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65" r:id="rId4"/>
    <p:sldId id="266" r:id="rId5"/>
    <p:sldId id="261" r:id="rId6"/>
    <p:sldId id="257" r:id="rId7"/>
    <p:sldId id="258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A22D-5105-4ABE-8D70-FDADFBCCC7EF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9421-3D57-4999-8D7A-2CD689648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5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421-3D57-4999-8D7A-2CD6896486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3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7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7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1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6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3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4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7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458200" cy="988771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Coastal Profiling Float Science</a:t>
            </a:r>
            <a:br>
              <a:rPr lang="en-US" sz="4000" dirty="0" smtClean="0"/>
            </a:br>
            <a:r>
              <a:rPr lang="en-US" sz="3100" dirty="0" smtClean="0"/>
              <a:t>The Science Motivation</a:t>
            </a:r>
            <a:endParaRPr lang="en-US" sz="3100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3581400"/>
            <a:ext cx="4419600" cy="2590799"/>
            <a:chOff x="304800" y="2362200"/>
            <a:chExt cx="5486401" cy="367751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362200"/>
              <a:ext cx="5167134" cy="36775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038600"/>
              <a:ext cx="3810001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136134" y="1167035"/>
            <a:ext cx="877926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Scientists and Policy Makers need plankton biomass and rate  data (carbon stocks and production rates) in the coastal zone at the scale of large ecosystems, such as the California Current</a:t>
            </a:r>
            <a:r>
              <a:rPr lang="en-US" sz="2200" dirty="0"/>
              <a:t>, for proper understanding and </a:t>
            </a:r>
            <a:r>
              <a:rPr lang="en-US" sz="2200" dirty="0" smtClean="0"/>
              <a:t>management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NOAA Fisheries Science Centers are making progress towards science base policy making but needs dramatically more and better biogeochemical data at much lower cost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r="30388" b="-2834"/>
          <a:stretch/>
        </p:blipFill>
        <p:spPr bwMode="auto">
          <a:xfrm>
            <a:off x="6629400" y="3480388"/>
            <a:ext cx="1924544" cy="340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24400" y="3733800"/>
            <a:ext cx="2520198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00" dirty="0" smtClean="0"/>
              <a:t>This MODIS </a:t>
            </a:r>
            <a:r>
              <a:rPr lang="en-US" altLang="en-US" sz="1000" dirty="0"/>
              <a:t>c</a:t>
            </a:r>
            <a:r>
              <a:rPr lang="en-US" altLang="en-US" sz="1000" dirty="0" smtClean="0"/>
              <a:t>hlorophyll satellite image conveys the complexity and scale of the data required to understand a large ecosystem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5992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CPF Plan 2018-2020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In </a:t>
            </a:r>
            <a:r>
              <a:rPr lang="en-US" sz="3400" dirty="0" smtClean="0"/>
              <a:t>collaboration </a:t>
            </a:r>
            <a:r>
              <a:rPr lang="en-US" sz="3400" dirty="0" smtClean="0"/>
              <a:t>with Fassbender and </a:t>
            </a:r>
            <a:r>
              <a:rPr lang="en-US" sz="3400" dirty="0" err="1" smtClean="0"/>
              <a:t>Takashita</a:t>
            </a:r>
            <a:r>
              <a:rPr lang="en-US" sz="3400" dirty="0" smtClean="0"/>
              <a:t> labs; run a series of science missions with a minimal fleet of 5 CPFs with increasing levels of risk and science return on investment</a:t>
            </a:r>
          </a:p>
          <a:p>
            <a:r>
              <a:rPr lang="en-US" sz="3400" dirty="0" smtClean="0"/>
              <a:t>Year 1 – Detect </a:t>
            </a:r>
            <a:r>
              <a:rPr lang="en-US" sz="3400" dirty="0"/>
              <a:t>diel variability in pH, oxygen, particle backscatter, and perhaps nitrate and </a:t>
            </a:r>
            <a:r>
              <a:rPr lang="en-US" sz="3400" dirty="0" smtClean="0"/>
              <a:t>look at the spatial </a:t>
            </a:r>
            <a:r>
              <a:rPr lang="en-US" sz="3400" dirty="0"/>
              <a:t>coherence for the </a:t>
            </a:r>
            <a:r>
              <a:rPr lang="en-US" sz="3400" dirty="0" smtClean="0"/>
              <a:t>signals  </a:t>
            </a:r>
          </a:p>
          <a:p>
            <a:pPr lvl="1"/>
            <a:r>
              <a:rPr lang="en-US" dirty="0" smtClean="0"/>
              <a:t>Diel signals in these properties reflect the balance between gross primary production and community respiration in the water column. </a:t>
            </a:r>
          </a:p>
          <a:p>
            <a:pPr lvl="1"/>
            <a:r>
              <a:rPr lang="en-US" dirty="0" smtClean="0"/>
              <a:t>~1 </a:t>
            </a:r>
            <a:r>
              <a:rPr lang="en-US" dirty="0" smtClean="0"/>
              <a:t>month, ~100 miles off shore to minimize risk of grounding</a:t>
            </a:r>
          </a:p>
          <a:p>
            <a:pPr lvl="1"/>
            <a:r>
              <a:rPr lang="en-US" dirty="0" smtClean="0"/>
              <a:t>Operate the </a:t>
            </a:r>
            <a:r>
              <a:rPr lang="en-US" dirty="0" err="1" smtClean="0"/>
              <a:t>waveglider</a:t>
            </a:r>
            <a:r>
              <a:rPr lang="en-US" dirty="0" smtClean="0"/>
              <a:t> around the array</a:t>
            </a:r>
          </a:p>
          <a:p>
            <a:pPr lvl="2"/>
            <a:r>
              <a:rPr lang="en-US" dirty="0" smtClean="0"/>
              <a:t>pH, pCO2 and possible nitrate</a:t>
            </a:r>
          </a:p>
          <a:p>
            <a:pPr lvl="2"/>
            <a:r>
              <a:rPr lang="en-US" dirty="0" smtClean="0"/>
              <a:t>Work with WG team to ensure adequate data quality</a:t>
            </a:r>
          </a:p>
          <a:p>
            <a:r>
              <a:rPr lang="en-US" sz="3400" dirty="0" smtClean="0"/>
              <a:t>Year 2 - Move </a:t>
            </a:r>
            <a:r>
              <a:rPr lang="en-US" sz="3400" dirty="0"/>
              <a:t>the array into the </a:t>
            </a:r>
            <a:r>
              <a:rPr lang="en-US" sz="3400" dirty="0" smtClean="0"/>
              <a:t>coastal zone </a:t>
            </a:r>
            <a:r>
              <a:rPr lang="en-US" sz="3400" dirty="0"/>
              <a:t>and </a:t>
            </a:r>
            <a:r>
              <a:rPr lang="en-US" sz="3400" dirty="0" smtClean="0"/>
              <a:t>conduct longer </a:t>
            </a:r>
            <a:r>
              <a:rPr lang="en-US" sz="3400" dirty="0"/>
              <a:t>term </a:t>
            </a:r>
            <a:r>
              <a:rPr lang="en-US" sz="3400" dirty="0" smtClean="0"/>
              <a:t>experiments</a:t>
            </a:r>
            <a:endParaRPr lang="en-US" sz="3400" dirty="0"/>
          </a:p>
          <a:p>
            <a:r>
              <a:rPr lang="en-US" sz="3400" dirty="0" smtClean="0"/>
              <a:t>Year 3 – Similar to year 2 and </a:t>
            </a:r>
            <a:r>
              <a:rPr lang="en-US" sz="3400" dirty="0"/>
              <a:t>build the support needed to successfully transition </a:t>
            </a:r>
            <a:r>
              <a:rPr lang="en-US" sz="3400" dirty="0" smtClean="0"/>
              <a:t>the CPF to </a:t>
            </a:r>
            <a:r>
              <a:rPr lang="en-US" sz="3400" dirty="0"/>
              <a:t>the ocean science </a:t>
            </a:r>
            <a:r>
              <a:rPr lang="en-US" sz="3400" dirty="0" smtClean="0"/>
              <a:t>community</a:t>
            </a:r>
            <a:endParaRPr lang="en-U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3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" y="1524000"/>
            <a:ext cx="88931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228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First year </a:t>
            </a:r>
            <a:r>
              <a:rPr lang="en-US" sz="2400" dirty="0" smtClean="0"/>
              <a:t>science experiment:  demonstrate </a:t>
            </a:r>
            <a:r>
              <a:rPr lang="en-US" sz="2400" dirty="0" smtClean="0"/>
              <a:t>capabilities </a:t>
            </a:r>
            <a:r>
              <a:rPr lang="en-US" sz="2400" dirty="0" smtClean="0"/>
              <a:t>of CPF by measuring diel cycles in oxygen, pH, and backscatter.  Look for events driven by upward nitrate transport.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33" y="3886200"/>
            <a:ext cx="6477000" cy="282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3886200"/>
            <a:ext cx="20216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of diel oxygen variability over light (yellow) dark (grey) cycles near HOT.  Black line is mixed layer depth.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867400" y="1333500"/>
            <a:ext cx="3200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0093"/>
            <a:ext cx="4800600" cy="381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0"/>
            <a:ext cx="3706584" cy="349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4400" y="1334902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Gross Primary Production determined from diel cycles of O2 (Nicholson et al., 2015).  Large excursions!  What drives </a:t>
            </a:r>
            <a:r>
              <a:rPr lang="en-US" sz="2000" dirty="0" smtClean="0"/>
              <a:t>them?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4910229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Episodic injections of nitrate into the mixed layer seen by floats near Hawaii (Johnson et al., 2010).  Are these processes related?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63611" y="185986"/>
            <a:ext cx="8507184" cy="954107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 proposed science experiment with a CPF array in offshore waters addresses this question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671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Links to Strategic Plan, Packard Foundation Ocean Visions </a:t>
            </a:r>
            <a:r>
              <a:rPr lang="en-US" sz="2800" dirty="0" err="1" smtClean="0"/>
              <a:t>Grantmaking</a:t>
            </a:r>
            <a:r>
              <a:rPr lang="en-US" sz="2800" dirty="0" smtClean="0"/>
              <a:t> Policies and the Technology Roadmap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61722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Strategic Plan Overarching Goals</a:t>
            </a:r>
          </a:p>
          <a:p>
            <a:pPr lvl="1"/>
            <a:r>
              <a:rPr lang="en-US" dirty="0" smtClean="0"/>
              <a:t>Develop </a:t>
            </a:r>
            <a:r>
              <a:rPr lang="en-US" dirty="0"/>
              <a:t>or adapt innovative </a:t>
            </a:r>
            <a:r>
              <a:rPr lang="en-US" dirty="0" smtClean="0"/>
              <a:t>technologies … to advance our understanding of the ocean </a:t>
            </a:r>
            <a:endParaRPr lang="en-US" dirty="0" smtClean="0"/>
          </a:p>
          <a:p>
            <a:pPr lvl="1"/>
            <a:r>
              <a:rPr lang="en-US" dirty="0" smtClean="0"/>
              <a:t>Utilize those developments to explore and understand how natural ocean systems </a:t>
            </a:r>
            <a:r>
              <a:rPr lang="en-US" dirty="0" smtClean="0"/>
              <a:t>operate …</a:t>
            </a:r>
            <a:endParaRPr lang="en-US" dirty="0" smtClean="0"/>
          </a:p>
          <a:p>
            <a:pPr lvl="1"/>
            <a:r>
              <a:rPr lang="en-US" dirty="0" smtClean="0"/>
              <a:t>Transfer </a:t>
            </a:r>
            <a:r>
              <a:rPr lang="en-US" dirty="0" smtClean="0"/>
              <a:t>… </a:t>
            </a:r>
            <a:r>
              <a:rPr lang="en-US" dirty="0"/>
              <a:t>the technology developed to communities outside </a:t>
            </a:r>
            <a:r>
              <a:rPr lang="en-US" dirty="0" smtClean="0"/>
              <a:t>of MBARI</a:t>
            </a:r>
            <a:endParaRPr lang="en-US" dirty="0" smtClean="0"/>
          </a:p>
          <a:p>
            <a:r>
              <a:rPr lang="en-US" dirty="0"/>
              <a:t>The Packard Foundation Strategic Framework for Oceans </a:t>
            </a:r>
            <a:r>
              <a:rPr lang="en-US" dirty="0" err="1"/>
              <a:t>Grantmaking</a:t>
            </a:r>
            <a:r>
              <a:rPr lang="en-US" dirty="0"/>
              <a:t> </a:t>
            </a:r>
            <a:r>
              <a:rPr lang="en-US" dirty="0" smtClean="0"/>
              <a:t>concentrates </a:t>
            </a:r>
            <a:r>
              <a:rPr lang="en-US" dirty="0"/>
              <a:t>on three interlinked objectives 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 1) Restoration </a:t>
            </a:r>
            <a:r>
              <a:rPr lang="en-US" dirty="0"/>
              <a:t>of ecologically important </a:t>
            </a:r>
            <a:r>
              <a:rPr lang="en-US" dirty="0" smtClean="0"/>
              <a:t>fisheries, 2) Improved </a:t>
            </a:r>
            <a:r>
              <a:rPr lang="en-US" dirty="0"/>
              <a:t>coastal </a:t>
            </a:r>
            <a:r>
              <a:rPr lang="en-US" dirty="0" smtClean="0"/>
              <a:t>management, 3) Enhanced </a:t>
            </a:r>
            <a:r>
              <a:rPr lang="en-US" dirty="0"/>
              <a:t>scientific understanding of the functioning of marine </a:t>
            </a:r>
            <a:r>
              <a:rPr lang="en-US" dirty="0" smtClean="0"/>
              <a:t>ecosystems  </a:t>
            </a:r>
          </a:p>
          <a:p>
            <a:r>
              <a:rPr lang="en-US" dirty="0" smtClean="0"/>
              <a:t>The Technology Roadmap</a:t>
            </a:r>
          </a:p>
          <a:p>
            <a:pPr lvl="1"/>
            <a:r>
              <a:rPr lang="en-US" dirty="0"/>
              <a:t>Advancing a persistent </a:t>
            </a:r>
            <a:r>
              <a:rPr lang="en-US" dirty="0" smtClean="0"/>
              <a:t>presence</a:t>
            </a:r>
          </a:p>
          <a:p>
            <a:pPr lvl="1"/>
            <a:r>
              <a:rPr lang="en-US" dirty="0" smtClean="0"/>
              <a:t>Biogeochemical </a:t>
            </a:r>
            <a:r>
              <a:rPr lang="en-US" dirty="0"/>
              <a:t>cycles </a:t>
            </a:r>
            <a:r>
              <a:rPr lang="en-US" dirty="0" smtClean="0"/>
              <a:t>and Ecosystem processes are target challenges in the </a:t>
            </a:r>
            <a:r>
              <a:rPr lang="en-US" dirty="0" smtClean="0"/>
              <a:t>TR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X:\CPF\Photos\faucon\CPFLST_pics\2016-09-26 07.11.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4" r="32138" b="28430"/>
          <a:stretch/>
        </p:blipFill>
        <p:spPr bwMode="auto">
          <a:xfrm>
            <a:off x="6477000" y="1390135"/>
            <a:ext cx="1947712" cy="469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68762" y="610767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Chavez Lab CPF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5550" b="13603"/>
          <a:stretch/>
        </p:blipFill>
        <p:spPr>
          <a:xfrm rot="16200000">
            <a:off x="4675991" y="2529318"/>
            <a:ext cx="5397368" cy="25573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Coastal Profiling Float (CPF)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77950"/>
            <a:ext cx="5791200" cy="5486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Ecosystem Scale Observing Systems must be economically sustainable over decades </a:t>
            </a:r>
          </a:p>
          <a:p>
            <a:r>
              <a:rPr lang="en-US" sz="2000" dirty="0" smtClean="0"/>
              <a:t>The CPF platform is designed to support our biogeochemical sensor suite targeted at understanding the fundamental chemical properties necessary to understand ecosystem health</a:t>
            </a:r>
          </a:p>
          <a:p>
            <a:pPr lvl="1"/>
            <a:r>
              <a:rPr lang="en-US" sz="1600" dirty="0"/>
              <a:t>Sensor suite: Salinity, temperature, Oxygen, fluorescence, backscatter, pH, Nitrate, multispectral radiometer</a:t>
            </a:r>
          </a:p>
          <a:p>
            <a:pPr lvl="1"/>
            <a:r>
              <a:rPr lang="en-US" sz="1600" dirty="0" smtClean="0"/>
              <a:t>Projected </a:t>
            </a:r>
            <a:r>
              <a:rPr lang="en-US" sz="1600" dirty="0"/>
              <a:t>mission duration of several hundred profiles spread over months to years</a:t>
            </a:r>
          </a:p>
          <a:p>
            <a:pPr lvl="1"/>
            <a:r>
              <a:rPr lang="en-US" sz="1600" dirty="0"/>
              <a:t>Profiles to 500 meters</a:t>
            </a:r>
          </a:p>
          <a:p>
            <a:pPr lvl="1"/>
            <a:r>
              <a:rPr lang="en-US" sz="1600" dirty="0" smtClean="0"/>
              <a:t>Improved buoyancy control for shallow water operations</a:t>
            </a:r>
          </a:p>
          <a:p>
            <a:pPr lvl="1"/>
            <a:r>
              <a:rPr lang="en-US" sz="1600" dirty="0" smtClean="0"/>
              <a:t>Near real time, satellite data telemetry of each profile</a:t>
            </a:r>
          </a:p>
          <a:p>
            <a:pPr lvl="1"/>
            <a:r>
              <a:rPr lang="en-US" sz="1600" dirty="0" smtClean="0"/>
              <a:t>Ability to (gently) anchor and de-anchor on the bottom</a:t>
            </a:r>
          </a:p>
          <a:p>
            <a:pPr lvl="1"/>
            <a:r>
              <a:rPr lang="en-US" sz="1600" dirty="0" smtClean="0"/>
              <a:t>Make use of subsurface currents to “keep” a float in the desired measurement volume</a:t>
            </a:r>
          </a:p>
        </p:txBody>
      </p:sp>
    </p:spTree>
    <p:extLst>
      <p:ext uri="{BB962C8B-B14F-4D97-AF65-F5344CB8AC3E}">
        <p14:creationId xmlns:p14="http://schemas.microsoft.com/office/powerpoint/2010/main" val="31076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32" y="2518782"/>
            <a:ext cx="4884317" cy="356002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3435" y="2150327"/>
            <a:ext cx="4572000" cy="33855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High resolution profiles of </a:t>
            </a:r>
            <a:r>
              <a:rPr lang="en-US" sz="1600" dirty="0"/>
              <a:t>b</a:t>
            </a:r>
            <a:r>
              <a:rPr lang="en-US" sz="1600" dirty="0" smtClean="0"/>
              <a:t>iogeochemical properties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5"/>
            <a:ext cx="8229600" cy="829235"/>
          </a:xfrm>
        </p:spPr>
        <p:txBody>
          <a:bodyPr>
            <a:normAutofit/>
          </a:bodyPr>
          <a:lstStyle/>
          <a:p>
            <a:r>
              <a:rPr lang="en-US" dirty="0" smtClean="0"/>
              <a:t>CPF 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42" y="818057"/>
            <a:ext cx="7848600" cy="1676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/>
              <a:t>Prototypes are currently underdoing long term (days to weeks), unattended deployments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New electronics with power management functionality is being 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Ready for initial science missions by the end of 2017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3" b="8757"/>
          <a:stretch/>
        </p:blipFill>
        <p:spPr bwMode="auto">
          <a:xfrm>
            <a:off x="426042" y="2150327"/>
            <a:ext cx="3460158" cy="217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0"/>
          <a:stretch/>
        </p:blipFill>
        <p:spPr bwMode="auto">
          <a:xfrm>
            <a:off x="426042" y="4298796"/>
            <a:ext cx="3469490" cy="238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886200" y="6257993"/>
            <a:ext cx="2286000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Profiles every ~4 hours</a:t>
            </a:r>
            <a:endParaRPr lang="en-US" sz="1600" dirty="0"/>
          </a:p>
        </p:txBody>
      </p:sp>
      <p:cxnSp>
        <p:nvCxnSpPr>
          <p:cNvPr id="9" name="Straight Arrow Connector 8"/>
          <p:cNvCxnSpPr>
            <a:stCxn id="14" idx="1"/>
          </p:cNvCxnSpPr>
          <p:nvPr/>
        </p:nvCxnSpPr>
        <p:spPr>
          <a:xfrm flipH="1">
            <a:off x="3581400" y="6427270"/>
            <a:ext cx="304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2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Engineering Development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By the end of 2017 we should be able to say that the CPF has moved from 80% engineering, 20% science to 80% science, 20% engineering</a:t>
            </a:r>
          </a:p>
          <a:p>
            <a:r>
              <a:rPr lang="en-US" dirty="0" smtClean="0"/>
              <a:t>Engineering plan</a:t>
            </a:r>
          </a:p>
          <a:p>
            <a:pPr lvl="1"/>
            <a:r>
              <a:rPr lang="en-US" dirty="0" smtClean="0"/>
              <a:t>Refinement and maintenance of the new electronics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efinement of energy saving strategies</a:t>
            </a:r>
          </a:p>
          <a:p>
            <a:pPr lvl="1"/>
            <a:r>
              <a:rPr lang="en-US" dirty="0" smtClean="0"/>
              <a:t>Completion of the “navigation” capability based on 3D current predictions from </a:t>
            </a:r>
            <a:r>
              <a:rPr lang="en-US" dirty="0" err="1" smtClean="0"/>
              <a:t>CeNCOOS</a:t>
            </a:r>
            <a:r>
              <a:rPr lang="en-US" dirty="0" smtClean="0"/>
              <a:t> ROMS model and possibly on board inertial current measurements (based on 2016 intern work)</a:t>
            </a:r>
          </a:p>
          <a:p>
            <a:pPr lvl="1"/>
            <a:r>
              <a:rPr lang="en-US" dirty="0" smtClean="0"/>
              <a:t>Constant improvement in software/algorithms</a:t>
            </a:r>
          </a:p>
          <a:p>
            <a:pPr lvl="2"/>
            <a:r>
              <a:rPr lang="en-US" dirty="0" smtClean="0"/>
              <a:t>Recent software work ahs been mostly refining the functionality we have, not developing new functionality</a:t>
            </a:r>
          </a:p>
          <a:p>
            <a:pPr lvl="2"/>
            <a:r>
              <a:rPr lang="en-US" dirty="0" smtClean="0"/>
              <a:t>I have a dream: Development of formal unit/functional test process (based on 2017 intern work)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756</Words>
  <Application>Microsoft Office PowerPoint</Application>
  <PresentationFormat>On-screen Show (4:3)</PresentationFormat>
  <Paragraphs>57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Coastal Profiling Float Science The Science Motivation</vt:lpstr>
      <vt:lpstr>The CPF Plan 2018-2020</vt:lpstr>
      <vt:lpstr>PowerPoint Presentation</vt:lpstr>
      <vt:lpstr>PowerPoint Presentation</vt:lpstr>
      <vt:lpstr>Links to Strategic Plan, Packard Foundation Ocean Visions Grantmaking Policies and the Technology Roadmap</vt:lpstr>
      <vt:lpstr>The Coastal Profiling Float (CPF)</vt:lpstr>
      <vt:lpstr>CPF Current Status</vt:lpstr>
      <vt:lpstr>Some Engineering Development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Coastal Profiling Float The Problem</dc:title>
  <dc:creator>Gene M</dc:creator>
  <cp:lastModifiedBy>Gene Massion</cp:lastModifiedBy>
  <cp:revision>90</cp:revision>
  <dcterms:created xsi:type="dcterms:W3CDTF">2015-10-05T19:12:59Z</dcterms:created>
  <dcterms:modified xsi:type="dcterms:W3CDTF">2017-05-24T18:32:49Z</dcterms:modified>
</cp:coreProperties>
</file>