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58" r:id="rId5"/>
    <p:sldId id="259" r:id="rId6"/>
    <p:sldId id="260" r:id="rId7"/>
    <p:sldId id="261" r:id="rId8"/>
    <p:sldId id="264" r:id="rId9"/>
    <p:sldId id="262" r:id="rId10"/>
    <p:sldId id="26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250" y="-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C39CD3-01F3-418B-A716-07EC534E970C}" type="datetimeFigureOut">
              <a:rPr lang="en-US" smtClean="0"/>
              <a:t>3/13/2015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78E909-C7B6-4C9A-989C-B575E91248C7}" type="slidenum">
              <a:rPr lang="en-US" smtClean="0"/>
              <a:t>‹#›</a:t>
            </a:fld>
            <a:endParaRPr lang="en-US"/>
          </a:p>
        </p:txBody>
      </p:sp>
    </p:spTree>
    <p:extLst>
      <p:ext uri="{BB962C8B-B14F-4D97-AF65-F5344CB8AC3E}">
        <p14:creationId xmlns:p14="http://schemas.microsoft.com/office/powerpoint/2010/main" val="1766893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C39CD3-01F3-418B-A716-07EC534E970C}" type="datetimeFigureOut">
              <a:rPr lang="en-US" smtClean="0"/>
              <a:t>3/13/2015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78E909-C7B6-4C9A-989C-B575E91248C7}" type="slidenum">
              <a:rPr lang="en-US" smtClean="0"/>
              <a:t>‹#›</a:t>
            </a:fld>
            <a:endParaRPr lang="en-US"/>
          </a:p>
        </p:txBody>
      </p:sp>
    </p:spTree>
    <p:extLst>
      <p:ext uri="{BB962C8B-B14F-4D97-AF65-F5344CB8AC3E}">
        <p14:creationId xmlns:p14="http://schemas.microsoft.com/office/powerpoint/2010/main" val="1798664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C39CD3-01F3-418B-A716-07EC534E970C}" type="datetimeFigureOut">
              <a:rPr lang="en-US" smtClean="0"/>
              <a:t>3/13/2015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78E909-C7B6-4C9A-989C-B575E91248C7}" type="slidenum">
              <a:rPr lang="en-US" smtClean="0"/>
              <a:t>‹#›</a:t>
            </a:fld>
            <a:endParaRPr lang="en-US"/>
          </a:p>
        </p:txBody>
      </p:sp>
    </p:spTree>
    <p:extLst>
      <p:ext uri="{BB962C8B-B14F-4D97-AF65-F5344CB8AC3E}">
        <p14:creationId xmlns:p14="http://schemas.microsoft.com/office/powerpoint/2010/main" val="3574588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C39CD3-01F3-418B-A716-07EC534E970C}" type="datetimeFigureOut">
              <a:rPr lang="en-US" smtClean="0"/>
              <a:t>3/13/2015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78E909-C7B6-4C9A-989C-B575E91248C7}" type="slidenum">
              <a:rPr lang="en-US" smtClean="0"/>
              <a:t>‹#›</a:t>
            </a:fld>
            <a:endParaRPr lang="en-US"/>
          </a:p>
        </p:txBody>
      </p:sp>
    </p:spTree>
    <p:extLst>
      <p:ext uri="{BB962C8B-B14F-4D97-AF65-F5344CB8AC3E}">
        <p14:creationId xmlns:p14="http://schemas.microsoft.com/office/powerpoint/2010/main" val="1406302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C39CD3-01F3-418B-A716-07EC534E970C}" type="datetimeFigureOut">
              <a:rPr lang="en-US" smtClean="0"/>
              <a:t>3/13/2015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78E909-C7B6-4C9A-989C-B575E91248C7}" type="slidenum">
              <a:rPr lang="en-US" smtClean="0"/>
              <a:t>‹#›</a:t>
            </a:fld>
            <a:endParaRPr lang="en-US"/>
          </a:p>
        </p:txBody>
      </p:sp>
    </p:spTree>
    <p:extLst>
      <p:ext uri="{BB962C8B-B14F-4D97-AF65-F5344CB8AC3E}">
        <p14:creationId xmlns:p14="http://schemas.microsoft.com/office/powerpoint/2010/main" val="3103967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C39CD3-01F3-418B-A716-07EC534E970C}" type="datetimeFigureOut">
              <a:rPr lang="en-US" smtClean="0"/>
              <a:t>3/13/2015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78E909-C7B6-4C9A-989C-B575E91248C7}" type="slidenum">
              <a:rPr lang="en-US" smtClean="0"/>
              <a:t>‹#›</a:t>
            </a:fld>
            <a:endParaRPr lang="en-US"/>
          </a:p>
        </p:txBody>
      </p:sp>
    </p:spTree>
    <p:extLst>
      <p:ext uri="{BB962C8B-B14F-4D97-AF65-F5344CB8AC3E}">
        <p14:creationId xmlns:p14="http://schemas.microsoft.com/office/powerpoint/2010/main" val="1747773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C39CD3-01F3-418B-A716-07EC534E970C}" type="datetimeFigureOut">
              <a:rPr lang="en-US" smtClean="0"/>
              <a:t>3/13/2015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78E909-C7B6-4C9A-989C-B575E91248C7}" type="slidenum">
              <a:rPr lang="en-US" smtClean="0"/>
              <a:t>‹#›</a:t>
            </a:fld>
            <a:endParaRPr lang="en-US"/>
          </a:p>
        </p:txBody>
      </p:sp>
    </p:spTree>
    <p:extLst>
      <p:ext uri="{BB962C8B-B14F-4D97-AF65-F5344CB8AC3E}">
        <p14:creationId xmlns:p14="http://schemas.microsoft.com/office/powerpoint/2010/main" val="1567348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C39CD3-01F3-418B-A716-07EC534E970C}" type="datetimeFigureOut">
              <a:rPr lang="en-US" smtClean="0"/>
              <a:t>3/13/2015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78E909-C7B6-4C9A-989C-B575E91248C7}" type="slidenum">
              <a:rPr lang="en-US" smtClean="0"/>
              <a:t>‹#›</a:t>
            </a:fld>
            <a:endParaRPr lang="en-US"/>
          </a:p>
        </p:txBody>
      </p:sp>
    </p:spTree>
    <p:extLst>
      <p:ext uri="{BB962C8B-B14F-4D97-AF65-F5344CB8AC3E}">
        <p14:creationId xmlns:p14="http://schemas.microsoft.com/office/powerpoint/2010/main" val="1055885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C39CD3-01F3-418B-A716-07EC534E970C}" type="datetimeFigureOut">
              <a:rPr lang="en-US" smtClean="0"/>
              <a:t>3/13/2015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78E909-C7B6-4C9A-989C-B575E91248C7}" type="slidenum">
              <a:rPr lang="en-US" smtClean="0"/>
              <a:t>‹#›</a:t>
            </a:fld>
            <a:endParaRPr lang="en-US"/>
          </a:p>
        </p:txBody>
      </p:sp>
    </p:spTree>
    <p:extLst>
      <p:ext uri="{BB962C8B-B14F-4D97-AF65-F5344CB8AC3E}">
        <p14:creationId xmlns:p14="http://schemas.microsoft.com/office/powerpoint/2010/main" val="171960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C39CD3-01F3-418B-A716-07EC534E970C}" type="datetimeFigureOut">
              <a:rPr lang="en-US" smtClean="0"/>
              <a:t>3/13/2015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78E909-C7B6-4C9A-989C-B575E91248C7}" type="slidenum">
              <a:rPr lang="en-US" smtClean="0"/>
              <a:t>‹#›</a:t>
            </a:fld>
            <a:endParaRPr lang="en-US"/>
          </a:p>
        </p:txBody>
      </p:sp>
    </p:spTree>
    <p:extLst>
      <p:ext uri="{BB962C8B-B14F-4D97-AF65-F5344CB8AC3E}">
        <p14:creationId xmlns:p14="http://schemas.microsoft.com/office/powerpoint/2010/main" val="1723801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C39CD3-01F3-418B-A716-07EC534E970C}" type="datetimeFigureOut">
              <a:rPr lang="en-US" smtClean="0"/>
              <a:t>3/13/2015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78E909-C7B6-4C9A-989C-B575E91248C7}" type="slidenum">
              <a:rPr lang="en-US" smtClean="0"/>
              <a:t>‹#›</a:t>
            </a:fld>
            <a:endParaRPr lang="en-US"/>
          </a:p>
        </p:txBody>
      </p:sp>
    </p:spTree>
    <p:extLst>
      <p:ext uri="{BB962C8B-B14F-4D97-AF65-F5344CB8AC3E}">
        <p14:creationId xmlns:p14="http://schemas.microsoft.com/office/powerpoint/2010/main" val="78714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C39CD3-01F3-418B-A716-07EC534E970C}" type="datetimeFigureOut">
              <a:rPr lang="en-US" smtClean="0"/>
              <a:t>3/13/2015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78E909-C7B6-4C9A-989C-B575E91248C7}" type="slidenum">
              <a:rPr lang="en-US" smtClean="0"/>
              <a:t>‹#›</a:t>
            </a:fld>
            <a:endParaRPr lang="en-US"/>
          </a:p>
        </p:txBody>
      </p:sp>
    </p:spTree>
    <p:extLst>
      <p:ext uri="{BB962C8B-B14F-4D97-AF65-F5344CB8AC3E}">
        <p14:creationId xmlns:p14="http://schemas.microsoft.com/office/powerpoint/2010/main" val="2763448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CPF Software Design Review</a:t>
            </a:r>
            <a:endParaRPr lang="en-US" dirty="0"/>
          </a:p>
        </p:txBody>
      </p:sp>
      <p:sp>
        <p:nvSpPr>
          <p:cNvPr id="3" name="Subtitle 2"/>
          <p:cNvSpPr>
            <a:spLocks noGrp="1"/>
          </p:cNvSpPr>
          <p:nvPr>
            <p:ph type="subTitle" idx="1"/>
          </p:nvPr>
        </p:nvSpPr>
        <p:spPr/>
        <p:txBody>
          <a:bodyPr/>
          <a:lstStyle/>
          <a:p>
            <a:r>
              <a:rPr lang="en-US" dirty="0" smtClean="0"/>
              <a:t>Gene Massion</a:t>
            </a:r>
          </a:p>
          <a:p>
            <a:r>
              <a:rPr lang="en-US" dirty="0" smtClean="0"/>
              <a:t>2015 March 13 (Friday)</a:t>
            </a:r>
          </a:p>
        </p:txBody>
      </p:sp>
    </p:spTree>
    <p:extLst>
      <p:ext uri="{BB962C8B-B14F-4D97-AF65-F5344CB8AC3E}">
        <p14:creationId xmlns:p14="http://schemas.microsoft.com/office/powerpoint/2010/main" val="2547643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Line by line review of the main </a:t>
            </a:r>
            <a:r>
              <a:rPr lang="en-US" dirty="0" err="1" smtClean="0"/>
              <a:t>Program.cs</a:t>
            </a:r>
            <a:r>
              <a:rPr lang="en-US" dirty="0" smtClean="0"/>
              <a:t> and critical classes e.g. </a:t>
            </a:r>
            <a:r>
              <a:rPr lang="en-US" dirty="0" err="1" smtClean="0"/>
              <a:t>EngrLogger</a:t>
            </a:r>
            <a:r>
              <a:rPr lang="en-US" dirty="0" smtClean="0"/>
              <a:t>, </a:t>
            </a:r>
            <a:r>
              <a:rPr lang="en-US" dirty="0" err="1" smtClean="0"/>
              <a:t>StructQueue</a:t>
            </a:r>
            <a:r>
              <a:rPr lang="en-US" dirty="0" smtClean="0"/>
              <a:t>, SBE41 and maybe a few others</a:t>
            </a:r>
          </a:p>
          <a:p>
            <a:endParaRPr lang="en-US" dirty="0"/>
          </a:p>
        </p:txBody>
      </p:sp>
    </p:spTree>
    <p:extLst>
      <p:ext uri="{BB962C8B-B14F-4D97-AF65-F5344CB8AC3E}">
        <p14:creationId xmlns:p14="http://schemas.microsoft.com/office/powerpoint/2010/main" val="2942454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1143000"/>
          </a:xfrm>
        </p:spPr>
        <p:txBody>
          <a:bodyPr/>
          <a:lstStyle/>
          <a:p>
            <a:r>
              <a:rPr lang="en-US" dirty="0" smtClean="0"/>
              <a:t>Goals</a:t>
            </a:r>
            <a:endParaRPr lang="en-US" dirty="0"/>
          </a:p>
        </p:txBody>
      </p:sp>
      <p:sp>
        <p:nvSpPr>
          <p:cNvPr id="3" name="Content Placeholder 2"/>
          <p:cNvSpPr>
            <a:spLocks noGrp="1"/>
          </p:cNvSpPr>
          <p:nvPr>
            <p:ph idx="1"/>
          </p:nvPr>
        </p:nvSpPr>
        <p:spPr>
          <a:xfrm>
            <a:off x="533400" y="1219200"/>
            <a:ext cx="8229600" cy="4876800"/>
          </a:xfrm>
        </p:spPr>
        <p:txBody>
          <a:bodyPr>
            <a:noAutofit/>
          </a:bodyPr>
          <a:lstStyle/>
          <a:p>
            <a:r>
              <a:rPr lang="en-US" sz="2400" dirty="0" smtClean="0"/>
              <a:t>Review the architecture and identify areas that need improvement </a:t>
            </a:r>
          </a:p>
          <a:p>
            <a:pPr lvl="1"/>
            <a:r>
              <a:rPr lang="en-US" sz="2000" dirty="0" smtClean="0"/>
              <a:t>See TODO list in code</a:t>
            </a:r>
          </a:p>
          <a:p>
            <a:pPr lvl="1"/>
            <a:r>
              <a:rPr lang="en-US" sz="2000" dirty="0" smtClean="0"/>
              <a:t>like better abstraction</a:t>
            </a:r>
          </a:p>
          <a:p>
            <a:pPr lvl="1"/>
            <a:r>
              <a:rPr lang="en-US" sz="2000" dirty="0" smtClean="0"/>
              <a:t>better use of methods</a:t>
            </a:r>
          </a:p>
          <a:p>
            <a:r>
              <a:rPr lang="en-US" sz="2400" dirty="0" smtClean="0"/>
              <a:t>Pay particular attention to further developing an effective test strategy</a:t>
            </a:r>
          </a:p>
          <a:p>
            <a:r>
              <a:rPr lang="en-US" sz="2400" dirty="0" smtClean="0"/>
              <a:t>Pay particular attention to the right amount of error detection and </a:t>
            </a:r>
            <a:r>
              <a:rPr lang="en-US" sz="2400" dirty="0" smtClean="0"/>
              <a:t>correction</a:t>
            </a:r>
          </a:p>
          <a:p>
            <a:r>
              <a:rPr lang="en-US" sz="2400" dirty="0" smtClean="0"/>
              <a:t>Identify short term tasks </a:t>
            </a:r>
            <a:r>
              <a:rPr lang="en-US" sz="2400" smtClean="0"/>
              <a:t>for Laughlin</a:t>
            </a:r>
            <a:endParaRPr lang="en-US" sz="2400" dirty="0"/>
          </a:p>
        </p:txBody>
      </p:sp>
    </p:spTree>
    <p:extLst>
      <p:ext uri="{BB962C8B-B14F-4D97-AF65-F5344CB8AC3E}">
        <p14:creationId xmlns:p14="http://schemas.microsoft.com/office/powerpoint/2010/main" val="14661306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1524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Outline</a:t>
            </a:r>
            <a:endParaRPr lang="en-US" dirty="0"/>
          </a:p>
        </p:txBody>
      </p:sp>
      <p:sp>
        <p:nvSpPr>
          <p:cNvPr id="5" name="Content Placeholder 2"/>
          <p:cNvSpPr txBox="1">
            <a:spLocks/>
          </p:cNvSpPr>
          <p:nvPr/>
        </p:nvSpPr>
        <p:spPr>
          <a:xfrm>
            <a:off x="533400" y="1295400"/>
            <a:ext cx="8229600" cy="371202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600" dirty="0" smtClean="0"/>
              <a:t>Quick overview of the system</a:t>
            </a:r>
          </a:p>
          <a:p>
            <a:r>
              <a:rPr lang="en-US" sz="2600" dirty="0" smtClean="0"/>
              <a:t>Top level scan of the software</a:t>
            </a:r>
          </a:p>
          <a:p>
            <a:r>
              <a:rPr lang="en-US" sz="2600" dirty="0" smtClean="0"/>
              <a:t>Line by line review of </a:t>
            </a:r>
            <a:r>
              <a:rPr lang="en-US" sz="2600" dirty="0" err="1" smtClean="0"/>
              <a:t>Program.cs</a:t>
            </a:r>
            <a:endParaRPr lang="en-US" sz="2600" dirty="0" smtClean="0"/>
          </a:p>
          <a:p>
            <a:r>
              <a:rPr lang="en-US" sz="2600" dirty="0" smtClean="0"/>
              <a:t>Overview of the other classes with particular attention to key methods</a:t>
            </a:r>
          </a:p>
          <a:p>
            <a:r>
              <a:rPr lang="en-US" sz="2600" dirty="0" smtClean="0"/>
              <a:t>We’ll keep track of action items as we go through the design review (that would be you Laughlin</a:t>
            </a:r>
            <a:r>
              <a:rPr lang="en-US" sz="2800" dirty="0" smtClean="0"/>
              <a:t>)</a:t>
            </a:r>
          </a:p>
          <a:p>
            <a:endParaRPr lang="en-US" dirty="0"/>
          </a:p>
        </p:txBody>
      </p:sp>
    </p:spTree>
    <p:extLst>
      <p:ext uri="{BB962C8B-B14F-4D97-AF65-F5344CB8AC3E}">
        <p14:creationId xmlns:p14="http://schemas.microsoft.com/office/powerpoint/2010/main" val="23086913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356" t="7992" r="47125" b="16299"/>
          <a:stretch/>
        </p:blipFill>
        <p:spPr bwMode="auto">
          <a:xfrm>
            <a:off x="205740" y="381000"/>
            <a:ext cx="8938260" cy="5717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3797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202" t="10126" r="53616" b="5949"/>
          <a:stretch/>
        </p:blipFill>
        <p:spPr bwMode="auto">
          <a:xfrm>
            <a:off x="2225713" y="228600"/>
            <a:ext cx="5017433" cy="6431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180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Design “Rules”</a:t>
            </a:r>
            <a:endParaRPr lang="en-US" dirty="0"/>
          </a:p>
        </p:txBody>
      </p:sp>
      <p:sp>
        <p:nvSpPr>
          <p:cNvPr id="3" name="Content Placeholder 2"/>
          <p:cNvSpPr>
            <a:spLocks noGrp="1"/>
          </p:cNvSpPr>
          <p:nvPr>
            <p:ph idx="1"/>
          </p:nvPr>
        </p:nvSpPr>
        <p:spPr>
          <a:xfrm>
            <a:off x="457200" y="1295400"/>
            <a:ext cx="8229600" cy="5181600"/>
          </a:xfrm>
        </p:spPr>
        <p:txBody>
          <a:bodyPr>
            <a:normAutofit fontScale="70000" lnSpcReduction="20000"/>
          </a:bodyPr>
          <a:lstStyle/>
          <a:p>
            <a:r>
              <a:rPr lang="en-US" dirty="0" smtClean="0"/>
              <a:t>Assume GM is responsible for maintaining the code forever i.e., find the simplest possible solution</a:t>
            </a:r>
          </a:p>
          <a:p>
            <a:r>
              <a:rPr lang="en-US" dirty="0" smtClean="0"/>
              <a:t>Based on APEX float experience, we have a pretty good understanding of the requirements i.e., we don’t need to design for some killer unknown future need</a:t>
            </a:r>
          </a:p>
          <a:p>
            <a:r>
              <a:rPr lang="en-US" dirty="0" smtClean="0"/>
              <a:t>Everything must run-to-completion</a:t>
            </a:r>
          </a:p>
          <a:p>
            <a:pPr lvl="1"/>
            <a:r>
              <a:rPr lang="en-US" dirty="0" smtClean="0"/>
              <a:t>No “blocking” calls</a:t>
            </a:r>
          </a:p>
          <a:p>
            <a:pPr lvl="1"/>
            <a:r>
              <a:rPr lang="en-US" dirty="0" smtClean="0"/>
              <a:t>Short </a:t>
            </a:r>
            <a:r>
              <a:rPr lang="en-US" dirty="0" err="1" smtClean="0"/>
              <a:t>Thread.Sleep</a:t>
            </a:r>
            <a:r>
              <a:rPr lang="en-US" dirty="0" smtClean="0"/>
              <a:t>(&lt;1 sec) may be acceptable</a:t>
            </a:r>
          </a:p>
          <a:p>
            <a:pPr lvl="1"/>
            <a:r>
              <a:rPr lang="en-US" dirty="0" smtClean="0"/>
              <a:t>Every state should transition when done or after a defined timeout period</a:t>
            </a:r>
          </a:p>
          <a:p>
            <a:r>
              <a:rPr lang="en-US" dirty="0" smtClean="0"/>
              <a:t>Log everything and decimate when required</a:t>
            </a:r>
          </a:p>
          <a:p>
            <a:pPr lvl="1"/>
            <a:r>
              <a:rPr lang="en-US" dirty="0" smtClean="0"/>
              <a:t>Reading and analyzing log file should be nearly effortless</a:t>
            </a:r>
          </a:p>
          <a:p>
            <a:pPr marL="285750" indent="-285750"/>
            <a:r>
              <a:rPr lang="en-US" dirty="0"/>
              <a:t>Global decisions are only made in the state machine and the </a:t>
            </a:r>
            <a:r>
              <a:rPr lang="en-US" dirty="0" err="1"/>
              <a:t>processQueue</a:t>
            </a:r>
            <a:r>
              <a:rPr lang="en-US" dirty="0"/>
              <a:t> method</a:t>
            </a:r>
          </a:p>
          <a:p>
            <a:pPr marL="285750" indent="-285750"/>
            <a:r>
              <a:rPr lang="en-US" dirty="0"/>
              <a:t>Writes to SD card are only done in the state machine and </a:t>
            </a:r>
            <a:r>
              <a:rPr lang="en-US" dirty="0" err="1"/>
              <a:t>processQueue</a:t>
            </a:r>
            <a:endParaRPr lang="en-US" dirty="0"/>
          </a:p>
          <a:p>
            <a:endParaRPr lang="en-US" dirty="0" smtClean="0"/>
          </a:p>
          <a:p>
            <a:pPr lvl="1"/>
            <a:endParaRPr lang="en-US" dirty="0"/>
          </a:p>
        </p:txBody>
      </p:sp>
    </p:spTree>
    <p:extLst>
      <p:ext uri="{BB962C8B-B14F-4D97-AF65-F5344CB8AC3E}">
        <p14:creationId xmlns:p14="http://schemas.microsoft.com/office/powerpoint/2010/main" val="3067968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Garbage Collection (GC)</a:t>
            </a:r>
            <a:endParaRPr lang="en-US" dirty="0"/>
          </a:p>
        </p:txBody>
      </p:sp>
      <p:sp>
        <p:nvSpPr>
          <p:cNvPr id="3" name="Content Placeholder 2"/>
          <p:cNvSpPr>
            <a:spLocks noGrp="1"/>
          </p:cNvSpPr>
          <p:nvPr>
            <p:ph idx="1"/>
          </p:nvPr>
        </p:nvSpPr>
        <p:spPr>
          <a:xfrm>
            <a:off x="457200" y="1219200"/>
            <a:ext cx="8229600" cy="4830763"/>
          </a:xfrm>
        </p:spPr>
        <p:txBody>
          <a:bodyPr>
            <a:normAutofit fontScale="70000" lnSpcReduction="20000"/>
          </a:bodyPr>
          <a:lstStyle/>
          <a:p>
            <a:r>
              <a:rPr lang="en-US" dirty="0" smtClean="0"/>
              <a:t>C# doesn’t require (or support) memory allocation/</a:t>
            </a:r>
            <a:r>
              <a:rPr lang="en-US" dirty="0" err="1" smtClean="0"/>
              <a:t>deallocation</a:t>
            </a:r>
            <a:r>
              <a:rPr lang="en-US" dirty="0" smtClean="0"/>
              <a:t> but it does GC</a:t>
            </a:r>
          </a:p>
          <a:p>
            <a:r>
              <a:rPr lang="en-US" dirty="0" smtClean="0"/>
              <a:t>GC happens whenever it wants and can take minutes if there is a lot of garbage</a:t>
            </a:r>
          </a:p>
          <a:p>
            <a:r>
              <a:rPr lang="en-US" dirty="0" smtClean="0"/>
              <a:t>Value types aren’t subject to GC (I’m pretty sure)</a:t>
            </a:r>
          </a:p>
          <a:p>
            <a:pPr lvl="1"/>
            <a:r>
              <a:rPr lang="en-US" dirty="0" err="1" smtClean="0"/>
              <a:t>int</a:t>
            </a:r>
            <a:r>
              <a:rPr lang="en-US" dirty="0" smtClean="0"/>
              <a:t>, float, double, </a:t>
            </a:r>
            <a:r>
              <a:rPr lang="en-US" dirty="0" err="1" smtClean="0"/>
              <a:t>bool</a:t>
            </a:r>
            <a:r>
              <a:rPr lang="en-US" dirty="0" smtClean="0"/>
              <a:t>, char and </a:t>
            </a:r>
            <a:r>
              <a:rPr lang="en-US" dirty="0" err="1" smtClean="0"/>
              <a:t>struct</a:t>
            </a:r>
            <a:endParaRPr lang="en-US" dirty="0" smtClean="0"/>
          </a:p>
          <a:p>
            <a:r>
              <a:rPr lang="en-US" dirty="0" smtClean="0"/>
              <a:t>Reference types are subject to GC if they aren’t referenced anymore</a:t>
            </a:r>
          </a:p>
          <a:p>
            <a:pPr lvl="1"/>
            <a:r>
              <a:rPr lang="en-US" dirty="0" smtClean="0"/>
              <a:t>Any variable that requires a “new” definition: arrays, </a:t>
            </a:r>
            <a:r>
              <a:rPr lang="en-US" dirty="0" err="1" smtClean="0"/>
              <a:t>StringBuilder</a:t>
            </a:r>
            <a:r>
              <a:rPr lang="en-US" dirty="0" smtClean="0"/>
              <a:t>, </a:t>
            </a:r>
            <a:r>
              <a:rPr lang="en-US" dirty="0" err="1" smtClean="0"/>
              <a:t>DateTime</a:t>
            </a:r>
            <a:r>
              <a:rPr lang="en-US" dirty="0" smtClean="0"/>
              <a:t>, </a:t>
            </a:r>
            <a:r>
              <a:rPr lang="en-US" dirty="0" err="1" smtClean="0"/>
              <a:t>TimeSpan</a:t>
            </a:r>
            <a:r>
              <a:rPr lang="en-US" dirty="0" smtClean="0"/>
              <a:t>, objects, …</a:t>
            </a:r>
          </a:p>
          <a:p>
            <a:r>
              <a:rPr lang="en-US" dirty="0" smtClean="0"/>
              <a:t>Declaring a reference type as static prevents GC</a:t>
            </a:r>
          </a:p>
          <a:p>
            <a:r>
              <a:rPr lang="en-US" dirty="0" smtClean="0"/>
              <a:t>Strings are just plain bad, </a:t>
            </a:r>
            <a:r>
              <a:rPr lang="en-US" dirty="0" err="1" smtClean="0"/>
              <a:t>const</a:t>
            </a:r>
            <a:r>
              <a:rPr lang="en-US" dirty="0"/>
              <a:t> </a:t>
            </a:r>
            <a:r>
              <a:rPr lang="en-US" dirty="0" smtClean="0"/>
              <a:t>or </a:t>
            </a:r>
            <a:r>
              <a:rPr lang="en-US" dirty="0" err="1" smtClean="0"/>
              <a:t>readonly</a:t>
            </a:r>
            <a:r>
              <a:rPr lang="en-US" dirty="0" smtClean="0"/>
              <a:t> strings are OK</a:t>
            </a:r>
          </a:p>
          <a:p>
            <a:r>
              <a:rPr lang="en-US" dirty="0" err="1" smtClean="0"/>
              <a:t>StringBuilders</a:t>
            </a:r>
            <a:r>
              <a:rPr lang="en-US" dirty="0" smtClean="0"/>
              <a:t> are OK if they don’t have to get </a:t>
            </a:r>
            <a:r>
              <a:rPr lang="en-US" dirty="0" err="1" smtClean="0"/>
              <a:t>redimensioned</a:t>
            </a:r>
            <a:endParaRPr lang="en-US" dirty="0" smtClean="0"/>
          </a:p>
          <a:p>
            <a:r>
              <a:rPr lang="en-US" dirty="0" smtClean="0"/>
              <a:t>Ideally, GC would never run, alternatively run for a short time at some non-critical moment like </a:t>
            </a:r>
            <a:r>
              <a:rPr lang="en-US" dirty="0" err="1" smtClean="0"/>
              <a:t>SurfaceOps</a:t>
            </a:r>
            <a:endParaRPr lang="en-US" dirty="0"/>
          </a:p>
        </p:txBody>
      </p:sp>
    </p:spTree>
    <p:extLst>
      <p:ext uri="{BB962C8B-B14F-4D97-AF65-F5344CB8AC3E}">
        <p14:creationId xmlns:p14="http://schemas.microsoft.com/office/powerpoint/2010/main" val="1908181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04800"/>
            <a:ext cx="8686800" cy="6124754"/>
          </a:xfrm>
          <a:prstGeom prst="rect">
            <a:avLst/>
          </a:prstGeom>
          <a:noFill/>
        </p:spPr>
        <p:txBody>
          <a:bodyPr wrap="square" rtlCol="0">
            <a:spAutoFit/>
          </a:bodyPr>
          <a:lstStyle/>
          <a:p>
            <a:pPr algn="ctr"/>
            <a:r>
              <a:rPr lang="en-US" sz="1200" b="1" dirty="0" smtClean="0"/>
              <a:t>My post about GC on GHI Forum and a very knowledgeable user’s responses</a:t>
            </a:r>
          </a:p>
          <a:p>
            <a:endParaRPr lang="en-US" sz="1000" dirty="0" smtClean="0"/>
          </a:p>
          <a:p>
            <a:r>
              <a:rPr lang="en-US" sz="1000" dirty="0" smtClean="0"/>
              <a:t>1) Anything </a:t>
            </a:r>
            <a:r>
              <a:rPr lang="en-US" sz="1000" dirty="0"/>
              <a:t>allocated private static outside a method will not be </a:t>
            </a:r>
            <a:r>
              <a:rPr lang="en-US" sz="1000" dirty="0" err="1"/>
              <a:t>GC'ed</a:t>
            </a:r>
            <a:r>
              <a:rPr lang="en-US" sz="1000" dirty="0"/>
              <a:t/>
            </a:r>
            <a:br>
              <a:rPr lang="en-US" sz="1000" dirty="0"/>
            </a:br>
            <a:r>
              <a:rPr lang="en-US" sz="1000" dirty="0" smtClean="0"/>
              <a:t>- </a:t>
            </a:r>
            <a:r>
              <a:rPr lang="en-US" sz="1000" dirty="0"/>
              <a:t>Correct as long as you are not dynamically changing the reference value that the static is holding while the application is running. The GC runs it finds all objects that are no longer accessible either directly accessible or indirectly via some other root. If you change the reference value of the private static and the previous reference no longer has any roots then that instance will be eligible for GC if/when the GC kicks in.</a:t>
            </a:r>
            <a:br>
              <a:rPr lang="en-US" sz="1000" dirty="0"/>
            </a:br>
            <a:r>
              <a:rPr lang="en-US" sz="1000" dirty="0"/>
              <a:t/>
            </a:r>
            <a:br>
              <a:rPr lang="en-US" sz="1000" dirty="0"/>
            </a:br>
            <a:r>
              <a:rPr lang="en-US" sz="1000" dirty="0"/>
              <a:t>2) If everything in my app is declared private static outside any method, the GC should never run.</a:t>
            </a:r>
            <a:br>
              <a:rPr lang="en-US" sz="1000" dirty="0"/>
            </a:br>
            <a:r>
              <a:rPr lang="en-US" sz="1000" dirty="0" smtClean="0"/>
              <a:t>- </a:t>
            </a:r>
            <a:r>
              <a:rPr lang="en-US" sz="1000" dirty="0"/>
              <a:t>Assuming that you do not dynamically allocate objects and assign the references to the private static variable. See previous answer.</a:t>
            </a:r>
            <a:br>
              <a:rPr lang="en-US" sz="1000" dirty="0"/>
            </a:br>
            <a:r>
              <a:rPr lang="en-US" sz="1000" dirty="0"/>
              <a:t/>
            </a:r>
            <a:br>
              <a:rPr lang="en-US" sz="1000" dirty="0"/>
            </a:br>
            <a:r>
              <a:rPr lang="en-US" sz="1000" dirty="0"/>
              <a:t>3) Declaring value type variables (</a:t>
            </a:r>
            <a:r>
              <a:rPr lang="en-US" sz="1000" dirty="0" err="1"/>
              <a:t>int</a:t>
            </a:r>
            <a:r>
              <a:rPr lang="en-US" sz="1000" dirty="0"/>
              <a:t>, double, long, etc.) inside a method should not cause the GC to run.</a:t>
            </a:r>
            <a:br>
              <a:rPr lang="en-US" sz="1000" dirty="0"/>
            </a:br>
            <a:r>
              <a:rPr lang="en-US" sz="1000" dirty="0" smtClean="0"/>
              <a:t>- </a:t>
            </a:r>
            <a:r>
              <a:rPr lang="en-US" sz="1000" dirty="0"/>
              <a:t>Correct, but beware that user defined value types (</a:t>
            </a:r>
            <a:r>
              <a:rPr lang="en-US" sz="1000" dirty="0" err="1"/>
              <a:t>struct</a:t>
            </a:r>
            <a:r>
              <a:rPr lang="en-US" sz="1000" dirty="0"/>
              <a:t>) in .NETMF are treated like reference types from the perspective of the GC so this only holds true for .NETMF native value types. This is different to the desktop .NET Framework.</a:t>
            </a:r>
            <a:br>
              <a:rPr lang="en-US" sz="1000" dirty="0"/>
            </a:br>
            <a:r>
              <a:rPr lang="en-US" sz="1000" dirty="0"/>
              <a:t/>
            </a:r>
            <a:br>
              <a:rPr lang="en-US" sz="1000" dirty="0"/>
            </a:br>
            <a:r>
              <a:rPr lang="en-US" sz="1000" dirty="0"/>
              <a:t>4) Declaring any variable that requires "new" inside a method will eventually cause GC to run.</a:t>
            </a:r>
            <a:br>
              <a:rPr lang="en-US" sz="1000" dirty="0"/>
            </a:br>
            <a:r>
              <a:rPr lang="en-US" sz="1000" dirty="0" smtClean="0"/>
              <a:t>- </a:t>
            </a:r>
            <a:r>
              <a:rPr lang="en-US" sz="1000" dirty="0"/>
              <a:t>Correct, assuming the method or other allocations in the system occur enough times so that the memory threshold is exceeded and the GC is educed. Just allocating an object will not mean that the GC will execute.</a:t>
            </a:r>
            <a:br>
              <a:rPr lang="en-US" sz="1000" dirty="0"/>
            </a:br>
            <a:r>
              <a:rPr lang="en-US" sz="1000" dirty="0"/>
              <a:t/>
            </a:r>
            <a:br>
              <a:rPr lang="en-US" sz="1000" dirty="0"/>
            </a:br>
            <a:r>
              <a:rPr lang="en-US" sz="1000" dirty="0"/>
              <a:t>5) Every string operation (like append, split, substring) will eventually cause GC.</a:t>
            </a:r>
            <a:br>
              <a:rPr lang="en-US" sz="1000" dirty="0"/>
            </a:br>
            <a:r>
              <a:rPr lang="en-US" sz="1000" dirty="0" smtClean="0"/>
              <a:t>- </a:t>
            </a:r>
            <a:r>
              <a:rPr lang="en-US" sz="1000" dirty="0"/>
              <a:t>Correct, because strings are immutable any changes to a string actually creates a new string and orphans the previous instance, but only if/when the GC is actually induced.</a:t>
            </a:r>
            <a:br>
              <a:rPr lang="en-US" sz="1000" dirty="0"/>
            </a:br>
            <a:r>
              <a:rPr lang="en-US" sz="1000" dirty="0"/>
              <a:t/>
            </a:r>
            <a:br>
              <a:rPr lang="en-US" sz="1000" dirty="0"/>
            </a:br>
            <a:r>
              <a:rPr lang="en-US" sz="1000" dirty="0"/>
              <a:t>6) Some of the </a:t>
            </a:r>
            <a:r>
              <a:rPr lang="en-US" sz="1000" dirty="0" err="1"/>
              <a:t>StringBuilder</a:t>
            </a:r>
            <a:r>
              <a:rPr lang="en-US" sz="1000" dirty="0"/>
              <a:t> operations (like clear and append) do not cause GC.</a:t>
            </a:r>
            <a:br>
              <a:rPr lang="en-US" sz="1000" dirty="0"/>
            </a:br>
            <a:r>
              <a:rPr lang="en-US" sz="1000" dirty="0" smtClean="0"/>
              <a:t>- </a:t>
            </a:r>
            <a:r>
              <a:rPr lang="en-US" sz="1000" dirty="0"/>
              <a:t>Clear would not cause GC, but of course eventually the </a:t>
            </a:r>
            <a:r>
              <a:rPr lang="en-US" sz="1000" dirty="0" err="1"/>
              <a:t>StringBuilder</a:t>
            </a:r>
            <a:r>
              <a:rPr lang="en-US" sz="1000" dirty="0"/>
              <a:t> probably goes out of scope (unless it is global) and then it and the internal buffer etc. are eligible for GC. Append however could result in GC, the internal buffer has to eventually grow if what you append exceeds the current buffer size. To grow the buffer an new larger buffer is created and the old one will be orphaned and potentially eventually </a:t>
            </a:r>
            <a:r>
              <a:rPr lang="en-US" sz="1000" dirty="0" err="1"/>
              <a:t>GC'd</a:t>
            </a:r>
            <a:r>
              <a:rPr lang="en-US" sz="1000" dirty="0"/>
              <a:t>. However, using </a:t>
            </a:r>
            <a:r>
              <a:rPr lang="en-US" sz="1000" dirty="0" err="1"/>
              <a:t>StringBuilder</a:t>
            </a:r>
            <a:r>
              <a:rPr lang="en-US" sz="1000" dirty="0"/>
              <a:t> is good because GC will happen much less frequently than with straight string concatenation.</a:t>
            </a:r>
            <a:br>
              <a:rPr lang="en-US" sz="1000" dirty="0"/>
            </a:br>
            <a:r>
              <a:rPr lang="en-US" sz="1000" dirty="0"/>
              <a:t/>
            </a:r>
            <a:br>
              <a:rPr lang="en-US" sz="1000" dirty="0"/>
            </a:br>
            <a:r>
              <a:rPr lang="en-US" sz="1000" dirty="0"/>
              <a:t>I have tried to be reasonably accurate without being overly fussy about the terminology, but if required I would be happy to delve a little deeper. I hope this helps.</a:t>
            </a:r>
            <a:br>
              <a:rPr lang="en-US" sz="1000" dirty="0"/>
            </a:br>
            <a:r>
              <a:rPr lang="en-US" sz="1000" dirty="0"/>
              <a:t/>
            </a:r>
            <a:br>
              <a:rPr lang="en-US" sz="1000" dirty="0"/>
            </a:br>
            <a:r>
              <a:rPr lang="en-US" sz="1000" dirty="0"/>
              <a:t>7) It is generally not a good idea to force GC with </a:t>
            </a:r>
            <a:r>
              <a:rPr lang="en-US" sz="1000" dirty="0" err="1"/>
              <a:t>Debug.GC</a:t>
            </a:r>
            <a:r>
              <a:rPr lang="en-US" sz="1000" dirty="0"/>
              <a:t>(true) but maybe in my situation where I do several hours of moderately time critical stuff and then sit idle for a while, it might be a good idea to force a GC during the idle time.</a:t>
            </a:r>
            <a:br>
              <a:rPr lang="en-US" sz="1000" dirty="0"/>
            </a:br>
            <a:r>
              <a:rPr lang="en-US" sz="1000" dirty="0" smtClean="0"/>
              <a:t>- </a:t>
            </a:r>
            <a:r>
              <a:rPr lang="en-US" sz="1000" dirty="0"/>
              <a:t>Well, since .NETMF GC is not auto-tuning calling </a:t>
            </a:r>
            <a:r>
              <a:rPr lang="en-US" sz="1000" dirty="0" err="1"/>
              <a:t>Debug.GC</a:t>
            </a:r>
            <a:r>
              <a:rPr lang="en-US" sz="1000" dirty="0"/>
              <a:t>(true) is not as much of a "sin" as it is in the desktop framework. I call it after allocating large amounts of data that I am going to discard and do not want to pay the price for later. Normally I try to allocate everything I need up front so that I do not have any (or as few as possible) allocation during the run time of the application. Of course some of the module drivers do not follow this approach and therefore you sometimes incur additional GCs. When doing things that I know the GC might throw my routine for a loop, I check the driver code for the modules I am using to assess the potential "hidden" impact</a:t>
            </a:r>
            <a:r>
              <a:rPr lang="en-US" sz="1000" dirty="0" smtClean="0"/>
              <a:t>.</a:t>
            </a:r>
          </a:p>
          <a:p>
            <a:pPr marL="228600" indent="-228600">
              <a:buAutoNum type="arabicParenR"/>
            </a:pPr>
            <a:endParaRPr lang="en-US" sz="1000" dirty="0" smtClean="0"/>
          </a:p>
          <a:p>
            <a:r>
              <a:rPr lang="en-US" sz="1000" dirty="0"/>
              <a:t>https://www.ghielectronics.com/community/forum/topic?id=15274&amp;page=1</a:t>
            </a:r>
          </a:p>
        </p:txBody>
      </p:sp>
    </p:spTree>
    <p:extLst>
      <p:ext uri="{BB962C8B-B14F-4D97-AF65-F5344CB8AC3E}">
        <p14:creationId xmlns:p14="http://schemas.microsoft.com/office/powerpoint/2010/main" val="3563963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38112"/>
            <a:ext cx="8943704" cy="595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14134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2568</TotalTime>
  <Words>416</Words>
  <Application>Microsoft Office PowerPoint</Application>
  <PresentationFormat>On-screen Show (4:3)</PresentationFormat>
  <Paragraphs>45</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CPF Software Design Review</vt:lpstr>
      <vt:lpstr>Goals</vt:lpstr>
      <vt:lpstr>PowerPoint Presentation</vt:lpstr>
      <vt:lpstr>PowerPoint Presentation</vt:lpstr>
      <vt:lpstr>PowerPoint Presentation</vt:lpstr>
      <vt:lpstr>Design “Rules”</vt:lpstr>
      <vt:lpstr>Garbage Collection (GC)</vt:lpstr>
      <vt:lpstr>PowerPoint Presentation</vt:lpstr>
      <vt:lpstr>PowerPoint Presentation</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CPF Software Design Review</dc:title>
  <dc:creator>Gene Massion</dc:creator>
  <cp:lastModifiedBy>Stanley</cp:lastModifiedBy>
  <cp:revision>29</cp:revision>
  <dcterms:created xsi:type="dcterms:W3CDTF">2015-03-10T22:14:15Z</dcterms:created>
  <dcterms:modified xsi:type="dcterms:W3CDTF">2015-03-13T16:19:46Z</dcterms:modified>
</cp:coreProperties>
</file>