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86" r:id="rId4"/>
    <p:sldId id="287" r:id="rId5"/>
    <p:sldId id="4555" r:id="rId6"/>
    <p:sldId id="4556" r:id="rId7"/>
    <p:sldId id="4557" r:id="rId8"/>
    <p:sldId id="4558" r:id="rId9"/>
    <p:sldId id="4559" r:id="rId10"/>
    <p:sldId id="1154" r:id="rId11"/>
    <p:sldId id="299" r:id="rId12"/>
    <p:sldId id="4554" r:id="rId13"/>
    <p:sldId id="4553" r:id="rId14"/>
    <p:sldId id="281" r:id="rId15"/>
  </p:sldIdLst>
  <p:sldSz cx="12192000" cy="6858000"/>
  <p:notesSz cx="6858000" cy="9144000"/>
  <p:defaultTextStyle>
    <a:defPPr marL="0" marR="0" indent="0" algn="l" defTabSz="914354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35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B26"/>
    <a:srgbClr val="94D0FF"/>
    <a:srgbClr val="00D7FF"/>
    <a:srgbClr val="48FFE6"/>
    <a:srgbClr val="00BAFF"/>
    <a:srgbClr val="62DDFF"/>
    <a:srgbClr val="13C7FF"/>
    <a:srgbClr val="FED502"/>
    <a:srgbClr val="954EFF"/>
    <a:srgbClr val="702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5"/>
    <p:restoredTop sz="83671"/>
  </p:normalViewPr>
  <p:slideViewPr>
    <p:cSldViewPr snapToGrid="0" snapToObjects="1">
      <p:cViewPr varScale="1">
        <p:scale>
          <a:sx n="102" d="100"/>
          <a:sy n="102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0" i="0">
        <a:latin typeface="Helvetica" pitchFamily="2" charset="0"/>
        <a:ea typeface="+mj-ea"/>
        <a:cs typeface="+mj-cs"/>
        <a:sym typeface="Calibri"/>
      </a:defRPr>
    </a:lvl1pPr>
    <a:lvl2pPr indent="228589" latinLnBrk="0">
      <a:defRPr sz="1200">
        <a:latin typeface="+mj-lt"/>
        <a:ea typeface="+mj-ea"/>
        <a:cs typeface="+mj-cs"/>
        <a:sym typeface="Calibri"/>
      </a:defRPr>
    </a:lvl2pPr>
    <a:lvl3pPr indent="457178" latinLnBrk="0">
      <a:defRPr sz="1200">
        <a:latin typeface="+mj-lt"/>
        <a:ea typeface="+mj-ea"/>
        <a:cs typeface="+mj-cs"/>
        <a:sym typeface="Calibri"/>
      </a:defRPr>
    </a:lvl3pPr>
    <a:lvl4pPr indent="685766" latinLnBrk="0">
      <a:defRPr sz="1200">
        <a:latin typeface="+mj-lt"/>
        <a:ea typeface="+mj-ea"/>
        <a:cs typeface="+mj-cs"/>
        <a:sym typeface="Calibri"/>
      </a:defRPr>
    </a:lvl4pPr>
    <a:lvl5pPr indent="914354" latinLnBrk="0">
      <a:defRPr sz="1200">
        <a:latin typeface="+mj-lt"/>
        <a:ea typeface="+mj-ea"/>
        <a:cs typeface="+mj-cs"/>
        <a:sym typeface="Calibri"/>
      </a:defRPr>
    </a:lvl5pPr>
    <a:lvl6pPr indent="1142942" latinLnBrk="0">
      <a:defRPr sz="1200">
        <a:latin typeface="+mj-lt"/>
        <a:ea typeface="+mj-ea"/>
        <a:cs typeface="+mj-cs"/>
        <a:sym typeface="Calibri"/>
      </a:defRPr>
    </a:lvl6pPr>
    <a:lvl7pPr indent="1371532" latinLnBrk="0">
      <a:defRPr sz="1200">
        <a:latin typeface="+mj-lt"/>
        <a:ea typeface="+mj-ea"/>
        <a:cs typeface="+mj-cs"/>
        <a:sym typeface="Calibri"/>
      </a:defRPr>
    </a:lvl7pPr>
    <a:lvl8pPr indent="1600120" latinLnBrk="0">
      <a:defRPr sz="1200">
        <a:latin typeface="+mj-lt"/>
        <a:ea typeface="+mj-ea"/>
        <a:cs typeface="+mj-cs"/>
        <a:sym typeface="Calibri"/>
      </a:defRPr>
    </a:lvl8pPr>
    <a:lvl9pPr indent="1828709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u="none" strike="noStrike" dirty="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3655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426AE-99E4-4595-FD1F-1296E98C9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E86DB2CC-A01C-83DA-B4DC-1E2E1A2BD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CC7FBFA1-FB4D-54C6-4732-81C88D1131B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r>
              <a:rPr lang="en-US" dirty="0"/>
              <a:t>https://</a:t>
            </a:r>
            <a:r>
              <a:rPr lang="en-US" dirty="0" err="1"/>
              <a:t>www.mbari.org</a:t>
            </a:r>
            <a:r>
              <a:rPr lang="en-US" dirty="0"/>
              <a:t>/about/strategic-roadmap/</a:t>
            </a:r>
          </a:p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4839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AC911-FF95-49B2-295A-E31BED90F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>
            <a:extLst>
              <a:ext uri="{FF2B5EF4-FFF2-40B4-BE49-F238E27FC236}">
                <a16:creationId xmlns:a16="http://schemas.microsoft.com/office/drawing/2014/main" id="{31C801FF-A4FD-573B-DD93-AB50B4B350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4" name="Shape 194">
            <a:extLst>
              <a:ext uri="{FF2B5EF4-FFF2-40B4-BE49-F238E27FC236}">
                <a16:creationId xmlns:a16="http://schemas.microsoft.com/office/drawing/2014/main" id="{F63A013B-611E-74AB-F61F-BF9B5E5E3FC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2683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85E2-4B69-51F1-841E-259FFAD05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>
            <a:extLst>
              <a:ext uri="{FF2B5EF4-FFF2-40B4-BE49-F238E27FC236}">
                <a16:creationId xmlns:a16="http://schemas.microsoft.com/office/drawing/2014/main" id="{2E460DB1-4490-7C92-59AC-34030BE66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4" name="Shape 194">
            <a:extLst>
              <a:ext uri="{FF2B5EF4-FFF2-40B4-BE49-F238E27FC236}">
                <a16:creationId xmlns:a16="http://schemas.microsoft.com/office/drawing/2014/main" id="{8F8B6D5E-B0E7-D381-7CE3-99A4F3A85E2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1045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latinLnBrk="0"/>
            <a:r>
              <a:rPr lang="en-US" dirty="0"/>
              <a:t>Encourage your audience to connect with MBARI on social and by subscribing to our newsletter! </a:t>
            </a:r>
          </a:p>
        </p:txBody>
      </p:sp>
    </p:spTree>
    <p:extLst>
      <p:ext uri="{BB962C8B-B14F-4D97-AF65-F5344CB8AC3E}">
        <p14:creationId xmlns:p14="http://schemas.microsoft.com/office/powerpoint/2010/main" val="1565311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0AFE2-E2F1-8AD7-64EE-4692B9A8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8A4BE718-75CC-F91F-2EF7-9AFA09072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185F3B22-00BC-939E-6A83-13450A8B68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3890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ED1C0-D78C-3D1E-75D6-E62DE266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51987721-9E4D-A8A0-5E03-F86B57835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9B091F4D-F300-099D-DD35-F3B99C46107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971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9F54E-C6F9-0FE1-F4EC-1C52319C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D01DD869-0142-5A20-4BAA-2F6D91DB3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B9055D1B-3CDA-308D-12DD-F0C56DD9DDB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2884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EB7DF-FAAA-5111-336C-75E5CB0BC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BD6E6773-1D6D-2556-5426-7313E9743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1E2B34EF-6832-86C5-E4A1-2EA398DA128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3985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2E97-E0CA-F6E0-1EEC-71D2A1864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056537CC-2FB9-EF62-012E-5E00C55C5D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05F28C6C-E0B2-0860-5391-407E458348B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0890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7B194-6E43-2442-9863-4754DCDF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E56B5C69-5E36-77DD-2A39-310AAC433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6E20443B-D445-2D68-BB2A-7D4B5B3C2B8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3736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065E5-65F8-53B1-0F2E-1E577ECD7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>
            <a:extLst>
              <a:ext uri="{FF2B5EF4-FFF2-40B4-BE49-F238E27FC236}">
                <a16:creationId xmlns:a16="http://schemas.microsoft.com/office/drawing/2014/main" id="{42F3C179-8763-F495-6715-8F6BE95CD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9" name="Shape 459">
            <a:extLst>
              <a:ext uri="{FF2B5EF4-FFF2-40B4-BE49-F238E27FC236}">
                <a16:creationId xmlns:a16="http://schemas.microsoft.com/office/drawing/2014/main" id="{77867056-4F7E-D3FA-B66D-4A873BC8532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l" rtl="0" latinLnBrk="0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31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5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 b="0" i="0"/>
            </a:lvl1pPr>
            <a:lvl2pPr marL="0" indent="0" algn="ctr">
              <a:buSzTx/>
              <a:buFontTx/>
              <a:buNone/>
              <a:defRPr sz="2400" b="0" i="0"/>
            </a:lvl2pPr>
            <a:lvl3pPr marL="0" indent="0" algn="ctr">
              <a:buSzTx/>
              <a:buFontTx/>
              <a:buNone/>
              <a:defRPr sz="2400" b="0" i="0"/>
            </a:lvl3pPr>
            <a:lvl4pPr marL="0" indent="0" algn="ctr">
              <a:buSzTx/>
              <a:buFontTx/>
              <a:buNone/>
              <a:defRPr sz="2400" b="0" i="0"/>
            </a:lvl4pPr>
            <a:lvl5pPr marL="0" indent="0" algn="ctr">
              <a:buSzTx/>
              <a:buFontTx/>
              <a:buNone/>
              <a:defRPr sz="2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1" y="4589464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 b="0" i="0">
                <a:solidFill>
                  <a:srgbClr val="888888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90" y="365125"/>
            <a:ext cx="10515601" cy="132556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9" y="1681164"/>
            <a:ext cx="5157791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0" i="0"/>
            </a:lvl1pPr>
            <a:lvl2pPr marL="0" indent="0">
              <a:buSzTx/>
              <a:buFontTx/>
              <a:buNone/>
              <a:defRPr sz="2400" b="0" i="0"/>
            </a:lvl2pPr>
            <a:lvl3pPr marL="0" indent="0">
              <a:buSzTx/>
              <a:buFontTx/>
              <a:buNone/>
              <a:defRPr sz="2400" b="0" i="0"/>
            </a:lvl3pPr>
            <a:lvl4pPr marL="0" indent="0">
              <a:buSzTx/>
              <a:buFontTx/>
              <a:buNone/>
              <a:defRPr sz="2400" b="0" i="0"/>
            </a:lvl4pPr>
            <a:lvl5pPr marL="0" indent="0">
              <a:buSzTx/>
              <a:buFontTx/>
              <a:buNone/>
              <a:defRPr sz="24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2" y="1681164"/>
            <a:ext cx="5183188" cy="823915"/>
          </a:xfrm>
          <a:prstGeom prst="rect">
            <a:avLst/>
          </a:prstGeom>
        </p:spPr>
        <p:txBody>
          <a:bodyPr anchor="b"/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6" y="987428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 b="0" i="0"/>
            </a:lvl1pPr>
            <a:lvl2pPr marL="718421" indent="-261244">
              <a:defRPr sz="3200" b="0" i="0"/>
            </a:lvl2pPr>
            <a:lvl3pPr marL="1219140" indent="-304784">
              <a:defRPr sz="3200" b="0" i="0"/>
            </a:lvl3pPr>
            <a:lvl4pPr marL="1737274" indent="-365742">
              <a:defRPr sz="3200" b="0" i="0"/>
            </a:lvl4pPr>
            <a:lvl5pPr marL="2194450" indent="-365742">
              <a:defRPr sz="32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9" y="2057402"/>
            <a:ext cx="3932239" cy="3811588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6" y="987428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2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 b="0" i="0"/>
            </a:lvl1pPr>
            <a:lvl2pPr marL="0" indent="0">
              <a:buSzTx/>
              <a:buFontTx/>
              <a:buNone/>
              <a:defRPr sz="1600" b="0" i="0"/>
            </a:lvl2pPr>
            <a:lvl3pPr marL="0" indent="0">
              <a:buSzTx/>
              <a:buFontTx/>
              <a:buNone/>
              <a:defRPr sz="1600" b="0" i="0"/>
            </a:lvl3pPr>
            <a:lvl4pPr marL="0" indent="0">
              <a:buSzTx/>
              <a:buFontTx/>
              <a:buNone/>
              <a:defRPr sz="1600" b="0" i="0"/>
            </a:lvl4pPr>
            <a:lvl5pPr marL="0" indent="0">
              <a:buSzTx/>
              <a:buFontTx/>
              <a:buNone/>
              <a:defRPr sz="16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73922" y="6400417"/>
            <a:ext cx="279881" cy="27699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 b="0" i="0">
                <a:solidFill>
                  <a:srgbClr val="888888"/>
                </a:solidFill>
                <a:latin typeface="Helvetica" pitchFamily="2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6" r:id="rId5"/>
    <p:sldLayoutId id="2147483657" r:id="rId6"/>
    <p:sldLayoutId id="2147483658" r:id="rId7"/>
    <p:sldLayoutId id="2147483659" r:id="rId8"/>
  </p:sldLayoutIdLst>
  <p:transition spd="med"/>
  <p:txStyles>
    <p:titleStyle>
      <a:lvl1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354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589" marR="0" indent="-228589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1pPr>
      <a:lvl2pPr marL="723865" marR="0" indent="-266687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2pPr>
      <a:lvl3pPr marL="1234377" marR="0" indent="-320023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3pPr>
      <a:lvl4pPr marL="1727114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4pPr>
      <a:lvl5pPr marL="2184291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pitchFamily="2" charset="0"/>
          <a:ea typeface="+mj-ea"/>
          <a:cs typeface="+mj-cs"/>
          <a:sym typeface="Calibri"/>
        </a:defRPr>
      </a:lvl5pPr>
      <a:lvl6pPr marL="2641469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645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5822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000" marR="0" indent="-355582" algn="l" defTabSz="914354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35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26" Type="http://schemas.openxmlformats.org/officeDocument/2006/relationships/image" Target="../media/image60.pn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34" Type="http://schemas.openxmlformats.org/officeDocument/2006/relationships/image" Target="../media/image68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0.sv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32" Type="http://schemas.openxmlformats.org/officeDocument/2006/relationships/image" Target="../media/image66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10" Type="http://schemas.openxmlformats.org/officeDocument/2006/relationships/image" Target="../media/image44.svg"/><Relationship Id="rId19" Type="http://schemas.openxmlformats.org/officeDocument/2006/relationships/image" Target="../media/image53.png"/><Relationship Id="rId31" Type="http://schemas.openxmlformats.org/officeDocument/2006/relationships/image" Target="../media/image65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svg"/><Relationship Id="rId22" Type="http://schemas.openxmlformats.org/officeDocument/2006/relationships/image" Target="../media/image56.png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8" Type="http://schemas.openxmlformats.org/officeDocument/2006/relationships/image" Target="../media/image4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75.png"/><Relationship Id="rId5" Type="http://schemas.openxmlformats.org/officeDocument/2006/relationships/image" Target="../media/image2.png"/><Relationship Id="rId10" Type="http://schemas.openxmlformats.org/officeDocument/2006/relationships/image" Target="../media/image74.png"/><Relationship Id="rId4" Type="http://schemas.openxmlformats.org/officeDocument/2006/relationships/image" Target="../media/image70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vonthun@mbari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aul@mbari.org)%20f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F24FB1-1EB2-13D1-4C96-265EECC87F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" t="17666" r="32821" b="30521"/>
          <a:stretch/>
        </p:blipFill>
        <p:spPr>
          <a:xfrm>
            <a:off x="-325789" y="-49427"/>
            <a:ext cx="12517789" cy="6956854"/>
          </a:xfrm>
          <a:prstGeom prst="rect">
            <a:avLst/>
          </a:prstGeom>
        </p:spPr>
      </p:pic>
      <p:sp>
        <p:nvSpPr>
          <p:cNvPr id="114" name="TextBox 26"/>
          <p:cNvSpPr txBox="1"/>
          <p:nvPr/>
        </p:nvSpPr>
        <p:spPr>
          <a:xfrm>
            <a:off x="535456" y="4180733"/>
            <a:ext cx="9605216" cy="430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tIns="45719" rIns="45719" bIns="45719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sz="2200" dirty="0">
              <a:latin typeface="Helvetica" pitchFamily="2" charset="0"/>
            </a:endParaRPr>
          </a:p>
        </p:txBody>
      </p:sp>
      <p:pic>
        <p:nvPicPr>
          <p:cNvPr id="115" name="Picture 29" descr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654" y="6219489"/>
            <a:ext cx="2118508" cy="4308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B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6">
            <a:extLst>
              <a:ext uri="{FF2B5EF4-FFF2-40B4-BE49-F238E27FC236}">
                <a16:creationId xmlns:a16="http://schemas.microsoft.com/office/drawing/2014/main" id="{7501FD1C-539B-7281-3D51-737AFD17AF15}"/>
              </a:ext>
            </a:extLst>
          </p:cNvPr>
          <p:cNvSpPr txBox="1"/>
          <p:nvPr/>
        </p:nvSpPr>
        <p:spPr>
          <a:xfrm>
            <a:off x="552703" y="370520"/>
            <a:ext cx="11430750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914400" hangingPunct="1">
              <a:defRPr/>
            </a:pPr>
            <a:r>
              <a:rPr lang="en-US" sz="4800" dirty="0">
                <a:latin typeface="Helvetica" pitchFamily="2" charset="0"/>
              </a:rPr>
              <a:t>From Monterey Bay to the global ocean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522E4A-E0CF-567C-7947-B1A36E0A4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"/>
          <a:stretch>
            <a:fillRect/>
          </a:stretch>
        </p:blipFill>
        <p:spPr>
          <a:xfrm>
            <a:off x="4289395" y="1201513"/>
            <a:ext cx="6986869" cy="5259328"/>
          </a:xfrm>
          <a:prstGeom prst="rect">
            <a:avLst/>
          </a:prstGeom>
        </p:spPr>
      </p:pic>
      <p:pic>
        <p:nvPicPr>
          <p:cNvPr id="3" name="Picture 22" descr="Picture 22">
            <a:extLst>
              <a:ext uri="{FF2B5EF4-FFF2-40B4-BE49-F238E27FC236}">
                <a16:creationId xmlns:a16="http://schemas.microsoft.com/office/drawing/2014/main" id="{34FDBBAF-64F1-052A-08BA-B6C378602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3B128B-BA84-F966-CD45-4DAF56626089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774153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B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E0721-99A1-0BAB-95D5-C11D60F61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C19B2B-C766-87C9-8A73-6535EEF50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085" y="1158787"/>
            <a:ext cx="7668126" cy="56428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6B6B86-163A-2C05-8F04-A1FFD50DAA3E}"/>
              </a:ext>
            </a:extLst>
          </p:cNvPr>
          <p:cNvSpPr txBox="1"/>
          <p:nvPr/>
        </p:nvSpPr>
        <p:spPr>
          <a:xfrm>
            <a:off x="434139" y="346627"/>
            <a:ext cx="110560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Helvetica" pitchFamily="2" charset="0"/>
                <a:ea typeface="Arial"/>
                <a:cs typeface="Arial Black" panose="020B0604020202020204" pitchFamily="34" charset="0"/>
              </a:rPr>
              <a:t>MBARI Strategic Roadmap 2023-2033</a:t>
            </a:r>
            <a:endParaRPr lang="en-US" sz="3600" dirty="0">
              <a:solidFill>
                <a:schemeClr val="bg1"/>
              </a:solidFill>
              <a:latin typeface="Helvetica" pitchFamily="2" charset="0"/>
              <a:cs typeface="Arial Black" panose="020B0604020202020204" pitchFamily="34" charset="0"/>
            </a:endParaRPr>
          </a:p>
        </p:txBody>
      </p:sp>
      <p:pic>
        <p:nvPicPr>
          <p:cNvPr id="20" name="Picture 22" descr="Picture 22">
            <a:extLst>
              <a:ext uri="{FF2B5EF4-FFF2-40B4-BE49-F238E27FC236}">
                <a16:creationId xmlns:a16="http://schemas.microsoft.com/office/drawing/2014/main" id="{83D7D1DF-AA9B-A913-89E4-14EEF6F2E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5689" y="4761417"/>
            <a:ext cx="1970904" cy="40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2AA251B-09A9-EFC2-71CB-EA55DD310A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647" y="6019761"/>
            <a:ext cx="2925357" cy="3470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016422E-0BAA-4B9D-8FE2-A233F9045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54" y="5444119"/>
            <a:ext cx="2352850" cy="2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4516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B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42208-4644-E73E-CD21-E237867F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0D11BD71-08FD-0E46-79E7-328EDC968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1775" y="1177087"/>
            <a:ext cx="1682617" cy="16826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02E357-185C-3FCD-3D01-B22EDAA23028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ICONS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356E3-5936-3B68-15C0-BC9E91848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55" y="1403303"/>
            <a:ext cx="1175479" cy="11754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F05EC7-3C5D-F6BD-5F16-0581010543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984" y="1403303"/>
            <a:ext cx="1207622" cy="12076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690376-586D-0795-4D9A-6CE0A1EF2C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06" y="1411526"/>
            <a:ext cx="1207622" cy="120762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A74BDC1-728B-7393-4EFA-207C182348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23688" y="5525066"/>
            <a:ext cx="1020076" cy="101655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8E63B8F-1480-C9D6-9DE7-978FE5735B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41737" y="4391111"/>
            <a:ext cx="1020075" cy="92686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3B3C593-129F-88D4-8572-0E3EC8125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04006" y="5631599"/>
            <a:ext cx="990074" cy="92686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D9247A9D-FFC7-F04D-FF66-0033862A1E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23887" y="4549219"/>
            <a:ext cx="990074" cy="687672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06E9386-5114-2632-2F51-C3C3E3D66C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73584" y="4391111"/>
            <a:ext cx="990073" cy="98665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DB9A8A46-9CBC-E968-15E9-3F62A3B095B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74191" y="4414309"/>
            <a:ext cx="1080081" cy="10763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4A582A-4A86-818C-35BA-1F31F42EBD9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410" y="4026770"/>
            <a:ext cx="1688395" cy="16883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15A7E22-314B-F039-E3F7-9B7B04266F2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699" y="1169945"/>
            <a:ext cx="1688395" cy="168839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2533488-6890-FE17-2EAB-97289A000C1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285" y="2569000"/>
            <a:ext cx="1688393" cy="168839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E399A32-5118-733D-ADE9-F28A6107220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184" y="4043133"/>
            <a:ext cx="1682617" cy="168261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E7ECA78-6E87-6FC3-BDFD-5F9BC6C1F393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308" y="2474687"/>
            <a:ext cx="1908626" cy="19086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15DC99F-A50E-EA58-346D-863D39E5EB9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992" y="1156232"/>
            <a:ext cx="1688394" cy="168839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89F29DC-63CD-04D1-7EA3-E7D4B42E265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505" y="2463712"/>
            <a:ext cx="1908626" cy="190862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BD94B86-98FA-B177-0853-8E573E3108A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806" y="2586658"/>
            <a:ext cx="1686718" cy="168671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607F02A-32AB-00A6-E4DD-A99FA6DF7F7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89" y="4067136"/>
            <a:ext cx="1634612" cy="163461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4A9BD95-AC5F-DA59-200B-EA04F5566CA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25" y="1171622"/>
            <a:ext cx="1686718" cy="1686718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0D0F545-CCB1-02E4-96C2-7E8C99283B8F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14" y="4008692"/>
            <a:ext cx="1752359" cy="175235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A16934C-52C0-88C1-59AD-A54DD95EF15B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32" y="1183660"/>
            <a:ext cx="1688394" cy="168839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B21C763B-240D-C2FA-5C8D-C23B1E276A1C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939" y="2544540"/>
            <a:ext cx="1788941" cy="1788941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7783064-9AB3-4BAF-2166-128E936E47A6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551" y="2578782"/>
            <a:ext cx="1686719" cy="168671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CC809A2-6791-8547-56DF-5249EF78DAD6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130" y="2754384"/>
            <a:ext cx="1213264" cy="12132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0DD054A-C89E-94AC-E6F7-513484D5A316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7" y="2774880"/>
            <a:ext cx="1175480" cy="117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5486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1B2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B4DDB5-7268-9F89-C92A-6542C2730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3AA229-9AA9-E9AF-8E83-F0F481D4A6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248" y="1993448"/>
            <a:ext cx="1024471" cy="1277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240406-8161-6E91-5A08-AEAF3A607F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861" y="2018789"/>
            <a:ext cx="1211850" cy="12289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5F583C-90A5-B4CB-3214-2FC31322D04D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77500" lnSpcReduction="2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Commonly used logos for acknowledgments</a:t>
            </a:r>
          </a:p>
        </p:txBody>
      </p:sp>
      <p:pic>
        <p:nvPicPr>
          <p:cNvPr id="4" name="Picture 22" descr="Picture 22">
            <a:extLst>
              <a:ext uri="{FF2B5EF4-FFF2-40B4-BE49-F238E27FC236}">
                <a16:creationId xmlns:a16="http://schemas.microsoft.com/office/drawing/2014/main" id="{499EAD35-1B89-FFAF-336F-6A4EF13D78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547" y="1993448"/>
            <a:ext cx="3646977" cy="7417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F68EA3-D8F6-3D7E-A6B7-819B263D1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7" y="4238568"/>
            <a:ext cx="3939620" cy="4674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30BFF4-4483-3EFE-1502-41748C2C85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7" y="3210078"/>
            <a:ext cx="3820015" cy="4532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C2DF51-268A-8D7E-A28C-2CDBDA22ED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t="13247" r="60516" b="13248"/>
          <a:stretch>
            <a:fillRect/>
          </a:stretch>
        </p:blipFill>
        <p:spPr>
          <a:xfrm>
            <a:off x="538547" y="5171309"/>
            <a:ext cx="1337388" cy="127794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1F551E-025E-5FC2-8851-15663DAF85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67" y="1993448"/>
            <a:ext cx="722495" cy="74176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63FD648-0C10-5E6D-5FB3-2C4B2E2D792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340" y="3572854"/>
            <a:ext cx="3225341" cy="6441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EB6E662-C7B6-A255-A0D9-19775BAC13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719" y="3422611"/>
            <a:ext cx="944620" cy="9446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074FFD-335C-7F9A-8936-DDD884EA80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42" y="5281248"/>
            <a:ext cx="1167441" cy="1140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FFECBC-9BDF-94C4-803A-33971B80D9A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768" y="4664951"/>
            <a:ext cx="992036" cy="992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7BD639-A5AD-5CBF-C898-0723FC13A63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700" y="4518447"/>
            <a:ext cx="1452019" cy="145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4688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BARI_Hormiphora_californensis_V2740_h264">
            <a:hlinkClick r:id="" action="ppaction://media"/>
            <a:extLst>
              <a:ext uri="{FF2B5EF4-FFF2-40B4-BE49-F238E27FC236}">
                <a16:creationId xmlns:a16="http://schemas.microsoft.com/office/drawing/2014/main" id="{972D3AA7-457B-69EE-EECA-77A83CF5F0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3354055" cy="6943729"/>
          </a:xfrm>
          <a:prstGeom prst="rect">
            <a:avLst/>
          </a:prstGeom>
        </p:spPr>
      </p:pic>
      <p:pic>
        <p:nvPicPr>
          <p:cNvPr id="468" name="Picture 22" descr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748" y="4601257"/>
            <a:ext cx="4000503" cy="813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07B0D3-0486-8BD5-79B0-D99B4F32A5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2" y="2419349"/>
            <a:ext cx="2019300" cy="20193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D0E91AD9-D7E1-8A3B-28B0-63C2E83CC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61051A0-666B-51F5-0A20-DFB35F90B250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Slide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927059-BD9B-98D9-7759-BB9FCDD9AB9B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6E083-67B6-1F44-FB14-9A9B3E267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400425EE-2D78-8E9A-6DDB-D7817BD52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07D4820-46D6-5B65-AA37-4ED696DA36E6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Slide title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03C7C5-4189-C589-0FA8-19E69B72DF3A}"/>
              </a:ext>
            </a:extLst>
          </p:cNvPr>
          <p:cNvSpPr txBox="1"/>
          <p:nvPr/>
        </p:nvSpPr>
        <p:spPr>
          <a:xfrm>
            <a:off x="538547" y="1636295"/>
            <a:ext cx="5654842" cy="31393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chemeClr val="bg1"/>
                </a:solidFill>
                <a:latin typeface="+mn-lt"/>
              </a:rPr>
              <a:t>Message 1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j-ea"/>
                <a:cs typeface="+mj-cs"/>
                <a:sym typeface="Calibri"/>
              </a:rPr>
              <a:t>Message 2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400" dirty="0">
                <a:solidFill>
                  <a:schemeClr val="bg1"/>
                </a:solidFill>
                <a:latin typeface="+mn-lt"/>
              </a:rPr>
              <a:t>Message 3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698664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FA9FE-0408-9B0B-30D0-E9F685F8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113CBC0B-E99B-764E-601C-46B80DCF4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1A340F2-DF9E-6354-F330-FCAC3673CACB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 fontScale="85000" lnSpcReduction="100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R/V </a:t>
            </a:r>
            <a:r>
              <a:rPr lang="en-US" sz="5400" i="1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David Packard </a:t>
            </a: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and ROV</a:t>
            </a:r>
            <a:r>
              <a:rPr lang="en-US" sz="5400" i="1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 Doc Ricketts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1D493-8563-81B9-C1EB-C357BE4AF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6" y="1418909"/>
            <a:ext cx="3086100" cy="205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77DFD6-3486-1360-CA34-7A53793352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1418909"/>
            <a:ext cx="3086100" cy="2057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8A1C4D-52E2-4D3B-5F3E-967DE6862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7333"/>
          <a:stretch>
            <a:fillRect/>
          </a:stretch>
        </p:blipFill>
        <p:spPr>
          <a:xfrm>
            <a:off x="8028804" y="1418909"/>
            <a:ext cx="3097600" cy="20574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65F0A26-B1A9-6A17-1D94-4075E59E66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" r="11376"/>
          <a:stretch>
            <a:fillRect/>
          </a:stretch>
        </p:blipFill>
        <p:spPr>
          <a:xfrm>
            <a:off x="1065596" y="3780476"/>
            <a:ext cx="3086100" cy="205739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A3AA74-9E1D-03A8-CEA9-967D8F6E95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" b="4072"/>
          <a:stretch>
            <a:fillRect/>
          </a:stretch>
        </p:blipFill>
        <p:spPr>
          <a:xfrm>
            <a:off x="4634164" y="3780475"/>
            <a:ext cx="2923671" cy="2057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A23A11-B256-0D0C-F498-1DEBE32A4A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83" y="3780473"/>
            <a:ext cx="2935651" cy="205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9381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90FACD-F380-4A25-5DA3-10EE2142D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CEA595E1-F513-045B-D772-39AC68C6B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08FE06-5E3D-9BB6-13EB-946624B51911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 fontScale="92500"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R/V </a:t>
            </a:r>
            <a:r>
              <a:rPr lang="en-US" sz="5400" i="1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Rachel Carson </a:t>
            </a: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and ROV </a:t>
            </a:r>
            <a:r>
              <a:rPr lang="en-US" sz="5400" i="1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Ventana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122B5A-6130-EEB6-3A5D-0D30B6F006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11" y="1418909"/>
            <a:ext cx="3157670" cy="2010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730C6A-20E5-DA0F-7569-7EE4600DEE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814" y="1418909"/>
            <a:ext cx="3170370" cy="19814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8DC1C6-B9E6-A6CD-2D97-13E9F03FEC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17" y="1433213"/>
            <a:ext cx="3147058" cy="19814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A2C09C-86BB-893D-3277-EFFEBAB7E7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09" y="3653533"/>
            <a:ext cx="3157669" cy="21928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124967-E460-60B3-1F0E-118BB01B62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74"/>
          <a:stretch>
            <a:fillRect/>
          </a:stretch>
        </p:blipFill>
        <p:spPr>
          <a:xfrm>
            <a:off x="8004517" y="3653532"/>
            <a:ext cx="3170370" cy="21928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CA6B22A-1D02-4ADA-80F3-FEA12F63F5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5"/>
          <a:stretch>
            <a:fillRect/>
          </a:stretch>
        </p:blipFill>
        <p:spPr>
          <a:xfrm>
            <a:off x="4510815" y="3653533"/>
            <a:ext cx="3170370" cy="219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737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87BAD-674D-F115-C745-4EDEA66C2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CDCC6DD3-C7E0-6055-FC05-9BB5A531B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3C99330-9A8F-646E-60C1-E84D9A65D1A8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AUV fleet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131319-87BD-3E97-5037-1B1FAB0EF5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83" y="1325216"/>
            <a:ext cx="3657600" cy="2057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92CFDC-43B1-F395-EAAA-8E4F0BA53D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1325216"/>
            <a:ext cx="3657601" cy="2057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71E7EC-634B-A8B3-D1C0-F3807D3C90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16" y="1325216"/>
            <a:ext cx="3657600" cy="2057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9AAC7B-8B0E-4E56-15DA-52372928DC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83" y="3543129"/>
            <a:ext cx="3657600" cy="2438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3F0E7D-9C6E-2ED6-FD8B-976F0BC705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0" b="5851"/>
          <a:stretch>
            <a:fillRect/>
          </a:stretch>
        </p:blipFill>
        <p:spPr>
          <a:xfrm>
            <a:off x="4267198" y="3543128"/>
            <a:ext cx="3657599" cy="24384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3BB7C48-EF6D-FA6D-B28C-20CD5E6891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412" y="3543128"/>
            <a:ext cx="3657602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07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C60B01-6DBB-0DF9-014E-D02EE6EAC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0DB47B9-69DE-6AF8-E007-A73C7390269F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" pitchFamily="2" charset="0"/>
                <a:ea typeface="Helvetica Neue"/>
                <a:cs typeface="Helvetica Neue"/>
                <a:sym typeface="Helvetica Neue"/>
              </a:rPr>
              <a:t>Animals of the Deep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01A612-57BE-7690-29A8-71BE46A4B8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8" y="1449292"/>
            <a:ext cx="2836470" cy="1595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1754EC-CB28-0ADF-B1BB-8B040281A7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37" y="1449292"/>
            <a:ext cx="2836471" cy="15955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515B81-F9A7-7AFD-D247-239D902EB7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87" y="1449340"/>
            <a:ext cx="2836384" cy="15954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8ABF84-2B6D-5D92-47E5-5F8F56BF79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7" b="11721"/>
          <a:stretch>
            <a:fillRect/>
          </a:stretch>
        </p:blipFill>
        <p:spPr>
          <a:xfrm>
            <a:off x="9132450" y="1449292"/>
            <a:ext cx="2836384" cy="15955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2FF3B1-B2A8-E7B8-261A-08FC00A27F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0" b="13458"/>
          <a:stretch>
            <a:fillRect/>
          </a:stretch>
        </p:blipFill>
        <p:spPr>
          <a:xfrm>
            <a:off x="6148249" y="4928826"/>
            <a:ext cx="2869477" cy="15955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8943239-743C-7F76-F0F4-3CBBD70F7F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8" y="3168882"/>
            <a:ext cx="2836470" cy="159551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350AFD5-07CE-E006-2AAC-E0770F5DF3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450" y="4928826"/>
            <a:ext cx="2869477" cy="16140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F24135A-26F3-D4B4-B1C8-650B540F35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534" y="3179775"/>
            <a:ext cx="2869478" cy="161408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17A5A2B-BB5B-2023-FBA8-B6464BA802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4" b="5513"/>
          <a:stretch>
            <a:fillRect/>
          </a:stretch>
        </p:blipFill>
        <p:spPr>
          <a:xfrm>
            <a:off x="189988" y="4928826"/>
            <a:ext cx="2836470" cy="161408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BFBA483-0345-EC6E-4B8B-E70E7831A0E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0"/>
          <a:stretch>
            <a:fillRect/>
          </a:stretch>
        </p:blipFill>
        <p:spPr>
          <a:xfrm>
            <a:off x="3154333" y="4928826"/>
            <a:ext cx="2866041" cy="161408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F3BFFCC-700C-53FF-CC97-A8803EB245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333" y="3189083"/>
            <a:ext cx="2836386" cy="15954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12F6A35-EAE1-DD6F-4B67-30C10E639B7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87" y="3168930"/>
            <a:ext cx="2836384" cy="159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8701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D280BF-3ADE-26A9-AD16-6751DFCBA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2C30CC5A-D622-932C-796D-E004316F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0E7404F-0B81-5758-0165-9E9AF968C971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chemeClr val="bg1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ea typeface="Helvetica Neue"/>
                <a:cs typeface="Helvetica Neue"/>
                <a:sym typeface="Helvetica Neue"/>
              </a:rPr>
              <a:t>Access to MBARI content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A6122-F117-F976-375D-4B791D1C3E3F}"/>
              </a:ext>
            </a:extLst>
          </p:cNvPr>
          <p:cNvSpPr txBox="1"/>
          <p:nvPr/>
        </p:nvSpPr>
        <p:spPr>
          <a:xfrm>
            <a:off x="538547" y="1636295"/>
            <a:ext cx="11121082" cy="41242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Help with logos and branding of materials for presentation: Contact Susan von Thun (</a:t>
            </a:r>
            <a:r>
              <a:rPr lang="en-US" sz="2800" dirty="0">
                <a:solidFill>
                  <a:schemeClr val="bg1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svonthun@mbari.org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MBARI images: Contact your divisional admin who can access our internal asset repository, or Susan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+mn-lt"/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+mn-lt"/>
              </a:rPr>
              <a:t>Custom video: Contact the Video Lab (</a:t>
            </a:r>
            <a:r>
              <a:rPr lang="en-US" sz="2800" dirty="0" err="1">
                <a:solidFill>
                  <a:schemeClr val="bg1"/>
                </a:solidFill>
                <a:latin typeface="+mn-lt"/>
              </a:rPr>
              <a:t>videolabadmin@mbari.org</a:t>
            </a:r>
            <a:r>
              <a:rPr lang="en-US" sz="28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267153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769FD-2F69-079C-5CE3-294413FB6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Picture 22">
            <a:extLst>
              <a:ext uri="{FF2B5EF4-FFF2-40B4-BE49-F238E27FC236}">
                <a16:creationId xmlns:a16="http://schemas.microsoft.com/office/drawing/2014/main" id="{4E272C64-40D5-867C-DDC0-67081AE54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47" y="6142042"/>
            <a:ext cx="1970904" cy="40086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14D901-C8AC-34FF-6D14-C63049D28DDE}"/>
              </a:ext>
            </a:extLst>
          </p:cNvPr>
          <p:cNvSpPr txBox="1">
            <a:spLocks/>
          </p:cNvSpPr>
          <p:nvPr/>
        </p:nvSpPr>
        <p:spPr>
          <a:xfrm>
            <a:off x="538547" y="315093"/>
            <a:ext cx="11121081" cy="1010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marL="0" marR="0" indent="0" algn="ctr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354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l" hangingPunct="1">
              <a:defRPr sz="5400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sz="5400" dirty="0">
                <a:solidFill>
                  <a:schemeClr val="bg1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ea typeface="Helvetica Neue"/>
                <a:cs typeface="Helvetica Neue"/>
                <a:sym typeface="Helvetica Neue"/>
              </a:rPr>
              <a:t>MBARI messaging</a:t>
            </a:r>
            <a:endParaRPr lang="en-US" sz="5400" dirty="0">
              <a:solidFill>
                <a:srgbClr val="FFFFFF"/>
              </a:solidFill>
              <a:effectLst>
                <a:outerShdw blurRad="50800" dist="38100" dir="2700000" rotWithShape="0">
                  <a:srgbClr val="000000">
                    <a:alpha val="40000"/>
                  </a:srgbClr>
                </a:outerShdw>
              </a:effectLst>
              <a:latin typeface="Helvetica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E19433-FDAB-1D81-876C-90190348FB10}"/>
              </a:ext>
            </a:extLst>
          </p:cNvPr>
          <p:cNvSpPr txBox="1"/>
          <p:nvPr/>
        </p:nvSpPr>
        <p:spPr>
          <a:xfrm>
            <a:off x="532371" y="1457620"/>
            <a:ext cx="11121082" cy="60939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fontAlgn="base"/>
            <a:r>
              <a:rPr lang="en-US" sz="3600" dirty="0">
                <a:solidFill>
                  <a:schemeClr val="bg1"/>
                </a:solidFill>
              </a:rPr>
              <a:t>Contact Raúl Nava (</a:t>
            </a:r>
            <a:r>
              <a:rPr lang="en-US" sz="3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raul@mbari.org)</a:t>
            </a:r>
            <a:r>
              <a:rPr lang="en-US" sz="3600" dirty="0">
                <a:solidFill>
                  <a:schemeClr val="bg1"/>
                </a:solidFill>
              </a:rPr>
              <a:t>: 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General information about MBARI (e.g., mission, Aquarium partnership)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bg1"/>
              </a:solidFill>
            </a:endParaRP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Institutional messaging about potentially sensitive topics (e.g., climate, offshore wind)</a:t>
            </a:r>
          </a:p>
          <a:p>
            <a:pPr fontAlgn="base"/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 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793710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5747</TotalTime>
  <Words>189</Words>
  <Application>Microsoft Office PowerPoint</Application>
  <PresentationFormat>Widescreen</PresentationFormat>
  <Paragraphs>35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Helvetica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DIVING INTO THE DEEP  Leveraging owned and earned media to expand MBARI’s reach</dc:title>
  <dc:creator>Gene Massion</dc:creator>
  <cp:lastModifiedBy>Gene Massion</cp:lastModifiedBy>
  <cp:revision>447</cp:revision>
  <dcterms:modified xsi:type="dcterms:W3CDTF">2026-01-30T18:51:47Z</dcterms:modified>
</cp:coreProperties>
</file>