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79" r:id="rId3"/>
    <p:sldId id="286" r:id="rId4"/>
    <p:sldId id="287" r:id="rId5"/>
    <p:sldId id="4555" r:id="rId6"/>
    <p:sldId id="4556" r:id="rId7"/>
    <p:sldId id="4557" r:id="rId8"/>
    <p:sldId id="4558" r:id="rId9"/>
    <p:sldId id="4559" r:id="rId10"/>
    <p:sldId id="1154" r:id="rId11"/>
    <p:sldId id="4554" r:id="rId12"/>
    <p:sldId id="4553" r:id="rId13"/>
    <p:sldId id="281" r:id="rId14"/>
  </p:sldIdLst>
  <p:sldSz cx="12192000" cy="6858000"/>
  <p:notesSz cx="6858000" cy="9144000"/>
  <p:defaultTextStyle>
    <a:defPPr marL="0" marR="0" indent="0" algn="l" defTabSz="914354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35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0" algn="l" defTabSz="91435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0" algn="l" defTabSz="91435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0" algn="l" defTabSz="91435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0" algn="l" defTabSz="91435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0" algn="l" defTabSz="91435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0" algn="l" defTabSz="91435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0" algn="l" defTabSz="91435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0" algn="l" defTabSz="91435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355E"/>
    <a:srgbClr val="09131D"/>
    <a:srgbClr val="0C1B26"/>
    <a:srgbClr val="94D0FF"/>
    <a:srgbClr val="00D7FF"/>
    <a:srgbClr val="48FFE6"/>
    <a:srgbClr val="00BAFF"/>
    <a:srgbClr val="62DDFF"/>
    <a:srgbClr val="13C7FF"/>
    <a:srgbClr val="FED5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338"/>
    <p:restoredTop sz="83665"/>
  </p:normalViewPr>
  <p:slideViewPr>
    <p:cSldViewPr snapToGrid="0" snapToObjects="1">
      <p:cViewPr varScale="1">
        <p:scale>
          <a:sx n="99" d="100"/>
          <a:sy n="99" d="100"/>
        </p:scale>
        <p:origin x="184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110" name="Shape 11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 b="0" i="0">
        <a:latin typeface="Helvetica" pitchFamily="2" charset="0"/>
        <a:ea typeface="+mj-ea"/>
        <a:cs typeface="+mj-cs"/>
        <a:sym typeface="Calibri"/>
      </a:defRPr>
    </a:lvl1pPr>
    <a:lvl2pPr indent="228589" latinLnBrk="0">
      <a:defRPr sz="1200">
        <a:latin typeface="+mj-lt"/>
        <a:ea typeface="+mj-ea"/>
        <a:cs typeface="+mj-cs"/>
        <a:sym typeface="Calibri"/>
      </a:defRPr>
    </a:lvl2pPr>
    <a:lvl3pPr indent="457178" latinLnBrk="0">
      <a:defRPr sz="1200">
        <a:latin typeface="+mj-lt"/>
        <a:ea typeface="+mj-ea"/>
        <a:cs typeface="+mj-cs"/>
        <a:sym typeface="Calibri"/>
      </a:defRPr>
    </a:lvl3pPr>
    <a:lvl4pPr indent="685766" latinLnBrk="0">
      <a:defRPr sz="1200">
        <a:latin typeface="+mj-lt"/>
        <a:ea typeface="+mj-ea"/>
        <a:cs typeface="+mj-cs"/>
        <a:sym typeface="Calibri"/>
      </a:defRPr>
    </a:lvl4pPr>
    <a:lvl5pPr indent="914354" latinLnBrk="0">
      <a:defRPr sz="1200">
        <a:latin typeface="+mj-lt"/>
        <a:ea typeface="+mj-ea"/>
        <a:cs typeface="+mj-cs"/>
        <a:sym typeface="Calibri"/>
      </a:defRPr>
    </a:lvl5pPr>
    <a:lvl6pPr indent="1142942" latinLnBrk="0">
      <a:defRPr sz="1200">
        <a:latin typeface="+mj-lt"/>
        <a:ea typeface="+mj-ea"/>
        <a:cs typeface="+mj-cs"/>
        <a:sym typeface="Calibri"/>
      </a:defRPr>
    </a:lvl6pPr>
    <a:lvl7pPr indent="1371532" latinLnBrk="0">
      <a:defRPr sz="1200">
        <a:latin typeface="+mj-lt"/>
        <a:ea typeface="+mj-ea"/>
        <a:cs typeface="+mj-cs"/>
        <a:sym typeface="Calibri"/>
      </a:defRPr>
    </a:lvl7pPr>
    <a:lvl8pPr indent="1600120" latinLnBrk="0">
      <a:defRPr sz="1200">
        <a:latin typeface="+mj-lt"/>
        <a:ea typeface="+mj-ea"/>
        <a:cs typeface="+mj-cs"/>
        <a:sym typeface="Calibri"/>
      </a:defRPr>
    </a:lvl8pPr>
    <a:lvl9pPr indent="1828709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800" u="none" strike="noStrike" dirty="0">
              <a:solidFill>
                <a:srgbClr val="000000"/>
              </a:solidFill>
              <a:effectLst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194" name="Shape 19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236550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2AC911-FF95-49B2-295A-E31BED90F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>
            <a:extLst>
              <a:ext uri="{FF2B5EF4-FFF2-40B4-BE49-F238E27FC236}">
                <a16:creationId xmlns:a16="http://schemas.microsoft.com/office/drawing/2014/main" id="{31C801FF-A4FD-573B-DD93-AB50B4B350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194" name="Shape 194">
            <a:extLst>
              <a:ext uri="{FF2B5EF4-FFF2-40B4-BE49-F238E27FC236}">
                <a16:creationId xmlns:a16="http://schemas.microsoft.com/office/drawing/2014/main" id="{F63A013B-611E-74AB-F61F-BF9B5E5E3FCE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426831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885E2-4B69-51F1-841E-259FFAD055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>
            <a:extLst>
              <a:ext uri="{FF2B5EF4-FFF2-40B4-BE49-F238E27FC236}">
                <a16:creationId xmlns:a16="http://schemas.microsoft.com/office/drawing/2014/main" id="{2E460DB1-4490-7C92-59AC-34030BE667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194" name="Shape 194">
            <a:extLst>
              <a:ext uri="{FF2B5EF4-FFF2-40B4-BE49-F238E27FC236}">
                <a16:creationId xmlns:a16="http://schemas.microsoft.com/office/drawing/2014/main" id="{8F8B6D5E-B0E7-D381-7CE3-99A4F3A85E2E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01045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latinLnBrk="0"/>
            <a:r>
              <a:rPr lang="en-US" dirty="0"/>
              <a:t>Encourage your audience to connect with MBARI on social and by subscribing to our newsletter! </a:t>
            </a:r>
          </a:p>
        </p:txBody>
      </p:sp>
    </p:spTree>
    <p:extLst>
      <p:ext uri="{BB962C8B-B14F-4D97-AF65-F5344CB8AC3E}">
        <p14:creationId xmlns:p14="http://schemas.microsoft.com/office/powerpoint/2010/main" val="15653113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459" name="Shape 45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0AFE2-E2F1-8AD7-64EE-4692B9A8F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8A4BE718-75CC-F91F-2EF7-9AFA090720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185F3B22-00BC-939E-6A83-13450A8B687C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838901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6ED1C0-D78C-3D1E-75D6-E62DE266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51987721-9E4D-A8A0-5E03-F86B578359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9B091F4D-F300-099D-DD35-F3B99C461077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99711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9F54E-C6F9-0FE1-F4EC-1C52319CAD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D01DD869-0142-5A20-4BAA-2F6D91DB3F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B9055D1B-3CDA-308D-12DD-F0C56DD9DDB0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128843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FEB7DF-FAAA-5111-336C-75E5CB0BCB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BD6E6773-1D6D-2556-5426-7313E97439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1E2B34EF-6832-86C5-E4A1-2EA398DA1283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539853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212E97-E0CA-F6E0-1EEC-71D2A1864E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056537CC-2FB9-EF62-012E-5E00C55C5D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05F28C6C-E0B2-0860-5391-407E458348BE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90890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67B194-6E43-2442-9863-4754DCDFD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E56B5C69-5E36-77DD-2A39-310AAC4336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6E20443B-D445-2D68-BB2A-7D4B5B3C2B8C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037361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065E5-65F8-53B1-0F2E-1E577ECD7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42F3C179-8763-F495-6715-8F6BE95CDC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77867056-4F7E-D3FA-B66D-4A873BC85323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312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524000" y="1122365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 b="0" i="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8"/>
            <a:ext cx="9144000" cy="1655764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 b="0" i="0"/>
            </a:lvl1pPr>
            <a:lvl2pPr marL="0" indent="0" algn="ctr">
              <a:buSzTx/>
              <a:buFontTx/>
              <a:buNone/>
              <a:defRPr sz="2400" b="0" i="0"/>
            </a:lvl2pPr>
            <a:lvl3pPr marL="0" indent="0" algn="ctr">
              <a:buSzTx/>
              <a:buFontTx/>
              <a:buNone/>
              <a:defRPr sz="2400" b="0" i="0"/>
            </a:lvl3pPr>
            <a:lvl4pPr marL="0" indent="0" algn="ctr">
              <a:buSzTx/>
              <a:buFontTx/>
              <a:buNone/>
              <a:defRPr sz="2400" b="0" i="0"/>
            </a:lvl4pPr>
            <a:lvl5pPr marL="0" indent="0" algn="ctr">
              <a:buSzTx/>
              <a:buFontTx/>
              <a:buNone/>
              <a:defRPr sz="2400" b="0" i="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 b="0" i="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1851" y="4589464"/>
            <a:ext cx="10515600" cy="1500189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 b="0" i="0">
                <a:solidFill>
                  <a:srgbClr val="888888"/>
                </a:solidFill>
              </a:defRPr>
            </a:lvl1pPr>
            <a:lvl2pPr marL="0" indent="0">
              <a:buSzTx/>
              <a:buFontTx/>
              <a:buNone/>
              <a:defRPr sz="2400" b="0" i="0">
                <a:solidFill>
                  <a:srgbClr val="888888"/>
                </a:solidFill>
              </a:defRPr>
            </a:lvl2pPr>
            <a:lvl3pPr marL="0" indent="0">
              <a:buSzTx/>
              <a:buFontTx/>
              <a:buNone/>
              <a:defRPr sz="2400" b="0" i="0">
                <a:solidFill>
                  <a:srgbClr val="888888"/>
                </a:solidFill>
              </a:defRPr>
            </a:lvl3pPr>
            <a:lvl4pPr marL="0" indent="0">
              <a:buSzTx/>
              <a:buFontTx/>
              <a:buNone/>
              <a:defRPr sz="2400" b="0" i="0">
                <a:solidFill>
                  <a:srgbClr val="888888"/>
                </a:solidFill>
              </a:defRPr>
            </a:lvl4pPr>
            <a:lvl5pPr marL="0" indent="0">
              <a:buSzTx/>
              <a:buFontTx/>
              <a:buNone/>
              <a:defRPr sz="2400" b="0" i="0">
                <a:solidFill>
                  <a:srgbClr val="888888"/>
                </a:solidFill>
              </a:defRPr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xfrm>
            <a:off x="839790" y="365125"/>
            <a:ext cx="10515601" cy="1325563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9" y="1681164"/>
            <a:ext cx="5157791" cy="823915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0" i="0"/>
            </a:lvl1pPr>
            <a:lvl2pPr marL="0" indent="0">
              <a:buSzTx/>
              <a:buFontTx/>
              <a:buNone/>
              <a:defRPr sz="2400" b="0" i="0"/>
            </a:lvl2pPr>
            <a:lvl3pPr marL="0" indent="0">
              <a:buSzTx/>
              <a:buFontTx/>
              <a:buNone/>
              <a:defRPr sz="2400" b="0" i="0"/>
            </a:lvl3pPr>
            <a:lvl4pPr marL="0" indent="0">
              <a:buSzTx/>
              <a:buFontTx/>
              <a:buNone/>
              <a:defRPr sz="2400" b="0" i="0"/>
            </a:lvl4pPr>
            <a:lvl5pPr marL="0" indent="0">
              <a:buSzTx/>
              <a:buFontTx/>
              <a:buNone/>
              <a:defRPr sz="2400" b="0" i="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172202" y="1681164"/>
            <a:ext cx="5183188" cy="823915"/>
          </a:xfrm>
          <a:prstGeom prst="rect">
            <a:avLst/>
          </a:prstGeom>
        </p:spPr>
        <p:txBody>
          <a:bodyPr anchor="b"/>
          <a:lstStyle>
            <a:lvl1pPr>
              <a:defRPr b="0" i="0"/>
            </a:lvl1pPr>
          </a:lstStyle>
          <a:p>
            <a:endParaRPr dirty="0"/>
          </a:p>
        </p:txBody>
      </p:sp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 b="0" i="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183186" y="987428"/>
            <a:ext cx="6172203" cy="4873625"/>
          </a:xfrm>
          <a:prstGeom prst="rect">
            <a:avLst/>
          </a:prstGeom>
        </p:spPr>
        <p:txBody>
          <a:bodyPr/>
          <a:lstStyle>
            <a:lvl1pPr>
              <a:defRPr sz="3200" b="0" i="0"/>
            </a:lvl1pPr>
            <a:lvl2pPr marL="718421" indent="-261244">
              <a:defRPr sz="3200" b="0" i="0"/>
            </a:lvl2pPr>
            <a:lvl3pPr marL="1219140" indent="-304784">
              <a:defRPr sz="3200" b="0" i="0"/>
            </a:lvl3pPr>
            <a:lvl4pPr marL="1737274" indent="-365742">
              <a:defRPr sz="3200" b="0" i="0"/>
            </a:lvl4pPr>
            <a:lvl5pPr marL="2194450" indent="-365742">
              <a:defRPr sz="3200" b="0" i="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39789" y="2057402"/>
            <a:ext cx="3932239" cy="3811588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endParaRPr dirty="0"/>
          </a:p>
        </p:txBody>
      </p:sp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 b="0" i="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83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5183186" y="987428"/>
            <a:ext cx="6172203" cy="487362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>
              <a:defRPr b="0" i="0"/>
            </a:lvl1pPr>
          </a:lstStyle>
          <a:p>
            <a:endParaRPr dirty="0"/>
          </a:p>
        </p:txBody>
      </p:sp>
      <p:sp>
        <p:nvSpPr>
          <p:cNvPr id="8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2"/>
            <a:ext cx="3932240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 b="0" i="0"/>
            </a:lvl1pPr>
            <a:lvl2pPr marL="0" indent="0">
              <a:buSzTx/>
              <a:buFontTx/>
              <a:buNone/>
              <a:defRPr sz="1600" b="0" i="0"/>
            </a:lvl2pPr>
            <a:lvl3pPr marL="0" indent="0">
              <a:buSzTx/>
              <a:buFontTx/>
              <a:buNone/>
              <a:defRPr sz="1600" b="0" i="0"/>
            </a:lvl3pPr>
            <a:lvl4pPr marL="0" indent="0">
              <a:buSzTx/>
              <a:buFontTx/>
              <a:buNone/>
              <a:defRPr sz="1600" b="0" i="0"/>
            </a:lvl4pPr>
            <a:lvl5pPr marL="0" indent="0">
              <a:buSzTx/>
              <a:buFontTx/>
              <a:buNone/>
              <a:defRPr sz="1600" b="0" i="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93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9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itle Text"/>
          <p:cNvSpPr txBox="1">
            <a:spLocks noGrp="1"/>
          </p:cNvSpPr>
          <p:nvPr>
            <p:ph type="title"/>
          </p:nvPr>
        </p:nvSpPr>
        <p:spPr>
          <a:xfrm>
            <a:off x="8724902" y="365127"/>
            <a:ext cx="2628900" cy="5811839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102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2" y="365127"/>
            <a:ext cx="7734300" cy="5811839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rPr dirty="0"/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73922" y="6400417"/>
            <a:ext cx="279881" cy="276995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 b="0" i="0">
                <a:solidFill>
                  <a:srgbClr val="888888"/>
                </a:solidFill>
                <a:latin typeface="Helvetica" pitchFamily="2" charset="0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6" r:id="rId5"/>
    <p:sldLayoutId id="2147483657" r:id="rId6"/>
    <p:sldLayoutId id="2147483658" r:id="rId7"/>
    <p:sldLayoutId id="2147483659" r:id="rId8"/>
  </p:sldLayoutIdLst>
  <p:transition spd="med"/>
  <p:txStyles>
    <p:titleStyle>
      <a:lvl1pPr marL="0" marR="0" indent="0" algn="l" defTabSz="914354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" pitchFamily="2" charset="0"/>
          <a:ea typeface="+mj-ea"/>
          <a:cs typeface="+mj-cs"/>
          <a:sym typeface="Calibri"/>
        </a:defRPr>
      </a:lvl1pPr>
      <a:lvl2pPr marL="0" marR="0" indent="0" algn="l" defTabSz="914354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l" defTabSz="914354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l" defTabSz="914354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l" defTabSz="914354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l" defTabSz="914354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l" defTabSz="914354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l" defTabSz="914354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l" defTabSz="914354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228589" marR="0" indent="-228589" algn="l" defTabSz="914354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" pitchFamily="2" charset="0"/>
          <a:ea typeface="+mj-ea"/>
          <a:cs typeface="+mj-cs"/>
          <a:sym typeface="Calibri"/>
        </a:defRPr>
      </a:lvl1pPr>
      <a:lvl2pPr marL="723865" marR="0" indent="-266687" algn="l" defTabSz="914354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" pitchFamily="2" charset="0"/>
          <a:ea typeface="+mj-ea"/>
          <a:cs typeface="+mj-cs"/>
          <a:sym typeface="Calibri"/>
        </a:defRPr>
      </a:lvl2pPr>
      <a:lvl3pPr marL="1234377" marR="0" indent="-320023" algn="l" defTabSz="914354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" pitchFamily="2" charset="0"/>
          <a:ea typeface="+mj-ea"/>
          <a:cs typeface="+mj-cs"/>
          <a:sym typeface="Calibri"/>
        </a:defRPr>
      </a:lvl3pPr>
      <a:lvl4pPr marL="1727114" marR="0" indent="-355582" algn="l" defTabSz="914354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" pitchFamily="2" charset="0"/>
          <a:ea typeface="+mj-ea"/>
          <a:cs typeface="+mj-cs"/>
          <a:sym typeface="Calibri"/>
        </a:defRPr>
      </a:lvl4pPr>
      <a:lvl5pPr marL="2184291" marR="0" indent="-355582" algn="l" defTabSz="914354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" pitchFamily="2" charset="0"/>
          <a:ea typeface="+mj-ea"/>
          <a:cs typeface="+mj-cs"/>
          <a:sym typeface="Calibri"/>
        </a:defRPr>
      </a:lvl5pPr>
      <a:lvl6pPr marL="2641469" marR="0" indent="-355582" algn="l" defTabSz="914354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645" marR="0" indent="-355582" algn="l" defTabSz="914354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5822" marR="0" indent="-355582" algn="l" defTabSz="914354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000" marR="0" indent="-355582" algn="l" defTabSz="914354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35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35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35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35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35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35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35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35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35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5.png"/><Relationship Id="rId18" Type="http://schemas.openxmlformats.org/officeDocument/2006/relationships/image" Target="../media/image50.svg"/><Relationship Id="rId26" Type="http://schemas.openxmlformats.org/officeDocument/2006/relationships/image" Target="../media/image58.png"/><Relationship Id="rId3" Type="http://schemas.openxmlformats.org/officeDocument/2006/relationships/image" Target="../media/image35.png"/><Relationship Id="rId21" Type="http://schemas.openxmlformats.org/officeDocument/2006/relationships/image" Target="../media/image53.png"/><Relationship Id="rId34" Type="http://schemas.openxmlformats.org/officeDocument/2006/relationships/image" Target="../media/image66.png"/><Relationship Id="rId7" Type="http://schemas.openxmlformats.org/officeDocument/2006/relationships/image" Target="../media/image39.png"/><Relationship Id="rId12" Type="http://schemas.openxmlformats.org/officeDocument/2006/relationships/image" Target="../media/image44.svg"/><Relationship Id="rId17" Type="http://schemas.openxmlformats.org/officeDocument/2006/relationships/image" Target="../media/image49.png"/><Relationship Id="rId25" Type="http://schemas.openxmlformats.org/officeDocument/2006/relationships/image" Target="../media/image57.png"/><Relationship Id="rId33" Type="http://schemas.openxmlformats.org/officeDocument/2006/relationships/image" Target="../media/image65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48.svg"/><Relationship Id="rId20" Type="http://schemas.openxmlformats.org/officeDocument/2006/relationships/image" Target="../media/image52.png"/><Relationship Id="rId29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24" Type="http://schemas.openxmlformats.org/officeDocument/2006/relationships/image" Target="../media/image56.png"/><Relationship Id="rId32" Type="http://schemas.openxmlformats.org/officeDocument/2006/relationships/image" Target="../media/image64.png"/><Relationship Id="rId5" Type="http://schemas.openxmlformats.org/officeDocument/2006/relationships/image" Target="../media/image37.png"/><Relationship Id="rId15" Type="http://schemas.openxmlformats.org/officeDocument/2006/relationships/image" Target="../media/image47.png"/><Relationship Id="rId23" Type="http://schemas.openxmlformats.org/officeDocument/2006/relationships/image" Target="../media/image55.png"/><Relationship Id="rId28" Type="http://schemas.openxmlformats.org/officeDocument/2006/relationships/image" Target="../media/image60.png"/><Relationship Id="rId10" Type="http://schemas.openxmlformats.org/officeDocument/2006/relationships/image" Target="../media/image42.svg"/><Relationship Id="rId19" Type="http://schemas.openxmlformats.org/officeDocument/2006/relationships/image" Target="../media/image51.png"/><Relationship Id="rId31" Type="http://schemas.openxmlformats.org/officeDocument/2006/relationships/image" Target="../media/image63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Relationship Id="rId14" Type="http://schemas.openxmlformats.org/officeDocument/2006/relationships/image" Target="../media/image46.svg"/><Relationship Id="rId22" Type="http://schemas.openxmlformats.org/officeDocument/2006/relationships/image" Target="../media/image54.png"/><Relationship Id="rId27" Type="http://schemas.openxmlformats.org/officeDocument/2006/relationships/image" Target="../media/image59.png"/><Relationship Id="rId30" Type="http://schemas.openxmlformats.org/officeDocument/2006/relationships/image" Target="../media/image62.png"/><Relationship Id="rId8" Type="http://schemas.openxmlformats.org/officeDocument/2006/relationships/image" Target="../media/image40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76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12" Type="http://schemas.openxmlformats.org/officeDocument/2006/relationships/image" Target="../media/image7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png"/><Relationship Id="rId11" Type="http://schemas.openxmlformats.org/officeDocument/2006/relationships/image" Target="../media/image74.png"/><Relationship Id="rId5" Type="http://schemas.openxmlformats.org/officeDocument/2006/relationships/image" Target="../media/image69.png"/><Relationship Id="rId10" Type="http://schemas.openxmlformats.org/officeDocument/2006/relationships/image" Target="../media/image73.png"/><Relationship Id="rId4" Type="http://schemas.openxmlformats.org/officeDocument/2006/relationships/image" Target="../media/image68.png"/><Relationship Id="rId9" Type="http://schemas.openxmlformats.org/officeDocument/2006/relationships/image" Target="../media/image72.png"/><Relationship Id="rId14" Type="http://schemas.openxmlformats.org/officeDocument/2006/relationships/image" Target="../media/image7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.png"/><Relationship Id="rId5" Type="http://schemas.openxmlformats.org/officeDocument/2006/relationships/image" Target="../media/image78.png"/><Relationship Id="rId4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Relationship Id="rId9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9.png"/><Relationship Id="rId7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10" Type="http://schemas.openxmlformats.org/officeDocument/2006/relationships/image" Target="../media/image1.png"/><Relationship Id="rId4" Type="http://schemas.openxmlformats.org/officeDocument/2006/relationships/image" Target="../media/image10.jpg"/><Relationship Id="rId9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9.png"/><Relationship Id="rId7" Type="http://schemas.openxmlformats.org/officeDocument/2006/relationships/image" Target="../media/image1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10" Type="http://schemas.openxmlformats.org/officeDocument/2006/relationships/image" Target="../media/image1.png"/><Relationship Id="rId4" Type="http://schemas.openxmlformats.org/officeDocument/2006/relationships/image" Target="../media/image16.jpg"/><Relationship Id="rId9" Type="http://schemas.openxmlformats.org/officeDocument/2006/relationships/image" Target="../media/image21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jpg"/><Relationship Id="rId3" Type="http://schemas.openxmlformats.org/officeDocument/2006/relationships/image" Target="../media/image22.png"/><Relationship Id="rId7" Type="http://schemas.openxmlformats.org/officeDocument/2006/relationships/image" Target="../media/image26.jpg"/><Relationship Id="rId12" Type="http://schemas.openxmlformats.org/officeDocument/2006/relationships/image" Target="../media/image3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g"/><Relationship Id="rId11" Type="http://schemas.openxmlformats.org/officeDocument/2006/relationships/image" Target="../media/image30.jpg"/><Relationship Id="rId5" Type="http://schemas.openxmlformats.org/officeDocument/2006/relationships/image" Target="../media/image24.png"/><Relationship Id="rId10" Type="http://schemas.openxmlformats.org/officeDocument/2006/relationships/image" Target="../media/image29.jpg"/><Relationship Id="rId4" Type="http://schemas.openxmlformats.org/officeDocument/2006/relationships/image" Target="../media/image23.jpg"/><Relationship Id="rId9" Type="http://schemas.openxmlformats.org/officeDocument/2006/relationships/image" Target="../media/image28.jpg"/><Relationship Id="rId14" Type="http://schemas.openxmlformats.org/officeDocument/2006/relationships/image" Target="../media/image3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svonthun@mbari.or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raul@mbari.org)%20for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itle 1"/>
          <p:cNvSpPr txBox="1">
            <a:spLocks noGrp="1"/>
          </p:cNvSpPr>
          <p:nvPr>
            <p:ph type="ctrTitle"/>
          </p:nvPr>
        </p:nvSpPr>
        <p:spPr>
          <a:xfrm>
            <a:off x="535458" y="2677267"/>
            <a:ext cx="11121081" cy="1503466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 dirty="0">
                <a:solidFill>
                  <a:srgbClr val="1B355E"/>
                </a:solidFill>
                <a:effectLst>
                  <a:outerShdw sx="1000" sy="1000" rotWithShape="0">
                    <a:srgbClr val="000000"/>
                  </a:outerShdw>
                </a:effectLst>
                <a:latin typeface="+mn-ea"/>
                <a:ea typeface="+mn-ea"/>
                <a:cs typeface="Helvetica Neue"/>
              </a:rPr>
              <a:t>Title</a:t>
            </a:r>
            <a:endParaRPr sz="5400" dirty="0">
              <a:solidFill>
                <a:srgbClr val="1B355E"/>
              </a:solidFill>
              <a:effectLst>
                <a:outerShdw sx="1000" sy="1000" rotWithShape="0">
                  <a:srgbClr val="000000"/>
                </a:outerShdw>
              </a:effectLst>
              <a:latin typeface="+mn-ea"/>
              <a:ea typeface="+mn-ea"/>
              <a:cs typeface="Helvetica Neue"/>
            </a:endParaRPr>
          </a:p>
        </p:txBody>
      </p:sp>
      <p:sp>
        <p:nvSpPr>
          <p:cNvPr id="114" name="TextBox 26"/>
          <p:cNvSpPr txBox="1"/>
          <p:nvPr/>
        </p:nvSpPr>
        <p:spPr>
          <a:xfrm>
            <a:off x="535456" y="4180733"/>
            <a:ext cx="9605216" cy="4308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tIns="45719" rIns="45719" bIns="45719">
            <a:spAutoFit/>
          </a:bodyPr>
          <a:lstStyle/>
          <a:p>
            <a:pPr>
              <a:defRPr sz="2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endParaRPr sz="2200" dirty="0">
              <a:latin typeface="Helvetica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2B1A57-2E4E-D1FC-07A0-57422C2A36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768" y="5595069"/>
            <a:ext cx="2958701" cy="520015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26">
            <a:extLst>
              <a:ext uri="{FF2B5EF4-FFF2-40B4-BE49-F238E27FC236}">
                <a16:creationId xmlns:a16="http://schemas.microsoft.com/office/drawing/2014/main" id="{7501FD1C-539B-7281-3D51-737AFD17AF15}"/>
              </a:ext>
            </a:extLst>
          </p:cNvPr>
          <p:cNvSpPr txBox="1"/>
          <p:nvPr/>
        </p:nvSpPr>
        <p:spPr>
          <a:xfrm>
            <a:off x="552703" y="370520"/>
            <a:ext cx="11430750" cy="8309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5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defTabSz="914400" hangingPunct="1">
              <a:defRPr/>
            </a:pPr>
            <a:r>
              <a:rPr lang="en-US" sz="4800" dirty="0">
                <a:solidFill>
                  <a:srgbClr val="002060"/>
                </a:solidFill>
                <a:latin typeface="Helvetica" pitchFamily="2" charset="0"/>
              </a:rPr>
              <a:t>From Monterey Bay to the global ocean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B522E4A-E0CF-567C-7947-B1A36E0A4E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4"/>
          <a:stretch>
            <a:fillRect/>
          </a:stretch>
        </p:blipFill>
        <p:spPr>
          <a:xfrm>
            <a:off x="4289395" y="1201513"/>
            <a:ext cx="6986869" cy="5259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53B128B-BA84-F966-CD45-4DAF56626089}"/>
              </a:ext>
            </a:extLst>
          </p:cNvPr>
          <p:cNvSpPr txBox="1"/>
          <p:nvPr/>
        </p:nvSpPr>
        <p:spPr>
          <a:xfrm>
            <a:off x="538547" y="1636295"/>
            <a:ext cx="5654842" cy="313931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4400" dirty="0">
                <a:solidFill>
                  <a:srgbClr val="002060"/>
                </a:solidFill>
                <a:latin typeface="+mn-lt"/>
              </a:rPr>
              <a:t>Message 1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4400" b="0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Message 2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4400" dirty="0">
                <a:solidFill>
                  <a:srgbClr val="002060"/>
                </a:solidFill>
                <a:latin typeface="+mn-lt"/>
              </a:rPr>
              <a:t>Message 3</a:t>
            </a:r>
            <a:endParaRPr kumimoji="0" lang="en-US" sz="4400" b="0" i="0" u="none" strike="noStrike" cap="none" spc="0" normalizeH="0" baseline="0" dirty="0">
              <a:ln>
                <a:noFill/>
              </a:ln>
              <a:solidFill>
                <a:srgbClr val="002060"/>
              </a:solidFill>
              <a:effectLst/>
              <a:uFillTx/>
              <a:latin typeface="+mn-lt"/>
              <a:ea typeface="+mj-ea"/>
              <a:cs typeface="+mj-cs"/>
              <a:sym typeface="Calibr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88693C-4868-FB37-9FF3-EF580E031A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47" y="6103088"/>
            <a:ext cx="1855010" cy="326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741539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042208-4644-E73E-CD21-E237867F4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>
            <a:extLst>
              <a:ext uri="{FF2B5EF4-FFF2-40B4-BE49-F238E27FC236}">
                <a16:creationId xmlns:a16="http://schemas.microsoft.com/office/drawing/2014/main" id="{0D11BD71-08FD-0E46-79E7-328EDC968A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51775" y="1177087"/>
            <a:ext cx="1682617" cy="1682617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702E357-185C-3FCD-3D01-B22EDAA23028}"/>
              </a:ext>
            </a:extLst>
          </p:cNvPr>
          <p:cNvSpPr txBox="1">
            <a:spLocks/>
          </p:cNvSpPr>
          <p:nvPr/>
        </p:nvSpPr>
        <p:spPr>
          <a:xfrm>
            <a:off x="538547" y="315093"/>
            <a:ext cx="11121081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 anchor="b">
            <a:norm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 dirty="0">
                <a:solidFill>
                  <a:srgbClr val="002060"/>
                </a:solidFill>
                <a:effectLst>
                  <a:outerShdw sx="1000" sy="1000" rotWithShape="0">
                    <a:srgbClr val="000000"/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ICONS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B356E3-5936-3B68-15C0-BC9E918482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55" y="1403303"/>
            <a:ext cx="1175479" cy="11754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4F05EC7-3C5D-F6BD-5F16-0581010543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4984" y="1403303"/>
            <a:ext cx="1207622" cy="12076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E690376-586D-0795-4D9A-6CE0A1EF2C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906" y="1411526"/>
            <a:ext cx="1207622" cy="1207622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7A74BDC1-728B-7393-4EFA-207C182348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923688" y="5525066"/>
            <a:ext cx="1020076" cy="1016559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18E63B8F-1480-C9D6-9DE7-978FE5735B1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841737" y="4391111"/>
            <a:ext cx="1020075" cy="926863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83B3C593-129F-88D4-8572-0E3EC8125FE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404006" y="5631599"/>
            <a:ext cx="990074" cy="926863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D9247A9D-FFC7-F04D-FF66-0033862A1ED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223887" y="4549219"/>
            <a:ext cx="990074" cy="687672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506E9386-5114-2632-2F51-C3C3E3D66C7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973584" y="4391111"/>
            <a:ext cx="990073" cy="986659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DB9A8A46-9CBC-E968-15E9-3F62A3B095B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474191" y="4414309"/>
            <a:ext cx="1080081" cy="107635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64A582A-4A86-818C-35BA-1F31F42EBD9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410" y="4026770"/>
            <a:ext cx="1688395" cy="168839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C15A7E22-314B-F039-E3F7-9B7B04266F2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5699" y="1169945"/>
            <a:ext cx="1688395" cy="168839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A2533488-6890-FE17-2EAB-97289A000C19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9285" y="2569000"/>
            <a:ext cx="1688393" cy="1688393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EE399A32-5118-733D-ADE9-F28A61072202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184" y="4043133"/>
            <a:ext cx="1682617" cy="1682617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E7ECA78-6E87-6FC3-BDFD-5F9BC6C1F393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4308" y="2474687"/>
            <a:ext cx="1908626" cy="1908626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615DC99F-A50E-EA58-346D-863D39E5EB9E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9992" y="1156232"/>
            <a:ext cx="1688394" cy="1688394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D89F29DC-63CD-04D1-7EA3-E7D4B42E265D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505" y="2463712"/>
            <a:ext cx="1908626" cy="1908626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BBD94B86-98FA-B177-0853-8E573E3108AD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806" y="2586658"/>
            <a:ext cx="1686718" cy="168671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3607F02A-32AB-00A6-E4DD-A99FA6DF7F7D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489" y="4067136"/>
            <a:ext cx="1634612" cy="1634612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94A9BD95-AC5F-DA59-200B-EA04F5566CAE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2325" y="1171622"/>
            <a:ext cx="1686718" cy="1686718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A0D0F545-CCB1-02E4-96C2-7E8C99283B8F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14" y="4008692"/>
            <a:ext cx="1752359" cy="1752359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5A16934C-52C0-88C1-59AD-A54DD95EF15B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432" y="1183660"/>
            <a:ext cx="1688394" cy="1688394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B21C763B-240D-C2FA-5C8D-C23B1E276A1C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939" y="2544540"/>
            <a:ext cx="1788941" cy="1788941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07783064-9AB3-4BAF-2166-128E936E47A6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551" y="2578782"/>
            <a:ext cx="1686719" cy="1686719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8CC809A2-6791-8547-56DF-5249EF78DAD6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130" y="2754384"/>
            <a:ext cx="1213264" cy="121326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50DD054A-C89E-94AC-E6F7-513484D5A316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87" y="2774880"/>
            <a:ext cx="1175480" cy="117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154869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B4DDB5-7268-9F89-C92A-6542C27309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F583C-90A5-B4CB-3214-2FC31322D04D}"/>
              </a:ext>
            </a:extLst>
          </p:cNvPr>
          <p:cNvSpPr txBox="1">
            <a:spLocks/>
          </p:cNvSpPr>
          <p:nvPr/>
        </p:nvSpPr>
        <p:spPr>
          <a:xfrm>
            <a:off x="538547" y="315093"/>
            <a:ext cx="11121081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 anchor="b">
            <a:normAutofit fontScale="77500" lnSpcReduction="20000"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 dirty="0">
                <a:solidFill>
                  <a:srgbClr val="002060"/>
                </a:solidFill>
                <a:effectLst>
                  <a:outerShdw sx="1000" sy="1000" rotWithShape="0">
                    <a:srgbClr val="000000"/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Commonly used logos for acknowledgments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4C2DF51-268A-8D7E-A28C-2CDBDA22ED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7" t="13247" r="60516" b="13248"/>
          <a:stretch>
            <a:fillRect/>
          </a:stretch>
        </p:blipFill>
        <p:spPr>
          <a:xfrm>
            <a:off x="538547" y="5171309"/>
            <a:ext cx="1337388" cy="127794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A1F551E-025E-5FC2-8851-15663DAF85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167" y="1993448"/>
            <a:ext cx="722495" cy="74176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63FD648-0C10-5E6D-5FB3-2C4B2E2D79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4340" y="3572854"/>
            <a:ext cx="3225341" cy="64413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EB6E662-C7B6-A255-A0D9-19775BAC13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9719" y="3422611"/>
            <a:ext cx="944620" cy="94462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4074FFD-335C-7F9A-8936-DDD884EA80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842" y="5281248"/>
            <a:ext cx="1167441" cy="114020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2955F0A-F4AA-12E4-7974-05DEE4BD154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58" y="1955542"/>
            <a:ext cx="3939620" cy="69241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AEFBB30-645F-77F0-9BED-67870AE10FD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6525" y="4573266"/>
            <a:ext cx="1461161" cy="146116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329806E-E93B-CA3C-F031-725D4035AD6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5059" y="4762064"/>
            <a:ext cx="1048219" cy="104821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ECAA5AF-31DE-AE25-79BA-33857B7728C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6290" y="2079342"/>
            <a:ext cx="1121440" cy="113723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3A4807F1-A3EF-FF7C-5E51-DF68E5DAE8D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4549" y="1726167"/>
            <a:ext cx="2683172" cy="171052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09DF340-D7C5-4B97-2E91-A04CAD2965C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29" b="27777"/>
          <a:stretch>
            <a:fillRect/>
          </a:stretch>
        </p:blipFill>
        <p:spPr>
          <a:xfrm>
            <a:off x="450874" y="2915824"/>
            <a:ext cx="4210437" cy="1053778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432D303E-2DE6-7849-0054-534400E8F36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674" y="4014035"/>
            <a:ext cx="2228335" cy="944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146881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BARI_Hormiphora_californensis_V2740_h264">
            <a:hlinkClick r:id="" action="ppaction://media"/>
            <a:extLst>
              <a:ext uri="{FF2B5EF4-FFF2-40B4-BE49-F238E27FC236}">
                <a16:creationId xmlns:a16="http://schemas.microsoft.com/office/drawing/2014/main" id="{972D3AA7-457B-69EE-EECA-77A83CF5F0B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3354055" cy="6943729"/>
          </a:xfrm>
          <a:prstGeom prst="rect">
            <a:avLst/>
          </a:prstGeom>
        </p:spPr>
      </p:pic>
      <p:pic>
        <p:nvPicPr>
          <p:cNvPr id="468" name="Picture 22" descr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95748" y="4601257"/>
            <a:ext cx="4000503" cy="813665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807B0D3-0486-8BD5-79B0-D99B4F32A5E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552" y="2419349"/>
            <a:ext cx="2019300" cy="20193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61051A0-666B-51F5-0A20-DFB35F90B250}"/>
              </a:ext>
            </a:extLst>
          </p:cNvPr>
          <p:cNvSpPr txBox="1">
            <a:spLocks/>
          </p:cNvSpPr>
          <p:nvPr/>
        </p:nvSpPr>
        <p:spPr>
          <a:xfrm>
            <a:off x="538547" y="315093"/>
            <a:ext cx="11121081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 anchor="b">
            <a:norm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 dirty="0">
                <a:solidFill>
                  <a:srgbClr val="1B355E"/>
                </a:solidFill>
                <a:effectLst>
                  <a:outerShdw sx="1000" sy="1000" rotWithShape="0">
                    <a:srgbClr val="000000"/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Slide title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927059-BD9B-98D9-7759-BB9FCDD9AB9B}"/>
              </a:ext>
            </a:extLst>
          </p:cNvPr>
          <p:cNvSpPr txBox="1"/>
          <p:nvPr/>
        </p:nvSpPr>
        <p:spPr>
          <a:xfrm>
            <a:off x="538547" y="1636295"/>
            <a:ext cx="5654842" cy="313931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4400" dirty="0">
                <a:solidFill>
                  <a:srgbClr val="1B355E"/>
                </a:solidFill>
                <a:latin typeface="+mn-lt"/>
              </a:rPr>
              <a:t>Message 1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4400" b="0" i="0" u="none" strike="noStrike" cap="none" spc="0" normalizeH="0" baseline="0" dirty="0">
                <a:ln>
                  <a:noFill/>
                </a:ln>
                <a:solidFill>
                  <a:srgbClr val="1B355E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Message 2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4400" dirty="0">
                <a:solidFill>
                  <a:srgbClr val="1B355E"/>
                </a:solidFill>
                <a:latin typeface="+mn-lt"/>
              </a:rPr>
              <a:t>Message 3</a:t>
            </a:r>
            <a:endParaRPr kumimoji="0" lang="en-US" sz="4400" b="0" i="0" u="none" strike="noStrike" cap="none" spc="0" normalizeH="0" baseline="0" dirty="0">
              <a:ln>
                <a:noFill/>
              </a:ln>
              <a:solidFill>
                <a:srgbClr val="1B355E"/>
              </a:solidFill>
              <a:effectLst/>
              <a:uFillTx/>
              <a:latin typeface="+mn-lt"/>
              <a:ea typeface="+mj-ea"/>
              <a:cs typeface="+mj-cs"/>
              <a:sym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E2E15A-5D1E-CDBA-1892-A9DBA7B5BB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47" y="6103088"/>
            <a:ext cx="1855010" cy="326033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06E083-67B6-1F44-FB14-9A9B3E267E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07D4820-46D6-5B65-AA37-4ED696DA36E6}"/>
              </a:ext>
            </a:extLst>
          </p:cNvPr>
          <p:cNvSpPr txBox="1">
            <a:spLocks/>
          </p:cNvSpPr>
          <p:nvPr/>
        </p:nvSpPr>
        <p:spPr>
          <a:xfrm>
            <a:off x="538547" y="315093"/>
            <a:ext cx="11121081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 anchor="b">
            <a:norm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 dirty="0">
                <a:solidFill>
                  <a:srgbClr val="1B355E"/>
                </a:solidFill>
                <a:effectLst>
                  <a:outerShdw dist="38100" sx="1000" sy="1000" rotWithShape="0">
                    <a:srgbClr val="000000"/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Slide title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03C7C5-4189-C589-0FA8-19E69B72DF3A}"/>
              </a:ext>
            </a:extLst>
          </p:cNvPr>
          <p:cNvSpPr txBox="1"/>
          <p:nvPr/>
        </p:nvSpPr>
        <p:spPr>
          <a:xfrm>
            <a:off x="538547" y="1636295"/>
            <a:ext cx="5654842" cy="313931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4400" dirty="0">
                <a:solidFill>
                  <a:srgbClr val="1B355E"/>
                </a:solidFill>
                <a:latin typeface="+mn-lt"/>
              </a:rPr>
              <a:t>Message 1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4400" b="0" i="0" u="none" strike="noStrike" cap="none" spc="0" normalizeH="0" baseline="0" dirty="0">
                <a:ln>
                  <a:noFill/>
                </a:ln>
                <a:solidFill>
                  <a:srgbClr val="1B355E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Message 2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4400" dirty="0">
                <a:solidFill>
                  <a:srgbClr val="1B355E"/>
                </a:solidFill>
                <a:latin typeface="+mn-lt"/>
              </a:rPr>
              <a:t>Message 3</a:t>
            </a:r>
            <a:endParaRPr kumimoji="0" lang="en-US" sz="4400" b="0" i="0" u="none" strike="noStrike" cap="none" spc="0" normalizeH="0" baseline="0" dirty="0">
              <a:ln>
                <a:noFill/>
              </a:ln>
              <a:solidFill>
                <a:srgbClr val="1B355E"/>
              </a:solidFill>
              <a:effectLst/>
              <a:uFillTx/>
              <a:latin typeface="+mn-lt"/>
              <a:ea typeface="+mj-ea"/>
              <a:cs typeface="+mj-cs"/>
              <a:sym typeface="Calibr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9C9A04-376B-A3A3-29BD-2EA3371C57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47" y="6212228"/>
            <a:ext cx="1970904" cy="34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986645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BFA9FE-0408-9B0B-30D0-E9F685F8A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1A340F2-DF9E-6354-F330-FCAC3673CACB}"/>
              </a:ext>
            </a:extLst>
          </p:cNvPr>
          <p:cNvSpPr txBox="1">
            <a:spLocks/>
          </p:cNvSpPr>
          <p:nvPr/>
        </p:nvSpPr>
        <p:spPr>
          <a:xfrm>
            <a:off x="538547" y="315093"/>
            <a:ext cx="11121081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 anchor="b">
            <a:normAutofit fontScale="85000" lnSpcReduction="10000"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 dirty="0">
                <a:solidFill>
                  <a:srgbClr val="09131D"/>
                </a:solidFill>
                <a:effectLst>
                  <a:outerShdw blurRad="10992" sx="1000" sy="1000" rotWithShape="0">
                    <a:srgbClr val="000000"/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R/V </a:t>
            </a:r>
            <a:r>
              <a:rPr lang="en-US" sz="5400" i="1" dirty="0">
                <a:solidFill>
                  <a:srgbClr val="09131D"/>
                </a:solidFill>
                <a:effectLst>
                  <a:outerShdw blurRad="10992" sx="1000" sy="1000" rotWithShape="0">
                    <a:srgbClr val="000000"/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David Packard </a:t>
            </a:r>
            <a:r>
              <a:rPr lang="en-US" sz="5400" dirty="0">
                <a:solidFill>
                  <a:srgbClr val="09131D"/>
                </a:solidFill>
                <a:effectLst>
                  <a:outerShdw blurRad="10992" sx="1000" sy="1000" rotWithShape="0">
                    <a:srgbClr val="000000"/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and ROV</a:t>
            </a:r>
            <a:r>
              <a:rPr lang="en-US" sz="5400" i="1" dirty="0">
                <a:solidFill>
                  <a:srgbClr val="09131D"/>
                </a:solidFill>
                <a:effectLst>
                  <a:outerShdw blurRad="10992" sx="1000" sy="1000" rotWithShape="0">
                    <a:srgbClr val="000000"/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 Doc Ricketts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01D493-8563-81B9-C1EB-C357BE4AF5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6" y="1418909"/>
            <a:ext cx="3086100" cy="2057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377DFD6-3486-1360-CA34-7A53793352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950" y="1418909"/>
            <a:ext cx="3086100" cy="20574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18A1C4D-52E2-4D3B-5F3E-967DE68626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7333"/>
          <a:stretch>
            <a:fillRect/>
          </a:stretch>
        </p:blipFill>
        <p:spPr>
          <a:xfrm>
            <a:off x="8028804" y="1418909"/>
            <a:ext cx="3097600" cy="205740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65F0A26-B1A9-6A17-1D94-4075E59E66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3" r="11376"/>
          <a:stretch>
            <a:fillRect/>
          </a:stretch>
        </p:blipFill>
        <p:spPr>
          <a:xfrm>
            <a:off x="1065596" y="3780476"/>
            <a:ext cx="3086100" cy="205739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7A3AA74-9E1D-03A8-CEA9-967D8F6E95D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0" b="4072"/>
          <a:stretch>
            <a:fillRect/>
          </a:stretch>
        </p:blipFill>
        <p:spPr>
          <a:xfrm>
            <a:off x="4634164" y="3780475"/>
            <a:ext cx="2923671" cy="20574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2A23A11-B256-0D0C-F498-1DEBE32A4AC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2283" y="3780473"/>
            <a:ext cx="2935651" cy="205740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5EA8D14-712C-D5A7-C9FB-C09929D5389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47" y="6103088"/>
            <a:ext cx="1855010" cy="326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193819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90FACD-F380-4A25-5DA3-10EE2142DD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Picture 22">
            <a:extLst>
              <a:ext uri="{FF2B5EF4-FFF2-40B4-BE49-F238E27FC236}">
                <a16:creationId xmlns:a16="http://schemas.microsoft.com/office/drawing/2014/main" id="{CEA595E1-F513-045B-D772-39AC68C6BF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547" y="6142042"/>
            <a:ext cx="1970904" cy="40086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AB08FE06-5E3D-9BB6-13EB-946624B51911}"/>
              </a:ext>
            </a:extLst>
          </p:cNvPr>
          <p:cNvSpPr txBox="1">
            <a:spLocks/>
          </p:cNvSpPr>
          <p:nvPr/>
        </p:nvSpPr>
        <p:spPr>
          <a:xfrm>
            <a:off x="538547" y="315093"/>
            <a:ext cx="11121081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 anchor="b">
            <a:normAutofit fontScale="92500"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 dirty="0">
                <a:solidFill>
                  <a:srgbClr val="002060"/>
                </a:solidFill>
                <a:effectLst>
                  <a:outerShdw sx="1000" sy="1000" rotWithShape="0">
                    <a:srgbClr val="000000"/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R/V </a:t>
            </a:r>
            <a:r>
              <a:rPr lang="en-US" sz="5400" i="1" dirty="0">
                <a:solidFill>
                  <a:srgbClr val="002060"/>
                </a:solidFill>
                <a:effectLst>
                  <a:outerShdw sx="1000" sy="1000" rotWithShape="0">
                    <a:srgbClr val="000000"/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Rachel Carson </a:t>
            </a:r>
            <a:r>
              <a:rPr lang="en-US" sz="5400" dirty="0">
                <a:solidFill>
                  <a:srgbClr val="002060"/>
                </a:solidFill>
                <a:effectLst>
                  <a:outerShdw sx="1000" sy="1000" rotWithShape="0">
                    <a:srgbClr val="000000"/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and ROV </a:t>
            </a:r>
            <a:r>
              <a:rPr lang="en-US" sz="5400" i="1" dirty="0">
                <a:solidFill>
                  <a:srgbClr val="002060"/>
                </a:solidFill>
                <a:effectLst>
                  <a:outerShdw sx="1000" sy="1000" rotWithShape="0">
                    <a:srgbClr val="000000"/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Ventana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D122B5A-6130-EEB6-3A5D-0D30B6F006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811" y="1418909"/>
            <a:ext cx="3157670" cy="20100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6730C6A-20E5-DA0F-7569-7EE4600DEE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814" y="1418909"/>
            <a:ext cx="3170370" cy="198148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28DC1C6-B9E6-A6CD-2D97-13E9F03FEC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517" y="1433213"/>
            <a:ext cx="3147058" cy="198148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2A2C09C-86BB-893D-3277-EFFEBAB7E7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809" y="3653533"/>
            <a:ext cx="3157669" cy="219282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A124967-E460-60B3-1F0E-118BB01B62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74"/>
          <a:stretch>
            <a:fillRect/>
          </a:stretch>
        </p:blipFill>
        <p:spPr>
          <a:xfrm>
            <a:off x="8004517" y="3653532"/>
            <a:ext cx="3170370" cy="219282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CA6B22A-1D02-4ADA-80F3-FEA12F63F52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15"/>
          <a:stretch>
            <a:fillRect/>
          </a:stretch>
        </p:blipFill>
        <p:spPr>
          <a:xfrm>
            <a:off x="4510815" y="3653533"/>
            <a:ext cx="3170370" cy="219282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0961095-E8CC-8321-DDB6-B8A65ECDF82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47" y="6103088"/>
            <a:ext cx="1855010" cy="326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07370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387BAD-674D-F115-C745-4EDEA66C2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Picture 22">
            <a:extLst>
              <a:ext uri="{FF2B5EF4-FFF2-40B4-BE49-F238E27FC236}">
                <a16:creationId xmlns:a16="http://schemas.microsoft.com/office/drawing/2014/main" id="{CDCC6DD3-C7E0-6055-FC05-9BB5A531B7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547" y="6142042"/>
            <a:ext cx="1970904" cy="40086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93C99330-9A8F-646E-60C1-E84D9A65D1A8}"/>
              </a:ext>
            </a:extLst>
          </p:cNvPr>
          <p:cNvSpPr txBox="1">
            <a:spLocks/>
          </p:cNvSpPr>
          <p:nvPr/>
        </p:nvSpPr>
        <p:spPr>
          <a:xfrm>
            <a:off x="538547" y="315093"/>
            <a:ext cx="11121081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 anchor="b">
            <a:norm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 dirty="0">
                <a:solidFill>
                  <a:srgbClr val="002060"/>
                </a:solidFill>
                <a:effectLst>
                  <a:outerShdw blurRad="11590" sx="1000" sy="1000" rotWithShape="0">
                    <a:srgbClr val="000000"/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AUV fleet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131319-87BD-3E97-5037-1B1FAB0EF5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983" y="1325216"/>
            <a:ext cx="3657600" cy="20574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492CFDC-43B1-F395-EAAA-8E4F0BA53D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199" y="1325216"/>
            <a:ext cx="3657601" cy="20574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C71E7EC-634B-A8B3-D1C0-F3807D3C90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8416" y="1325216"/>
            <a:ext cx="3657600" cy="20574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F9AAC7B-8B0E-4E56-15DA-52372928DCF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983" y="3543129"/>
            <a:ext cx="3657600" cy="24384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A3F0E7D-9C6E-2ED6-FD8B-976F0BC705D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60" b="5851"/>
          <a:stretch>
            <a:fillRect/>
          </a:stretch>
        </p:blipFill>
        <p:spPr>
          <a:xfrm>
            <a:off x="4267198" y="3543128"/>
            <a:ext cx="3657599" cy="243840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3BB7C48-EF6D-FA6D-B28C-20CD5E68918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8412" y="3543128"/>
            <a:ext cx="3657602" cy="243840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C74B6B7-9E8A-E3AF-F6A0-5855F391815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47" y="6103088"/>
            <a:ext cx="1855010" cy="326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707304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C60B01-6DBB-0DF9-014E-D02EE6EAC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0DB47B9-69DE-6AF8-E007-A73C7390269F}"/>
              </a:ext>
            </a:extLst>
          </p:cNvPr>
          <p:cNvSpPr txBox="1">
            <a:spLocks/>
          </p:cNvSpPr>
          <p:nvPr/>
        </p:nvSpPr>
        <p:spPr>
          <a:xfrm>
            <a:off x="538547" y="315093"/>
            <a:ext cx="11121081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 anchor="b">
            <a:normAutofit/>
            <a:flatTx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 dirty="0">
                <a:solidFill>
                  <a:srgbClr val="002060"/>
                </a:solidFill>
                <a:effectLst>
                  <a:outerShdw sx="1000" sy="1000" rotWithShape="0">
                    <a:srgbClr val="000000"/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Animals of the Deep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C01A612-57BE-7690-29A8-71BE46A4B8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88" y="1449292"/>
            <a:ext cx="2836470" cy="159551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1754EC-CB28-0ADF-B1BB-8B040281A7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0837" y="1449292"/>
            <a:ext cx="2836471" cy="15955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B515B81-F9A7-7AFD-D247-239D902EB7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687" y="1449340"/>
            <a:ext cx="2836384" cy="159546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08ABF84-2B6D-5D92-47E5-5F8F56BF79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77" b="11721"/>
          <a:stretch>
            <a:fillRect/>
          </a:stretch>
        </p:blipFill>
        <p:spPr>
          <a:xfrm>
            <a:off x="9132450" y="1449292"/>
            <a:ext cx="2836384" cy="159551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72FF3B1-B2A8-E7B8-261A-08FC00A27F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40" b="13458"/>
          <a:stretch>
            <a:fillRect/>
          </a:stretch>
        </p:blipFill>
        <p:spPr>
          <a:xfrm>
            <a:off x="6148249" y="4928826"/>
            <a:ext cx="2869477" cy="159551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943239-743C-7F76-F0F4-3CBBD70F7F3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88" y="3168882"/>
            <a:ext cx="2836470" cy="159551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350AFD5-07CE-E006-2AAC-E0770F5DF32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2450" y="4928826"/>
            <a:ext cx="2869477" cy="161408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F24135A-26F3-D4B4-B1C8-650B540F356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2534" y="3179775"/>
            <a:ext cx="2869478" cy="161408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17A5A2B-BB5B-2023-FBA8-B6464BA8029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14" b="5513"/>
          <a:stretch>
            <a:fillRect/>
          </a:stretch>
        </p:blipFill>
        <p:spPr>
          <a:xfrm>
            <a:off x="189988" y="4928826"/>
            <a:ext cx="2836470" cy="161408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BFBA483-0345-EC6E-4B8B-E70E7831A0E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10"/>
          <a:stretch>
            <a:fillRect/>
          </a:stretch>
        </p:blipFill>
        <p:spPr>
          <a:xfrm>
            <a:off x="3154333" y="4928826"/>
            <a:ext cx="2866041" cy="161408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F3BFFCC-700C-53FF-CC97-A8803EB2452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4333" y="3189083"/>
            <a:ext cx="2836386" cy="159546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A12F6A35-EAE1-DD6F-4B67-30C10E639B7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687" y="3168930"/>
            <a:ext cx="2836384" cy="1595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487014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D280BF-3ADE-26A9-AD16-6751DFCBA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0E7404F-0B81-5758-0165-9E9AF968C971}"/>
              </a:ext>
            </a:extLst>
          </p:cNvPr>
          <p:cNvSpPr txBox="1">
            <a:spLocks/>
          </p:cNvSpPr>
          <p:nvPr/>
        </p:nvSpPr>
        <p:spPr>
          <a:xfrm>
            <a:off x="538547" y="315093"/>
            <a:ext cx="11121081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 anchor="b">
            <a:norm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 dirty="0">
                <a:solidFill>
                  <a:srgbClr val="1B355E"/>
                </a:solidFill>
                <a:effectLst>
                  <a:outerShdw dist="38100" sx="1000" sy="1000" rotWithShape="0">
                    <a:srgbClr val="000000"/>
                  </a:outerShdw>
                </a:effectLst>
                <a:ea typeface="Helvetica Neue"/>
                <a:cs typeface="Helvetica Neue"/>
                <a:sym typeface="Helvetica Neue"/>
              </a:rPr>
              <a:t>Access to MBARI content</a:t>
            </a:r>
            <a:endParaRPr lang="en-US" sz="5400" dirty="0">
              <a:solidFill>
                <a:srgbClr val="1B355E"/>
              </a:solidFill>
              <a:effectLst>
                <a:outerShdw dist="38100" sx="1000" sy="1000" rotWithShape="0">
                  <a:srgbClr val="000000"/>
                </a:outerShdw>
              </a:effectLst>
              <a:latin typeface="Helvetica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5A6122-F117-F976-375D-4B791D1C3E3F}"/>
              </a:ext>
            </a:extLst>
          </p:cNvPr>
          <p:cNvSpPr txBox="1"/>
          <p:nvPr/>
        </p:nvSpPr>
        <p:spPr>
          <a:xfrm>
            <a:off x="538547" y="1636295"/>
            <a:ext cx="11121082" cy="412420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571500" indent="-571500" fontAlgn="base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  <a:latin typeface="+mn-lt"/>
              </a:rPr>
              <a:t>Help with logos and branding of materials for presentation: Contact Susan von Thun (</a:t>
            </a:r>
            <a:r>
              <a:rPr lang="en-US" sz="2800" dirty="0">
                <a:solidFill>
                  <a:srgbClr val="002060"/>
                </a:solidFill>
                <a:latin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svonthun@mbari.org</a:t>
            </a:r>
            <a:r>
              <a:rPr lang="en-US" sz="2800" dirty="0">
                <a:solidFill>
                  <a:srgbClr val="002060"/>
                </a:solidFill>
                <a:latin typeface="+mn-lt"/>
              </a:rPr>
              <a:t>)</a:t>
            </a:r>
          </a:p>
          <a:p>
            <a:pPr marL="571500" indent="-571500" fontAlgn="base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2060"/>
              </a:solidFill>
              <a:latin typeface="+mn-lt"/>
            </a:endParaRPr>
          </a:p>
          <a:p>
            <a:pPr marL="571500" indent="-571500" fontAlgn="base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  <a:latin typeface="+mn-lt"/>
              </a:rPr>
              <a:t>MBARI images: Contact your divisional admin who can access our internal asset repository, or Susan</a:t>
            </a:r>
          </a:p>
          <a:p>
            <a:pPr marL="571500" indent="-571500" fontAlgn="base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2060"/>
              </a:solidFill>
              <a:latin typeface="+mn-lt"/>
            </a:endParaRPr>
          </a:p>
          <a:p>
            <a:pPr marL="571500" indent="-571500" fontAlgn="base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  <a:latin typeface="+mn-lt"/>
              </a:rPr>
              <a:t>Custom video: Contact the Video Lab (</a:t>
            </a:r>
            <a:r>
              <a:rPr lang="en-US" sz="2800" dirty="0" err="1">
                <a:solidFill>
                  <a:srgbClr val="002060"/>
                </a:solidFill>
                <a:latin typeface="+mn-lt"/>
              </a:rPr>
              <a:t>videolabadmin@mbari.org</a:t>
            </a:r>
            <a:r>
              <a:rPr lang="en-US" sz="2800" dirty="0">
                <a:solidFill>
                  <a:srgbClr val="002060"/>
                </a:solidFill>
                <a:latin typeface="+mn-lt"/>
              </a:rPr>
              <a:t>)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sz="4400" b="0" i="0" u="none" strike="noStrike" cap="none" spc="0" normalizeH="0" baseline="0" dirty="0">
              <a:ln>
                <a:noFill/>
              </a:ln>
              <a:solidFill>
                <a:srgbClr val="002060"/>
              </a:solidFill>
              <a:effectLst/>
              <a:uFillTx/>
              <a:latin typeface="+mn-lt"/>
              <a:ea typeface="+mj-ea"/>
              <a:cs typeface="+mj-cs"/>
              <a:sym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0C6184-589F-7903-FA14-7698F3B42A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47" y="6103088"/>
            <a:ext cx="1855010" cy="326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671531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0769FD-2F69-079C-5CE3-294413FB65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B14D901-C8AC-34FF-6D14-C63049D28DDE}"/>
              </a:ext>
            </a:extLst>
          </p:cNvPr>
          <p:cNvSpPr txBox="1">
            <a:spLocks/>
          </p:cNvSpPr>
          <p:nvPr/>
        </p:nvSpPr>
        <p:spPr>
          <a:xfrm>
            <a:off x="538547" y="315093"/>
            <a:ext cx="11121081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 anchor="b">
            <a:norm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 dirty="0">
                <a:solidFill>
                  <a:srgbClr val="002060"/>
                </a:solidFill>
                <a:effectLst>
                  <a:outerShdw sx="1000" sy="1000" rotWithShape="0">
                    <a:srgbClr val="000000"/>
                  </a:outerShdw>
                </a:effectLst>
                <a:ea typeface="Helvetica Neue"/>
                <a:cs typeface="Helvetica Neue"/>
                <a:sym typeface="Helvetica Neue"/>
              </a:rPr>
              <a:t>MBARI messaging</a:t>
            </a:r>
            <a:endParaRPr lang="en-US" sz="5400" dirty="0">
              <a:solidFill>
                <a:srgbClr val="002060"/>
              </a:solidFill>
              <a:effectLst>
                <a:outerShdw sx="1000" sy="1000" rotWithShape="0">
                  <a:srgbClr val="000000"/>
                </a:outerShdw>
              </a:effectLst>
              <a:latin typeface="Helvetica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E19433-FDAB-1D81-876C-90190348FB10}"/>
              </a:ext>
            </a:extLst>
          </p:cNvPr>
          <p:cNvSpPr txBox="1"/>
          <p:nvPr/>
        </p:nvSpPr>
        <p:spPr>
          <a:xfrm>
            <a:off x="532371" y="1457620"/>
            <a:ext cx="11121082" cy="39703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fontAlgn="base"/>
            <a:r>
              <a:rPr lang="en-US" sz="3600" dirty="0">
                <a:solidFill>
                  <a:srgbClr val="002060"/>
                </a:solidFill>
              </a:rPr>
              <a:t>Contact Raúl Nava (</a:t>
            </a:r>
            <a:r>
              <a:rPr lang="en-US" sz="3600" dirty="0">
                <a:solidFill>
                  <a:srgbClr val="00206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raul@mbari.org)</a:t>
            </a:r>
            <a:r>
              <a:rPr lang="en-US" sz="3600" dirty="0">
                <a:solidFill>
                  <a:srgbClr val="002060"/>
                </a:solidFill>
              </a:rPr>
              <a:t>: </a:t>
            </a:r>
          </a:p>
          <a:p>
            <a:pPr marL="571500" indent="-571500" fontAlgn="base"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002060"/>
              </a:solidFill>
            </a:endParaRPr>
          </a:p>
          <a:p>
            <a:pPr marL="571500" indent="-571500" fontAlgn="base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2060"/>
                </a:solidFill>
              </a:rPr>
              <a:t>General information about MBARI (e.g., mission, Aquarium partnership)</a:t>
            </a:r>
          </a:p>
          <a:p>
            <a:pPr marL="571500" indent="-571500" fontAlgn="base"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002060"/>
              </a:solidFill>
            </a:endParaRPr>
          </a:p>
          <a:p>
            <a:pPr marL="571500" indent="-571500" fontAlgn="base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2060"/>
                </a:solidFill>
              </a:rPr>
              <a:t>Institutional messaging about potentially sensitive topics (e.g., climate, offshore wind)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0D787F-9A95-E76F-6227-2FE2E7E0C8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47" y="6103088"/>
            <a:ext cx="1855010" cy="326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93710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5786</TotalTime>
  <Words>173</Words>
  <Application>Microsoft Macintosh PowerPoint</Application>
  <PresentationFormat>Widescreen</PresentationFormat>
  <Paragraphs>32</Paragraphs>
  <Slides>13</Slides>
  <Notes>13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Helvetica</vt:lpstr>
      <vt:lpstr>Helvetica Neue</vt:lpstr>
      <vt:lpstr>Office Theme</vt:lpstr>
      <vt:lpstr>Title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DIVING INTO THE DEEP  Leveraging owned and earned media to expand MBARI’s reach</dc:title>
  <cp:lastModifiedBy>Susan Von Thun</cp:lastModifiedBy>
  <cp:revision>448</cp:revision>
  <dcterms:modified xsi:type="dcterms:W3CDTF">2025-12-08T17:27:28Z</dcterms:modified>
</cp:coreProperties>
</file>