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5"/>
  </p:notesMasterIdLst>
  <p:sldIdLst>
    <p:sldId id="274" r:id="rId3"/>
    <p:sldId id="275" r:id="rId4"/>
    <p:sldId id="265" r:id="rId5"/>
    <p:sldId id="266" r:id="rId6"/>
    <p:sldId id="271" r:id="rId7"/>
    <p:sldId id="258" r:id="rId8"/>
    <p:sldId id="259" r:id="rId9"/>
    <p:sldId id="260" r:id="rId10"/>
    <p:sldId id="270" r:id="rId11"/>
    <p:sldId id="262" r:id="rId12"/>
    <p:sldId id="263" r:id="rId13"/>
    <p:sldId id="264"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6" d="100"/>
          <a:sy n="136" d="100"/>
        </p:scale>
        <p:origin x="132" y="14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93679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865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9d91e1997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9d91e1997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9d91e1997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9d91e1997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9d91e1997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9d91e1997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9d91e1997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9d91e1997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9d91e1997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9d91e1997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8" y="1282306"/>
            <a:ext cx="7886700" cy="2139553"/>
          </a:xfrm>
          <a:prstGeom prst="rect">
            <a:avLst/>
          </a:prstGeom>
        </p:spPr>
        <p:txBody>
          <a:bodyPr anchor="b"/>
          <a:lstStyle>
            <a:lvl1pPr>
              <a:defRPr sz="4500" b="0" i="0"/>
            </a:lvl1pPr>
          </a:lstStyle>
          <a:p>
            <a:r>
              <a:rPr dirty="0"/>
              <a:t>Title Text</a:t>
            </a:r>
          </a:p>
        </p:txBody>
      </p:sp>
      <p:sp>
        <p:nvSpPr>
          <p:cNvPr id="30" name="Body Level One…"/>
          <p:cNvSpPr txBox="1">
            <a:spLocks noGrp="1"/>
          </p:cNvSpPr>
          <p:nvPr>
            <p:ph type="body" sz="quarter" idx="1"/>
          </p:nvPr>
        </p:nvSpPr>
        <p:spPr>
          <a:xfrm>
            <a:off x="623888" y="3442098"/>
            <a:ext cx="7886700" cy="1125142"/>
          </a:xfrm>
          <a:prstGeom prst="rect">
            <a:avLst/>
          </a:prstGeom>
        </p:spPr>
        <p:txBody>
          <a:bodyPr/>
          <a:lstStyle>
            <a:lvl1pPr marL="0" indent="0">
              <a:buSzTx/>
              <a:buFontTx/>
              <a:buNone/>
              <a:defRPr sz="1800" b="0" i="0">
                <a:solidFill>
                  <a:srgbClr val="888888"/>
                </a:solidFill>
              </a:defRPr>
            </a:lvl1pPr>
            <a:lvl2pPr marL="0" indent="0">
              <a:buSzTx/>
              <a:buFontTx/>
              <a:buNone/>
              <a:defRPr sz="1800" b="0" i="0">
                <a:solidFill>
                  <a:srgbClr val="888888"/>
                </a:solidFill>
              </a:defRPr>
            </a:lvl2pPr>
            <a:lvl3pPr marL="0" indent="0">
              <a:buSzTx/>
              <a:buFontTx/>
              <a:buNone/>
              <a:defRPr sz="1800" b="0" i="0">
                <a:solidFill>
                  <a:srgbClr val="888888"/>
                </a:solidFill>
              </a:defRPr>
            </a:lvl3pPr>
            <a:lvl4pPr marL="0" indent="0">
              <a:buSzTx/>
              <a:buFontTx/>
              <a:buNone/>
              <a:defRPr sz="1800" b="0" i="0">
                <a:solidFill>
                  <a:srgbClr val="888888"/>
                </a:solidFill>
              </a:defRPr>
            </a:lvl4pPr>
            <a:lvl5pPr marL="0" indent="0">
              <a:buSzTx/>
              <a:buFontTx/>
              <a:buNone/>
              <a:defRPr sz="1800" b="0" i="0">
                <a:solidFill>
                  <a:srgbClr val="888888"/>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1"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423281152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lvl1pPr>
              <a:defRPr b="0" i="0"/>
            </a:lvl1pPr>
          </a:lstStyle>
          <a:p>
            <a:r>
              <a:rPr dirty="0"/>
              <a:t>Title Text</a:t>
            </a:r>
          </a:p>
        </p:txBody>
      </p:sp>
      <p:sp>
        <p:nvSpPr>
          <p:cNvPr id="39" name="Body Level One…"/>
          <p:cNvSpPr txBox="1">
            <a:spLocks noGrp="1"/>
          </p:cNvSpPr>
          <p:nvPr>
            <p:ph type="body" sz="half" idx="1"/>
          </p:nvPr>
        </p:nvSpPr>
        <p:spPr>
          <a:xfrm>
            <a:off x="628650" y="1369219"/>
            <a:ext cx="3886200" cy="3263504"/>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76807202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3" y="273844"/>
            <a:ext cx="7886701" cy="994172"/>
          </a:xfrm>
          <a:prstGeom prst="rect">
            <a:avLst/>
          </a:prstGeom>
        </p:spPr>
        <p:txBody>
          <a:bodyPr/>
          <a:lstStyle>
            <a:lvl1pPr>
              <a:defRPr b="0" i="0"/>
            </a:lvl1pPr>
          </a:lstStyle>
          <a:p>
            <a:r>
              <a:rPr dirty="0"/>
              <a:t>Title Text</a:t>
            </a:r>
          </a:p>
        </p:txBody>
      </p:sp>
      <p:sp>
        <p:nvSpPr>
          <p:cNvPr id="48" name="Body Level One…"/>
          <p:cNvSpPr txBox="1">
            <a:spLocks noGrp="1"/>
          </p:cNvSpPr>
          <p:nvPr>
            <p:ph type="body" sz="quarter" idx="1"/>
          </p:nvPr>
        </p:nvSpPr>
        <p:spPr>
          <a:xfrm>
            <a:off x="629842" y="1260874"/>
            <a:ext cx="3868343" cy="617936"/>
          </a:xfrm>
          <a:prstGeom prst="rect">
            <a:avLst/>
          </a:prstGeom>
        </p:spPr>
        <p:txBody>
          <a:bodyPr anchor="b"/>
          <a:lstStyle>
            <a:lvl1pPr marL="0" indent="0">
              <a:buSzTx/>
              <a:buFontTx/>
              <a:buNone/>
              <a:defRPr sz="1800" b="0" i="0"/>
            </a:lvl1pPr>
            <a:lvl2pPr marL="0" indent="0">
              <a:buSzTx/>
              <a:buFontTx/>
              <a:buNone/>
              <a:defRPr sz="1800" b="0" i="0"/>
            </a:lvl2pPr>
            <a:lvl3pPr marL="0" indent="0">
              <a:buSzTx/>
              <a:buFontTx/>
              <a:buNone/>
              <a:defRPr sz="1800" b="0" i="0"/>
            </a:lvl3pPr>
            <a:lvl4pPr marL="0" indent="0">
              <a:buSzTx/>
              <a:buFontTx/>
              <a:buNone/>
              <a:defRPr sz="1800" b="0" i="0"/>
            </a:lvl4pPr>
            <a:lvl5pPr marL="0" indent="0">
              <a:buSzTx/>
              <a:buFontTx/>
              <a:buNone/>
              <a:defRPr sz="18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9" name="Text Placeholder 4"/>
          <p:cNvSpPr>
            <a:spLocks noGrp="1"/>
          </p:cNvSpPr>
          <p:nvPr>
            <p:ph type="body" sz="quarter" idx="13"/>
          </p:nvPr>
        </p:nvSpPr>
        <p:spPr>
          <a:xfrm>
            <a:off x="4629152" y="1260874"/>
            <a:ext cx="3887391" cy="617936"/>
          </a:xfrm>
          <a:prstGeom prst="rect">
            <a:avLst/>
          </a:prstGeom>
        </p:spPr>
        <p:txBody>
          <a:bodyPr anchor="b"/>
          <a:lstStyle>
            <a:lvl1pPr>
              <a:defRPr b="0" i="0"/>
            </a:lvl1pPr>
          </a:lstStyle>
          <a:p>
            <a:endParaRPr dirty="0"/>
          </a:p>
        </p:txBody>
      </p:sp>
      <p:sp>
        <p:nvSpPr>
          <p:cNvPr id="5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34481658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73" name="Body Level One…"/>
          <p:cNvSpPr txBox="1">
            <a:spLocks noGrp="1"/>
          </p:cNvSpPr>
          <p:nvPr>
            <p:ph type="body" sz="half" idx="1"/>
          </p:nvPr>
        </p:nvSpPr>
        <p:spPr>
          <a:xfrm>
            <a:off x="3887390" y="740571"/>
            <a:ext cx="4629152" cy="3655219"/>
          </a:xfrm>
          <a:prstGeom prst="rect">
            <a:avLst/>
          </a:prstGeom>
        </p:spPr>
        <p:txBody>
          <a:bodyPr/>
          <a:lstStyle>
            <a:lvl1pPr>
              <a:defRPr sz="2400" b="0" i="0"/>
            </a:lvl1pPr>
            <a:lvl2pPr marL="538816" indent="-195933">
              <a:defRPr sz="2400" b="0" i="0"/>
            </a:lvl2pPr>
            <a:lvl3pPr marL="914355" indent="-228588">
              <a:defRPr sz="2400" b="0" i="0"/>
            </a:lvl3pPr>
            <a:lvl4pPr marL="1302956" indent="-274307">
              <a:defRPr sz="2400" b="0" i="0"/>
            </a:lvl4pPr>
            <a:lvl5pPr marL="1645838" indent="-274307">
              <a:defRPr sz="24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Text Placeholder 3"/>
          <p:cNvSpPr>
            <a:spLocks noGrp="1"/>
          </p:cNvSpPr>
          <p:nvPr>
            <p:ph type="body" sz="quarter" idx="13"/>
          </p:nvPr>
        </p:nvSpPr>
        <p:spPr>
          <a:xfrm>
            <a:off x="629842" y="1543052"/>
            <a:ext cx="2949179" cy="2858691"/>
          </a:xfrm>
          <a:prstGeom prst="rect">
            <a:avLst/>
          </a:prstGeom>
        </p:spPr>
        <p:txBody>
          <a:bodyPr/>
          <a:lstStyle>
            <a:lvl1pPr>
              <a:defRPr b="0" i="0"/>
            </a:lvl1pPr>
          </a:lstStyle>
          <a:p>
            <a:endParaRPr dirty="0"/>
          </a:p>
        </p:txBody>
      </p:sp>
      <p:sp>
        <p:nvSpPr>
          <p:cNvPr id="7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273118995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83" name="Picture Placeholder 2"/>
          <p:cNvSpPr>
            <a:spLocks noGrp="1"/>
          </p:cNvSpPr>
          <p:nvPr>
            <p:ph type="pic" sz="half" idx="13"/>
          </p:nvPr>
        </p:nvSpPr>
        <p:spPr>
          <a:xfrm>
            <a:off x="3887390" y="740571"/>
            <a:ext cx="4629152" cy="3655219"/>
          </a:xfrm>
          <a:prstGeom prst="rect">
            <a:avLst/>
          </a:prstGeom>
        </p:spPr>
        <p:txBody>
          <a:bodyPr lIns="91439" tIns="45719" rIns="91439" bIns="45719">
            <a:noAutofit/>
          </a:bodyPr>
          <a:lstStyle>
            <a:lvl1pPr>
              <a:defRPr b="0" i="0"/>
            </a:lvl1pPr>
          </a:lstStyle>
          <a:p>
            <a:endParaRPr dirty="0"/>
          </a:p>
        </p:txBody>
      </p:sp>
      <p:sp>
        <p:nvSpPr>
          <p:cNvPr id="84" name="Body Level One…"/>
          <p:cNvSpPr txBox="1">
            <a:spLocks noGrp="1"/>
          </p:cNvSpPr>
          <p:nvPr>
            <p:ph type="body" sz="quarter" idx="1"/>
          </p:nvPr>
        </p:nvSpPr>
        <p:spPr>
          <a:xfrm>
            <a:off x="629840" y="1543052"/>
            <a:ext cx="2949180" cy="2858691"/>
          </a:xfrm>
          <a:prstGeom prst="rect">
            <a:avLst/>
          </a:prstGeom>
        </p:spPr>
        <p:txBody>
          <a:bodyPr/>
          <a:lstStyle>
            <a:lvl1pPr marL="0" indent="0">
              <a:buSzTx/>
              <a:buFontTx/>
              <a:buNone/>
              <a:defRPr sz="1200" b="0" i="0"/>
            </a:lvl1pPr>
            <a:lvl2pPr marL="0" indent="0">
              <a:buSzTx/>
              <a:buFontTx/>
              <a:buNone/>
              <a:defRPr sz="1200" b="0" i="0"/>
            </a:lvl2pPr>
            <a:lvl3pPr marL="0" indent="0">
              <a:buSzTx/>
              <a:buFontTx/>
              <a:buNone/>
              <a:defRPr sz="1200" b="0" i="0"/>
            </a:lvl3pPr>
            <a:lvl4pPr marL="0" indent="0">
              <a:buSzTx/>
              <a:buFontTx/>
              <a:buNone/>
              <a:defRPr sz="1200" b="0" i="0"/>
            </a:lvl4pPr>
            <a:lvl5pPr marL="0" indent="0">
              <a:buSzTx/>
              <a:buFontTx/>
              <a:buNone/>
              <a:defRPr sz="1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809726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lvl1pPr>
              <a:defRPr b="0" i="0"/>
            </a:lvl1pPr>
          </a:lstStyle>
          <a:p>
            <a:r>
              <a:rPr dirty="0"/>
              <a:t>Title Text</a:t>
            </a:r>
          </a:p>
        </p:txBody>
      </p:sp>
      <p:sp>
        <p:nvSpPr>
          <p:cNvPr id="93" name="Body Level One…"/>
          <p:cNvSpPr txBox="1">
            <a:spLocks noGrp="1"/>
          </p:cNvSpPr>
          <p:nvPr>
            <p:ph type="body" idx="1"/>
          </p:nvPr>
        </p:nvSpPr>
        <p:spPr>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4"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88115979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6543676" y="273846"/>
            <a:ext cx="1971675" cy="4358879"/>
          </a:xfrm>
          <a:prstGeom prst="rect">
            <a:avLst/>
          </a:prstGeom>
        </p:spPr>
        <p:txBody>
          <a:bodyPr/>
          <a:lstStyle>
            <a:lvl1pPr>
              <a:defRPr b="0" i="0"/>
            </a:lvl1pPr>
          </a:lstStyle>
          <a:p>
            <a:r>
              <a:rPr dirty="0"/>
              <a:t>Title Text</a:t>
            </a:r>
          </a:p>
        </p:txBody>
      </p:sp>
      <p:sp>
        <p:nvSpPr>
          <p:cNvPr id="102" name="Body Level One…"/>
          <p:cNvSpPr txBox="1">
            <a:spLocks noGrp="1"/>
          </p:cNvSpPr>
          <p:nvPr>
            <p:ph type="body" idx="1"/>
          </p:nvPr>
        </p:nvSpPr>
        <p:spPr>
          <a:xfrm>
            <a:off x="628652" y="273846"/>
            <a:ext cx="5800725" cy="4358879"/>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182391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Clr>
                <a:schemeClr val="bg1"/>
              </a:buClr>
              <a:buSzPts val="1800"/>
              <a:buChar char="●"/>
              <a:defRPr>
                <a:solidFill>
                  <a:schemeClr val="bg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1">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273844"/>
            <a:ext cx="7886700" cy="99417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rPr dirty="0"/>
              <a:t>Title Text</a:t>
            </a:r>
          </a:p>
        </p:txBody>
      </p:sp>
      <p:sp>
        <p:nvSpPr>
          <p:cNvPr id="3" name="Body Level One…"/>
          <p:cNvSpPr txBox="1">
            <a:spLocks noGrp="1"/>
          </p:cNvSpPr>
          <p:nvPr>
            <p:ph type="body" idx="1"/>
          </p:nvPr>
        </p:nvSpPr>
        <p:spPr>
          <a:xfrm>
            <a:off x="628650" y="1369219"/>
            <a:ext cx="7886700" cy="326350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8281960" y="4788772"/>
            <a:ext cx="233393" cy="230828"/>
          </a:xfrm>
          <a:prstGeom prst="rect">
            <a:avLst/>
          </a:prstGeom>
          <a:ln w="12700">
            <a:miter lim="400000"/>
          </a:ln>
        </p:spPr>
        <p:txBody>
          <a:bodyPr wrap="none" lIns="45718" tIns="45718" rIns="45718" bIns="45718" anchor="ctr">
            <a:spAutoFit/>
          </a:bodyPr>
          <a:lstStyle>
            <a:lvl1pPr algn="r">
              <a:defRPr sz="900" b="0" i="0">
                <a:solidFill>
                  <a:srgbClr val="888888"/>
                </a:solidFill>
                <a:latin typeface="Helvetica" pitchFamily="2" charset="0"/>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8020970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transition spd="med"/>
  <p:txStyles>
    <p:titleStyle>
      <a:lvl1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Helvetica" pitchFamily="2" charset="0"/>
          <a:ea typeface="+mj-ea"/>
          <a:cs typeface="+mj-cs"/>
          <a:sym typeface="Calibri"/>
        </a:defRPr>
      </a:lvl1pPr>
      <a:lvl2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2pPr>
      <a:lvl3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3pPr>
      <a:lvl4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4pPr>
      <a:lvl5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5pPr>
      <a:lvl6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6pPr>
      <a:lvl7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7pPr>
      <a:lvl8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8pPr>
      <a:lvl9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9pPr>
    </p:titleStyle>
    <p:bodyStyle>
      <a:lvl1pPr marL="171442" marR="0" indent="-171442"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1pPr>
      <a:lvl2pPr marL="542899" marR="0" indent="-200015"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2pPr>
      <a:lvl3pPr marL="925783" marR="0" indent="-24001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3pPr>
      <a:lvl4pPr marL="1295336"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4pPr>
      <a:lvl5pPr marL="1638218"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5pPr>
      <a:lvl6pPr marL="1981102"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23984"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66867"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09750"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p:bodyStyle>
    <p:otherStyle>
      <a:lvl1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AEB96-6889-40BA-107C-89AF3988C68F}"/>
              </a:ext>
            </a:extLst>
          </p:cNvPr>
          <p:cNvSpPr>
            <a:spLocks noGrp="1"/>
          </p:cNvSpPr>
          <p:nvPr>
            <p:ph type="title"/>
          </p:nvPr>
        </p:nvSpPr>
        <p:spPr>
          <a:xfrm>
            <a:off x="567618" y="432197"/>
            <a:ext cx="5826149" cy="2139553"/>
          </a:xfrm>
        </p:spPr>
        <p:txBody>
          <a:bodyPr/>
          <a:lstStyle/>
          <a:p>
            <a:pPr algn="ctr"/>
            <a:r>
              <a:rPr lang="en-US" b="1" dirty="0">
                <a:solidFill>
                  <a:schemeClr val="bg1"/>
                </a:solidFill>
              </a:rPr>
              <a:t>Progress in Oceanographic pH Sensors</a:t>
            </a:r>
            <a:endParaRPr lang="en-US" dirty="0"/>
          </a:p>
        </p:txBody>
      </p:sp>
      <p:sp>
        <p:nvSpPr>
          <p:cNvPr id="3" name="Text Placeholder 2">
            <a:extLst>
              <a:ext uri="{FF2B5EF4-FFF2-40B4-BE49-F238E27FC236}">
                <a16:creationId xmlns:a16="http://schemas.microsoft.com/office/drawing/2014/main" id="{9055F160-353F-A58F-9565-8149755DC4B4}"/>
              </a:ext>
            </a:extLst>
          </p:cNvPr>
          <p:cNvSpPr>
            <a:spLocks noGrp="1"/>
          </p:cNvSpPr>
          <p:nvPr>
            <p:ph type="body" sz="quarter" idx="1"/>
          </p:nvPr>
        </p:nvSpPr>
        <p:spPr>
          <a:xfrm>
            <a:off x="623888" y="3442098"/>
            <a:ext cx="5826149" cy="1125142"/>
          </a:xfrm>
        </p:spPr>
        <p:txBody>
          <a:bodyPr>
            <a:normAutofit fontScale="85000" lnSpcReduction="20000"/>
          </a:bodyPr>
          <a:lstStyle/>
          <a:p>
            <a:pPr marL="0" lvl="0" indent="0" algn="ctr" rtl="0">
              <a:spcBef>
                <a:spcPts val="0"/>
              </a:spcBef>
              <a:spcAft>
                <a:spcPts val="0"/>
              </a:spcAft>
              <a:buNone/>
            </a:pPr>
            <a:r>
              <a:rPr lang="en-US" dirty="0">
                <a:solidFill>
                  <a:schemeClr val="bg1"/>
                </a:solidFill>
              </a:rPr>
              <a:t>Gene Massion, Ben Davis, Kenneth S Johnson, Jessica Metter,</a:t>
            </a:r>
          </a:p>
          <a:p>
            <a:pPr marL="0" lvl="0" indent="0" algn="ctr" rtl="0">
              <a:spcBef>
                <a:spcPts val="0"/>
              </a:spcBef>
              <a:spcAft>
                <a:spcPts val="0"/>
              </a:spcAft>
              <a:buNone/>
            </a:pPr>
            <a:r>
              <a:rPr lang="en-US" dirty="0">
                <a:solidFill>
                  <a:schemeClr val="bg1"/>
                </a:solidFill>
              </a:rPr>
              <a:t>Josh N Plant, </a:t>
            </a:r>
            <a:r>
              <a:rPr lang="en-US" dirty="0" err="1">
                <a:solidFill>
                  <a:schemeClr val="bg1"/>
                </a:solidFill>
              </a:rPr>
              <a:t>Yuichiro</a:t>
            </a:r>
            <a:r>
              <a:rPr lang="en-US" dirty="0">
                <a:solidFill>
                  <a:schemeClr val="bg1"/>
                </a:solidFill>
              </a:rPr>
              <a:t> Takeshita and Peter M Walz </a:t>
            </a:r>
          </a:p>
          <a:p>
            <a:pPr marL="0" lvl="0" indent="0" algn="ctr" rtl="0">
              <a:spcBef>
                <a:spcPts val="0"/>
              </a:spcBef>
              <a:spcAft>
                <a:spcPts val="0"/>
              </a:spcAft>
              <a:buNone/>
            </a:pPr>
            <a:r>
              <a:rPr lang="en-US" dirty="0">
                <a:solidFill>
                  <a:schemeClr val="bg1"/>
                </a:solidFill>
              </a:rPr>
              <a:t>Monterey Bay Aquarium Research Institute</a:t>
            </a:r>
          </a:p>
          <a:p>
            <a:pPr marL="0" lvl="0" indent="0" algn="ctr" rtl="0">
              <a:spcBef>
                <a:spcPts val="0"/>
              </a:spcBef>
              <a:spcAft>
                <a:spcPts val="0"/>
              </a:spcAft>
              <a:buNone/>
            </a:pPr>
            <a:r>
              <a:rPr lang="en-US" dirty="0">
                <a:solidFill>
                  <a:schemeClr val="bg1"/>
                </a:solidFill>
              </a:rPr>
              <a:t>Moss Landing, United States </a:t>
            </a:r>
          </a:p>
          <a:p>
            <a:pPr marL="0" lvl="0" indent="0" algn="ctr" rtl="0">
              <a:spcBef>
                <a:spcPts val="0"/>
              </a:spcBef>
              <a:spcAft>
                <a:spcPts val="0"/>
              </a:spcAft>
              <a:buNone/>
            </a:pPr>
            <a:r>
              <a:rPr lang="en-US" dirty="0">
                <a:solidFill>
                  <a:schemeClr val="bg1"/>
                </a:solidFill>
              </a:rPr>
              <a:t>Ocean Sciences Meeting 2026, Glasgow Scotland</a:t>
            </a:r>
          </a:p>
          <a:p>
            <a:pPr marL="0" lvl="0" indent="0" algn="ctr" rtl="0">
              <a:spcBef>
                <a:spcPts val="0"/>
              </a:spcBef>
              <a:spcAft>
                <a:spcPts val="0"/>
              </a:spcAft>
              <a:buNone/>
            </a:pPr>
            <a:r>
              <a:rPr lang="en-US" dirty="0">
                <a:solidFill>
                  <a:schemeClr val="bg1"/>
                </a:solidFill>
              </a:rPr>
              <a:t>2026 Feb 23</a:t>
            </a:r>
          </a:p>
          <a:p>
            <a:endParaRPr lang="en-US" dirty="0"/>
          </a:p>
        </p:txBody>
      </p:sp>
    </p:spTree>
    <p:extLst>
      <p:ext uri="{BB962C8B-B14F-4D97-AF65-F5344CB8AC3E}">
        <p14:creationId xmlns:p14="http://schemas.microsoft.com/office/powerpoint/2010/main" val="234162349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Next Steps</a:t>
            </a:r>
            <a:endParaRPr sz="3600" dirty="0"/>
          </a:p>
        </p:txBody>
      </p:sp>
      <p:sp>
        <p:nvSpPr>
          <p:cNvPr id="91" name="Google Shape;91;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sz="2400" dirty="0"/>
              <a:t>Move pressure balanced design into production</a:t>
            </a:r>
          </a:p>
          <a:p>
            <a:pPr marL="457200" lvl="0" indent="-342900" algn="l" rtl="0">
              <a:spcBef>
                <a:spcPts val="0"/>
              </a:spcBef>
              <a:spcAft>
                <a:spcPts val="0"/>
              </a:spcAft>
              <a:buSzPts val="1800"/>
              <a:buChar char="●"/>
            </a:pPr>
            <a:r>
              <a:rPr lang="en" sz="2400" dirty="0"/>
              <a:t>Reduce the variance in performance metrics</a:t>
            </a:r>
            <a:endParaRPr sz="2400" dirty="0"/>
          </a:p>
          <a:p>
            <a:pPr marL="914400" lvl="1" indent="-317500" algn="l" rtl="0">
              <a:spcBef>
                <a:spcPts val="0"/>
              </a:spcBef>
              <a:spcAft>
                <a:spcPts val="0"/>
              </a:spcAft>
              <a:buSzPts val="1400"/>
              <a:buChar char="○"/>
            </a:pPr>
            <a:r>
              <a:rPr lang="en" sz="1800" dirty="0"/>
              <a:t>Replace the custom gasket with an off the shelf seal</a:t>
            </a:r>
            <a:endParaRPr sz="1800" dirty="0"/>
          </a:p>
          <a:p>
            <a:pPr marL="457200" lvl="0" indent="-342900" algn="l" rtl="0">
              <a:spcBef>
                <a:spcPts val="0"/>
              </a:spcBef>
              <a:spcAft>
                <a:spcPts val="0"/>
              </a:spcAft>
              <a:buSzPts val="1800"/>
              <a:buChar char="●"/>
            </a:pPr>
            <a:r>
              <a:rPr lang="en" sz="2400" dirty="0"/>
              <a:t>Develop a numerical model that estimates seawater pH as an function of structural loads</a:t>
            </a:r>
          </a:p>
          <a:p>
            <a:pPr marL="457200" lvl="0" indent="-342900" algn="l" rtl="0">
              <a:spcBef>
                <a:spcPts val="0"/>
              </a:spcBef>
              <a:spcAft>
                <a:spcPts val="0"/>
              </a:spcAft>
              <a:buSzPts val="1800"/>
              <a:buChar char="●"/>
            </a:pPr>
            <a:r>
              <a:rPr lang="en" sz="2400" dirty="0"/>
              <a:t>Combined pH and total alkalinty sensor</a:t>
            </a:r>
          </a:p>
          <a:p>
            <a:pPr marL="114300" lvl="0" indent="0" algn="l" rtl="0">
              <a:spcBef>
                <a:spcPts val="0"/>
              </a:spcBef>
              <a:spcAft>
                <a:spcPts val="0"/>
              </a:spcAft>
              <a:buSzPts val="1800"/>
              <a:buNone/>
            </a:pPr>
            <a:endParaRPr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Acknowledgments</a:t>
            </a:r>
            <a:endParaRPr dirty="0"/>
          </a:p>
        </p:txBody>
      </p:sp>
      <p:sp>
        <p:nvSpPr>
          <p:cNvPr id="97" name="Google Shape;97;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US" dirty="0"/>
              <a:t>The MBARI pH sensor village includes </a:t>
            </a:r>
          </a:p>
          <a:p>
            <a:pPr marL="285750" indent="-285750">
              <a:spcAft>
                <a:spcPts val="1200"/>
              </a:spcAft>
            </a:pPr>
            <a:r>
              <a:rPr lang="en-US" dirty="0"/>
              <a:t>The entire Chem Sensor lab </a:t>
            </a:r>
          </a:p>
          <a:p>
            <a:pPr marL="285750" indent="-285750">
              <a:spcAft>
                <a:spcPts val="1200"/>
              </a:spcAft>
            </a:pPr>
            <a:r>
              <a:rPr lang="en-US" dirty="0"/>
              <a:t>The entire Ocean Biogeochemical Sensing lab, </a:t>
            </a:r>
          </a:p>
          <a:p>
            <a:pPr marL="285750" indent="-285750">
              <a:spcAft>
                <a:spcPts val="1200"/>
              </a:spcAft>
            </a:pPr>
            <a:r>
              <a:rPr lang="en-US" dirty="0"/>
              <a:t>The MBARI technicians: Chris Beebe, Paul Coenen, Yamir Hernandez, Roman Marin, James McClure, Jim Montgomery, Jose Rosal,</a:t>
            </a:r>
          </a:p>
          <a:p>
            <a:pPr marL="285750" indent="-285750">
              <a:spcAft>
                <a:spcPts val="1200"/>
              </a:spcAft>
            </a:pPr>
            <a:r>
              <a:rPr lang="en-US" dirty="0"/>
              <a:t>The MBARI machine shop: Jerry Allen, Ray Thompson, Mark Tynes</a:t>
            </a:r>
          </a:p>
          <a:p>
            <a:pPr marL="285750" indent="-285750">
              <a:spcAft>
                <a:spcPts val="1200"/>
              </a:spcAft>
            </a:pPr>
            <a:r>
              <a:rPr lang="en-US" dirty="0"/>
              <a:t>Generous funding from the David and Lucille Packard Foundation and the US National Science Foundation.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FD940-1AED-28E4-BDCF-5547E98A3693}"/>
              </a:ext>
            </a:extLst>
          </p:cNvPr>
          <p:cNvSpPr>
            <a:spLocks noGrp="1"/>
          </p:cNvSpPr>
          <p:nvPr>
            <p:ph type="title"/>
          </p:nvPr>
        </p:nvSpPr>
        <p:spPr/>
        <p:txBody>
          <a:bodyPr>
            <a:normAutofit fontScale="90000"/>
          </a:bodyPr>
          <a:lstStyle/>
          <a:p>
            <a:r>
              <a:rPr lang="en-US" dirty="0"/>
              <a:t>Abstract</a:t>
            </a:r>
          </a:p>
        </p:txBody>
      </p:sp>
      <p:sp>
        <p:nvSpPr>
          <p:cNvPr id="3" name="Text Placeholder 2">
            <a:extLst>
              <a:ext uri="{FF2B5EF4-FFF2-40B4-BE49-F238E27FC236}">
                <a16:creationId xmlns:a16="http://schemas.microsoft.com/office/drawing/2014/main" id="{4AB4098B-1020-893B-B58F-BE17F7732DDB}"/>
              </a:ext>
            </a:extLst>
          </p:cNvPr>
          <p:cNvSpPr>
            <a:spLocks noGrp="1"/>
          </p:cNvSpPr>
          <p:nvPr>
            <p:ph type="body" idx="1"/>
          </p:nvPr>
        </p:nvSpPr>
        <p:spPr/>
        <p:txBody>
          <a:bodyPr>
            <a:normAutofit fontScale="85000" lnSpcReduction="10000"/>
          </a:bodyPr>
          <a:lstStyle/>
          <a:p>
            <a:r>
              <a:rPr lang="en-US" dirty="0">
                <a:effectLst/>
              </a:rPr>
              <a:t>The MBARI Chemical Sensor lab has been developing pH sensor for oceanographic applications since 2008. The original technology was commercialized in 2010. Since that time, the Chem Sensor lab has continued to improve our pH sensor technology. More than 670 sensors have been deployed for a range of science missions, and various failure modes have been identified. Improvements have been made in performance, manufacturability, reliability and cost, which address many of these issues. The current status of and future plans for our continual improvement process will be discussed in this presentation. Performance improvements will be of general interest to the ocean sciences community. The processes we've developed to improve manufacturability, reliability and cost may be of particular interest to the ocean sciences technology development community.</a:t>
            </a:r>
          </a:p>
          <a:p>
            <a:br>
              <a:rPr lang="en-US" dirty="0"/>
            </a:br>
            <a:endParaRPr lang="en-US" dirty="0"/>
          </a:p>
        </p:txBody>
      </p:sp>
    </p:spTree>
    <p:extLst>
      <p:ext uri="{BB962C8B-B14F-4D97-AF65-F5344CB8AC3E}">
        <p14:creationId xmlns:p14="http://schemas.microsoft.com/office/powerpoint/2010/main" val="211092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F857-38EA-ADF1-DB35-4A20B200A8C4}"/>
              </a:ext>
            </a:extLst>
          </p:cNvPr>
          <p:cNvSpPr>
            <a:spLocks noGrp="1"/>
          </p:cNvSpPr>
          <p:nvPr>
            <p:ph type="title"/>
          </p:nvPr>
        </p:nvSpPr>
        <p:spPr>
          <a:xfrm>
            <a:off x="532448" y="182880"/>
            <a:ext cx="5861318" cy="671625"/>
          </a:xfrm>
        </p:spPr>
        <p:txBody>
          <a:bodyPr>
            <a:normAutofit fontScale="90000"/>
          </a:bodyPr>
          <a:lstStyle/>
          <a:p>
            <a:pPr algn="ctr"/>
            <a:r>
              <a:rPr lang="en" sz="4400" dirty="0">
                <a:solidFill>
                  <a:schemeClr val="bg1"/>
                </a:solidFill>
              </a:rPr>
              <a:t>Motivation</a:t>
            </a:r>
            <a:endParaRPr lang="en-US" dirty="0"/>
          </a:p>
        </p:txBody>
      </p:sp>
      <p:sp>
        <p:nvSpPr>
          <p:cNvPr id="3" name="Text Placeholder 2">
            <a:extLst>
              <a:ext uri="{FF2B5EF4-FFF2-40B4-BE49-F238E27FC236}">
                <a16:creationId xmlns:a16="http://schemas.microsoft.com/office/drawing/2014/main" id="{C1144260-9330-0646-21DE-CB037BF15035}"/>
              </a:ext>
            </a:extLst>
          </p:cNvPr>
          <p:cNvSpPr>
            <a:spLocks noGrp="1"/>
          </p:cNvSpPr>
          <p:nvPr>
            <p:ph type="body" sz="quarter" idx="1"/>
          </p:nvPr>
        </p:nvSpPr>
        <p:spPr>
          <a:xfrm>
            <a:off x="623888" y="1223889"/>
            <a:ext cx="5861318" cy="3343351"/>
          </a:xfrm>
        </p:spPr>
        <p:txBody>
          <a:bodyPr>
            <a:normAutofit fontScale="92500" lnSpcReduction="20000"/>
          </a:bodyPr>
          <a:lstStyle/>
          <a:p>
            <a:pPr marL="457200" marR="0" lvl="0" indent="-4572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800" b="0" i="0" u="none" strike="noStrike" kern="0" cap="none" spc="0" normalizeH="0" baseline="0" noProof="0" dirty="0">
                <a:ln>
                  <a:noFill/>
                </a:ln>
                <a:solidFill>
                  <a:schemeClr val="bg1"/>
                </a:solidFill>
                <a:effectLst/>
                <a:uLnTx/>
                <a:uFillTx/>
                <a:latin typeface="Arial"/>
                <a:cs typeface="Arial"/>
                <a:sym typeface="Arial"/>
              </a:rPr>
              <a:t>Defensible pH measurements are critical to understanding ocean health</a:t>
            </a:r>
          </a:p>
          <a:p>
            <a:pPr marL="800100" marR="0" lvl="1" indent="-3429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200" b="0" i="0" u="none" strike="noStrike" kern="0" cap="none" spc="0" normalizeH="0" baseline="0" noProof="0" dirty="0">
                <a:ln>
                  <a:noFill/>
                </a:ln>
                <a:solidFill>
                  <a:schemeClr val="bg1"/>
                </a:solidFill>
                <a:effectLst/>
                <a:uLnTx/>
                <a:uFillTx/>
                <a:latin typeface="Arial"/>
                <a:cs typeface="Arial"/>
                <a:sym typeface="Arial"/>
              </a:rPr>
              <a:t>Ocean acidification: how fast, where and why</a:t>
            </a:r>
          </a:p>
          <a:p>
            <a:pPr marL="800100" marR="0" lvl="1" indent="-3429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200" b="0" i="0" u="none" strike="noStrike" kern="0" cap="none" spc="0" normalizeH="0" baseline="0" noProof="0" dirty="0">
                <a:ln>
                  <a:noFill/>
                </a:ln>
                <a:solidFill>
                  <a:schemeClr val="bg1"/>
                </a:solidFill>
                <a:effectLst/>
                <a:uLnTx/>
                <a:uFillTx/>
                <a:latin typeface="Arial"/>
                <a:cs typeface="Arial"/>
                <a:sym typeface="Arial"/>
              </a:rPr>
              <a:t>Marine Carbon Dioxide Removal: how effective and what are the consequences</a:t>
            </a:r>
          </a:p>
          <a:p>
            <a:pPr marL="800100" marR="0" lvl="1" indent="-3429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200" b="0" i="0" u="none" strike="noStrike" kern="0" cap="none" spc="0" normalizeH="0" baseline="0" noProof="0" dirty="0">
                <a:ln>
                  <a:noFill/>
                </a:ln>
                <a:solidFill>
                  <a:schemeClr val="bg1"/>
                </a:solidFill>
                <a:effectLst/>
                <a:uLnTx/>
                <a:uFillTx/>
                <a:latin typeface="Arial"/>
                <a:cs typeface="Arial"/>
                <a:sym typeface="Arial"/>
              </a:rPr>
              <a:t>General Carbonate Chemistry </a:t>
            </a:r>
          </a:p>
          <a:p>
            <a:pPr marL="800100" marR="0" lvl="1" indent="-3429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200" b="0" i="0" u="none" strike="noStrike" kern="0" cap="none" spc="0" normalizeH="0" baseline="0" noProof="0" dirty="0">
                <a:ln>
                  <a:noFill/>
                </a:ln>
                <a:solidFill>
                  <a:schemeClr val="bg1"/>
                </a:solidFill>
                <a:effectLst/>
                <a:uLnTx/>
                <a:uFillTx/>
                <a:latin typeface="Arial"/>
                <a:cs typeface="Arial"/>
                <a:sym typeface="Arial"/>
              </a:rPr>
              <a:t>And Others</a:t>
            </a:r>
          </a:p>
          <a:p>
            <a:endParaRPr lang="en-US" dirty="0"/>
          </a:p>
        </p:txBody>
      </p:sp>
    </p:spTree>
    <p:extLst>
      <p:ext uri="{BB962C8B-B14F-4D97-AF65-F5344CB8AC3E}">
        <p14:creationId xmlns:p14="http://schemas.microsoft.com/office/powerpoint/2010/main" val="338211277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311699" y="899027"/>
            <a:ext cx="6862823"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11200" dirty="0">
                <a:solidFill>
                  <a:schemeClr val="bg1"/>
                </a:solidFill>
              </a:rPr>
              <a:t>MBARI’s chem sensor lab has developed on of the few viable oceanographic pH sensors</a:t>
            </a:r>
          </a:p>
          <a:p>
            <a:pPr marL="742950" lvl="1" indent="-285750">
              <a:lnSpc>
                <a:spcPct val="120000"/>
              </a:lnSpc>
            </a:pPr>
            <a:r>
              <a:rPr lang="en-US" sz="10800" dirty="0">
                <a:solidFill>
                  <a:schemeClr val="bg1"/>
                </a:solidFill>
              </a:rPr>
              <a:t>Started in 2008</a:t>
            </a:r>
          </a:p>
          <a:p>
            <a:pPr marL="742950" lvl="1" indent="-285750">
              <a:lnSpc>
                <a:spcPct val="120000"/>
              </a:lnSpc>
            </a:pPr>
            <a:r>
              <a:rPr lang="en-US" sz="9600" dirty="0">
                <a:solidFill>
                  <a:schemeClr val="bg1"/>
                </a:solidFill>
              </a:rPr>
              <a:t>Mostly deployed autonomously: no operator intervention for 3-5+years</a:t>
            </a:r>
          </a:p>
          <a:p>
            <a:pPr marL="742950" lvl="1" indent="-285750">
              <a:lnSpc>
                <a:spcPct val="120000"/>
              </a:lnSpc>
            </a:pPr>
            <a:r>
              <a:rPr lang="en-US" sz="9600" dirty="0">
                <a:solidFill>
                  <a:schemeClr val="bg1"/>
                </a:solidFill>
              </a:rPr>
              <a:t>&gt;670 sensor deployed </a:t>
            </a:r>
          </a:p>
          <a:p>
            <a:pPr marL="1200150" lvl="2" indent="-285750">
              <a:lnSpc>
                <a:spcPct val="120000"/>
              </a:lnSpc>
            </a:pPr>
            <a:r>
              <a:rPr lang="en-US" sz="9600" dirty="0">
                <a:solidFill>
                  <a:schemeClr val="bg1"/>
                </a:solidFill>
              </a:rPr>
              <a:t>Mostly on Argo floats</a:t>
            </a:r>
          </a:p>
          <a:p>
            <a:pPr marL="457200" lvl="1" indent="0">
              <a:lnSpc>
                <a:spcPct val="120000"/>
              </a:lnSpc>
              <a:buNone/>
            </a:pPr>
            <a:endParaRPr lang="en-US" sz="9600" b="1" dirty="0"/>
          </a:p>
        </p:txBody>
      </p:sp>
    </p:spTree>
    <p:extLst>
      <p:ext uri="{BB962C8B-B14F-4D97-AF65-F5344CB8AC3E}">
        <p14:creationId xmlns:p14="http://schemas.microsoft.com/office/powerpoint/2010/main" val="2748326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311700" y="899027"/>
            <a:ext cx="6686977" cy="3869544"/>
          </a:xfrm>
          <a:prstGeom prst="rect">
            <a:avLst/>
          </a:prstGeom>
        </p:spPr>
        <p:txBody>
          <a:bodyPr spcFirstLastPara="1" wrap="square" lIns="91425" tIns="91425" rIns="91425" bIns="91425" anchor="t" anchorCtr="0">
            <a:normAutofit lnSpcReduction="10000"/>
          </a:bodyPr>
          <a:lstStyle/>
          <a:p>
            <a:pPr marL="285750" indent="-285750">
              <a:lnSpc>
                <a:spcPct val="120000"/>
              </a:lnSpc>
            </a:pPr>
            <a:r>
              <a:rPr lang="en-US" sz="3300" b="1" dirty="0">
                <a:solidFill>
                  <a:schemeClr val="bg1"/>
                </a:solidFill>
              </a:rPr>
              <a:t>Commercialized in 2010</a:t>
            </a:r>
          </a:p>
          <a:p>
            <a:pPr marL="285750" indent="-285750">
              <a:lnSpc>
                <a:spcPct val="120000"/>
              </a:lnSpc>
            </a:pPr>
            <a:r>
              <a:rPr lang="en-US" sz="3300" b="1" dirty="0">
                <a:solidFill>
                  <a:schemeClr val="bg1"/>
                </a:solidFill>
              </a:rPr>
              <a:t>We are continuing to improve our sensors</a:t>
            </a:r>
          </a:p>
          <a:p>
            <a:pPr marL="742950" lvl="1" indent="-285750">
              <a:lnSpc>
                <a:spcPct val="120000"/>
              </a:lnSpc>
            </a:pPr>
            <a:r>
              <a:rPr lang="en-US" sz="2900" b="1" dirty="0">
                <a:solidFill>
                  <a:schemeClr val="bg1"/>
                </a:solidFill>
              </a:rPr>
              <a:t>Performance</a:t>
            </a:r>
          </a:p>
          <a:p>
            <a:pPr marL="742950" lvl="1" indent="-285750">
              <a:lnSpc>
                <a:spcPct val="120000"/>
              </a:lnSpc>
            </a:pPr>
            <a:r>
              <a:rPr lang="en-US" sz="2900" b="1" dirty="0">
                <a:solidFill>
                  <a:schemeClr val="bg1"/>
                </a:solidFill>
              </a:rPr>
              <a:t>Manufacturability</a:t>
            </a:r>
          </a:p>
          <a:p>
            <a:pPr marL="742950" lvl="1" indent="-285750">
              <a:lnSpc>
                <a:spcPct val="120000"/>
              </a:lnSpc>
            </a:pPr>
            <a:r>
              <a:rPr lang="en-US" sz="2900" b="1" dirty="0">
                <a:solidFill>
                  <a:schemeClr val="bg1"/>
                </a:solidFill>
              </a:rPr>
              <a:t>Reliability</a:t>
            </a:r>
          </a:p>
          <a:p>
            <a:pPr marL="742950" lvl="1" indent="-285750">
              <a:lnSpc>
                <a:spcPct val="120000"/>
              </a:lnSpc>
            </a:pPr>
            <a:r>
              <a:rPr lang="en-US" sz="2900" b="1" dirty="0">
                <a:solidFill>
                  <a:schemeClr val="bg1"/>
                </a:solidFill>
              </a:rPr>
              <a:t>Cost</a:t>
            </a:r>
          </a:p>
          <a:p>
            <a:pPr marL="742950" lvl="1" indent="-285750">
              <a:spcAft>
                <a:spcPts val="1200"/>
              </a:spcAft>
            </a:pPr>
            <a:endParaRPr dirty="0"/>
          </a:p>
        </p:txBody>
      </p:sp>
    </p:spTree>
    <p:extLst>
      <p:ext uri="{BB962C8B-B14F-4D97-AF65-F5344CB8AC3E}">
        <p14:creationId xmlns:p14="http://schemas.microsoft.com/office/powerpoint/2010/main" val="56815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43DC2-3E50-B3F4-ED9C-37E6576B2756}"/>
              </a:ext>
            </a:extLst>
          </p:cNvPr>
          <p:cNvSpPr>
            <a:spLocks noGrp="1"/>
          </p:cNvSpPr>
          <p:nvPr>
            <p:ph type="title"/>
          </p:nvPr>
        </p:nvSpPr>
        <p:spPr>
          <a:xfrm>
            <a:off x="147711" y="445025"/>
            <a:ext cx="7174523" cy="572700"/>
          </a:xfrm>
        </p:spPr>
        <p:txBody>
          <a:bodyPr>
            <a:noAutofit/>
          </a:bodyPr>
          <a:lstStyle/>
          <a:p>
            <a:r>
              <a:rPr lang="en-US" sz="3600" dirty="0">
                <a:solidFill>
                  <a:schemeClr val="bg1"/>
                </a:solidFill>
              </a:rPr>
              <a:t>7 Generations of pH Sensors</a:t>
            </a:r>
          </a:p>
        </p:txBody>
      </p:sp>
      <p:sp>
        <p:nvSpPr>
          <p:cNvPr id="3" name="Text Placeholder 2">
            <a:extLst>
              <a:ext uri="{FF2B5EF4-FFF2-40B4-BE49-F238E27FC236}">
                <a16:creationId xmlns:a16="http://schemas.microsoft.com/office/drawing/2014/main" id="{975EBA08-5185-4AC0-74BC-3D72E36B0548}"/>
              </a:ext>
            </a:extLst>
          </p:cNvPr>
          <p:cNvSpPr>
            <a:spLocks noGrp="1"/>
          </p:cNvSpPr>
          <p:nvPr>
            <p:ph type="body" idx="1"/>
          </p:nvPr>
        </p:nvSpPr>
        <p:spPr>
          <a:xfrm>
            <a:off x="311700" y="1152475"/>
            <a:ext cx="6841722" cy="3416400"/>
          </a:xfrm>
        </p:spPr>
        <p:txBody>
          <a:bodyPr/>
          <a:lstStyle/>
          <a:p>
            <a:pPr>
              <a:buClr>
                <a:schemeClr val="bg1"/>
              </a:buClr>
              <a:buFont typeface="+mj-lt"/>
              <a:buAutoNum type="arabicPeriod"/>
            </a:pPr>
            <a:r>
              <a:rPr lang="en-US" dirty="0">
                <a:solidFill>
                  <a:schemeClr val="bg1"/>
                </a:solidFill>
              </a:rPr>
              <a:t>Original MBARI Deep Sea DuraFET (DSD)</a:t>
            </a:r>
          </a:p>
          <a:p>
            <a:pPr>
              <a:buClr>
                <a:schemeClr val="bg1"/>
              </a:buClr>
              <a:buFont typeface="+mj-lt"/>
              <a:buAutoNum type="arabicPeriod"/>
            </a:pPr>
            <a:r>
              <a:rPr lang="en-US" dirty="0">
                <a:solidFill>
                  <a:schemeClr val="bg1"/>
                </a:solidFill>
              </a:rPr>
              <a:t>Commercial version of MBARI DSD</a:t>
            </a:r>
          </a:p>
          <a:p>
            <a:pPr>
              <a:buClr>
                <a:schemeClr val="bg1"/>
              </a:buClr>
              <a:buFont typeface="+mj-lt"/>
              <a:buAutoNum type="arabicPeriod"/>
            </a:pPr>
            <a:r>
              <a:rPr lang="en-US" dirty="0">
                <a:solidFill>
                  <a:schemeClr val="bg1"/>
                </a:solidFill>
              </a:rPr>
              <a:t>Gasketed DuraFET (GDF)</a:t>
            </a:r>
          </a:p>
          <a:p>
            <a:pPr>
              <a:buClr>
                <a:schemeClr val="bg1"/>
              </a:buClr>
              <a:buFont typeface="+mj-lt"/>
              <a:buAutoNum type="arabicPeriod"/>
            </a:pPr>
            <a:r>
              <a:rPr lang="en-US" dirty="0">
                <a:solidFill>
                  <a:schemeClr val="bg1"/>
                </a:solidFill>
              </a:rPr>
              <a:t>Pressure balanced GDF</a:t>
            </a:r>
          </a:p>
          <a:p>
            <a:pPr>
              <a:buClr>
                <a:schemeClr val="bg1"/>
              </a:buClr>
              <a:buFont typeface="+mj-lt"/>
              <a:buAutoNum type="arabicPeriod"/>
            </a:pPr>
            <a:r>
              <a:rPr lang="en-US" dirty="0" err="1">
                <a:solidFill>
                  <a:schemeClr val="bg1"/>
                </a:solidFill>
              </a:rPr>
              <a:t>Lionix</a:t>
            </a:r>
            <a:r>
              <a:rPr lang="en-US" dirty="0">
                <a:solidFill>
                  <a:schemeClr val="bg1"/>
                </a:solidFill>
              </a:rPr>
              <a:t> ISFET semiconductor underwater pH sensor (</a:t>
            </a:r>
            <a:r>
              <a:rPr lang="en-US" dirty="0" err="1">
                <a:solidFill>
                  <a:schemeClr val="bg1"/>
                </a:solidFill>
              </a:rPr>
              <a:t>SURpH</a:t>
            </a:r>
            <a:r>
              <a:rPr lang="en-US" dirty="0">
                <a:solidFill>
                  <a:schemeClr val="bg1"/>
                </a:solidFill>
              </a:rPr>
              <a:t> sensor)</a:t>
            </a:r>
          </a:p>
          <a:p>
            <a:pPr>
              <a:buClr>
                <a:schemeClr val="bg1"/>
              </a:buClr>
              <a:buFont typeface="+mj-lt"/>
              <a:buAutoNum type="arabicPeriod"/>
            </a:pPr>
            <a:r>
              <a:rPr lang="en-US" dirty="0">
                <a:solidFill>
                  <a:schemeClr val="bg1"/>
                </a:solidFill>
              </a:rPr>
              <a:t>Pressure balanced </a:t>
            </a:r>
            <a:r>
              <a:rPr lang="en-US" dirty="0" err="1">
                <a:solidFill>
                  <a:schemeClr val="bg1"/>
                </a:solidFill>
              </a:rPr>
              <a:t>SURpH</a:t>
            </a:r>
            <a:r>
              <a:rPr lang="en-US" dirty="0">
                <a:solidFill>
                  <a:schemeClr val="bg1"/>
                </a:solidFill>
              </a:rPr>
              <a:t> sensor</a:t>
            </a:r>
          </a:p>
          <a:p>
            <a:pPr>
              <a:buFont typeface="+mj-lt"/>
              <a:buAutoNum type="arabicPeriod"/>
            </a:pPr>
            <a:endParaRPr lang="en-US" dirty="0"/>
          </a:p>
        </p:txBody>
      </p:sp>
    </p:spTree>
    <p:extLst>
      <p:ext uri="{BB962C8B-B14F-4D97-AF65-F5344CB8AC3E}">
        <p14:creationId xmlns:p14="http://schemas.microsoft.com/office/powerpoint/2010/main" val="225993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grpSp>
        <p:nvGrpSpPr>
          <p:cNvPr id="5" name="Group 4">
            <a:extLst>
              <a:ext uri="{FF2B5EF4-FFF2-40B4-BE49-F238E27FC236}">
                <a16:creationId xmlns:a16="http://schemas.microsoft.com/office/drawing/2014/main" id="{F10D4567-C260-A895-C845-2CC8167CB0DE}"/>
              </a:ext>
            </a:extLst>
          </p:cNvPr>
          <p:cNvGrpSpPr/>
          <p:nvPr/>
        </p:nvGrpSpPr>
        <p:grpSpPr>
          <a:xfrm>
            <a:off x="2356338" y="2320154"/>
            <a:ext cx="4245276" cy="2682262"/>
            <a:chOff x="2789713" y="2942283"/>
            <a:chExt cx="3292660" cy="2060133"/>
          </a:xfrm>
        </p:grpSpPr>
        <p:pic>
          <p:nvPicPr>
            <p:cNvPr id="16" name="Picture 15" descr="A graph showing the pressure of a pressure&#10;&#10;AI-generated content may be incorrect.">
              <a:extLst>
                <a:ext uri="{FF2B5EF4-FFF2-40B4-BE49-F238E27FC236}">
                  <a16:creationId xmlns:a16="http://schemas.microsoft.com/office/drawing/2014/main" id="{F9753A99-036E-8E09-530C-99838901A932}"/>
                </a:ext>
              </a:extLst>
            </p:cNvPr>
            <p:cNvPicPr>
              <a:picLocks noChangeAspect="1"/>
            </p:cNvPicPr>
            <p:nvPr/>
          </p:nvPicPr>
          <p:blipFill>
            <a:blip r:embed="rId3"/>
            <a:stretch>
              <a:fillRect/>
            </a:stretch>
          </p:blipFill>
          <p:spPr>
            <a:xfrm>
              <a:off x="3774183" y="2942283"/>
              <a:ext cx="2308190" cy="2060133"/>
            </a:xfrm>
            <a:prstGeom prst="rect">
              <a:avLst/>
            </a:prstGeom>
          </p:spPr>
        </p:pic>
        <p:cxnSp>
          <p:nvCxnSpPr>
            <p:cNvPr id="22" name="Straight Arrow Connector 21">
              <a:extLst>
                <a:ext uri="{FF2B5EF4-FFF2-40B4-BE49-F238E27FC236}">
                  <a16:creationId xmlns:a16="http://schemas.microsoft.com/office/drawing/2014/main" id="{89882C98-5337-1007-A888-40F059250827}"/>
                </a:ext>
              </a:extLst>
            </p:cNvPr>
            <p:cNvCxnSpPr>
              <a:cxnSpLocks/>
            </p:cNvCxnSpPr>
            <p:nvPr/>
          </p:nvCxnSpPr>
          <p:spPr>
            <a:xfrm flipV="1">
              <a:off x="4378088" y="3739192"/>
              <a:ext cx="0" cy="233157"/>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814BC38-6321-931F-BEAE-7A7522612AD3}"/>
                </a:ext>
              </a:extLst>
            </p:cNvPr>
            <p:cNvSpPr txBox="1"/>
            <p:nvPr/>
          </p:nvSpPr>
          <p:spPr>
            <a:xfrm rot="1569021">
              <a:off x="4528382" y="4362315"/>
              <a:ext cx="1270000" cy="215444"/>
            </a:xfrm>
            <a:prstGeom prst="rect">
              <a:avLst/>
            </a:prstGeom>
            <a:noFill/>
          </p:spPr>
          <p:txBody>
            <a:bodyPr wrap="square" rtlCol="0">
              <a:spAutoFit/>
            </a:bodyPr>
            <a:lstStyle/>
            <a:p>
              <a:r>
                <a:rPr lang="en-US" sz="800" dirty="0">
                  <a:solidFill>
                    <a:srgbClr val="0070C0"/>
                  </a:solidFill>
                </a:rPr>
                <a:t>Increasing Pressure→</a:t>
              </a:r>
            </a:p>
          </p:txBody>
        </p:sp>
        <p:sp>
          <p:nvSpPr>
            <p:cNvPr id="26" name="TextBox 25">
              <a:extLst>
                <a:ext uri="{FF2B5EF4-FFF2-40B4-BE49-F238E27FC236}">
                  <a16:creationId xmlns:a16="http://schemas.microsoft.com/office/drawing/2014/main" id="{9AF2E54B-C133-6320-D2B2-02187749613B}"/>
                </a:ext>
              </a:extLst>
            </p:cNvPr>
            <p:cNvSpPr txBox="1"/>
            <p:nvPr/>
          </p:nvSpPr>
          <p:spPr>
            <a:xfrm rot="1828702">
              <a:off x="4650564" y="4019459"/>
              <a:ext cx="1270000" cy="215444"/>
            </a:xfrm>
            <a:prstGeom prst="rect">
              <a:avLst/>
            </a:prstGeom>
            <a:noFill/>
          </p:spPr>
          <p:txBody>
            <a:bodyPr wrap="square" rtlCol="0">
              <a:spAutoFit/>
            </a:bodyPr>
            <a:lstStyle/>
            <a:p>
              <a:r>
                <a:rPr lang="en-US" sz="800" dirty="0">
                  <a:solidFill>
                    <a:srgbClr val="0070C0"/>
                  </a:solidFill>
                </a:rPr>
                <a:t>←Decreasing Pressure</a:t>
              </a:r>
            </a:p>
          </p:txBody>
        </p:sp>
        <p:sp>
          <p:nvSpPr>
            <p:cNvPr id="27" name="TextBox 26">
              <a:extLst>
                <a:ext uri="{FF2B5EF4-FFF2-40B4-BE49-F238E27FC236}">
                  <a16:creationId xmlns:a16="http://schemas.microsoft.com/office/drawing/2014/main" id="{5EBDC94F-3890-B506-7E2F-CE95816D7ECA}"/>
                </a:ext>
              </a:extLst>
            </p:cNvPr>
            <p:cNvSpPr txBox="1"/>
            <p:nvPr/>
          </p:nvSpPr>
          <p:spPr>
            <a:xfrm rot="19567289">
              <a:off x="4113484" y="3221171"/>
              <a:ext cx="1338025" cy="400110"/>
            </a:xfrm>
            <a:prstGeom prst="rect">
              <a:avLst/>
            </a:prstGeom>
            <a:noFill/>
          </p:spPr>
          <p:txBody>
            <a:bodyPr wrap="square" rtlCol="0">
              <a:spAutoFit/>
            </a:bodyPr>
            <a:lstStyle/>
            <a:p>
              <a:r>
                <a:rPr lang="en-US" sz="1000" dirty="0">
                  <a:solidFill>
                    <a:srgbClr val="FF0000"/>
                  </a:solidFill>
                </a:rPr>
                <a:t>Hysteresis</a:t>
              </a:r>
            </a:p>
            <a:p>
              <a:r>
                <a:rPr lang="en-US" sz="1000" dirty="0">
                  <a:solidFill>
                    <a:srgbClr val="FF0000"/>
                  </a:solidFill>
                </a:rPr>
                <a:t>   ~1 </a:t>
              </a:r>
              <a:r>
                <a:rPr lang="en-US" sz="1000" dirty="0" err="1">
                  <a:solidFill>
                    <a:srgbClr val="FF0000"/>
                  </a:solidFill>
                </a:rPr>
                <a:t>mVolt</a:t>
              </a:r>
              <a:endParaRPr lang="en-US" sz="1000" dirty="0">
                <a:solidFill>
                  <a:srgbClr val="FF0000"/>
                </a:solidFill>
              </a:endParaRPr>
            </a:p>
          </p:txBody>
        </p:sp>
        <p:cxnSp>
          <p:nvCxnSpPr>
            <p:cNvPr id="35" name="Straight Arrow Connector 34">
              <a:extLst>
                <a:ext uri="{FF2B5EF4-FFF2-40B4-BE49-F238E27FC236}">
                  <a16:creationId xmlns:a16="http://schemas.microsoft.com/office/drawing/2014/main" id="{A597B6A2-2538-6613-F6EE-3F2E3B16758F}"/>
                </a:ext>
              </a:extLst>
            </p:cNvPr>
            <p:cNvCxnSpPr>
              <a:cxnSpLocks/>
            </p:cNvCxnSpPr>
            <p:nvPr/>
          </p:nvCxnSpPr>
          <p:spPr>
            <a:xfrm flipV="1">
              <a:off x="3826466" y="4308942"/>
              <a:ext cx="0" cy="233157"/>
            </a:xfrm>
            <a:prstGeom prst="straightConnector1">
              <a:avLst/>
            </a:prstGeom>
            <a:ln>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CFD4FCB-7DB2-604E-28D0-3DB610093566}"/>
                </a:ext>
              </a:extLst>
            </p:cNvPr>
            <p:cNvSpPr txBox="1"/>
            <p:nvPr/>
          </p:nvSpPr>
          <p:spPr>
            <a:xfrm>
              <a:off x="2789713" y="4239864"/>
              <a:ext cx="1054100" cy="400110"/>
            </a:xfrm>
            <a:prstGeom prst="rect">
              <a:avLst/>
            </a:prstGeom>
            <a:noFill/>
          </p:spPr>
          <p:txBody>
            <a:bodyPr wrap="square" rtlCol="0">
              <a:spAutoFit/>
            </a:bodyPr>
            <a:lstStyle/>
            <a:p>
              <a:pPr algn="r"/>
              <a:r>
                <a:rPr lang="en-US" sz="1000" dirty="0">
                  <a:solidFill>
                    <a:schemeClr val="bg1"/>
                  </a:solidFill>
                </a:rPr>
                <a:t>1 </a:t>
              </a:r>
              <a:r>
                <a:rPr lang="en-US" sz="1000" dirty="0" err="1">
                  <a:solidFill>
                    <a:schemeClr val="bg1"/>
                  </a:solidFill>
                </a:rPr>
                <a:t>mVolt</a:t>
              </a:r>
              <a:r>
                <a:rPr lang="en-US" sz="1000" dirty="0">
                  <a:solidFill>
                    <a:schemeClr val="bg1"/>
                  </a:solidFill>
                </a:rPr>
                <a:t> ~= 17 </a:t>
              </a:r>
              <a:r>
                <a:rPr lang="en-US" sz="1000" dirty="0" err="1">
                  <a:solidFill>
                    <a:schemeClr val="bg1"/>
                  </a:solidFill>
                </a:rPr>
                <a:t>mpH</a:t>
              </a:r>
              <a:r>
                <a:rPr lang="en-US" sz="1000" dirty="0">
                  <a:solidFill>
                    <a:schemeClr val="bg1"/>
                  </a:solidFill>
                </a:rPr>
                <a:t> units</a:t>
              </a:r>
            </a:p>
          </p:txBody>
        </p:sp>
      </p:grpSp>
      <p:sp>
        <p:nvSpPr>
          <p:cNvPr id="66" name="Google Shape;66;p15"/>
          <p:cNvSpPr txBox="1">
            <a:spLocks noGrp="1"/>
          </p:cNvSpPr>
          <p:nvPr>
            <p:ph type="title"/>
          </p:nvPr>
        </p:nvSpPr>
        <p:spPr>
          <a:xfrm>
            <a:off x="350869" y="93541"/>
            <a:ext cx="395878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Details</a:t>
            </a:r>
            <a:endParaRPr sz="3600" dirty="0">
              <a:solidFill>
                <a:schemeClr val="bg1"/>
              </a:solidFill>
            </a:endParaRPr>
          </a:p>
        </p:txBody>
      </p:sp>
      <p:sp>
        <p:nvSpPr>
          <p:cNvPr id="67" name="Google Shape;67;p15"/>
          <p:cNvSpPr txBox="1">
            <a:spLocks noGrp="1"/>
          </p:cNvSpPr>
          <p:nvPr>
            <p:ph type="body" idx="1"/>
          </p:nvPr>
        </p:nvSpPr>
        <p:spPr>
          <a:xfrm>
            <a:off x="28399" y="678343"/>
            <a:ext cx="5084704"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sz="2400" dirty="0">
                <a:solidFill>
                  <a:schemeClr val="bg1"/>
                </a:solidFill>
              </a:rPr>
              <a:t>Every sensors gets calibrated for f(pressure), f(temperature), bulk offset</a:t>
            </a:r>
            <a:endParaRPr lang="en" sz="1900" dirty="0">
              <a:solidFill>
                <a:schemeClr val="bg1"/>
              </a:solidFill>
            </a:endParaRPr>
          </a:p>
        </p:txBody>
      </p:sp>
      <p:cxnSp>
        <p:nvCxnSpPr>
          <p:cNvPr id="13" name="Straight Arrow Connector 12">
            <a:extLst>
              <a:ext uri="{FF2B5EF4-FFF2-40B4-BE49-F238E27FC236}">
                <a16:creationId xmlns:a16="http://schemas.microsoft.com/office/drawing/2014/main" id="{912CC1C7-4EDE-1FF6-C63F-943494E6F52C}"/>
              </a:ext>
            </a:extLst>
          </p:cNvPr>
          <p:cNvCxnSpPr/>
          <p:nvPr/>
        </p:nvCxnSpPr>
        <p:spPr>
          <a:xfrm flipV="1">
            <a:off x="8365836" y="2876872"/>
            <a:ext cx="0" cy="1100068"/>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8AD96B1-6A43-5DC6-D960-332A834C4DED}"/>
              </a:ext>
            </a:extLst>
          </p:cNvPr>
          <p:cNvSpPr txBox="1"/>
          <p:nvPr/>
        </p:nvSpPr>
        <p:spPr>
          <a:xfrm rot="16200000">
            <a:off x="7762445" y="3125643"/>
            <a:ext cx="1085554" cy="607859"/>
          </a:xfrm>
          <a:prstGeom prst="rect">
            <a:avLst/>
          </a:prstGeom>
          <a:noFill/>
        </p:spPr>
        <p:txBody>
          <a:bodyPr wrap="none" rtlCol="0">
            <a:spAutoFit/>
          </a:bodyPr>
          <a:lstStyle/>
          <a:p>
            <a:pPr algn="ctr">
              <a:lnSpc>
                <a:spcPct val="150000"/>
              </a:lnSpc>
            </a:pPr>
            <a:r>
              <a:rPr lang="en-US" dirty="0">
                <a:solidFill>
                  <a:srgbClr val="FF0000"/>
                </a:solidFill>
              </a:rPr>
              <a:t>f(p)</a:t>
            </a:r>
          </a:p>
          <a:p>
            <a:pPr algn="ctr">
              <a:lnSpc>
                <a:spcPts val="1500"/>
              </a:lnSpc>
            </a:pPr>
            <a:r>
              <a:rPr lang="en-US" dirty="0">
                <a:solidFill>
                  <a:srgbClr val="FF0000"/>
                </a:solidFill>
              </a:rPr>
              <a:t>~15 </a:t>
            </a:r>
            <a:r>
              <a:rPr lang="en-US" dirty="0" err="1">
                <a:solidFill>
                  <a:srgbClr val="FF0000"/>
                </a:solidFill>
              </a:rPr>
              <a:t>mVolts</a:t>
            </a:r>
            <a:endParaRPr lang="en-US" dirty="0">
              <a:solidFill>
                <a:srgbClr val="FF0000"/>
              </a:solidFill>
            </a:endParaRPr>
          </a:p>
        </p:txBody>
      </p:sp>
      <p:grpSp>
        <p:nvGrpSpPr>
          <p:cNvPr id="6" name="Group 5">
            <a:extLst>
              <a:ext uri="{FF2B5EF4-FFF2-40B4-BE49-F238E27FC236}">
                <a16:creationId xmlns:a16="http://schemas.microsoft.com/office/drawing/2014/main" id="{9FC59709-DB81-9395-28A5-146225E92F3D}"/>
              </a:ext>
            </a:extLst>
          </p:cNvPr>
          <p:cNvGrpSpPr/>
          <p:nvPr/>
        </p:nvGrpSpPr>
        <p:grpSpPr>
          <a:xfrm>
            <a:off x="6651869" y="2305369"/>
            <a:ext cx="2518513" cy="1899026"/>
            <a:chOff x="6112566" y="2657061"/>
            <a:chExt cx="3031434" cy="2320788"/>
          </a:xfrm>
        </p:grpSpPr>
        <p:pic>
          <p:nvPicPr>
            <p:cNvPr id="11" name="Picture 10" descr="A graph showing the pressure of a pressure&#10;&#10;AI-generated content may be incorrect.">
              <a:extLst>
                <a:ext uri="{FF2B5EF4-FFF2-40B4-BE49-F238E27FC236}">
                  <a16:creationId xmlns:a16="http://schemas.microsoft.com/office/drawing/2014/main" id="{6833999A-9F76-162F-7ECC-D96C718A5DAF}"/>
                </a:ext>
              </a:extLst>
            </p:cNvPr>
            <p:cNvPicPr>
              <a:picLocks noChangeAspect="1"/>
            </p:cNvPicPr>
            <p:nvPr/>
          </p:nvPicPr>
          <p:blipFill>
            <a:blip r:embed="rId4"/>
            <a:srcRect t="12273" b="1951"/>
            <a:stretch/>
          </p:blipFill>
          <p:spPr>
            <a:xfrm>
              <a:off x="6112566" y="2657061"/>
              <a:ext cx="3031434" cy="2320788"/>
            </a:xfrm>
            <a:prstGeom prst="rect">
              <a:avLst/>
            </a:prstGeom>
          </p:spPr>
        </p:pic>
        <p:sp>
          <p:nvSpPr>
            <p:cNvPr id="17" name="Oval 16">
              <a:extLst>
                <a:ext uri="{FF2B5EF4-FFF2-40B4-BE49-F238E27FC236}">
                  <a16:creationId xmlns:a16="http://schemas.microsoft.com/office/drawing/2014/main" id="{E0C7174D-955C-8B2F-EAE0-3C5B41CA07B0}"/>
                </a:ext>
              </a:extLst>
            </p:cNvPr>
            <p:cNvSpPr/>
            <p:nvPr/>
          </p:nvSpPr>
          <p:spPr>
            <a:xfrm>
              <a:off x="7083592" y="3411366"/>
              <a:ext cx="377687" cy="150674"/>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 name="Straight Arrow Connector 18">
            <a:extLst>
              <a:ext uri="{FF2B5EF4-FFF2-40B4-BE49-F238E27FC236}">
                <a16:creationId xmlns:a16="http://schemas.microsoft.com/office/drawing/2014/main" id="{974D5C03-BBBA-76D0-A705-770D072EDBCD}"/>
              </a:ext>
            </a:extLst>
          </p:cNvPr>
          <p:cNvCxnSpPr>
            <a:cxnSpLocks/>
          </p:cNvCxnSpPr>
          <p:nvPr/>
        </p:nvCxnSpPr>
        <p:spPr>
          <a:xfrm flipH="1">
            <a:off x="5938866" y="3768957"/>
            <a:ext cx="929017" cy="87848"/>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5B4D128B-32C7-EE49-43A1-D911B303C256}"/>
              </a:ext>
            </a:extLst>
          </p:cNvPr>
          <p:cNvGrpSpPr/>
          <p:nvPr/>
        </p:nvGrpSpPr>
        <p:grpSpPr>
          <a:xfrm>
            <a:off x="5711483" y="141084"/>
            <a:ext cx="3168319" cy="2046429"/>
            <a:chOff x="4783484" y="248259"/>
            <a:chExt cx="4299955" cy="2478936"/>
          </a:xfrm>
        </p:grpSpPr>
        <p:pic>
          <p:nvPicPr>
            <p:cNvPr id="3" name="Picture 2" descr="A graph showing the temperature of a person&#10;&#10;AI-generated content may be incorrect.">
              <a:extLst>
                <a:ext uri="{FF2B5EF4-FFF2-40B4-BE49-F238E27FC236}">
                  <a16:creationId xmlns:a16="http://schemas.microsoft.com/office/drawing/2014/main" id="{DA4C5AC2-9921-5D97-C776-D314ADE42697}"/>
                </a:ext>
              </a:extLst>
            </p:cNvPr>
            <p:cNvPicPr>
              <a:picLocks noChangeAspect="1"/>
            </p:cNvPicPr>
            <p:nvPr/>
          </p:nvPicPr>
          <p:blipFill>
            <a:blip r:embed="rId5"/>
            <a:stretch>
              <a:fillRect/>
            </a:stretch>
          </p:blipFill>
          <p:spPr>
            <a:xfrm>
              <a:off x="4783484" y="248259"/>
              <a:ext cx="4299955" cy="2478936"/>
            </a:xfrm>
            <a:prstGeom prst="rect">
              <a:avLst/>
            </a:prstGeom>
          </p:spPr>
        </p:pic>
        <p:sp>
          <p:nvSpPr>
            <p:cNvPr id="28" name="TextBox 27">
              <a:extLst>
                <a:ext uri="{FF2B5EF4-FFF2-40B4-BE49-F238E27FC236}">
                  <a16:creationId xmlns:a16="http://schemas.microsoft.com/office/drawing/2014/main" id="{4BF96EB8-EAAE-A5D8-D5C5-4ECA4CA515C3}"/>
                </a:ext>
              </a:extLst>
            </p:cNvPr>
            <p:cNvSpPr txBox="1"/>
            <p:nvPr/>
          </p:nvSpPr>
          <p:spPr>
            <a:xfrm rot="5244996">
              <a:off x="7865596" y="1272057"/>
              <a:ext cx="1383344" cy="276999"/>
            </a:xfrm>
            <a:prstGeom prst="rect">
              <a:avLst/>
            </a:prstGeom>
            <a:noFill/>
          </p:spPr>
          <p:txBody>
            <a:bodyPr wrap="square" rtlCol="0">
              <a:spAutoFit/>
            </a:bodyPr>
            <a:lstStyle/>
            <a:p>
              <a:r>
                <a:rPr lang="en-US" sz="800" dirty="0">
                  <a:solidFill>
                    <a:srgbClr val="FF0000"/>
                  </a:solidFill>
                </a:rPr>
                <a:t>Decreasing Pressure</a:t>
              </a:r>
              <a:r>
                <a:rPr lang="en-US" sz="1200" b="1" dirty="0">
                  <a:solidFill>
                    <a:srgbClr val="FF0000"/>
                  </a:solidFill>
                </a:rPr>
                <a:t>→</a:t>
              </a:r>
            </a:p>
          </p:txBody>
        </p:sp>
        <p:sp>
          <p:nvSpPr>
            <p:cNvPr id="29" name="TextBox 28">
              <a:extLst>
                <a:ext uri="{FF2B5EF4-FFF2-40B4-BE49-F238E27FC236}">
                  <a16:creationId xmlns:a16="http://schemas.microsoft.com/office/drawing/2014/main" id="{76E5A702-A03B-4E44-F092-25F7D98CE482}"/>
                </a:ext>
              </a:extLst>
            </p:cNvPr>
            <p:cNvSpPr txBox="1"/>
            <p:nvPr/>
          </p:nvSpPr>
          <p:spPr>
            <a:xfrm rot="16359468">
              <a:off x="5021279" y="1013334"/>
              <a:ext cx="1512403" cy="315016"/>
            </a:xfrm>
            <a:prstGeom prst="rect">
              <a:avLst/>
            </a:prstGeom>
            <a:noFill/>
          </p:spPr>
          <p:txBody>
            <a:bodyPr wrap="square" rtlCol="0">
              <a:spAutoFit/>
            </a:bodyPr>
            <a:lstStyle/>
            <a:p>
              <a:r>
                <a:rPr lang="en-US" sz="800" dirty="0">
                  <a:solidFill>
                    <a:srgbClr val="FF0000"/>
                  </a:solidFill>
                </a:rPr>
                <a:t>Increasing Pressure</a:t>
              </a:r>
              <a:r>
                <a:rPr lang="en-US" sz="1200" b="1" dirty="0">
                  <a:solidFill>
                    <a:srgbClr val="FF0000"/>
                  </a:solidFill>
                </a:rPr>
                <a:t>→</a:t>
              </a:r>
            </a:p>
          </p:txBody>
        </p:sp>
      </p:grpSp>
      <p:sp>
        <p:nvSpPr>
          <p:cNvPr id="18" name="Google Shape;67;p15">
            <a:extLst>
              <a:ext uri="{FF2B5EF4-FFF2-40B4-BE49-F238E27FC236}">
                <a16:creationId xmlns:a16="http://schemas.microsoft.com/office/drawing/2014/main" id="{543C358B-A91A-B9D4-F20A-6036FFA2821D}"/>
              </a:ext>
            </a:extLst>
          </p:cNvPr>
          <p:cNvSpPr txBox="1">
            <a:spLocks/>
          </p:cNvSpPr>
          <p:nvPr/>
        </p:nvSpPr>
        <p:spPr>
          <a:xfrm>
            <a:off x="28417" y="1853840"/>
            <a:ext cx="3594849" cy="34164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 sz="2400" dirty="0">
                <a:solidFill>
                  <a:schemeClr val="bg1"/>
                </a:solidFill>
              </a:rPr>
              <a:t>Historical Problems: </a:t>
            </a:r>
          </a:p>
          <a:p>
            <a:pPr lvl="1" indent="-342900">
              <a:buSzPts val="1800"/>
              <a:buFont typeface="Arial"/>
              <a:buChar char="●"/>
            </a:pPr>
            <a:r>
              <a:rPr lang="en-US" sz="1800" dirty="0">
                <a:solidFill>
                  <a:schemeClr val="bg1"/>
                </a:solidFill>
              </a:rPr>
              <a:t>L</a:t>
            </a:r>
            <a:r>
              <a:rPr lang="en" sz="1800" dirty="0">
                <a:solidFill>
                  <a:schemeClr val="bg1"/>
                </a:solidFill>
              </a:rPr>
              <a:t>arge, complicated ∆pH vs. pressure f(p)</a:t>
            </a:r>
          </a:p>
          <a:p>
            <a:pPr lvl="1" indent="-342900">
              <a:buSzPts val="1800"/>
              <a:buFont typeface="Arial"/>
              <a:buChar char="●"/>
            </a:pPr>
            <a:r>
              <a:rPr lang="en" sz="1800" dirty="0">
                <a:solidFill>
                  <a:schemeClr val="bg1"/>
                </a:solidFill>
              </a:rPr>
              <a:t>Hysteresis</a:t>
            </a:r>
          </a:p>
          <a:p>
            <a:pPr lvl="1" indent="-342900">
              <a:buSzPts val="1800"/>
              <a:buFont typeface="Arial"/>
              <a:buChar char="●"/>
            </a:pPr>
            <a:r>
              <a:rPr lang="en" sz="1800" dirty="0">
                <a:solidFill>
                  <a:schemeClr val="bg1"/>
                </a:solidFill>
              </a:rPr>
              <a:t>Large Sensor to Sensor</a:t>
            </a:r>
            <a:br>
              <a:rPr lang="en" sz="1800" dirty="0">
                <a:solidFill>
                  <a:schemeClr val="bg1"/>
                </a:solidFill>
              </a:rPr>
            </a:br>
            <a:r>
              <a:rPr lang="en" sz="1800" dirty="0">
                <a:solidFill>
                  <a:schemeClr val="bg1"/>
                </a:solidFill>
              </a:rPr>
              <a:t>Variability</a:t>
            </a:r>
          </a:p>
          <a:p>
            <a:pPr lvl="1" indent="-342900">
              <a:buSzPts val="1800"/>
              <a:buFont typeface="Arial"/>
              <a:buChar char="●"/>
            </a:pPr>
            <a:r>
              <a:rPr lang="en" sz="1800" dirty="0">
                <a:solidFill>
                  <a:schemeClr val="bg1"/>
                </a:solidFill>
              </a:rPr>
              <a:t>Drift</a:t>
            </a:r>
          </a:p>
        </p:txBody>
      </p:sp>
      <p:cxnSp>
        <p:nvCxnSpPr>
          <p:cNvPr id="31" name="Straight Arrow Connector 30">
            <a:extLst>
              <a:ext uri="{FF2B5EF4-FFF2-40B4-BE49-F238E27FC236}">
                <a16:creationId xmlns:a16="http://schemas.microsoft.com/office/drawing/2014/main" id="{C2EF14F5-EC3F-08FB-A563-CE7BEABCC51B}"/>
              </a:ext>
            </a:extLst>
          </p:cNvPr>
          <p:cNvCxnSpPr>
            <a:cxnSpLocks/>
            <a:stCxn id="17" idx="3"/>
          </p:cNvCxnSpPr>
          <p:nvPr/>
        </p:nvCxnSpPr>
        <p:spPr>
          <a:xfrm flipH="1">
            <a:off x="6894266" y="3027828"/>
            <a:ext cx="610283" cy="389437"/>
          </a:xfrm>
          <a:prstGeom prst="straightConnector1">
            <a:avLst/>
          </a:prstGeom>
          <a:ln>
            <a:solidFill>
              <a:srgbClr val="0070C0"/>
            </a:solidFill>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Performance Progress</a:t>
            </a:r>
            <a:endParaRPr dirty="0"/>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285750" indent="-285750">
              <a:spcAft>
                <a:spcPts val="1200"/>
              </a:spcAft>
            </a:pPr>
            <a:r>
              <a:rPr lang="en-US" dirty="0"/>
              <a:t>Pressure balanced (oil filled) sensors work really well!</a:t>
            </a:r>
          </a:p>
          <a:p>
            <a:pPr marL="742950" lvl="1" indent="-285750">
              <a:spcAft>
                <a:spcPts val="1200"/>
              </a:spcAft>
            </a:pPr>
            <a:r>
              <a:rPr lang="en-US" dirty="0"/>
              <a:t>Same charts</a:t>
            </a:r>
          </a:p>
          <a:p>
            <a:pPr marL="285750" indent="-285750">
              <a:spcAft>
                <a:spcPts val="1200"/>
              </a:spcAft>
            </a:pPr>
            <a:r>
              <a:rPr lang="en-US" dirty="0"/>
              <a:t>Improved flow</a:t>
            </a:r>
          </a:p>
          <a:p>
            <a:pPr marL="742950" lvl="1" indent="-285750">
              <a:spcAft>
                <a:spcPts val="1200"/>
              </a:spcAft>
            </a:pPr>
            <a:r>
              <a:rPr lang="en-US" dirty="0"/>
              <a:t>Still minimizing bubbles</a:t>
            </a:r>
          </a:p>
          <a:p>
            <a:pPr marL="742950" lvl="1" indent="-285750">
              <a:spcAft>
                <a:spcPts val="1200"/>
              </a:spcAft>
            </a:pPr>
            <a:r>
              <a:rPr lang="en-US" dirty="0"/>
              <a:t>Flow path aimed directly at sensor face</a:t>
            </a:r>
          </a:p>
          <a:p>
            <a:pPr marL="742950" lvl="1" indent="-285750">
              <a:spcAft>
                <a:spcPts val="1200"/>
              </a:spcAft>
            </a:pPr>
            <a:r>
              <a:rPr lang="en-US" dirty="0"/>
              <a:t>Improved response time</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Manufacturability, Cost, and Reliability Cost Progress</a:t>
            </a:r>
            <a:endParaRPr dirty="0"/>
          </a:p>
        </p:txBody>
      </p:sp>
      <p:sp>
        <p:nvSpPr>
          <p:cNvPr id="79" name="Google Shape;79;p17"/>
          <p:cNvSpPr txBox="1">
            <a:spLocks noGrp="1"/>
          </p:cNvSpPr>
          <p:nvPr>
            <p:ph type="body" idx="1"/>
          </p:nvPr>
        </p:nvSpPr>
        <p:spPr>
          <a:xfrm>
            <a:off x="213227" y="1282075"/>
            <a:ext cx="6869857" cy="3416400"/>
          </a:xfrm>
          <a:prstGeom prst="rect">
            <a:avLst/>
          </a:prstGeom>
        </p:spPr>
        <p:txBody>
          <a:bodyPr spcFirstLastPara="1" wrap="square" lIns="91425" tIns="91425" rIns="91425" bIns="91425" anchor="t" anchorCtr="0">
            <a:normAutofit fontScale="92500"/>
          </a:bodyPr>
          <a:lstStyle/>
          <a:p>
            <a:pPr marL="457200" lvl="0" indent="-342900" algn="l" rtl="0">
              <a:spcBef>
                <a:spcPts val="0"/>
              </a:spcBef>
              <a:spcAft>
                <a:spcPts val="0"/>
              </a:spcAft>
              <a:buSzPts val="1800"/>
              <a:buChar char="●"/>
            </a:pPr>
            <a:r>
              <a:rPr lang="en-US" dirty="0"/>
              <a:t>Contract Manufacturers are our friends</a:t>
            </a:r>
          </a:p>
          <a:p>
            <a:pPr marL="857250" lvl="1" indent="-285750">
              <a:buSzPts val="1800"/>
            </a:pPr>
            <a:r>
              <a:rPr lang="en-US" dirty="0">
                <a:solidFill>
                  <a:schemeClr val="bg1"/>
                </a:solidFill>
              </a:rPr>
              <a:t>Many CMs are setup specifically to deliver small quantities of highly complex, high quality highly technical products for demanding customers</a:t>
            </a:r>
          </a:p>
          <a:p>
            <a:pPr marL="857250" lvl="1" indent="-285750">
              <a:buSzPts val="1800"/>
            </a:pPr>
            <a:r>
              <a:rPr lang="en-US" dirty="0">
                <a:solidFill>
                  <a:schemeClr val="bg1"/>
                </a:solidFill>
              </a:rPr>
              <a:t>We have transferred most of our manufacturing work to Applied Engineering</a:t>
            </a:r>
          </a:p>
          <a:p>
            <a:pPr marL="1314450" lvl="2" indent="-285750">
              <a:buSzPts val="1800"/>
            </a:pPr>
            <a:r>
              <a:rPr lang="en-US" dirty="0">
                <a:solidFill>
                  <a:schemeClr val="bg1"/>
                </a:solidFill>
              </a:rPr>
              <a:t>10-50 of our pH sensors per year</a:t>
            </a:r>
          </a:p>
          <a:p>
            <a:pPr marL="1314450" lvl="2" indent="-285750">
              <a:buSzPts val="1800"/>
            </a:pPr>
            <a:r>
              <a:rPr lang="en-US" dirty="0">
                <a:solidFill>
                  <a:schemeClr val="bg1"/>
                </a:solidFill>
              </a:rPr>
              <a:t>Better vendor control and incoming inspection</a:t>
            </a:r>
          </a:p>
          <a:p>
            <a:pPr marL="1314450" lvl="2" indent="-285750">
              <a:buSzPts val="1800"/>
            </a:pPr>
            <a:r>
              <a:rPr lang="en-US" dirty="0">
                <a:solidFill>
                  <a:schemeClr val="bg1"/>
                </a:solidFill>
              </a:rPr>
              <a:t>Well documented process procedure</a:t>
            </a:r>
          </a:p>
          <a:p>
            <a:pPr marL="1314450" lvl="2" indent="-285750">
              <a:buSzPts val="1800"/>
            </a:pPr>
            <a:r>
              <a:rPr lang="en-US" dirty="0">
                <a:solidFill>
                  <a:schemeClr val="bg1"/>
                </a:solidFill>
              </a:rPr>
              <a:t>Incoming inspection and rejected material process</a:t>
            </a:r>
          </a:p>
          <a:p>
            <a:pPr marL="1314450" lvl="2" indent="-285750">
              <a:buSzPts val="1800"/>
            </a:pPr>
            <a:r>
              <a:rPr lang="en-US" dirty="0">
                <a:solidFill>
                  <a:schemeClr val="bg1"/>
                </a:solidFill>
              </a:rPr>
              <a:t>Trained and qualified manufacturing technicians</a:t>
            </a:r>
          </a:p>
          <a:p>
            <a:pPr marL="1314450" lvl="2" indent="-285750">
              <a:buSzPts val="1800"/>
            </a:pPr>
            <a:r>
              <a:rPr lang="en-US" dirty="0">
                <a:solidFill>
                  <a:schemeClr val="bg1"/>
                </a:solidFill>
              </a:rPr>
              <a:t>For the same price (or slightly less) than we can produce sensors in our lab</a:t>
            </a:r>
          </a:p>
          <a:p>
            <a:pPr marL="114300" indent="0">
              <a:buNone/>
            </a:pPr>
            <a:r>
              <a:rPr lang="en-US" dirty="0"/>
              <a:t>Design and Manufacturability Improvements      Better reliability</a:t>
            </a:r>
          </a:p>
          <a:p>
            <a:pPr marL="596900" lvl="1" indent="0">
              <a:buNone/>
            </a:pPr>
            <a:r>
              <a:rPr lang="en-US" dirty="0">
                <a:solidFill>
                  <a:schemeClr val="bg1"/>
                </a:solidFill>
              </a:rPr>
              <a:t>Standard reliability metric is FIT rate (failures/billion hours) ~5X lower</a:t>
            </a:r>
          </a:p>
          <a:p>
            <a:endParaRPr dirty="0"/>
          </a:p>
        </p:txBody>
      </p:sp>
      <p:sp>
        <p:nvSpPr>
          <p:cNvPr id="2" name="Arrow: Right 1">
            <a:extLst>
              <a:ext uri="{FF2B5EF4-FFF2-40B4-BE49-F238E27FC236}">
                <a16:creationId xmlns:a16="http://schemas.microsoft.com/office/drawing/2014/main" id="{0E13668A-3307-9D23-1BE4-8D6D27AA252D}"/>
              </a:ext>
            </a:extLst>
          </p:cNvPr>
          <p:cNvSpPr/>
          <p:nvPr/>
        </p:nvSpPr>
        <p:spPr>
          <a:xfrm>
            <a:off x="4691576" y="4046314"/>
            <a:ext cx="291005" cy="138824"/>
          </a:xfrm>
          <a:prstGeom prst="righ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B4EC-041B-46A2-5809-0F317E3E8A75}"/>
              </a:ext>
            </a:extLst>
          </p:cNvPr>
          <p:cNvSpPr>
            <a:spLocks noGrp="1"/>
          </p:cNvSpPr>
          <p:nvPr>
            <p:ph type="title"/>
          </p:nvPr>
        </p:nvSpPr>
        <p:spPr>
          <a:xfrm>
            <a:off x="311700" y="288275"/>
            <a:ext cx="8520600" cy="572700"/>
          </a:xfrm>
        </p:spPr>
        <p:txBody>
          <a:bodyPr>
            <a:noAutofit/>
          </a:bodyPr>
          <a:lstStyle/>
          <a:p>
            <a:r>
              <a:rPr lang="en-US" sz="3600" dirty="0"/>
              <a:t>Current Status</a:t>
            </a:r>
          </a:p>
        </p:txBody>
      </p:sp>
      <p:sp>
        <p:nvSpPr>
          <p:cNvPr id="3" name="Text Placeholder 2">
            <a:extLst>
              <a:ext uri="{FF2B5EF4-FFF2-40B4-BE49-F238E27FC236}">
                <a16:creationId xmlns:a16="http://schemas.microsoft.com/office/drawing/2014/main" id="{B1B9189A-151B-07F7-EABE-41131757B5D2}"/>
              </a:ext>
            </a:extLst>
          </p:cNvPr>
          <p:cNvSpPr>
            <a:spLocks noGrp="1"/>
          </p:cNvSpPr>
          <p:nvPr>
            <p:ph type="body" idx="1"/>
          </p:nvPr>
        </p:nvSpPr>
        <p:spPr/>
        <p:txBody>
          <a:bodyPr/>
          <a:lstStyle/>
          <a:p>
            <a:r>
              <a:rPr lang="en-US" sz="2400" dirty="0"/>
              <a:t>Hundreds of sensors deployed across the world’s oceans generating defensible 4D pH data</a:t>
            </a:r>
          </a:p>
          <a:p>
            <a:pPr lvl="1"/>
            <a:r>
              <a:rPr lang="en-US" sz="1800" dirty="0"/>
              <a:t>Accuracy: ~0.01 pH units</a:t>
            </a:r>
          </a:p>
          <a:p>
            <a:pPr lvl="1"/>
            <a:r>
              <a:rPr lang="en-US" sz="1800" dirty="0"/>
              <a:t>Precision: ~0.005 pH units</a:t>
            </a:r>
          </a:p>
          <a:p>
            <a:r>
              <a:rPr lang="en-US" sz="2400" dirty="0"/>
              <a:t>All data is publicly available along with a broad suite of additional essential ocean variables through Argo Data Centers	</a:t>
            </a:r>
          </a:p>
          <a:p>
            <a:pPr lvl="1"/>
            <a:r>
              <a:rPr lang="en-US" sz="2000" dirty="0"/>
              <a:t>With rigorous on-going QC process</a:t>
            </a:r>
          </a:p>
        </p:txBody>
      </p:sp>
    </p:spTree>
    <p:extLst>
      <p:ext uri="{BB962C8B-B14F-4D97-AF65-F5344CB8AC3E}">
        <p14:creationId xmlns:p14="http://schemas.microsoft.com/office/powerpoint/2010/main" val="374121462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1091</TotalTime>
  <Words>697</Words>
  <Application>Microsoft Office PowerPoint</Application>
  <PresentationFormat>On-screen Show (16:9)</PresentationFormat>
  <Paragraphs>90</Paragraphs>
  <Slides>12</Slides>
  <Notes>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Helvetica</vt:lpstr>
      <vt:lpstr>Simple Light</vt:lpstr>
      <vt:lpstr>Office Theme</vt:lpstr>
      <vt:lpstr>Progress in Oceanographic pH Sensors</vt:lpstr>
      <vt:lpstr>Motivation</vt:lpstr>
      <vt:lpstr>Background</vt:lpstr>
      <vt:lpstr>Background</vt:lpstr>
      <vt:lpstr>7 Generations of pH Sensors</vt:lpstr>
      <vt:lpstr>Details</vt:lpstr>
      <vt:lpstr>Performance Progress</vt:lpstr>
      <vt:lpstr>Manufacturability, Cost, and Reliability Cost Progress</vt:lpstr>
      <vt:lpstr>Current Status</vt:lpstr>
      <vt:lpstr>Next Steps</vt:lpstr>
      <vt:lpstr>Acknowledgments</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Gene Massion</cp:lastModifiedBy>
  <cp:revision>30</cp:revision>
  <dcterms:modified xsi:type="dcterms:W3CDTF">2026-01-31T00:24:56Z</dcterms:modified>
</cp:coreProperties>
</file>