
<file path=[Content_Types].xml><?xml version="1.0" encoding="utf-8"?>
<Types xmlns="http://schemas.openxmlformats.org/package/2006/content-types">
  <Default Extension="avi" ContentType="video/x-msvideo"/>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6"/>
  </p:notesMasterIdLst>
  <p:sldIdLst>
    <p:sldId id="274" r:id="rId3"/>
    <p:sldId id="275" r:id="rId4"/>
    <p:sldId id="265" r:id="rId5"/>
    <p:sldId id="266" r:id="rId6"/>
    <p:sldId id="271" r:id="rId7"/>
    <p:sldId id="280" r:id="rId8"/>
    <p:sldId id="259" r:id="rId9"/>
    <p:sldId id="281" r:id="rId10"/>
    <p:sldId id="276" r:id="rId11"/>
    <p:sldId id="278" r:id="rId12"/>
    <p:sldId id="262" r:id="rId13"/>
    <p:sldId id="263" r:id="rId14"/>
    <p:sldId id="264" r:id="rId1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10" d="100"/>
          <a:sy n="210" d="100"/>
        </p:scale>
        <p:origin x="354" y="20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1141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93679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3865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9d91e1997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9d91e1997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7907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9d91e1997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9d91e1997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9d91e1997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9d91e1997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601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9d91e1997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9d91e1997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9d91e19976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9d91e19976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623888" y="1282306"/>
            <a:ext cx="7886700" cy="2139553"/>
          </a:xfrm>
          <a:prstGeom prst="rect">
            <a:avLst/>
          </a:prstGeom>
        </p:spPr>
        <p:txBody>
          <a:bodyPr anchor="b"/>
          <a:lstStyle>
            <a:lvl1pPr>
              <a:defRPr sz="4500" b="0" i="0"/>
            </a:lvl1pPr>
          </a:lstStyle>
          <a:p>
            <a:r>
              <a:rPr dirty="0"/>
              <a:t>Title Text</a:t>
            </a:r>
          </a:p>
        </p:txBody>
      </p:sp>
      <p:sp>
        <p:nvSpPr>
          <p:cNvPr id="30" name="Body Level One…"/>
          <p:cNvSpPr txBox="1">
            <a:spLocks noGrp="1"/>
          </p:cNvSpPr>
          <p:nvPr>
            <p:ph type="body" sz="quarter" idx="1"/>
          </p:nvPr>
        </p:nvSpPr>
        <p:spPr>
          <a:xfrm>
            <a:off x="623888" y="3442098"/>
            <a:ext cx="7886700" cy="1125142"/>
          </a:xfrm>
          <a:prstGeom prst="rect">
            <a:avLst/>
          </a:prstGeom>
        </p:spPr>
        <p:txBody>
          <a:bodyPr/>
          <a:lstStyle>
            <a:lvl1pPr marL="0" indent="0">
              <a:buSzTx/>
              <a:buFontTx/>
              <a:buNone/>
              <a:defRPr sz="1800" b="0" i="0">
                <a:solidFill>
                  <a:srgbClr val="888888"/>
                </a:solidFill>
              </a:defRPr>
            </a:lvl1pPr>
            <a:lvl2pPr marL="0" indent="0">
              <a:buSzTx/>
              <a:buFontTx/>
              <a:buNone/>
              <a:defRPr sz="1800" b="0" i="0">
                <a:solidFill>
                  <a:srgbClr val="888888"/>
                </a:solidFill>
              </a:defRPr>
            </a:lvl2pPr>
            <a:lvl3pPr marL="0" indent="0">
              <a:buSzTx/>
              <a:buFontTx/>
              <a:buNone/>
              <a:defRPr sz="1800" b="0" i="0">
                <a:solidFill>
                  <a:srgbClr val="888888"/>
                </a:solidFill>
              </a:defRPr>
            </a:lvl3pPr>
            <a:lvl4pPr marL="0" indent="0">
              <a:buSzTx/>
              <a:buFontTx/>
              <a:buNone/>
              <a:defRPr sz="1800" b="0" i="0">
                <a:solidFill>
                  <a:srgbClr val="888888"/>
                </a:solidFill>
              </a:defRPr>
            </a:lvl4pPr>
            <a:lvl5pPr marL="0" indent="0">
              <a:buSzTx/>
              <a:buFontTx/>
              <a:buNone/>
              <a:defRPr sz="1800" b="0" i="0">
                <a:solidFill>
                  <a:srgbClr val="888888"/>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1"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423281152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lvl1pPr>
              <a:defRPr b="0" i="0"/>
            </a:lvl1pPr>
          </a:lstStyle>
          <a:p>
            <a:r>
              <a:rPr dirty="0"/>
              <a:t>Title Text</a:t>
            </a:r>
          </a:p>
        </p:txBody>
      </p:sp>
      <p:sp>
        <p:nvSpPr>
          <p:cNvPr id="39" name="Body Level One…"/>
          <p:cNvSpPr txBox="1">
            <a:spLocks noGrp="1"/>
          </p:cNvSpPr>
          <p:nvPr>
            <p:ph type="body" sz="half" idx="1"/>
          </p:nvPr>
        </p:nvSpPr>
        <p:spPr>
          <a:xfrm>
            <a:off x="628650" y="1369219"/>
            <a:ext cx="3886200" cy="3263504"/>
          </a:xfrm>
          <a:prstGeom prst="rect">
            <a:avLst/>
          </a:prstGeom>
        </p:spPr>
        <p:txBody>
          <a:bodyPr/>
          <a:lstStyle>
            <a:lvl1pPr>
              <a:defRPr b="0" i="0">
                <a:solidFill>
                  <a:schemeClr val="bg1"/>
                </a:solidFill>
              </a:defRPr>
            </a:lvl1pPr>
            <a:lvl2pPr>
              <a:defRPr b="0" i="0">
                <a:solidFill>
                  <a:schemeClr val="bg1"/>
                </a:solidFill>
              </a:defRPr>
            </a:lvl2pPr>
            <a:lvl3pPr>
              <a:defRPr b="0" i="0">
                <a:solidFill>
                  <a:schemeClr val="bg1"/>
                </a:solidFill>
              </a:defRPr>
            </a:lvl3pPr>
            <a:lvl4pPr>
              <a:defRPr b="0" i="0">
                <a:solidFill>
                  <a:schemeClr val="bg1"/>
                </a:solidFill>
              </a:defRPr>
            </a:lvl4pPr>
            <a:lvl5pPr>
              <a:defRPr b="0" i="0">
                <a:solidFill>
                  <a:schemeClr val="bg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0"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3768072021"/>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629843" y="273844"/>
            <a:ext cx="7886701" cy="994172"/>
          </a:xfrm>
          <a:prstGeom prst="rect">
            <a:avLst/>
          </a:prstGeom>
        </p:spPr>
        <p:txBody>
          <a:bodyPr/>
          <a:lstStyle>
            <a:lvl1pPr>
              <a:defRPr b="0" i="0"/>
            </a:lvl1pPr>
          </a:lstStyle>
          <a:p>
            <a:r>
              <a:rPr dirty="0"/>
              <a:t>Title Text</a:t>
            </a:r>
          </a:p>
        </p:txBody>
      </p:sp>
      <p:sp>
        <p:nvSpPr>
          <p:cNvPr id="48" name="Body Level One…"/>
          <p:cNvSpPr txBox="1">
            <a:spLocks noGrp="1"/>
          </p:cNvSpPr>
          <p:nvPr>
            <p:ph type="body" sz="quarter" idx="1"/>
          </p:nvPr>
        </p:nvSpPr>
        <p:spPr>
          <a:xfrm>
            <a:off x="629842" y="1260874"/>
            <a:ext cx="3868343" cy="617936"/>
          </a:xfrm>
          <a:prstGeom prst="rect">
            <a:avLst/>
          </a:prstGeom>
        </p:spPr>
        <p:txBody>
          <a:bodyPr anchor="b"/>
          <a:lstStyle>
            <a:lvl1pPr marL="0" indent="0">
              <a:buSzTx/>
              <a:buFontTx/>
              <a:buNone/>
              <a:defRPr sz="1800" b="0" i="0"/>
            </a:lvl1pPr>
            <a:lvl2pPr marL="0" indent="0">
              <a:buSzTx/>
              <a:buFontTx/>
              <a:buNone/>
              <a:defRPr sz="1800" b="0" i="0"/>
            </a:lvl2pPr>
            <a:lvl3pPr marL="0" indent="0">
              <a:buSzTx/>
              <a:buFontTx/>
              <a:buNone/>
              <a:defRPr sz="1800" b="0" i="0"/>
            </a:lvl3pPr>
            <a:lvl4pPr marL="0" indent="0">
              <a:buSzTx/>
              <a:buFontTx/>
              <a:buNone/>
              <a:defRPr sz="1800" b="0" i="0"/>
            </a:lvl4pPr>
            <a:lvl5pPr marL="0" indent="0">
              <a:buSzTx/>
              <a:buFontTx/>
              <a:buNone/>
              <a:defRPr sz="18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9" name="Text Placeholder 4"/>
          <p:cNvSpPr>
            <a:spLocks noGrp="1"/>
          </p:cNvSpPr>
          <p:nvPr>
            <p:ph type="body" sz="quarter" idx="13"/>
          </p:nvPr>
        </p:nvSpPr>
        <p:spPr>
          <a:xfrm>
            <a:off x="4629152" y="1260874"/>
            <a:ext cx="3887391" cy="617936"/>
          </a:xfrm>
          <a:prstGeom prst="rect">
            <a:avLst/>
          </a:prstGeom>
        </p:spPr>
        <p:txBody>
          <a:bodyPr anchor="b"/>
          <a:lstStyle>
            <a:lvl1pPr>
              <a:defRPr b="0" i="0"/>
            </a:lvl1pPr>
          </a:lstStyle>
          <a:p>
            <a:endParaRPr dirty="0"/>
          </a:p>
        </p:txBody>
      </p:sp>
      <p:sp>
        <p:nvSpPr>
          <p:cNvPr id="50"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34481658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629840" y="342900"/>
            <a:ext cx="2949180" cy="1200150"/>
          </a:xfrm>
          <a:prstGeom prst="rect">
            <a:avLst/>
          </a:prstGeom>
        </p:spPr>
        <p:txBody>
          <a:bodyPr anchor="b"/>
          <a:lstStyle>
            <a:lvl1pPr>
              <a:defRPr sz="2400" b="0" i="0"/>
            </a:lvl1pPr>
          </a:lstStyle>
          <a:p>
            <a:r>
              <a:rPr dirty="0"/>
              <a:t>Title Text</a:t>
            </a:r>
          </a:p>
        </p:txBody>
      </p:sp>
      <p:sp>
        <p:nvSpPr>
          <p:cNvPr id="73" name="Body Level One…"/>
          <p:cNvSpPr txBox="1">
            <a:spLocks noGrp="1"/>
          </p:cNvSpPr>
          <p:nvPr>
            <p:ph type="body" sz="half" idx="1"/>
          </p:nvPr>
        </p:nvSpPr>
        <p:spPr>
          <a:xfrm>
            <a:off x="3887390" y="740571"/>
            <a:ext cx="4629152" cy="3655219"/>
          </a:xfrm>
          <a:prstGeom prst="rect">
            <a:avLst/>
          </a:prstGeom>
        </p:spPr>
        <p:txBody>
          <a:bodyPr/>
          <a:lstStyle>
            <a:lvl1pPr>
              <a:defRPr sz="2400" b="0" i="0"/>
            </a:lvl1pPr>
            <a:lvl2pPr marL="538816" indent="-195933">
              <a:defRPr sz="2400" b="0" i="0"/>
            </a:lvl2pPr>
            <a:lvl3pPr marL="914355" indent="-228588">
              <a:defRPr sz="2400" b="0" i="0"/>
            </a:lvl3pPr>
            <a:lvl4pPr marL="1302956" indent="-274307">
              <a:defRPr sz="2400" b="0" i="0"/>
            </a:lvl4pPr>
            <a:lvl5pPr marL="1645838" indent="-274307">
              <a:defRPr sz="24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4" name="Text Placeholder 3"/>
          <p:cNvSpPr>
            <a:spLocks noGrp="1"/>
          </p:cNvSpPr>
          <p:nvPr>
            <p:ph type="body" sz="quarter" idx="13"/>
          </p:nvPr>
        </p:nvSpPr>
        <p:spPr>
          <a:xfrm>
            <a:off x="629842" y="1543052"/>
            <a:ext cx="2949179" cy="2858691"/>
          </a:xfrm>
          <a:prstGeom prst="rect">
            <a:avLst/>
          </a:prstGeom>
        </p:spPr>
        <p:txBody>
          <a:bodyPr/>
          <a:lstStyle>
            <a:lvl1pPr>
              <a:defRPr b="0" i="0"/>
            </a:lvl1pPr>
          </a:lstStyle>
          <a:p>
            <a:endParaRPr dirty="0"/>
          </a:p>
        </p:txBody>
      </p:sp>
      <p:sp>
        <p:nvSpPr>
          <p:cNvPr id="75"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2731189952"/>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629840" y="342900"/>
            <a:ext cx="2949180" cy="1200150"/>
          </a:xfrm>
          <a:prstGeom prst="rect">
            <a:avLst/>
          </a:prstGeom>
        </p:spPr>
        <p:txBody>
          <a:bodyPr anchor="b"/>
          <a:lstStyle>
            <a:lvl1pPr>
              <a:defRPr sz="2400" b="0" i="0"/>
            </a:lvl1pPr>
          </a:lstStyle>
          <a:p>
            <a:r>
              <a:rPr dirty="0"/>
              <a:t>Title Text</a:t>
            </a:r>
          </a:p>
        </p:txBody>
      </p:sp>
      <p:sp>
        <p:nvSpPr>
          <p:cNvPr id="83" name="Picture Placeholder 2"/>
          <p:cNvSpPr>
            <a:spLocks noGrp="1"/>
          </p:cNvSpPr>
          <p:nvPr>
            <p:ph type="pic" sz="half" idx="13"/>
          </p:nvPr>
        </p:nvSpPr>
        <p:spPr>
          <a:xfrm>
            <a:off x="3887390" y="740571"/>
            <a:ext cx="4629152" cy="3655219"/>
          </a:xfrm>
          <a:prstGeom prst="rect">
            <a:avLst/>
          </a:prstGeom>
        </p:spPr>
        <p:txBody>
          <a:bodyPr lIns="91439" tIns="45719" rIns="91439" bIns="45719">
            <a:noAutofit/>
          </a:bodyPr>
          <a:lstStyle>
            <a:lvl1pPr>
              <a:defRPr b="0" i="0"/>
            </a:lvl1pPr>
          </a:lstStyle>
          <a:p>
            <a:endParaRPr dirty="0"/>
          </a:p>
        </p:txBody>
      </p:sp>
      <p:sp>
        <p:nvSpPr>
          <p:cNvPr id="84" name="Body Level One…"/>
          <p:cNvSpPr txBox="1">
            <a:spLocks noGrp="1"/>
          </p:cNvSpPr>
          <p:nvPr>
            <p:ph type="body" sz="quarter" idx="1"/>
          </p:nvPr>
        </p:nvSpPr>
        <p:spPr>
          <a:xfrm>
            <a:off x="629840" y="1543052"/>
            <a:ext cx="2949180" cy="2858691"/>
          </a:xfrm>
          <a:prstGeom prst="rect">
            <a:avLst/>
          </a:prstGeom>
        </p:spPr>
        <p:txBody>
          <a:bodyPr/>
          <a:lstStyle>
            <a:lvl1pPr marL="0" indent="0">
              <a:buSzTx/>
              <a:buFontTx/>
              <a:buNone/>
              <a:defRPr sz="1200" b="0" i="0"/>
            </a:lvl1pPr>
            <a:lvl2pPr marL="0" indent="0">
              <a:buSzTx/>
              <a:buFontTx/>
              <a:buNone/>
              <a:defRPr sz="1200" b="0" i="0"/>
            </a:lvl2pPr>
            <a:lvl3pPr marL="0" indent="0">
              <a:buSzTx/>
              <a:buFontTx/>
              <a:buNone/>
              <a:defRPr sz="1200" b="0" i="0"/>
            </a:lvl3pPr>
            <a:lvl4pPr marL="0" indent="0">
              <a:buSzTx/>
              <a:buFontTx/>
              <a:buNone/>
              <a:defRPr sz="1200" b="0" i="0"/>
            </a:lvl4pPr>
            <a:lvl5pPr marL="0" indent="0">
              <a:buSzTx/>
              <a:buFontTx/>
              <a:buNone/>
              <a:defRPr sz="12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85"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78097263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lvl1pPr>
              <a:defRPr b="0" i="0"/>
            </a:lvl1pPr>
          </a:lstStyle>
          <a:p>
            <a:r>
              <a:rPr dirty="0"/>
              <a:t>Title Text</a:t>
            </a:r>
          </a:p>
        </p:txBody>
      </p:sp>
      <p:sp>
        <p:nvSpPr>
          <p:cNvPr id="93" name="Body Level One…"/>
          <p:cNvSpPr txBox="1">
            <a:spLocks noGrp="1"/>
          </p:cNvSpPr>
          <p:nvPr>
            <p:ph type="body" idx="1"/>
          </p:nvPr>
        </p:nvSpPr>
        <p:spPr>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4"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88115979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6543676" y="273846"/>
            <a:ext cx="1971675" cy="4358879"/>
          </a:xfrm>
          <a:prstGeom prst="rect">
            <a:avLst/>
          </a:prstGeom>
        </p:spPr>
        <p:txBody>
          <a:bodyPr/>
          <a:lstStyle>
            <a:lvl1pPr>
              <a:defRPr b="0" i="0"/>
            </a:lvl1pPr>
          </a:lstStyle>
          <a:p>
            <a:r>
              <a:rPr dirty="0"/>
              <a:t>Title Text</a:t>
            </a:r>
          </a:p>
        </p:txBody>
      </p:sp>
      <p:sp>
        <p:nvSpPr>
          <p:cNvPr id="102" name="Body Level One…"/>
          <p:cNvSpPr txBox="1">
            <a:spLocks noGrp="1"/>
          </p:cNvSpPr>
          <p:nvPr>
            <p:ph type="body" idx="1"/>
          </p:nvPr>
        </p:nvSpPr>
        <p:spPr>
          <a:xfrm>
            <a:off x="628652" y="273846"/>
            <a:ext cx="5800725" cy="4358879"/>
          </a:xfrm>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3"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71823914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solidFill>
                  <a:schemeClr val="bg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00050" lvl="0" indent="-285750">
              <a:spcBef>
                <a:spcPts val="0"/>
              </a:spcBef>
              <a:spcAft>
                <a:spcPts val="0"/>
              </a:spcAft>
              <a:buClr>
                <a:schemeClr val="bg1"/>
              </a:buClr>
              <a:buSzPts val="1800"/>
              <a:buFont typeface="Arial" panose="020B0604020202020204" pitchFamily="34" charset="0"/>
              <a:buChar char="•"/>
              <a:defRPr>
                <a:solidFill>
                  <a:schemeClr val="bg1"/>
                </a:solidFill>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dpi="0" rotWithShape="1">
          <a:blip r:embed="rId11">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28650" y="273844"/>
            <a:ext cx="7886700" cy="99417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r>
              <a:rPr dirty="0"/>
              <a:t>Title Text</a:t>
            </a:r>
          </a:p>
        </p:txBody>
      </p:sp>
      <p:sp>
        <p:nvSpPr>
          <p:cNvPr id="3" name="Body Level One…"/>
          <p:cNvSpPr txBox="1">
            <a:spLocks noGrp="1"/>
          </p:cNvSpPr>
          <p:nvPr>
            <p:ph type="body" idx="1"/>
          </p:nvPr>
        </p:nvSpPr>
        <p:spPr>
          <a:xfrm>
            <a:off x="628650" y="1369219"/>
            <a:ext cx="7886700" cy="326350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 name="Slide Number"/>
          <p:cNvSpPr txBox="1">
            <a:spLocks noGrp="1"/>
          </p:cNvSpPr>
          <p:nvPr>
            <p:ph type="sldNum" sz="quarter" idx="2"/>
          </p:nvPr>
        </p:nvSpPr>
        <p:spPr>
          <a:xfrm>
            <a:off x="8281960" y="4788772"/>
            <a:ext cx="233393" cy="230828"/>
          </a:xfrm>
          <a:prstGeom prst="rect">
            <a:avLst/>
          </a:prstGeom>
          <a:ln w="12700">
            <a:miter lim="400000"/>
          </a:ln>
        </p:spPr>
        <p:txBody>
          <a:bodyPr wrap="none" lIns="45718" tIns="45718" rIns="45718" bIns="45718" anchor="ctr">
            <a:spAutoFit/>
          </a:bodyPr>
          <a:lstStyle>
            <a:lvl1pPr algn="r">
              <a:defRPr sz="900" b="0" i="0">
                <a:solidFill>
                  <a:srgbClr val="888888"/>
                </a:solidFill>
                <a:latin typeface="Helvetica" pitchFamily="2" charset="0"/>
              </a:defRPr>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80209703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Lst>
  <p:transition spd="med"/>
  <p:txStyles>
    <p:titleStyle>
      <a:lvl1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Helvetica" pitchFamily="2" charset="0"/>
          <a:ea typeface="+mj-ea"/>
          <a:cs typeface="+mj-cs"/>
          <a:sym typeface="Calibri"/>
        </a:defRPr>
      </a:lvl1pPr>
      <a:lvl2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2pPr>
      <a:lvl3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3pPr>
      <a:lvl4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4pPr>
      <a:lvl5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5pPr>
      <a:lvl6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6pPr>
      <a:lvl7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7pPr>
      <a:lvl8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8pPr>
      <a:lvl9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9pPr>
    </p:titleStyle>
    <p:bodyStyle>
      <a:lvl1pPr marL="171442" marR="0" indent="-171442"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1pPr>
      <a:lvl2pPr marL="542899" marR="0" indent="-200015"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2pPr>
      <a:lvl3pPr marL="925783" marR="0" indent="-24001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3pPr>
      <a:lvl4pPr marL="1295336"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4pPr>
      <a:lvl5pPr marL="1638218"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5pPr>
      <a:lvl6pPr marL="1981102"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23984"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66867"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09750"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p:bodyStyle>
    <p:otherStyle>
      <a:lvl1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1pPr>
      <a:lvl2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2pPr>
      <a:lvl3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3pPr>
      <a:lvl4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4pPr>
      <a:lvl5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5pPr>
      <a:lvl6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6pPr>
      <a:lvl7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7pPr>
      <a:lvl8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8pPr>
      <a:lvl9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AEB96-6889-40BA-107C-89AF3988C68F}"/>
              </a:ext>
            </a:extLst>
          </p:cNvPr>
          <p:cNvSpPr>
            <a:spLocks noGrp="1"/>
          </p:cNvSpPr>
          <p:nvPr>
            <p:ph type="title"/>
          </p:nvPr>
        </p:nvSpPr>
        <p:spPr>
          <a:xfrm>
            <a:off x="46551" y="-123028"/>
            <a:ext cx="6912864" cy="2139553"/>
          </a:xfrm>
        </p:spPr>
        <p:txBody>
          <a:bodyPr>
            <a:normAutofit/>
          </a:bodyPr>
          <a:lstStyle/>
          <a:p>
            <a:pPr algn="ctr"/>
            <a:r>
              <a:rPr lang="en-US" sz="4000" b="1" dirty="0">
                <a:solidFill>
                  <a:schemeClr val="bg1"/>
                </a:solidFill>
              </a:rPr>
              <a:t>Progress in Oceanographic pH Sensors</a:t>
            </a:r>
            <a:endParaRPr lang="en-US" sz="4000" dirty="0"/>
          </a:p>
        </p:txBody>
      </p:sp>
      <p:sp>
        <p:nvSpPr>
          <p:cNvPr id="3" name="Text Placeholder 2">
            <a:extLst>
              <a:ext uri="{FF2B5EF4-FFF2-40B4-BE49-F238E27FC236}">
                <a16:creationId xmlns:a16="http://schemas.microsoft.com/office/drawing/2014/main" id="{9055F160-353F-A58F-9565-8149755DC4B4}"/>
              </a:ext>
            </a:extLst>
          </p:cNvPr>
          <p:cNvSpPr>
            <a:spLocks noGrp="1"/>
          </p:cNvSpPr>
          <p:nvPr>
            <p:ph type="body" sz="quarter" idx="1"/>
          </p:nvPr>
        </p:nvSpPr>
        <p:spPr>
          <a:xfrm>
            <a:off x="236082" y="2309419"/>
            <a:ext cx="6809786" cy="2289182"/>
          </a:xfrm>
        </p:spPr>
        <p:txBody>
          <a:bodyPr>
            <a:normAutofit fontScale="62500" lnSpcReduction="20000"/>
          </a:bodyPr>
          <a:lstStyle/>
          <a:p>
            <a:pPr marL="0" lvl="0" indent="0" algn="ctr" rtl="0">
              <a:lnSpc>
                <a:spcPct val="120000"/>
              </a:lnSpc>
              <a:spcBef>
                <a:spcPts val="0"/>
              </a:spcBef>
              <a:spcAft>
                <a:spcPts val="0"/>
              </a:spcAft>
              <a:buNone/>
            </a:pPr>
            <a:r>
              <a:rPr lang="en-US" sz="3200" dirty="0">
                <a:solidFill>
                  <a:schemeClr val="bg1"/>
                </a:solidFill>
              </a:rPr>
              <a:t>Gene Massion, Ben Davis, Kenneth S Johnson, Tanya Maurer, Jessica Metter, Josh Plant, </a:t>
            </a:r>
            <a:r>
              <a:rPr lang="en-US" sz="3200" dirty="0" err="1">
                <a:solidFill>
                  <a:schemeClr val="bg1"/>
                </a:solidFill>
              </a:rPr>
              <a:t>Yuichiro</a:t>
            </a:r>
            <a:r>
              <a:rPr lang="en-US" sz="3200" dirty="0">
                <a:solidFill>
                  <a:schemeClr val="bg1"/>
                </a:solidFill>
              </a:rPr>
              <a:t> Takeshita, and Peter Walz </a:t>
            </a:r>
          </a:p>
          <a:p>
            <a:pPr marL="0" lvl="0" indent="0" algn="ctr" rtl="0">
              <a:lnSpc>
                <a:spcPct val="120000"/>
              </a:lnSpc>
              <a:spcBef>
                <a:spcPts val="0"/>
              </a:spcBef>
              <a:spcAft>
                <a:spcPts val="0"/>
              </a:spcAft>
              <a:buNone/>
            </a:pPr>
            <a:r>
              <a:rPr lang="en-US" sz="3200" dirty="0">
                <a:solidFill>
                  <a:schemeClr val="bg1"/>
                </a:solidFill>
              </a:rPr>
              <a:t>Monterey Bay Aquarium Research Institute</a:t>
            </a:r>
          </a:p>
          <a:p>
            <a:pPr marL="0" lvl="0" indent="0" algn="ctr" rtl="0">
              <a:lnSpc>
                <a:spcPct val="120000"/>
              </a:lnSpc>
              <a:spcBef>
                <a:spcPts val="0"/>
              </a:spcBef>
              <a:spcAft>
                <a:spcPts val="0"/>
              </a:spcAft>
              <a:buNone/>
            </a:pPr>
            <a:r>
              <a:rPr lang="en-US" sz="3200" dirty="0">
                <a:solidFill>
                  <a:schemeClr val="bg1"/>
                </a:solidFill>
              </a:rPr>
              <a:t>Moss Landing, CA, United States </a:t>
            </a:r>
          </a:p>
          <a:p>
            <a:pPr marL="0" lvl="0" indent="0" algn="ctr" rtl="0">
              <a:lnSpc>
                <a:spcPct val="120000"/>
              </a:lnSpc>
              <a:spcBef>
                <a:spcPts val="0"/>
              </a:spcBef>
              <a:spcAft>
                <a:spcPts val="0"/>
              </a:spcAft>
              <a:buNone/>
            </a:pPr>
            <a:r>
              <a:rPr lang="en-US" sz="3200" dirty="0">
                <a:solidFill>
                  <a:schemeClr val="bg1"/>
                </a:solidFill>
              </a:rPr>
              <a:t>Ocean Sciences Meeting 2026, Glasgow Scotland</a:t>
            </a:r>
          </a:p>
          <a:p>
            <a:pPr marL="0" lvl="0" indent="0" algn="ctr" rtl="0">
              <a:lnSpc>
                <a:spcPct val="120000"/>
              </a:lnSpc>
              <a:spcBef>
                <a:spcPts val="0"/>
              </a:spcBef>
              <a:spcAft>
                <a:spcPts val="0"/>
              </a:spcAft>
              <a:buNone/>
            </a:pPr>
            <a:r>
              <a:rPr lang="en-US" sz="3200" dirty="0">
                <a:solidFill>
                  <a:schemeClr val="bg1"/>
                </a:solidFill>
              </a:rPr>
              <a:t>2026 Feb 23</a:t>
            </a:r>
          </a:p>
          <a:p>
            <a:endParaRPr lang="en-US" dirty="0"/>
          </a:p>
        </p:txBody>
      </p:sp>
    </p:spTree>
    <p:extLst>
      <p:ext uri="{BB962C8B-B14F-4D97-AF65-F5344CB8AC3E}">
        <p14:creationId xmlns:p14="http://schemas.microsoft.com/office/powerpoint/2010/main" val="234162349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CF02E-01FA-D0F2-3AEC-5FE00A36D0D8}"/>
              </a:ext>
            </a:extLst>
          </p:cNvPr>
          <p:cNvSpPr>
            <a:spLocks noGrp="1"/>
          </p:cNvSpPr>
          <p:nvPr>
            <p:ph type="title"/>
          </p:nvPr>
        </p:nvSpPr>
        <p:spPr>
          <a:xfrm>
            <a:off x="308776" y="115841"/>
            <a:ext cx="6164774" cy="572700"/>
          </a:xfrm>
        </p:spPr>
        <p:txBody>
          <a:bodyPr>
            <a:normAutofit fontScale="90000"/>
          </a:bodyPr>
          <a:lstStyle/>
          <a:p>
            <a:r>
              <a:rPr kumimoji="0" lang="en" sz="3600" b="0" i="0" u="none" strike="noStrike" kern="0" cap="none" spc="0" normalizeH="0" baseline="0" noProof="0" dirty="0">
                <a:ln>
                  <a:noFill/>
                </a:ln>
                <a:solidFill>
                  <a:srgbClr val="FFFFFF"/>
                </a:solidFill>
                <a:effectLst/>
                <a:uLnTx/>
                <a:uFillTx/>
                <a:latin typeface="Arial"/>
                <a:cs typeface="Arial"/>
                <a:sym typeface="Arial"/>
              </a:rPr>
              <a:t>Reliability Progress</a:t>
            </a:r>
            <a:endParaRPr lang="en-US" dirty="0"/>
          </a:p>
        </p:txBody>
      </p:sp>
      <p:sp>
        <p:nvSpPr>
          <p:cNvPr id="3" name="Text Placeholder 2">
            <a:extLst>
              <a:ext uri="{FF2B5EF4-FFF2-40B4-BE49-F238E27FC236}">
                <a16:creationId xmlns:a16="http://schemas.microsoft.com/office/drawing/2014/main" id="{CAFAACE9-192C-B624-C8B8-92447320662C}"/>
              </a:ext>
            </a:extLst>
          </p:cNvPr>
          <p:cNvSpPr>
            <a:spLocks noGrp="1"/>
          </p:cNvSpPr>
          <p:nvPr>
            <p:ph type="body" idx="1"/>
          </p:nvPr>
        </p:nvSpPr>
        <p:spPr>
          <a:xfrm>
            <a:off x="0" y="693501"/>
            <a:ext cx="7399538" cy="842336"/>
          </a:xfrm>
        </p:spPr>
        <p:txBody>
          <a:bodyPr>
            <a:normAutofit/>
          </a:bodyPr>
          <a:lstStyle/>
          <a:p>
            <a:pPr marL="457200" lvl="0" indent="-342900" algn="l" rtl="0">
              <a:spcBef>
                <a:spcPts val="0"/>
              </a:spcBef>
              <a:spcAft>
                <a:spcPts val="0"/>
              </a:spcAft>
              <a:buSzPts val="1800"/>
              <a:buChar char="●"/>
            </a:pPr>
            <a:r>
              <a:rPr lang="en-US" sz="2200" dirty="0">
                <a:solidFill>
                  <a:schemeClr val="bg1"/>
                </a:solidFill>
              </a:rPr>
              <a:t>Design and Manuf. Progress = Better reliability</a:t>
            </a:r>
          </a:p>
        </p:txBody>
      </p:sp>
      <p:pic>
        <p:nvPicPr>
          <p:cNvPr id="15" name="Picture 14">
            <a:extLst>
              <a:ext uri="{FF2B5EF4-FFF2-40B4-BE49-F238E27FC236}">
                <a16:creationId xmlns:a16="http://schemas.microsoft.com/office/drawing/2014/main" id="{99FC469B-1AF7-127E-5B49-34CBBF782DBC}"/>
              </a:ext>
            </a:extLst>
          </p:cNvPr>
          <p:cNvPicPr>
            <a:picLocks noChangeAspect="1"/>
          </p:cNvPicPr>
          <p:nvPr/>
        </p:nvPicPr>
        <p:blipFill>
          <a:blip r:embed="rId2"/>
          <a:stretch>
            <a:fillRect/>
          </a:stretch>
        </p:blipFill>
        <p:spPr>
          <a:xfrm>
            <a:off x="308776" y="1211829"/>
            <a:ext cx="5974672" cy="3600748"/>
          </a:xfrm>
          <a:prstGeom prst="rect">
            <a:avLst/>
          </a:prstGeom>
        </p:spPr>
      </p:pic>
    </p:spTree>
    <p:extLst>
      <p:ext uri="{BB962C8B-B14F-4D97-AF65-F5344CB8AC3E}">
        <p14:creationId xmlns:p14="http://schemas.microsoft.com/office/powerpoint/2010/main" val="1159980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Current Work</a:t>
            </a:r>
            <a:endParaRPr sz="3600" dirty="0"/>
          </a:p>
        </p:txBody>
      </p:sp>
      <p:sp>
        <p:nvSpPr>
          <p:cNvPr id="91" name="Google Shape;91;p19"/>
          <p:cNvSpPr txBox="1">
            <a:spLocks noGrp="1"/>
          </p:cNvSpPr>
          <p:nvPr>
            <p:ph type="body" idx="1"/>
          </p:nvPr>
        </p:nvSpPr>
        <p:spPr>
          <a:xfrm>
            <a:off x="311700" y="1152475"/>
            <a:ext cx="6813970" cy="3416400"/>
          </a:xfrm>
          <a:prstGeom prst="rect">
            <a:avLst/>
          </a:prstGeom>
        </p:spPr>
        <p:txBody>
          <a:bodyPr spcFirstLastPara="1" wrap="square" lIns="91425" tIns="91425" rIns="91425" bIns="91425" anchor="t" anchorCtr="0">
            <a:normAutofit lnSpcReduction="10000"/>
          </a:bodyPr>
          <a:lstStyle/>
          <a:p>
            <a:pPr marL="457200" lvl="0" indent="-342900" algn="l" rtl="0">
              <a:spcBef>
                <a:spcPts val="0"/>
              </a:spcBef>
              <a:spcAft>
                <a:spcPts val="0"/>
              </a:spcAft>
              <a:buSzPts val="1800"/>
              <a:buChar char="●"/>
            </a:pPr>
            <a:r>
              <a:rPr lang="en" sz="2400" dirty="0"/>
              <a:t>Move pressure balanced design into production</a:t>
            </a:r>
          </a:p>
          <a:p>
            <a:pPr marL="457200" lvl="0" indent="-342900" algn="l" rtl="0">
              <a:spcBef>
                <a:spcPts val="0"/>
              </a:spcBef>
              <a:spcAft>
                <a:spcPts val="0"/>
              </a:spcAft>
              <a:buSzPts val="1800"/>
              <a:buChar char="●"/>
            </a:pPr>
            <a:r>
              <a:rPr lang="en" sz="2400" dirty="0"/>
              <a:t>Reduce the variance in performance metrics</a:t>
            </a:r>
            <a:endParaRPr sz="2400" dirty="0"/>
          </a:p>
          <a:p>
            <a:pPr marL="457200" indent="-342900">
              <a:buFont typeface="Arial" panose="020B0604020202020204" pitchFamily="34" charset="0"/>
              <a:buChar char="●"/>
            </a:pPr>
            <a:r>
              <a:rPr lang="en" sz="2400" dirty="0"/>
              <a:t>Combined pH and total alkalinty sensor</a:t>
            </a:r>
          </a:p>
          <a:p>
            <a:pPr marL="457200" lvl="0" indent="-342900" algn="l" rtl="0">
              <a:spcBef>
                <a:spcPts val="0"/>
              </a:spcBef>
              <a:spcAft>
                <a:spcPts val="0"/>
              </a:spcAft>
              <a:buSzPts val="1800"/>
              <a:buChar char="●"/>
            </a:pPr>
            <a:r>
              <a:rPr lang="en" sz="2400" dirty="0"/>
              <a:t>Understand and mitigate reliability issues</a:t>
            </a:r>
          </a:p>
          <a:p>
            <a:pPr marL="971550" lvl="1" indent="-342900">
              <a:buSzPts val="1800"/>
              <a:buChar char="●"/>
            </a:pPr>
            <a:r>
              <a:rPr lang="en" sz="2000" dirty="0">
                <a:solidFill>
                  <a:schemeClr val="bg1"/>
                </a:solidFill>
              </a:rPr>
              <a:t>Shipping mortality, non-electronics failures</a:t>
            </a:r>
          </a:p>
          <a:p>
            <a:pPr marL="457200" lvl="0" indent="-342900" algn="l" rtl="0">
              <a:spcBef>
                <a:spcPts val="0"/>
              </a:spcBef>
              <a:spcAft>
                <a:spcPts val="0"/>
              </a:spcAft>
              <a:buSzPts val="1800"/>
              <a:buChar char="●"/>
            </a:pPr>
            <a:r>
              <a:rPr lang="en" sz="2400" dirty="0"/>
              <a:t>Predict seawater pH as an function of sensor mechanical and electrical design</a:t>
            </a:r>
            <a:endParaRPr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Acknowledgments</a:t>
            </a:r>
            <a:endParaRPr dirty="0"/>
          </a:p>
        </p:txBody>
      </p:sp>
      <p:sp>
        <p:nvSpPr>
          <p:cNvPr id="97" name="Google Shape;97;p20"/>
          <p:cNvSpPr txBox="1">
            <a:spLocks noGrp="1"/>
          </p:cNvSpPr>
          <p:nvPr>
            <p:ph type="body" idx="1"/>
          </p:nvPr>
        </p:nvSpPr>
        <p:spPr>
          <a:xfrm>
            <a:off x="311700" y="1152475"/>
            <a:ext cx="6574435" cy="3820454"/>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1200"/>
              </a:spcAft>
              <a:buNone/>
            </a:pPr>
            <a:r>
              <a:rPr lang="en-US" dirty="0"/>
              <a:t>The MBARI pH sensor village includes </a:t>
            </a:r>
          </a:p>
          <a:p>
            <a:pPr marL="285750" indent="-285750">
              <a:spcAft>
                <a:spcPts val="1200"/>
              </a:spcAft>
            </a:pPr>
            <a:r>
              <a:rPr lang="en-US" dirty="0"/>
              <a:t>The entire Chem Sensor lab </a:t>
            </a:r>
          </a:p>
          <a:p>
            <a:pPr marL="285750" indent="-285750">
              <a:spcAft>
                <a:spcPts val="1200"/>
              </a:spcAft>
            </a:pPr>
            <a:r>
              <a:rPr lang="en-US" dirty="0"/>
              <a:t>The entire Ocean Biogeochemical Sensing lab, </a:t>
            </a:r>
          </a:p>
          <a:p>
            <a:pPr marL="285750" indent="-285750">
              <a:spcAft>
                <a:spcPts val="1200"/>
              </a:spcAft>
            </a:pPr>
            <a:r>
              <a:rPr lang="en-US" dirty="0"/>
              <a:t>The MBARI technicians: Chris Beebe, Paul Coenen, Yamir Hernandez, Roman Marin, James McClure, Jim Montgomery, Jose Rosal,</a:t>
            </a:r>
          </a:p>
          <a:p>
            <a:pPr marL="285750" indent="-285750">
              <a:spcAft>
                <a:spcPts val="1200"/>
              </a:spcAft>
            </a:pPr>
            <a:r>
              <a:rPr lang="en-US" dirty="0"/>
              <a:t>The MBARI machine shop: Jerry Allen, Ray Thompson, Mark Tynes</a:t>
            </a:r>
          </a:p>
          <a:p>
            <a:pPr marL="285750" indent="-285750">
              <a:spcAft>
                <a:spcPts val="1200"/>
              </a:spcAft>
            </a:pPr>
            <a:r>
              <a:rPr lang="en-US" dirty="0"/>
              <a:t>Generous funding from the David and Lucille Packard Foundation and the US National Science Foundation.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FD940-1AED-28E4-BDCF-5547E98A3693}"/>
              </a:ext>
            </a:extLst>
          </p:cNvPr>
          <p:cNvSpPr>
            <a:spLocks noGrp="1"/>
          </p:cNvSpPr>
          <p:nvPr>
            <p:ph type="title"/>
          </p:nvPr>
        </p:nvSpPr>
        <p:spPr/>
        <p:txBody>
          <a:bodyPr>
            <a:normAutofit fontScale="90000"/>
          </a:bodyPr>
          <a:lstStyle/>
          <a:p>
            <a:r>
              <a:rPr lang="en-US" dirty="0"/>
              <a:t>Abstract</a:t>
            </a:r>
          </a:p>
        </p:txBody>
      </p:sp>
      <p:sp>
        <p:nvSpPr>
          <p:cNvPr id="3" name="Text Placeholder 2">
            <a:extLst>
              <a:ext uri="{FF2B5EF4-FFF2-40B4-BE49-F238E27FC236}">
                <a16:creationId xmlns:a16="http://schemas.microsoft.com/office/drawing/2014/main" id="{4AB4098B-1020-893B-B58F-BE17F7732DDB}"/>
              </a:ext>
            </a:extLst>
          </p:cNvPr>
          <p:cNvSpPr>
            <a:spLocks noGrp="1"/>
          </p:cNvSpPr>
          <p:nvPr>
            <p:ph type="body" idx="1"/>
          </p:nvPr>
        </p:nvSpPr>
        <p:spPr/>
        <p:txBody>
          <a:bodyPr>
            <a:normAutofit fontScale="85000" lnSpcReduction="10000"/>
          </a:bodyPr>
          <a:lstStyle/>
          <a:p>
            <a:r>
              <a:rPr lang="en-US" dirty="0">
                <a:effectLst/>
              </a:rPr>
              <a:t>The MBARI Chemical Sensor lab has been developing pH sensor for oceanographic applications since 2008. The original technology was commercialized in 2010. Since that time, the Chem Sensor lab has continued to improve our pH sensor technology. More than 670 sensors have been deployed for a range of science missions, and various failure modes have been identified. Improvements have been made in performance, manufacturability, reliability and cost, which address many of these issues. The current status of and future plans for our continual improvement process will be discussed in this presentation. Performance improvements will be of general interest to the ocean sciences community. The processes we've developed to improve manufacturability, reliability and cost may be of particular interest to the ocean sciences technology development community.</a:t>
            </a:r>
          </a:p>
          <a:p>
            <a:br>
              <a:rPr lang="en-US" dirty="0"/>
            </a:br>
            <a:endParaRPr lang="en-US" dirty="0"/>
          </a:p>
        </p:txBody>
      </p:sp>
    </p:spTree>
    <p:extLst>
      <p:ext uri="{BB962C8B-B14F-4D97-AF65-F5344CB8AC3E}">
        <p14:creationId xmlns:p14="http://schemas.microsoft.com/office/powerpoint/2010/main" val="211092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9F857-38EA-ADF1-DB35-4A20B200A8C4}"/>
              </a:ext>
            </a:extLst>
          </p:cNvPr>
          <p:cNvSpPr>
            <a:spLocks noGrp="1"/>
          </p:cNvSpPr>
          <p:nvPr>
            <p:ph type="title"/>
          </p:nvPr>
        </p:nvSpPr>
        <p:spPr>
          <a:xfrm>
            <a:off x="532448" y="89778"/>
            <a:ext cx="5861318" cy="671625"/>
          </a:xfrm>
        </p:spPr>
        <p:txBody>
          <a:bodyPr>
            <a:normAutofit fontScale="90000"/>
          </a:bodyPr>
          <a:lstStyle/>
          <a:p>
            <a:pPr algn="ctr"/>
            <a:r>
              <a:rPr lang="en" sz="4400" dirty="0">
                <a:solidFill>
                  <a:schemeClr val="bg1"/>
                </a:solidFill>
              </a:rPr>
              <a:t>Motivation</a:t>
            </a:r>
            <a:endParaRPr lang="en-US" dirty="0"/>
          </a:p>
        </p:txBody>
      </p:sp>
      <p:sp>
        <p:nvSpPr>
          <p:cNvPr id="3" name="Text Placeholder 2">
            <a:extLst>
              <a:ext uri="{FF2B5EF4-FFF2-40B4-BE49-F238E27FC236}">
                <a16:creationId xmlns:a16="http://schemas.microsoft.com/office/drawing/2014/main" id="{C1144260-9330-0646-21DE-CB037BF15035}"/>
              </a:ext>
            </a:extLst>
          </p:cNvPr>
          <p:cNvSpPr>
            <a:spLocks noGrp="1"/>
          </p:cNvSpPr>
          <p:nvPr>
            <p:ph type="body" sz="quarter" idx="1"/>
          </p:nvPr>
        </p:nvSpPr>
        <p:spPr>
          <a:xfrm>
            <a:off x="78165" y="627241"/>
            <a:ext cx="6769884" cy="3343351"/>
          </a:xfrm>
        </p:spPr>
        <p:txBody>
          <a:bodyPr>
            <a:normAutofit/>
          </a:bodyPr>
          <a:lstStyle/>
          <a:p>
            <a:pPr marL="457200" marR="0" lvl="0" indent="-457200" algn="l" defTabSz="914400" rtl="0" eaLnBrk="1" fontAlgn="auto" latinLnBrk="0" hangingPunct="1">
              <a:lnSpc>
                <a:spcPct val="120000"/>
              </a:lnSpc>
              <a:spcBef>
                <a:spcPts val="0"/>
              </a:spcBef>
              <a:spcAft>
                <a:spcPts val="0"/>
              </a:spcAft>
              <a:buClr>
                <a:schemeClr val="bg1"/>
              </a:buClr>
              <a:buSzPct val="140000"/>
              <a:buFont typeface="Arial" panose="020B0604020202020204" pitchFamily="34" charset="0"/>
              <a:buChar char="•"/>
              <a:tabLst/>
              <a:defRPr/>
            </a:pPr>
            <a:r>
              <a:rPr kumimoji="0" lang="en-US" sz="2800" b="0" i="0" u="none" strike="noStrike" kern="0" cap="none" spc="0" normalizeH="0" baseline="0" noProof="0" dirty="0">
                <a:ln>
                  <a:noFill/>
                </a:ln>
                <a:solidFill>
                  <a:schemeClr val="bg1"/>
                </a:solidFill>
                <a:effectLst/>
                <a:uLnTx/>
                <a:uFillTx/>
                <a:latin typeface="Arial"/>
                <a:cs typeface="Arial"/>
                <a:sym typeface="Arial"/>
              </a:rPr>
              <a:t>Defensible pH time series are critical to understanding ocean health challenges</a:t>
            </a:r>
            <a:endParaRPr lang="en-US" dirty="0"/>
          </a:p>
        </p:txBody>
      </p:sp>
      <p:sp>
        <p:nvSpPr>
          <p:cNvPr id="4" name="TextBox 3">
            <a:extLst>
              <a:ext uri="{FF2B5EF4-FFF2-40B4-BE49-F238E27FC236}">
                <a16:creationId xmlns:a16="http://schemas.microsoft.com/office/drawing/2014/main" id="{76F9A4C2-6D3C-0812-F046-0D14882D049B}"/>
              </a:ext>
            </a:extLst>
          </p:cNvPr>
          <p:cNvSpPr txBox="1"/>
          <p:nvPr/>
        </p:nvSpPr>
        <p:spPr>
          <a:xfrm>
            <a:off x="1409324" y="1783889"/>
            <a:ext cx="6325352" cy="30469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Ocean acidification: how fast, </a:t>
            </a:r>
          </a:p>
          <a:p>
            <a:pPr marL="457200" marR="0" lvl="1" algn="l" defTabSz="914400" rtl="0" eaLnBrk="1" fontAlgn="auto" latinLnBrk="0" hangingPunct="1">
              <a:spcBef>
                <a:spcPts val="0"/>
              </a:spcBef>
              <a:spcAft>
                <a:spcPts val="0"/>
              </a:spcAft>
              <a:buClr>
                <a:srgbClr val="FFFFFF"/>
              </a:buClr>
              <a:buSzPct val="140000"/>
              <a:tabLst/>
              <a:defRPr/>
            </a:pPr>
            <a:r>
              <a:rPr lang="en-US" sz="2400" dirty="0">
                <a:solidFill>
                  <a:srgbClr val="FFFFFF"/>
                </a:solidFill>
                <a:ea typeface="Calibri"/>
              </a:rPr>
              <a:t>	</a:t>
            </a: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where and why?</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Marine Carbon Dioxide Removal:</a:t>
            </a:r>
          </a:p>
          <a:p>
            <a:pPr marL="457200" marR="0" lvl="1" algn="l" defTabSz="914400" rtl="0" eaLnBrk="1" fontAlgn="auto" latinLnBrk="0" hangingPunct="1">
              <a:spcBef>
                <a:spcPts val="0"/>
              </a:spcBef>
              <a:spcAft>
                <a:spcPts val="0"/>
              </a:spcAft>
              <a:buClr>
                <a:srgbClr val="FFFFFF"/>
              </a:buClr>
              <a:buSzPct val="140000"/>
              <a:tabLst/>
              <a:defRPr/>
            </a:pPr>
            <a:r>
              <a:rPr lang="en-US" sz="2400" dirty="0">
                <a:solidFill>
                  <a:srgbClr val="FFFFFF"/>
                </a:solidFill>
                <a:ea typeface="Calibri"/>
              </a:rPr>
              <a:t>	</a:t>
            </a: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how effective and what is the impact 	on the surrounding ecosystem?</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Fishery management</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lang="en-US" sz="2400" dirty="0">
                <a:solidFill>
                  <a:srgbClr val="FFFFFF"/>
                </a:solidFill>
                <a:ea typeface="Calibri"/>
              </a:rPr>
              <a:t>Production and Respiration</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lang="en-US" sz="2400" dirty="0">
                <a:solidFill>
                  <a:srgbClr val="FFFFFF"/>
                </a:solidFill>
                <a:ea typeface="Calibri"/>
              </a:rPr>
              <a:t>Coral reef health, …</a:t>
            </a:r>
            <a:endParaRPr kumimoji="0" lang="en-US" sz="2400" b="0" i="0" u="none" strike="noStrike" kern="0" cap="none" spc="0" normalizeH="0" baseline="0" noProof="0" dirty="0">
              <a:ln>
                <a:noFill/>
              </a:ln>
              <a:solidFill>
                <a:srgbClr val="FFFFFF"/>
              </a:solidFill>
              <a:effectLst/>
              <a:uLnTx/>
              <a:uFillTx/>
              <a:latin typeface="Arial"/>
              <a:ea typeface="Calibri"/>
              <a:cs typeface="Arial"/>
              <a:sym typeface="Arial"/>
            </a:endParaRPr>
          </a:p>
        </p:txBody>
      </p:sp>
      <p:pic>
        <p:nvPicPr>
          <p:cNvPr id="6" name="Picture 5" descr="A close-up of a machine&#10;&#10;AI-generated content may be incorrect.">
            <a:extLst>
              <a:ext uri="{FF2B5EF4-FFF2-40B4-BE49-F238E27FC236}">
                <a16:creationId xmlns:a16="http://schemas.microsoft.com/office/drawing/2014/main" id="{D1B9EC4B-77A7-938D-312F-EA236B12AD98}"/>
              </a:ext>
            </a:extLst>
          </p:cNvPr>
          <p:cNvPicPr>
            <a:picLocks noChangeAspect="1"/>
          </p:cNvPicPr>
          <p:nvPr/>
        </p:nvPicPr>
        <p:blipFill>
          <a:blip r:embed="rId3"/>
          <a:srcRect l="19122" r="19682" b="21753"/>
          <a:stretch/>
        </p:blipFill>
        <p:spPr>
          <a:xfrm>
            <a:off x="160067" y="1656440"/>
            <a:ext cx="1491311" cy="3301881"/>
          </a:xfrm>
          <a:prstGeom prst="rect">
            <a:avLst/>
          </a:prstGeom>
        </p:spPr>
      </p:pic>
      <p:sp>
        <p:nvSpPr>
          <p:cNvPr id="7" name="Oval 6">
            <a:extLst>
              <a:ext uri="{FF2B5EF4-FFF2-40B4-BE49-F238E27FC236}">
                <a16:creationId xmlns:a16="http://schemas.microsoft.com/office/drawing/2014/main" id="{9325E044-FF69-0E67-FBF2-4E72608F7B7C}"/>
              </a:ext>
            </a:extLst>
          </p:cNvPr>
          <p:cNvSpPr/>
          <p:nvPr/>
        </p:nvSpPr>
        <p:spPr>
          <a:xfrm>
            <a:off x="226126" y="3001832"/>
            <a:ext cx="558569" cy="1083398"/>
          </a:xfrm>
          <a:prstGeom prst="ellipse">
            <a:avLst/>
          </a:prstGeom>
          <a:noFill/>
          <a:ln w="25400" cap="flat">
            <a:solidFill>
              <a:schemeClr val="accent4"/>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chemeClr val="accent4">
                  <a:lumMod val="40000"/>
                  <a:lumOff val="60000"/>
                </a:schemeClr>
              </a:solidFill>
              <a:effectLst/>
              <a:uFillTx/>
              <a:latin typeface="+mj-lt"/>
              <a:ea typeface="+mj-ea"/>
              <a:cs typeface="+mj-cs"/>
              <a:sym typeface="Calibri"/>
            </a:endParaRPr>
          </a:p>
        </p:txBody>
      </p:sp>
    </p:spTree>
    <p:extLst>
      <p:ext uri="{BB962C8B-B14F-4D97-AF65-F5344CB8AC3E}">
        <p14:creationId xmlns:p14="http://schemas.microsoft.com/office/powerpoint/2010/main" val="338211277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Background</a:t>
            </a:r>
            <a:endParaRPr sz="3600" dirty="0">
              <a:solidFill>
                <a:schemeClr val="bg1"/>
              </a:solidFill>
            </a:endParaRPr>
          </a:p>
        </p:txBody>
      </p:sp>
      <p:sp>
        <p:nvSpPr>
          <p:cNvPr id="61" name="Google Shape;61;p14"/>
          <p:cNvSpPr txBox="1">
            <a:spLocks noGrp="1"/>
          </p:cNvSpPr>
          <p:nvPr>
            <p:ph type="body" idx="1"/>
          </p:nvPr>
        </p:nvSpPr>
        <p:spPr>
          <a:xfrm>
            <a:off x="311699" y="899027"/>
            <a:ext cx="6862823" cy="3869544"/>
          </a:xfrm>
          <a:prstGeom prst="rect">
            <a:avLst/>
          </a:prstGeom>
        </p:spPr>
        <p:txBody>
          <a:bodyPr spcFirstLastPara="1" wrap="square" lIns="91425" tIns="91425" rIns="91425" bIns="91425" anchor="t" anchorCtr="0">
            <a:normAutofit fontScale="25000" lnSpcReduction="20000"/>
          </a:bodyPr>
          <a:lstStyle/>
          <a:p>
            <a:pPr marL="285750" indent="-285750">
              <a:lnSpc>
                <a:spcPct val="120000"/>
              </a:lnSpc>
            </a:pPr>
            <a:r>
              <a:rPr lang="en-US" sz="10400" dirty="0">
                <a:solidFill>
                  <a:schemeClr val="bg1"/>
                </a:solidFill>
              </a:rPr>
              <a:t>MBARI’s chem sensor lab has developed one of the few viable oceanographic pH sensors</a:t>
            </a:r>
          </a:p>
          <a:p>
            <a:pPr marL="228600">
              <a:lnSpc>
                <a:spcPct val="120000"/>
              </a:lnSpc>
            </a:pPr>
            <a:r>
              <a:rPr lang="en-US" sz="10400" dirty="0">
                <a:solidFill>
                  <a:schemeClr val="bg1"/>
                </a:solidFill>
              </a:rPr>
              <a:t>Started in 2008</a:t>
            </a:r>
          </a:p>
          <a:p>
            <a:pPr marL="228600">
              <a:lnSpc>
                <a:spcPct val="120000"/>
              </a:lnSpc>
            </a:pPr>
            <a:r>
              <a:rPr lang="en-US" sz="10400" dirty="0">
                <a:solidFill>
                  <a:schemeClr val="bg1"/>
                </a:solidFill>
              </a:rPr>
              <a:t>ISFET semiconductor technology</a:t>
            </a:r>
          </a:p>
          <a:p>
            <a:pPr marL="228600">
              <a:lnSpc>
                <a:spcPct val="120000"/>
              </a:lnSpc>
            </a:pPr>
            <a:r>
              <a:rPr lang="en-US" sz="10400" dirty="0">
                <a:solidFill>
                  <a:schemeClr val="bg1"/>
                </a:solidFill>
              </a:rPr>
              <a:t>Mostly deployed autonomously: no operator intervention for 3-5+ years</a:t>
            </a:r>
          </a:p>
          <a:p>
            <a:pPr marL="228600">
              <a:lnSpc>
                <a:spcPct val="120000"/>
              </a:lnSpc>
            </a:pPr>
            <a:r>
              <a:rPr lang="en-US" sz="10400" dirty="0">
                <a:solidFill>
                  <a:schemeClr val="bg1"/>
                </a:solidFill>
              </a:rPr>
              <a:t>921 sensor deployed </a:t>
            </a:r>
          </a:p>
          <a:p>
            <a:pPr marL="228600">
              <a:lnSpc>
                <a:spcPct val="120000"/>
              </a:lnSpc>
            </a:pPr>
            <a:r>
              <a:rPr lang="en-US" sz="10400" dirty="0">
                <a:solidFill>
                  <a:schemeClr val="bg1"/>
                </a:solidFill>
              </a:rPr>
              <a:t>Mostly deployed on Argo floats</a:t>
            </a:r>
          </a:p>
          <a:p>
            <a:pPr marL="457200" lvl="1" indent="0">
              <a:lnSpc>
                <a:spcPct val="120000"/>
              </a:lnSpc>
              <a:buNone/>
            </a:pPr>
            <a:endParaRPr lang="en-US" sz="9600" b="1" dirty="0"/>
          </a:p>
        </p:txBody>
      </p:sp>
    </p:spTree>
    <p:extLst>
      <p:ext uri="{BB962C8B-B14F-4D97-AF65-F5344CB8AC3E}">
        <p14:creationId xmlns:p14="http://schemas.microsoft.com/office/powerpoint/2010/main" val="2748326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Background</a:t>
            </a:r>
            <a:endParaRPr sz="3600" dirty="0">
              <a:solidFill>
                <a:schemeClr val="bg1"/>
              </a:solidFill>
            </a:endParaRPr>
          </a:p>
        </p:txBody>
      </p:sp>
      <p:sp>
        <p:nvSpPr>
          <p:cNvPr id="61" name="Google Shape;61;p14"/>
          <p:cNvSpPr txBox="1">
            <a:spLocks noGrp="1"/>
          </p:cNvSpPr>
          <p:nvPr>
            <p:ph type="body" idx="1"/>
          </p:nvPr>
        </p:nvSpPr>
        <p:spPr>
          <a:xfrm>
            <a:off x="0" y="934695"/>
            <a:ext cx="7072009" cy="3869544"/>
          </a:xfrm>
          <a:prstGeom prst="rect">
            <a:avLst/>
          </a:prstGeom>
        </p:spPr>
        <p:txBody>
          <a:bodyPr spcFirstLastPara="1" wrap="square" lIns="91425" tIns="91425" rIns="91425" bIns="91425" anchor="t" anchorCtr="0">
            <a:normAutofit/>
          </a:bodyPr>
          <a:lstStyle/>
          <a:p>
            <a:pPr marL="285750" indent="-285750">
              <a:lnSpc>
                <a:spcPct val="120000"/>
              </a:lnSpc>
            </a:pPr>
            <a:r>
              <a:rPr lang="en-US" sz="3200" dirty="0">
                <a:solidFill>
                  <a:schemeClr val="bg1"/>
                </a:solidFill>
              </a:rPr>
              <a:t>Commercialized in 2010 w/Seabird</a:t>
            </a:r>
          </a:p>
          <a:p>
            <a:pPr marL="285750" indent="-285750">
              <a:lnSpc>
                <a:spcPct val="120000"/>
              </a:lnSpc>
            </a:pPr>
            <a:r>
              <a:rPr lang="en-US" sz="3200" dirty="0">
                <a:solidFill>
                  <a:schemeClr val="bg1"/>
                </a:solidFill>
              </a:rPr>
              <a:t>We continue to improve our sensor</a:t>
            </a:r>
          </a:p>
          <a:p>
            <a:pPr marL="742950" lvl="1" indent="-285750">
              <a:lnSpc>
                <a:spcPct val="120000"/>
              </a:lnSpc>
            </a:pPr>
            <a:r>
              <a:rPr lang="en-US" sz="2900" dirty="0">
                <a:solidFill>
                  <a:schemeClr val="bg1"/>
                </a:solidFill>
              </a:rPr>
              <a:t>Performance</a:t>
            </a:r>
          </a:p>
          <a:p>
            <a:pPr marL="742950" lvl="1" indent="-285750">
              <a:lnSpc>
                <a:spcPct val="120000"/>
              </a:lnSpc>
            </a:pPr>
            <a:r>
              <a:rPr lang="en-US" sz="2900" dirty="0">
                <a:solidFill>
                  <a:schemeClr val="bg1"/>
                </a:solidFill>
              </a:rPr>
              <a:t>Manufacturability</a:t>
            </a:r>
          </a:p>
          <a:p>
            <a:pPr marL="742950" lvl="1" indent="-285750">
              <a:lnSpc>
                <a:spcPct val="120000"/>
              </a:lnSpc>
            </a:pPr>
            <a:r>
              <a:rPr lang="en-US" sz="2900" dirty="0">
                <a:solidFill>
                  <a:schemeClr val="bg1"/>
                </a:solidFill>
              </a:rPr>
              <a:t>Reliability</a:t>
            </a:r>
          </a:p>
          <a:p>
            <a:pPr marL="742950" lvl="1" indent="-285750">
              <a:lnSpc>
                <a:spcPct val="120000"/>
              </a:lnSpc>
            </a:pPr>
            <a:r>
              <a:rPr lang="en-US" sz="2900" dirty="0">
                <a:solidFill>
                  <a:schemeClr val="bg1"/>
                </a:solidFill>
              </a:rPr>
              <a:t>Cost</a:t>
            </a:r>
          </a:p>
          <a:p>
            <a:pPr marL="742950" lvl="1" indent="-285750">
              <a:spcAft>
                <a:spcPts val="1200"/>
              </a:spcAft>
            </a:pPr>
            <a:endParaRPr dirty="0"/>
          </a:p>
        </p:txBody>
      </p:sp>
    </p:spTree>
    <p:extLst>
      <p:ext uri="{BB962C8B-B14F-4D97-AF65-F5344CB8AC3E}">
        <p14:creationId xmlns:p14="http://schemas.microsoft.com/office/powerpoint/2010/main" val="56815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everal different types of electrical connectors&#10;&#10;AI-generated content may be incorrect.">
            <a:extLst>
              <a:ext uri="{FF2B5EF4-FFF2-40B4-BE49-F238E27FC236}">
                <a16:creationId xmlns:a16="http://schemas.microsoft.com/office/drawing/2014/main" id="{E73F48BF-57BF-B87B-5162-BE9DFFB12598}"/>
              </a:ext>
            </a:extLst>
          </p:cNvPr>
          <p:cNvPicPr>
            <a:picLocks noChangeAspect="1"/>
          </p:cNvPicPr>
          <p:nvPr/>
        </p:nvPicPr>
        <p:blipFill>
          <a:blip r:embed="rId2"/>
          <a:srcRect l="29469" t="31941" r="31432" b="40024"/>
          <a:stretch/>
        </p:blipFill>
        <p:spPr>
          <a:xfrm>
            <a:off x="4329030" y="1828800"/>
            <a:ext cx="4726053" cy="2618489"/>
          </a:xfrm>
          <a:prstGeom prst="rect">
            <a:avLst/>
          </a:prstGeom>
        </p:spPr>
      </p:pic>
      <p:sp>
        <p:nvSpPr>
          <p:cNvPr id="2" name="Title 1">
            <a:extLst>
              <a:ext uri="{FF2B5EF4-FFF2-40B4-BE49-F238E27FC236}">
                <a16:creationId xmlns:a16="http://schemas.microsoft.com/office/drawing/2014/main" id="{F9243DC2-3E50-B3F4-ED9C-37E6576B2756}"/>
              </a:ext>
            </a:extLst>
          </p:cNvPr>
          <p:cNvSpPr>
            <a:spLocks noGrp="1"/>
          </p:cNvSpPr>
          <p:nvPr>
            <p:ph type="title"/>
          </p:nvPr>
        </p:nvSpPr>
        <p:spPr>
          <a:xfrm>
            <a:off x="145298" y="68491"/>
            <a:ext cx="7174523" cy="572700"/>
          </a:xfrm>
        </p:spPr>
        <p:txBody>
          <a:bodyPr>
            <a:noAutofit/>
          </a:bodyPr>
          <a:lstStyle/>
          <a:p>
            <a:r>
              <a:rPr lang="en-US" sz="3600" dirty="0"/>
              <a:t>6 </a:t>
            </a:r>
            <a:r>
              <a:rPr lang="en-US" sz="3600" dirty="0">
                <a:solidFill>
                  <a:schemeClr val="bg1"/>
                </a:solidFill>
              </a:rPr>
              <a:t>Generations of pH Sensors</a:t>
            </a:r>
          </a:p>
        </p:txBody>
      </p:sp>
      <p:sp>
        <p:nvSpPr>
          <p:cNvPr id="3" name="Text Placeholder 2">
            <a:extLst>
              <a:ext uri="{FF2B5EF4-FFF2-40B4-BE49-F238E27FC236}">
                <a16:creationId xmlns:a16="http://schemas.microsoft.com/office/drawing/2014/main" id="{975EBA08-5185-4AC0-74BC-3D72E36B0548}"/>
              </a:ext>
            </a:extLst>
          </p:cNvPr>
          <p:cNvSpPr>
            <a:spLocks noGrp="1"/>
          </p:cNvSpPr>
          <p:nvPr>
            <p:ph type="body" idx="1"/>
          </p:nvPr>
        </p:nvSpPr>
        <p:spPr>
          <a:xfrm>
            <a:off x="88917" y="977026"/>
            <a:ext cx="6841722" cy="3416400"/>
          </a:xfrm>
        </p:spPr>
        <p:txBody>
          <a:bodyPr>
            <a:normAutofit fontScale="92500" lnSpcReduction="20000"/>
          </a:bodyPr>
          <a:lstStyle/>
          <a:p>
            <a:pPr>
              <a:buClr>
                <a:schemeClr val="bg1"/>
              </a:buClr>
              <a:buFont typeface="+mj-lt"/>
              <a:buAutoNum type="arabicPeriod"/>
            </a:pPr>
            <a:r>
              <a:rPr lang="en-US" sz="2600" dirty="0">
                <a:solidFill>
                  <a:schemeClr val="bg1"/>
                </a:solidFill>
              </a:rPr>
              <a:t>Original MBARI Deep Sea DuraFET (DSD)</a:t>
            </a:r>
          </a:p>
          <a:p>
            <a:pPr>
              <a:buClr>
                <a:schemeClr val="bg1"/>
              </a:buClr>
              <a:buFont typeface="+mj-lt"/>
              <a:buAutoNum type="arabicPeriod"/>
            </a:pPr>
            <a:r>
              <a:rPr lang="en-US" sz="2600" dirty="0">
                <a:solidFill>
                  <a:schemeClr val="bg1"/>
                </a:solidFill>
              </a:rPr>
              <a:t>Commercial version of </a:t>
            </a:r>
          </a:p>
          <a:p>
            <a:pPr marL="114300" indent="0">
              <a:buClr>
                <a:schemeClr val="bg1"/>
              </a:buClr>
              <a:buNone/>
            </a:pPr>
            <a:r>
              <a:rPr lang="en-US" sz="2600" dirty="0">
                <a:solidFill>
                  <a:schemeClr val="bg1"/>
                </a:solidFill>
              </a:rPr>
              <a:t>	MBARI DSD</a:t>
            </a:r>
          </a:p>
          <a:p>
            <a:pPr marL="571500" indent="-457200">
              <a:buClr>
                <a:schemeClr val="bg1"/>
              </a:buClr>
              <a:buFont typeface="+mj-lt"/>
              <a:buAutoNum type="arabicPeriod" startAt="3"/>
            </a:pPr>
            <a:r>
              <a:rPr lang="en-US" sz="2600" dirty="0">
                <a:solidFill>
                  <a:schemeClr val="bg1"/>
                </a:solidFill>
              </a:rPr>
              <a:t>Gasketed DuraFET (GDF)</a:t>
            </a:r>
          </a:p>
          <a:p>
            <a:pPr marL="571500" indent="-457200">
              <a:buClr>
                <a:schemeClr val="bg1"/>
              </a:buClr>
              <a:buFont typeface="+mj-lt"/>
              <a:buAutoNum type="arabicPeriod" startAt="3"/>
            </a:pPr>
            <a:r>
              <a:rPr lang="en-US" sz="2600" dirty="0">
                <a:solidFill>
                  <a:schemeClr val="bg1"/>
                </a:solidFill>
              </a:rPr>
              <a:t>Pressure balanced GDF</a:t>
            </a:r>
          </a:p>
          <a:p>
            <a:pPr marL="571500" indent="-457200">
              <a:buClr>
                <a:schemeClr val="bg1"/>
              </a:buClr>
              <a:buFont typeface="+mj-lt"/>
              <a:buAutoNum type="arabicPeriod" startAt="3"/>
            </a:pPr>
            <a:r>
              <a:rPr lang="en-US" sz="2600" dirty="0" err="1">
                <a:solidFill>
                  <a:schemeClr val="bg1"/>
                </a:solidFill>
              </a:rPr>
              <a:t>Lionix</a:t>
            </a:r>
            <a:r>
              <a:rPr lang="en-US" sz="2600" dirty="0">
                <a:solidFill>
                  <a:schemeClr val="bg1"/>
                </a:solidFill>
              </a:rPr>
              <a:t> ISFET </a:t>
            </a:r>
            <a:r>
              <a:rPr lang="en-US" sz="2600" dirty="0" err="1">
                <a:solidFill>
                  <a:schemeClr val="bg1"/>
                </a:solidFill>
              </a:rPr>
              <a:t>SURpH</a:t>
            </a:r>
            <a:r>
              <a:rPr lang="en-US" sz="2600" dirty="0">
                <a:solidFill>
                  <a:schemeClr val="bg1"/>
                </a:solidFill>
              </a:rPr>
              <a:t> </a:t>
            </a:r>
          </a:p>
          <a:p>
            <a:pPr marL="114300" indent="0">
              <a:buClr>
                <a:schemeClr val="bg1"/>
              </a:buClr>
              <a:buNone/>
            </a:pPr>
            <a:r>
              <a:rPr lang="en-US" sz="2600" dirty="0">
                <a:solidFill>
                  <a:schemeClr val="bg1"/>
                </a:solidFill>
              </a:rPr>
              <a:t>	sensor</a:t>
            </a:r>
          </a:p>
          <a:p>
            <a:pPr marL="571500" indent="-457200">
              <a:buClr>
                <a:schemeClr val="bg1"/>
              </a:buClr>
              <a:buFont typeface="+mj-lt"/>
              <a:buAutoNum type="arabicPeriod" startAt="6"/>
            </a:pPr>
            <a:r>
              <a:rPr lang="en-US" sz="2600" dirty="0">
                <a:solidFill>
                  <a:schemeClr val="bg1"/>
                </a:solidFill>
              </a:rPr>
              <a:t>Pressure balanced </a:t>
            </a:r>
          </a:p>
          <a:p>
            <a:pPr marL="114300" indent="0">
              <a:buClr>
                <a:schemeClr val="bg1"/>
              </a:buClr>
              <a:buNone/>
            </a:pPr>
            <a:r>
              <a:rPr lang="en-US" sz="2600" dirty="0">
                <a:solidFill>
                  <a:schemeClr val="bg1"/>
                </a:solidFill>
              </a:rPr>
              <a:t>	</a:t>
            </a:r>
            <a:r>
              <a:rPr lang="en-US" sz="2600" dirty="0" err="1">
                <a:solidFill>
                  <a:schemeClr val="bg1"/>
                </a:solidFill>
              </a:rPr>
              <a:t>SURpH</a:t>
            </a:r>
            <a:r>
              <a:rPr lang="en-US" sz="2600" dirty="0">
                <a:solidFill>
                  <a:schemeClr val="bg1"/>
                </a:solidFill>
              </a:rPr>
              <a:t> sensor</a:t>
            </a:r>
          </a:p>
          <a:p>
            <a:pPr>
              <a:buFont typeface="+mj-lt"/>
              <a:buAutoNum type="arabicPeriod" startAt="6"/>
            </a:pPr>
            <a:endParaRPr lang="en-US" dirty="0"/>
          </a:p>
        </p:txBody>
      </p:sp>
      <p:sp>
        <p:nvSpPr>
          <p:cNvPr id="7" name="TextBox 6">
            <a:extLst>
              <a:ext uri="{FF2B5EF4-FFF2-40B4-BE49-F238E27FC236}">
                <a16:creationId xmlns:a16="http://schemas.microsoft.com/office/drawing/2014/main" id="{E5865EB9-57F1-AC68-8D80-5C603AE07797}"/>
              </a:ext>
            </a:extLst>
          </p:cNvPr>
          <p:cNvSpPr txBox="1"/>
          <p:nvPr/>
        </p:nvSpPr>
        <p:spPr>
          <a:xfrm>
            <a:off x="4937875" y="3870206"/>
            <a:ext cx="5128386" cy="523220"/>
          </a:xfrm>
          <a:prstGeom prst="rect">
            <a:avLst/>
          </a:prstGeom>
          <a:noFill/>
        </p:spPr>
        <p:txBody>
          <a:bodyPr wrap="square" rtlCol="0">
            <a:spAutoFit/>
          </a:bodyPr>
          <a:lstStyle/>
          <a:p>
            <a:r>
              <a:rPr lang="en-US" dirty="0"/>
              <a:t>G1        G3          G4         G5       G6 </a:t>
            </a:r>
          </a:p>
          <a:p>
            <a:r>
              <a:rPr lang="en-US" dirty="0"/>
              <a:t>G2                        </a:t>
            </a:r>
          </a:p>
        </p:txBody>
      </p:sp>
    </p:spTree>
    <p:extLst>
      <p:ext uri="{BB962C8B-B14F-4D97-AF65-F5344CB8AC3E}">
        <p14:creationId xmlns:p14="http://schemas.microsoft.com/office/powerpoint/2010/main" val="2259931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64170" y="13939"/>
            <a:ext cx="395878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Details</a:t>
            </a:r>
            <a:endParaRPr sz="3600" dirty="0">
              <a:solidFill>
                <a:schemeClr val="bg1"/>
              </a:solidFill>
            </a:endParaRPr>
          </a:p>
        </p:txBody>
      </p:sp>
      <p:sp>
        <p:nvSpPr>
          <p:cNvPr id="67" name="Google Shape;67;p15"/>
          <p:cNvSpPr txBox="1">
            <a:spLocks noGrp="1"/>
          </p:cNvSpPr>
          <p:nvPr>
            <p:ph type="body" idx="1"/>
          </p:nvPr>
        </p:nvSpPr>
        <p:spPr>
          <a:xfrm>
            <a:off x="-26054" y="534455"/>
            <a:ext cx="8805883"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sz="2400" dirty="0">
                <a:solidFill>
                  <a:schemeClr val="bg1"/>
                </a:solidFill>
              </a:rPr>
              <a:t>Every sensor gets calibrated for pressure, temperature, bulk offset</a:t>
            </a:r>
          </a:p>
        </p:txBody>
      </p:sp>
      <p:grpSp>
        <p:nvGrpSpPr>
          <p:cNvPr id="17" name="Group 16">
            <a:extLst>
              <a:ext uri="{FF2B5EF4-FFF2-40B4-BE49-F238E27FC236}">
                <a16:creationId xmlns:a16="http://schemas.microsoft.com/office/drawing/2014/main" id="{3A18AD34-27B3-BEB4-4970-6AAA703ABFB2}"/>
              </a:ext>
            </a:extLst>
          </p:cNvPr>
          <p:cNvGrpSpPr/>
          <p:nvPr/>
        </p:nvGrpSpPr>
        <p:grpSpPr>
          <a:xfrm>
            <a:off x="140268" y="1849723"/>
            <a:ext cx="4376466" cy="2621648"/>
            <a:chOff x="331887" y="2368555"/>
            <a:chExt cx="3991069" cy="2278946"/>
          </a:xfrm>
        </p:grpSpPr>
        <p:pic>
          <p:nvPicPr>
            <p:cNvPr id="3" name="Picture 2" descr="A graph showing the temperature of a person&#10;&#10;AI-generated content may be incorrect.">
              <a:extLst>
                <a:ext uri="{FF2B5EF4-FFF2-40B4-BE49-F238E27FC236}">
                  <a16:creationId xmlns:a16="http://schemas.microsoft.com/office/drawing/2014/main" id="{DA4C5AC2-9921-5D97-C776-D314ADE42697}"/>
                </a:ext>
              </a:extLst>
            </p:cNvPr>
            <p:cNvPicPr>
              <a:picLocks noChangeAspect="1"/>
            </p:cNvPicPr>
            <p:nvPr/>
          </p:nvPicPr>
          <p:blipFill>
            <a:blip r:embed="rId3"/>
            <a:stretch>
              <a:fillRect/>
            </a:stretch>
          </p:blipFill>
          <p:spPr>
            <a:xfrm>
              <a:off x="331887" y="2368555"/>
              <a:ext cx="3991069" cy="2278946"/>
            </a:xfrm>
            <a:prstGeom prst="rect">
              <a:avLst/>
            </a:prstGeom>
            <a:ln w="19050">
              <a:solidFill>
                <a:schemeClr val="accent1"/>
              </a:solidFill>
            </a:ln>
          </p:spPr>
        </p:pic>
        <p:sp>
          <p:nvSpPr>
            <p:cNvPr id="28" name="TextBox 27">
              <a:extLst>
                <a:ext uri="{FF2B5EF4-FFF2-40B4-BE49-F238E27FC236}">
                  <a16:creationId xmlns:a16="http://schemas.microsoft.com/office/drawing/2014/main" id="{4BF96EB8-EAAE-A5D8-D5C5-4ECA4CA515C3}"/>
                </a:ext>
              </a:extLst>
            </p:cNvPr>
            <p:cNvSpPr txBox="1"/>
            <p:nvPr/>
          </p:nvSpPr>
          <p:spPr>
            <a:xfrm rot="5244996">
              <a:off x="554442" y="3427557"/>
              <a:ext cx="1416530" cy="277200"/>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0000"/>
                  </a:solidFill>
                  <a:effectLst/>
                  <a:uLnTx/>
                  <a:uFillTx/>
                  <a:latin typeface="Arial"/>
                  <a:cs typeface="Arial"/>
                  <a:sym typeface="Arial"/>
                </a:rPr>
                <a:t>Decreasing Pressure</a:t>
              </a:r>
              <a:r>
                <a:rPr kumimoji="0" lang="en-US" sz="1200" b="1" i="0" u="none" strike="noStrike" kern="0" cap="none" spc="0" normalizeH="0" baseline="0" noProof="0" dirty="0">
                  <a:ln>
                    <a:noFill/>
                  </a:ln>
                  <a:solidFill>
                    <a:srgbClr val="FF0000"/>
                  </a:solidFill>
                  <a:effectLst/>
                  <a:uLnTx/>
                  <a:uFillTx/>
                  <a:latin typeface="Arial"/>
                  <a:cs typeface="Arial"/>
                  <a:sym typeface="Arial"/>
                </a:rPr>
                <a:t>→</a:t>
              </a:r>
            </a:p>
          </p:txBody>
        </p:sp>
        <p:sp>
          <p:nvSpPr>
            <p:cNvPr id="29" name="TextBox 28">
              <a:extLst>
                <a:ext uri="{FF2B5EF4-FFF2-40B4-BE49-F238E27FC236}">
                  <a16:creationId xmlns:a16="http://schemas.microsoft.com/office/drawing/2014/main" id="{76E5A702-A03B-4E44-F092-25F7D98CE482}"/>
                </a:ext>
              </a:extLst>
            </p:cNvPr>
            <p:cNvSpPr txBox="1"/>
            <p:nvPr/>
          </p:nvSpPr>
          <p:spPr>
            <a:xfrm rot="16359468">
              <a:off x="315440" y="3332235"/>
              <a:ext cx="1316153" cy="277200"/>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0000"/>
                  </a:solidFill>
                  <a:effectLst/>
                  <a:uLnTx/>
                  <a:uFillTx/>
                  <a:latin typeface="Arial"/>
                  <a:cs typeface="Arial"/>
                  <a:sym typeface="Arial"/>
                </a:rPr>
                <a:t>Increasing </a:t>
              </a:r>
              <a:r>
                <a:rPr kumimoji="0" lang="en-US" sz="800" b="0" i="0" u="none" strike="noStrike" kern="0" cap="none" spc="0" normalizeH="0" baseline="0" noProof="0" dirty="0" err="1">
                  <a:ln>
                    <a:noFill/>
                  </a:ln>
                  <a:solidFill>
                    <a:srgbClr val="FF0000"/>
                  </a:solidFill>
                  <a:effectLst/>
                  <a:uLnTx/>
                  <a:uFillTx/>
                  <a:latin typeface="Arial"/>
                  <a:cs typeface="Arial"/>
                  <a:sym typeface="Arial"/>
                </a:rPr>
                <a:t>Presure</a:t>
              </a:r>
              <a:r>
                <a:rPr kumimoji="0" lang="en-US" sz="1200" b="1" i="0" u="none" strike="noStrike" kern="0" cap="none" spc="0" normalizeH="0" baseline="0" noProof="0" dirty="0">
                  <a:ln>
                    <a:noFill/>
                  </a:ln>
                  <a:solidFill>
                    <a:srgbClr val="FF0000"/>
                  </a:solidFill>
                  <a:effectLst/>
                  <a:uLnTx/>
                  <a:uFillTx/>
                  <a:latin typeface="Arial"/>
                  <a:cs typeface="Arial"/>
                  <a:sym typeface="Arial"/>
                </a:rPr>
                <a:t>→</a:t>
              </a:r>
            </a:p>
          </p:txBody>
        </p:sp>
      </p:grpSp>
      <p:grpSp>
        <p:nvGrpSpPr>
          <p:cNvPr id="16" name="Group 15">
            <a:extLst>
              <a:ext uri="{FF2B5EF4-FFF2-40B4-BE49-F238E27FC236}">
                <a16:creationId xmlns:a16="http://schemas.microsoft.com/office/drawing/2014/main" id="{3693FC42-E35B-5B5C-E255-C48F19D78C78}"/>
              </a:ext>
            </a:extLst>
          </p:cNvPr>
          <p:cNvGrpSpPr/>
          <p:nvPr/>
        </p:nvGrpSpPr>
        <p:grpSpPr>
          <a:xfrm>
            <a:off x="4704076" y="1849723"/>
            <a:ext cx="4299656" cy="2621648"/>
            <a:chOff x="5062900" y="2307630"/>
            <a:chExt cx="3888410" cy="2301415"/>
          </a:xfrm>
        </p:grpSpPr>
        <p:pic>
          <p:nvPicPr>
            <p:cNvPr id="12" name="Picture 11" descr="A graph of a graph&#10;&#10;AI-generated content may be incorrect.">
              <a:extLst>
                <a:ext uri="{FF2B5EF4-FFF2-40B4-BE49-F238E27FC236}">
                  <a16:creationId xmlns:a16="http://schemas.microsoft.com/office/drawing/2014/main" id="{43A4806B-1780-60AA-B627-791C333EEA29}"/>
                </a:ext>
              </a:extLst>
            </p:cNvPr>
            <p:cNvPicPr>
              <a:picLocks noChangeAspect="1"/>
            </p:cNvPicPr>
            <p:nvPr/>
          </p:nvPicPr>
          <p:blipFill>
            <a:blip r:embed="rId4"/>
            <a:srcRect l="5461" t="4638" r="34371"/>
            <a:stretch/>
          </p:blipFill>
          <p:spPr>
            <a:xfrm>
              <a:off x="5062900" y="2307630"/>
              <a:ext cx="3888410" cy="2301415"/>
            </a:xfrm>
            <a:prstGeom prst="rect">
              <a:avLst/>
            </a:prstGeom>
            <a:ln w="19050">
              <a:solidFill>
                <a:schemeClr val="accent1"/>
              </a:solidFill>
            </a:ln>
          </p:spPr>
        </p:pic>
        <p:sp>
          <p:nvSpPr>
            <p:cNvPr id="14" name="TextBox 13">
              <a:extLst>
                <a:ext uri="{FF2B5EF4-FFF2-40B4-BE49-F238E27FC236}">
                  <a16:creationId xmlns:a16="http://schemas.microsoft.com/office/drawing/2014/main" id="{C8AD96B1-6A43-5DC6-D960-332A834C4DED}"/>
                </a:ext>
              </a:extLst>
            </p:cNvPr>
            <p:cNvSpPr txBox="1"/>
            <p:nvPr/>
          </p:nvSpPr>
          <p:spPr>
            <a:xfrm rot="16200000">
              <a:off x="5073120" y="3031706"/>
              <a:ext cx="1328775" cy="335156"/>
            </a:xfrm>
            <a:prstGeom prst="rect">
              <a:avLst/>
            </a:prstGeom>
            <a:noFill/>
            <a:ln>
              <a:no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0000"/>
                  </a:solidFill>
                  <a:effectLst/>
                  <a:uLnTx/>
                  <a:uFillTx/>
                  <a:latin typeface="Arial"/>
                  <a:cs typeface="Arial"/>
                  <a:sym typeface="Arial"/>
                </a:rPr>
                <a:t>f(p) ~15 </a:t>
              </a:r>
              <a:r>
                <a:rPr kumimoji="0" lang="en-US" sz="1200" b="0" i="0" u="none" strike="noStrike" kern="0" cap="none" spc="0" normalizeH="0" baseline="0" noProof="0" dirty="0" err="1">
                  <a:ln>
                    <a:noFill/>
                  </a:ln>
                  <a:solidFill>
                    <a:srgbClr val="FF0000"/>
                  </a:solidFill>
                  <a:effectLst/>
                  <a:uLnTx/>
                  <a:uFillTx/>
                  <a:latin typeface="Arial"/>
                  <a:cs typeface="Arial"/>
                  <a:sym typeface="Arial"/>
                </a:rPr>
                <a:t>mVolts</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cxnSp>
          <p:nvCxnSpPr>
            <p:cNvPr id="13" name="Straight Arrow Connector 12">
              <a:extLst>
                <a:ext uri="{FF2B5EF4-FFF2-40B4-BE49-F238E27FC236}">
                  <a16:creationId xmlns:a16="http://schemas.microsoft.com/office/drawing/2014/main" id="{912CC1C7-4EDE-1FF6-C63F-943494E6F52C}"/>
                </a:ext>
              </a:extLst>
            </p:cNvPr>
            <p:cNvCxnSpPr>
              <a:cxnSpLocks/>
            </p:cNvCxnSpPr>
            <p:nvPr/>
          </p:nvCxnSpPr>
          <p:spPr>
            <a:xfrm flipV="1">
              <a:off x="5905085" y="2854232"/>
              <a:ext cx="0" cy="831952"/>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CE7D7624-AE64-2E6F-75A2-2892C9C8F4E7}"/>
                </a:ext>
              </a:extLst>
            </p:cNvPr>
            <p:cNvSpPr/>
            <p:nvPr/>
          </p:nvSpPr>
          <p:spPr>
            <a:xfrm>
              <a:off x="6679055" y="2983245"/>
              <a:ext cx="328050" cy="70923"/>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Tree>
    <p:extLst>
      <p:ext uri="{BB962C8B-B14F-4D97-AF65-F5344CB8AC3E}">
        <p14:creationId xmlns:p14="http://schemas.microsoft.com/office/powerpoint/2010/main" val="1199154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pic>
        <p:nvPicPr>
          <p:cNvPr id="2" name="Picture 1">
            <a:extLst>
              <a:ext uri="{FF2B5EF4-FFF2-40B4-BE49-F238E27FC236}">
                <a16:creationId xmlns:a16="http://schemas.microsoft.com/office/drawing/2014/main" id="{4A13B7F6-A4D7-838B-97BB-6C394E1C4C4D}"/>
              </a:ext>
            </a:extLst>
          </p:cNvPr>
          <p:cNvPicPr>
            <a:picLocks noChangeAspect="1"/>
          </p:cNvPicPr>
          <p:nvPr/>
        </p:nvPicPr>
        <p:blipFill>
          <a:blip r:embed="rId3"/>
          <a:stretch>
            <a:fillRect/>
          </a:stretch>
        </p:blipFill>
        <p:spPr>
          <a:xfrm>
            <a:off x="109850" y="1919328"/>
            <a:ext cx="4341064" cy="2872035"/>
          </a:xfrm>
          <a:prstGeom prst="rect">
            <a:avLst/>
          </a:prstGeom>
        </p:spPr>
      </p:pic>
      <p:sp>
        <p:nvSpPr>
          <p:cNvPr id="72" name="Google Shape;72;p16"/>
          <p:cNvSpPr txBox="1">
            <a:spLocks noGrp="1"/>
          </p:cNvSpPr>
          <p:nvPr>
            <p:ph type="title"/>
          </p:nvPr>
        </p:nvSpPr>
        <p:spPr>
          <a:xfrm>
            <a:off x="311700" y="150762"/>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Performance Progress</a:t>
            </a:r>
            <a:endParaRPr dirty="0"/>
          </a:p>
        </p:txBody>
      </p:sp>
      <p:sp>
        <p:nvSpPr>
          <p:cNvPr id="73" name="Google Shape;73;p16"/>
          <p:cNvSpPr txBox="1">
            <a:spLocks noGrp="1"/>
          </p:cNvSpPr>
          <p:nvPr>
            <p:ph type="body" idx="1"/>
          </p:nvPr>
        </p:nvSpPr>
        <p:spPr>
          <a:xfrm>
            <a:off x="370694" y="616670"/>
            <a:ext cx="8520600" cy="2605317"/>
          </a:xfrm>
          <a:prstGeom prst="rect">
            <a:avLst/>
          </a:prstGeom>
        </p:spPr>
        <p:txBody>
          <a:bodyPr spcFirstLastPara="1" wrap="square" lIns="91425" tIns="91425" rIns="91425" bIns="91425" anchor="t" anchorCtr="0">
            <a:normAutofit/>
          </a:bodyPr>
          <a:lstStyle/>
          <a:p>
            <a:pPr marL="285750" indent="-285750">
              <a:lnSpc>
                <a:spcPct val="120000"/>
              </a:lnSpc>
            </a:pPr>
            <a:r>
              <a:rPr lang="en-US" sz="2400" dirty="0"/>
              <a:t>Pressure balancing helps (a lot)</a:t>
            </a:r>
          </a:p>
          <a:p>
            <a:pPr marL="800100" lvl="1" indent="-285750">
              <a:lnSpc>
                <a:spcPct val="120000"/>
              </a:lnSpc>
            </a:pPr>
            <a:r>
              <a:rPr lang="en-US" sz="2000" dirty="0">
                <a:solidFill>
                  <a:schemeClr val="bg1"/>
                </a:solidFill>
              </a:rPr>
              <a:t>Minimizes asymmetrical deflection</a:t>
            </a:r>
          </a:p>
          <a:p>
            <a:pPr marL="800100" lvl="1" indent="-285750">
              <a:lnSpc>
                <a:spcPct val="120000"/>
              </a:lnSpc>
            </a:pPr>
            <a:r>
              <a:rPr lang="en-US" sz="2000" dirty="0">
                <a:solidFill>
                  <a:schemeClr val="bg1"/>
                </a:solidFill>
              </a:rPr>
              <a:t>Same compressive load on all 6 ISFET faces</a:t>
            </a:r>
          </a:p>
        </p:txBody>
      </p:sp>
      <p:pic>
        <p:nvPicPr>
          <p:cNvPr id="9" name="Picture 8" descr="A diagram of a pressure measurement&#10;&#10;AI-generated content may be incorrect.">
            <a:extLst>
              <a:ext uri="{FF2B5EF4-FFF2-40B4-BE49-F238E27FC236}">
                <a16:creationId xmlns:a16="http://schemas.microsoft.com/office/drawing/2014/main" id="{E908424A-1377-010D-727F-8BDFB1127D32}"/>
              </a:ext>
            </a:extLst>
          </p:cNvPr>
          <p:cNvPicPr>
            <a:picLocks noChangeAspect="1"/>
          </p:cNvPicPr>
          <p:nvPr/>
        </p:nvPicPr>
        <p:blipFill>
          <a:blip r:embed="rId4"/>
          <a:srcRect l="5986" t="12989" r="37813"/>
          <a:stretch/>
        </p:blipFill>
        <p:spPr>
          <a:xfrm>
            <a:off x="4577617" y="2030158"/>
            <a:ext cx="4493679" cy="2605318"/>
          </a:xfrm>
          <a:prstGeom prst="rect">
            <a:avLst/>
          </a:prstGeom>
        </p:spPr>
      </p:pic>
      <p:sp>
        <p:nvSpPr>
          <p:cNvPr id="10" name="TextBox 9">
            <a:extLst>
              <a:ext uri="{FF2B5EF4-FFF2-40B4-BE49-F238E27FC236}">
                <a16:creationId xmlns:a16="http://schemas.microsoft.com/office/drawing/2014/main" id="{366EED4B-3D54-6FC3-0A4C-D693AB927837}"/>
              </a:ext>
            </a:extLst>
          </p:cNvPr>
          <p:cNvSpPr txBox="1"/>
          <p:nvPr/>
        </p:nvSpPr>
        <p:spPr>
          <a:xfrm rot="16200000">
            <a:off x="4711225" y="3559924"/>
            <a:ext cx="1328775" cy="335156"/>
          </a:xfrm>
          <a:prstGeom prst="rect">
            <a:avLst/>
          </a:prstGeom>
          <a:noFill/>
          <a:ln>
            <a:no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0000"/>
                </a:solidFill>
                <a:effectLst/>
                <a:uLnTx/>
                <a:uFillTx/>
                <a:latin typeface="Arial"/>
                <a:cs typeface="Arial"/>
                <a:sym typeface="Arial"/>
              </a:rPr>
              <a:t>f(p) ~2 </a:t>
            </a:r>
            <a:r>
              <a:rPr kumimoji="0" lang="en-US" sz="1200" b="0" i="0" u="none" strike="noStrike" kern="0" cap="none" spc="0" normalizeH="0" baseline="0" noProof="0" dirty="0" err="1">
                <a:ln>
                  <a:noFill/>
                </a:ln>
                <a:solidFill>
                  <a:srgbClr val="FF0000"/>
                </a:solidFill>
                <a:effectLst/>
                <a:uLnTx/>
                <a:uFillTx/>
                <a:latin typeface="Arial"/>
                <a:cs typeface="Arial"/>
                <a:sym typeface="Arial"/>
              </a:rPr>
              <a:t>mVolts</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cxnSp>
        <p:nvCxnSpPr>
          <p:cNvPr id="11" name="Straight Arrow Connector 10">
            <a:extLst>
              <a:ext uri="{FF2B5EF4-FFF2-40B4-BE49-F238E27FC236}">
                <a16:creationId xmlns:a16="http://schemas.microsoft.com/office/drawing/2014/main" id="{A6ABE9A6-DC1C-A3A3-B0EF-57FC70BA39F9}"/>
              </a:ext>
            </a:extLst>
          </p:cNvPr>
          <p:cNvCxnSpPr>
            <a:cxnSpLocks/>
          </p:cNvCxnSpPr>
          <p:nvPr/>
        </p:nvCxnSpPr>
        <p:spPr>
          <a:xfrm flipV="1">
            <a:off x="5271458" y="2410921"/>
            <a:ext cx="0" cy="1080881"/>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DC3DE17-ADE5-0DA7-492F-2BBD27F5E0D9}"/>
              </a:ext>
            </a:extLst>
          </p:cNvPr>
          <p:cNvSpPr txBox="1"/>
          <p:nvPr/>
        </p:nvSpPr>
        <p:spPr>
          <a:xfrm>
            <a:off x="7049006" y="2872586"/>
            <a:ext cx="902314" cy="461665"/>
          </a:xfrm>
          <a:prstGeom prst="rect">
            <a:avLst/>
          </a:prstGeom>
          <a:noFill/>
          <a:ln>
            <a:noFill/>
          </a:ln>
        </p:spPr>
        <p:txBody>
          <a:bodyPr wrap="square" rtlCol="0">
            <a:spAutoFit/>
          </a:bodyPr>
          <a:lstStyle/>
          <a:p>
            <a:pPr marL="0" marR="0" lvl="0" indent="0" algn="r" defTabSz="914400" rtl="0" eaLnBrk="1" fontAlgn="auto" latinLnBrk="0" hangingPunct="1">
              <a:spcBef>
                <a:spcPts val="0"/>
              </a:spcBef>
              <a:spcAft>
                <a:spcPts val="0"/>
              </a:spcAft>
              <a:buClr>
                <a:srgbClr val="000000"/>
              </a:buClr>
              <a:buSzTx/>
              <a:buFont typeface="Arial"/>
              <a:buNone/>
              <a:tabLst/>
              <a:defRPr/>
            </a:pPr>
            <a:r>
              <a:rPr lang="en-US" sz="1200" dirty="0">
                <a:solidFill>
                  <a:srgbClr val="FF0000"/>
                </a:solidFill>
              </a:rPr>
              <a:t>&lt;0.4 mV</a:t>
            </a:r>
          </a:p>
          <a:p>
            <a:pPr marL="0" marR="0" lvl="0" indent="0" algn="r" defTabSz="914400" rtl="0" eaLnBrk="1" fontAlgn="auto" latinLnBrk="0" hangingPunct="1">
              <a:spcBef>
                <a:spcPts val="0"/>
              </a:spcBef>
              <a:spcAft>
                <a:spcPts val="0"/>
              </a:spcAft>
              <a:buClr>
                <a:srgbClr val="000000"/>
              </a:buClr>
              <a:buSzTx/>
              <a:buFont typeface="Arial"/>
              <a:buNone/>
              <a:tabLst/>
              <a:defRPr/>
            </a:pPr>
            <a:r>
              <a:rPr lang="en-US" sz="1200" dirty="0">
                <a:solidFill>
                  <a:srgbClr val="FF0000"/>
                </a:solidFill>
              </a:rPr>
              <a:t>Hysteresis</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cxnSp>
        <p:nvCxnSpPr>
          <p:cNvPr id="7" name="Straight Arrow Connector 6">
            <a:extLst>
              <a:ext uri="{FF2B5EF4-FFF2-40B4-BE49-F238E27FC236}">
                <a16:creationId xmlns:a16="http://schemas.microsoft.com/office/drawing/2014/main" id="{F48EB529-F2CC-AFAC-8904-361638F2AD31}"/>
              </a:ext>
            </a:extLst>
          </p:cNvPr>
          <p:cNvCxnSpPr>
            <a:cxnSpLocks/>
          </p:cNvCxnSpPr>
          <p:nvPr/>
        </p:nvCxnSpPr>
        <p:spPr>
          <a:xfrm flipV="1">
            <a:off x="7904126" y="3311009"/>
            <a:ext cx="0" cy="271229"/>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570154-F070-2686-8621-9A7969958A09}"/>
              </a:ext>
            </a:extLst>
          </p:cNvPr>
          <p:cNvSpPr txBox="1"/>
          <p:nvPr/>
        </p:nvSpPr>
        <p:spPr>
          <a:xfrm>
            <a:off x="1823314" y="2410921"/>
            <a:ext cx="1634327" cy="461665"/>
          </a:xfrm>
          <a:prstGeom prst="rect">
            <a:avLst/>
          </a:prstGeom>
          <a:noFill/>
          <a:ln>
            <a:noFill/>
          </a:ln>
        </p:spPr>
        <p:txBody>
          <a:bodyPr wrap="square" rtlCol="0">
            <a:spAutoFit/>
          </a:bodyPr>
          <a:lstStyle/>
          <a:p>
            <a:pPr marL="0" marR="0" lvl="0" indent="0" algn="ctr" defTabSz="914400" rtl="0" eaLnBrk="1" fontAlgn="auto" latinLnBrk="0" hangingPunct="1">
              <a:spcBef>
                <a:spcPts val="0"/>
              </a:spcBef>
              <a:spcAft>
                <a:spcPts val="0"/>
              </a:spcAft>
              <a:buClr>
                <a:srgbClr val="000000"/>
              </a:buClr>
              <a:buSzTx/>
              <a:buFont typeface="Arial"/>
              <a:buNone/>
              <a:tabLst/>
              <a:defRPr/>
            </a:pPr>
            <a:r>
              <a:rPr lang="en-US" sz="1200" dirty="0">
                <a:solidFill>
                  <a:srgbClr val="FF0000"/>
                </a:solidFill>
              </a:rPr>
              <a:t>~1 mV Hysteresis </a:t>
            </a:r>
          </a:p>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0000"/>
                </a:solidFill>
                <a:effectLst/>
                <a:uLnTx/>
                <a:uFillTx/>
                <a:latin typeface="Arial"/>
                <a:cs typeface="Arial"/>
                <a:sym typeface="Arial"/>
              </a:rPr>
              <a:t>= ~17 </a:t>
            </a:r>
            <a:r>
              <a:rPr kumimoji="0" lang="en-US" sz="1200" b="0" i="0" u="none" strike="noStrike" kern="0" cap="none" spc="0" normalizeH="0" baseline="0" noProof="0" dirty="0" err="1">
                <a:ln>
                  <a:noFill/>
                </a:ln>
                <a:solidFill>
                  <a:srgbClr val="FF0000"/>
                </a:solidFill>
                <a:effectLst/>
                <a:uLnTx/>
                <a:uFillTx/>
                <a:latin typeface="Arial"/>
                <a:cs typeface="Arial"/>
                <a:sym typeface="Arial"/>
              </a:rPr>
              <a:t>mPh</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sp>
        <p:nvSpPr>
          <p:cNvPr id="15" name="TextBox 14">
            <a:extLst>
              <a:ext uri="{FF2B5EF4-FFF2-40B4-BE49-F238E27FC236}">
                <a16:creationId xmlns:a16="http://schemas.microsoft.com/office/drawing/2014/main" id="{BF4467C2-CEA3-F80C-5970-A443F0415850}"/>
              </a:ext>
            </a:extLst>
          </p:cNvPr>
          <p:cNvSpPr txBox="1"/>
          <p:nvPr/>
        </p:nvSpPr>
        <p:spPr>
          <a:xfrm>
            <a:off x="5632011" y="2331149"/>
            <a:ext cx="902314" cy="461665"/>
          </a:xfrm>
          <a:prstGeom prst="rect">
            <a:avLst/>
          </a:prstGeom>
          <a:noFill/>
          <a:ln>
            <a:noFill/>
          </a:ln>
        </p:spPr>
        <p:txBody>
          <a:bodyPr wrap="square" rtlCol="0">
            <a:spAutoFit/>
          </a:bodyPr>
          <a:lstStyle/>
          <a:p>
            <a:pPr marL="0" marR="0" lvl="0" indent="0" defTabSz="914400" rtl="0" eaLnBrk="1" fontAlgn="auto" latinLnBrk="0" hangingPunct="1">
              <a:spcBef>
                <a:spcPts val="0"/>
              </a:spcBef>
              <a:spcAft>
                <a:spcPts val="0"/>
              </a:spcAft>
              <a:buClr>
                <a:srgbClr val="000000"/>
              </a:buClr>
              <a:buSzTx/>
              <a:buFont typeface="Arial"/>
              <a:buNone/>
              <a:tabLst/>
              <a:defRPr/>
            </a:pPr>
            <a:r>
              <a:rPr lang="en-US" sz="1200" dirty="0">
                <a:solidFill>
                  <a:srgbClr val="FF0000"/>
                </a:solidFill>
              </a:rPr>
              <a:t>~0 mV</a:t>
            </a:r>
          </a:p>
          <a:p>
            <a:pPr marL="0" marR="0" lvl="0" indent="0" defTabSz="914400" rtl="0" eaLnBrk="1" fontAlgn="auto" latinLnBrk="0" hangingPunct="1">
              <a:spcBef>
                <a:spcPts val="0"/>
              </a:spcBef>
              <a:spcAft>
                <a:spcPts val="0"/>
              </a:spcAft>
              <a:buClr>
                <a:srgbClr val="000000"/>
              </a:buClr>
              <a:buSzTx/>
              <a:buFont typeface="Arial"/>
              <a:buNone/>
              <a:tabLst/>
              <a:defRPr/>
            </a:pPr>
            <a:r>
              <a:rPr lang="en-US" sz="1200" dirty="0">
                <a:solidFill>
                  <a:srgbClr val="FF0000"/>
                </a:solidFill>
              </a:rPr>
              <a:t>Hysteresis</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sp>
        <p:nvSpPr>
          <p:cNvPr id="17" name="TextBox 16">
            <a:extLst>
              <a:ext uri="{FF2B5EF4-FFF2-40B4-BE49-F238E27FC236}">
                <a16:creationId xmlns:a16="http://schemas.microsoft.com/office/drawing/2014/main" id="{FBB706D7-A7DB-7608-30C4-9411833B5292}"/>
              </a:ext>
            </a:extLst>
          </p:cNvPr>
          <p:cNvSpPr txBox="1"/>
          <p:nvPr/>
        </p:nvSpPr>
        <p:spPr>
          <a:xfrm>
            <a:off x="1316334" y="2054236"/>
            <a:ext cx="2331218" cy="230832"/>
          </a:xfrm>
          <a:prstGeom prst="rect">
            <a:avLst/>
          </a:prstGeom>
          <a:noFill/>
        </p:spPr>
        <p:txBody>
          <a:bodyPr wrap="square" rtlCol="0">
            <a:spAutoFit/>
          </a:bodyPr>
          <a:lstStyle/>
          <a:p>
            <a:r>
              <a:rPr lang="en-US" sz="900" b="1" dirty="0"/>
              <a:t>GDF2003 Non-Pressure Balanced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87FA6-FD28-5AA9-AEC7-719A2761B9A1}"/>
              </a:ext>
            </a:extLst>
          </p:cNvPr>
          <p:cNvSpPr>
            <a:spLocks noGrp="1"/>
          </p:cNvSpPr>
          <p:nvPr>
            <p:ph type="title"/>
          </p:nvPr>
        </p:nvSpPr>
        <p:spPr>
          <a:xfrm>
            <a:off x="127826" y="276674"/>
            <a:ext cx="8520600" cy="572700"/>
          </a:xfrm>
        </p:spPr>
        <p:txBody>
          <a:bodyPr>
            <a:normAutofit fontScale="90000"/>
          </a:bodyPr>
          <a:lstStyle/>
          <a:p>
            <a:r>
              <a:rPr lang="en-US" dirty="0"/>
              <a:t>Performance Progress</a:t>
            </a:r>
          </a:p>
        </p:txBody>
      </p:sp>
      <p:sp>
        <p:nvSpPr>
          <p:cNvPr id="4" name="Google Shape;73;p16">
            <a:extLst>
              <a:ext uri="{FF2B5EF4-FFF2-40B4-BE49-F238E27FC236}">
                <a16:creationId xmlns:a16="http://schemas.microsoft.com/office/drawing/2014/main" id="{D0EF193B-F3C3-D58D-FD47-E631CCEF8F82}"/>
              </a:ext>
            </a:extLst>
          </p:cNvPr>
          <p:cNvSpPr txBox="1">
            <a:spLocks noGrp="1"/>
          </p:cNvSpPr>
          <p:nvPr>
            <p:ph type="body" idx="1"/>
          </p:nvPr>
        </p:nvSpPr>
        <p:spPr>
          <a:xfrm>
            <a:off x="395632" y="996040"/>
            <a:ext cx="4123198" cy="3829408"/>
          </a:xfrm>
          <a:prstGeom prst="rect">
            <a:avLst/>
          </a:prstGeom>
        </p:spPr>
        <p:txBody>
          <a:bodyPr spcFirstLastPara="1" wrap="square" lIns="91425" tIns="91425" rIns="91425" bIns="91425" anchor="t" anchorCtr="0">
            <a:noAutofit/>
          </a:bodyPr>
          <a:lstStyle/>
          <a:p>
            <a:pPr marL="285750" indent="-285750">
              <a:spcAft>
                <a:spcPts val="1200"/>
              </a:spcAft>
            </a:pPr>
            <a:r>
              <a:rPr lang="en-US" sz="2400" dirty="0"/>
              <a:t>Improved flow over ISFET</a:t>
            </a:r>
          </a:p>
          <a:p>
            <a:pPr marL="285750" indent="-285750">
              <a:spcAft>
                <a:spcPts val="1200"/>
              </a:spcAft>
            </a:pPr>
            <a:r>
              <a:rPr lang="en-US" sz="2400" dirty="0"/>
              <a:t>Aligning the inlet with the ISFET face +/-11 degrees is acceptable</a:t>
            </a:r>
          </a:p>
          <a:p>
            <a:pPr marL="285750" indent="-285750">
              <a:spcAft>
                <a:spcPts val="1200"/>
              </a:spcAft>
            </a:pPr>
            <a:endParaRPr sz="2400" dirty="0"/>
          </a:p>
        </p:txBody>
      </p:sp>
      <p:pic>
        <p:nvPicPr>
          <p:cNvPr id="3" name="Animation 1">
            <a:hlinkClick r:id="" action="ppaction://media"/>
            <a:extLst>
              <a:ext uri="{FF2B5EF4-FFF2-40B4-BE49-F238E27FC236}">
                <a16:creationId xmlns:a16="http://schemas.microsoft.com/office/drawing/2014/main" id="{95F649C3-3DD1-BFA9-7EA8-CA4195B88F5F}"/>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r="31514"/>
          <a:stretch/>
        </p:blipFill>
        <p:spPr>
          <a:xfrm>
            <a:off x="4431374" y="276674"/>
            <a:ext cx="4659344" cy="4243504"/>
          </a:xfrm>
          <a:prstGeom prst="rect">
            <a:avLst/>
          </a:prstGeom>
          <a:ln w="19050">
            <a:solidFill>
              <a:schemeClr val="accent1"/>
            </a:solidFill>
          </a:ln>
        </p:spPr>
      </p:pic>
    </p:spTree>
    <p:extLst>
      <p:ext uri="{BB962C8B-B14F-4D97-AF65-F5344CB8AC3E}">
        <p14:creationId xmlns:p14="http://schemas.microsoft.com/office/powerpoint/2010/main" val="90320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135855" y="325207"/>
            <a:ext cx="6947229"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400" dirty="0"/>
              <a:t>Manufacturing and Cost Progress</a:t>
            </a:r>
            <a:endParaRPr sz="3400" dirty="0"/>
          </a:p>
        </p:txBody>
      </p:sp>
      <p:sp>
        <p:nvSpPr>
          <p:cNvPr id="79" name="Google Shape;79;p17"/>
          <p:cNvSpPr txBox="1">
            <a:spLocks noGrp="1"/>
          </p:cNvSpPr>
          <p:nvPr>
            <p:ph type="body" idx="1"/>
          </p:nvPr>
        </p:nvSpPr>
        <p:spPr>
          <a:xfrm>
            <a:off x="87103" y="1162257"/>
            <a:ext cx="6869857" cy="3416400"/>
          </a:xfrm>
          <a:prstGeom prst="rect">
            <a:avLst/>
          </a:prstGeom>
        </p:spPr>
        <p:txBody>
          <a:bodyPr spcFirstLastPara="1" wrap="square" lIns="91425" tIns="91425" rIns="91425" bIns="91425" anchor="t" anchorCtr="0">
            <a:normAutofit fontScale="92500" lnSpcReduction="10000"/>
          </a:bodyPr>
          <a:lstStyle/>
          <a:p>
            <a:pPr marL="457200" lvl="0" indent="-342900" algn="l" rtl="0">
              <a:spcBef>
                <a:spcPts val="0"/>
              </a:spcBef>
              <a:spcAft>
                <a:spcPts val="0"/>
              </a:spcAft>
              <a:buSzPts val="1800"/>
              <a:buChar char="●"/>
            </a:pPr>
            <a:r>
              <a:rPr lang="en-US" sz="2400" dirty="0"/>
              <a:t>Contract Manufacturers are great (mostly)</a:t>
            </a:r>
          </a:p>
          <a:p>
            <a:pPr marL="857250" lvl="1" indent="-285750">
              <a:buSzPts val="1800"/>
            </a:pPr>
            <a:r>
              <a:rPr lang="en-US" sz="1600" dirty="0">
                <a:solidFill>
                  <a:schemeClr val="bg1"/>
                </a:solidFill>
              </a:rPr>
              <a:t>We have transferred most of our manufacturing work to Applied Engineering</a:t>
            </a:r>
          </a:p>
          <a:p>
            <a:pPr marL="1314450" lvl="2" indent="-285750">
              <a:buSzPts val="1800"/>
            </a:pPr>
            <a:r>
              <a:rPr lang="en-US" sz="1600" dirty="0">
                <a:solidFill>
                  <a:schemeClr val="bg1"/>
                </a:solidFill>
              </a:rPr>
              <a:t>10-50 of our pH sensors per year</a:t>
            </a:r>
          </a:p>
          <a:p>
            <a:pPr marL="1314450" lvl="2" indent="-285750">
              <a:buSzPts val="1800"/>
            </a:pPr>
            <a:r>
              <a:rPr lang="en-US" sz="1600" dirty="0">
                <a:solidFill>
                  <a:schemeClr val="bg1"/>
                </a:solidFill>
              </a:rPr>
              <a:t>Better vendor control and incoming inspection processes</a:t>
            </a:r>
          </a:p>
          <a:p>
            <a:pPr marL="1314450" lvl="2" indent="-285750">
              <a:buSzPts val="1800"/>
            </a:pPr>
            <a:r>
              <a:rPr lang="en-US" sz="1600" dirty="0">
                <a:solidFill>
                  <a:schemeClr val="bg1"/>
                </a:solidFill>
              </a:rPr>
              <a:t>Well documented assembly procedure process</a:t>
            </a:r>
          </a:p>
          <a:p>
            <a:pPr marL="1314450" lvl="2" indent="-285750">
              <a:buSzPts val="1800"/>
            </a:pPr>
            <a:r>
              <a:rPr lang="en-US" sz="1600" dirty="0">
                <a:solidFill>
                  <a:schemeClr val="bg1"/>
                </a:solidFill>
              </a:rPr>
              <a:t>Better incoming inspection and rejected material process</a:t>
            </a:r>
          </a:p>
          <a:p>
            <a:pPr marL="1314450" lvl="2" indent="-285750">
              <a:buSzPts val="1800"/>
            </a:pPr>
            <a:r>
              <a:rPr lang="en-US" sz="1600" dirty="0">
                <a:solidFill>
                  <a:schemeClr val="bg1"/>
                </a:solidFill>
              </a:rPr>
              <a:t>Trained and qualified manufacturing technicians</a:t>
            </a:r>
          </a:p>
          <a:p>
            <a:pPr marL="342900"/>
            <a:r>
              <a:rPr lang="en-US" sz="2400" dirty="0"/>
              <a:t>We’re still responsible for some problems</a:t>
            </a:r>
          </a:p>
          <a:p>
            <a:pPr marL="342900"/>
            <a:r>
              <a:rPr lang="en-US" sz="2400" dirty="0"/>
              <a:t>We’re getting sensors built for about the same price we were building them for (maybe less)</a:t>
            </a:r>
            <a:endParaRPr lang="en-US" sz="2400" dirty="0">
              <a:solidFill>
                <a:schemeClr val="bg1"/>
              </a:solidFill>
            </a:endParaRPr>
          </a:p>
          <a:p>
            <a:pPr marL="342900"/>
            <a:endParaRPr lang="en-US" sz="2400" dirty="0">
              <a:solidFill>
                <a:schemeClr val="bg1"/>
              </a:solidFill>
            </a:endParaRPr>
          </a:p>
          <a:p>
            <a:endParaRPr dirty="0"/>
          </a:p>
        </p:txBody>
      </p:sp>
    </p:spTree>
    <p:extLst>
      <p:ext uri="{BB962C8B-B14F-4D97-AF65-F5344CB8AC3E}">
        <p14:creationId xmlns:p14="http://schemas.microsoft.com/office/powerpoint/2010/main" val="401850117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2528</TotalTime>
  <Words>636</Words>
  <Application>Microsoft Office PowerPoint</Application>
  <PresentationFormat>On-screen Show (16:9)</PresentationFormat>
  <Paragraphs>90</Paragraphs>
  <Slides>13</Slides>
  <Notes>8</Notes>
  <HiddenSlides>0</HiddenSlides>
  <MMClips>1</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Calibri</vt:lpstr>
      <vt:lpstr>Helvetica</vt:lpstr>
      <vt:lpstr>Simple Light</vt:lpstr>
      <vt:lpstr>Office Theme</vt:lpstr>
      <vt:lpstr>Progress in Oceanographic pH Sensors</vt:lpstr>
      <vt:lpstr>Motivation</vt:lpstr>
      <vt:lpstr>Background</vt:lpstr>
      <vt:lpstr>Background</vt:lpstr>
      <vt:lpstr>6 Generations of pH Sensors</vt:lpstr>
      <vt:lpstr>Details</vt:lpstr>
      <vt:lpstr>Performance Progress</vt:lpstr>
      <vt:lpstr>Performance Progress</vt:lpstr>
      <vt:lpstr>Manufacturing and Cost Progress</vt:lpstr>
      <vt:lpstr>Reliability Progress</vt:lpstr>
      <vt:lpstr>Current Work</vt:lpstr>
      <vt:lpstr>Acknowledgments</vt:lpstr>
      <vt:lpstr>Abstract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Gene Massion</dc:creator>
  <cp:lastModifiedBy>Gene Massion</cp:lastModifiedBy>
  <cp:revision>79</cp:revision>
  <dcterms:modified xsi:type="dcterms:W3CDTF">2026-02-19T22:07:49Z</dcterms:modified>
</cp:coreProperties>
</file>