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18"/>
  </p:notesMasterIdLst>
  <p:sldIdLst>
    <p:sldId id="256" r:id="rId3"/>
    <p:sldId id="270" r:id="rId4"/>
    <p:sldId id="271" r:id="rId5"/>
    <p:sldId id="257" r:id="rId6"/>
    <p:sldId id="265" r:id="rId7"/>
    <p:sldId id="266" r:id="rId8"/>
    <p:sldId id="267" r:id="rId9"/>
    <p:sldId id="268" r:id="rId10"/>
    <p:sldId id="258" r:id="rId11"/>
    <p:sldId id="259" r:id="rId12"/>
    <p:sldId id="260" r:id="rId13"/>
    <p:sldId id="261" r:id="rId14"/>
    <p:sldId id="262" r:id="rId15"/>
    <p:sldId id="263" r:id="rId16"/>
    <p:sldId id="264" r:id="rId1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2" d="100"/>
          <a:sy n="152" d="100"/>
        </p:scale>
        <p:origin x="408" y="15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39d91e1997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39d91e1997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39d91e19976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9d91e19976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39d91e19976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39d91e19976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39d91e19976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39d91e19976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39d91e19976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39d91e19976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117" name="Shape 117"/>
          <p:cNvSpPr>
            <a:spLocks noGrp="1"/>
          </p:cNvSpPr>
          <p:nvPr>
            <p:ph type="body" sz="quarter" idx="1"/>
          </p:nvPr>
        </p:nvSpPr>
        <p:spPr>
          <a:prstGeom prst="rect">
            <a:avLst/>
          </a:prstGeom>
        </p:spPr>
        <p:txBody>
          <a:bodyPr/>
          <a:lstStyle/>
          <a:p>
            <a:pPr rtl="0" fontAlgn="base">
              <a:spcBef>
                <a:spcPts val="0"/>
              </a:spcBef>
              <a:spcAft>
                <a:spcPts val="0"/>
              </a:spcAft>
              <a:buFont typeface="Arial" panose="020B0604020202020204" pitchFamily="34" charset="0"/>
              <a:buChar char="•"/>
            </a:pPr>
            <a:endParaRPr lang="en-US" sz="1800" u="none" strike="noStrike" dirty="0">
              <a:solidFill>
                <a:srgbClr val="000000"/>
              </a:solidFill>
              <a:effectLs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117" name="Shape 117"/>
          <p:cNvSpPr>
            <a:spLocks noGrp="1"/>
          </p:cNvSpPr>
          <p:nvPr>
            <p:ph type="body" sz="quarter" idx="1"/>
          </p:nvPr>
        </p:nvSpPr>
        <p:spPr>
          <a:prstGeom prst="rect">
            <a:avLst/>
          </a:prstGeom>
        </p:spPr>
        <p:txBody>
          <a:bodyPr/>
          <a:lstStyle/>
          <a:p>
            <a:pPr rtl="0" fontAlgn="base">
              <a:spcBef>
                <a:spcPts val="0"/>
              </a:spcBef>
              <a:spcAft>
                <a:spcPts val="0"/>
              </a:spcAft>
              <a:buFont typeface="Arial" panose="020B0604020202020204" pitchFamily="34" charset="0"/>
              <a:buChar char="•"/>
            </a:pPr>
            <a:endParaRPr lang="en-US" sz="1800" u="none" strike="noStrike" dirty="0">
              <a:solidFill>
                <a:srgbClr val="000000"/>
              </a:solidFill>
              <a:effectLst/>
            </a:endParaRPr>
          </a:p>
        </p:txBody>
      </p:sp>
    </p:spTree>
    <p:extLst>
      <p:ext uri="{BB962C8B-B14F-4D97-AF65-F5344CB8AC3E}">
        <p14:creationId xmlns:p14="http://schemas.microsoft.com/office/powerpoint/2010/main" val="32730839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9d91e1997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9d91e1997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9d91e1997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9d91e1997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93679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9d91e1997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9d91e1997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38658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9d91e1997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9d91e1997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183898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9d91e1997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9d91e1997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542657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9d91e19976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9d91e19976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143000" y="841774"/>
            <a:ext cx="6858000" cy="1790701"/>
          </a:xfrm>
          <a:prstGeom prst="rect">
            <a:avLst/>
          </a:prstGeom>
        </p:spPr>
        <p:txBody>
          <a:bodyPr anchor="b"/>
          <a:lstStyle>
            <a:lvl1pPr algn="ctr">
              <a:defRPr sz="4500" b="0" i="0"/>
            </a:lvl1pPr>
          </a:lstStyle>
          <a:p>
            <a:r>
              <a:rPr dirty="0"/>
              <a:t>Title Text</a:t>
            </a:r>
          </a:p>
        </p:txBody>
      </p:sp>
      <p:sp>
        <p:nvSpPr>
          <p:cNvPr id="12" name="Body Level One…"/>
          <p:cNvSpPr txBox="1">
            <a:spLocks noGrp="1"/>
          </p:cNvSpPr>
          <p:nvPr>
            <p:ph type="body" sz="quarter" idx="1"/>
          </p:nvPr>
        </p:nvSpPr>
        <p:spPr>
          <a:xfrm>
            <a:off x="1143000" y="2701528"/>
            <a:ext cx="6858000" cy="1241823"/>
          </a:xfrm>
          <a:prstGeom prst="rect">
            <a:avLst/>
          </a:prstGeom>
        </p:spPr>
        <p:txBody>
          <a:bodyPr/>
          <a:lstStyle>
            <a:lvl1pPr marL="0" indent="0" algn="ctr">
              <a:buSzTx/>
              <a:buFontTx/>
              <a:buNone/>
              <a:defRPr sz="1800" b="0" i="0"/>
            </a:lvl1pPr>
            <a:lvl2pPr marL="0" indent="0" algn="ctr">
              <a:buSzTx/>
              <a:buFontTx/>
              <a:buNone/>
              <a:defRPr sz="1800" b="0" i="0"/>
            </a:lvl2pPr>
            <a:lvl3pPr marL="0" indent="0" algn="ctr">
              <a:buSzTx/>
              <a:buFontTx/>
              <a:buNone/>
              <a:defRPr sz="1800" b="0" i="0"/>
            </a:lvl3pPr>
            <a:lvl4pPr marL="0" indent="0" algn="ctr">
              <a:buSzTx/>
              <a:buFontTx/>
              <a:buNone/>
              <a:defRPr sz="1800" b="0" i="0"/>
            </a:lvl4pPr>
            <a:lvl5pPr marL="0" indent="0" algn="ctr">
              <a:buSzTx/>
              <a:buFontTx/>
              <a:buNone/>
              <a:defRPr sz="1800"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3"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2070601508"/>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623888" y="1282306"/>
            <a:ext cx="7886700" cy="2139553"/>
          </a:xfrm>
          <a:prstGeom prst="rect">
            <a:avLst/>
          </a:prstGeom>
        </p:spPr>
        <p:txBody>
          <a:bodyPr anchor="b"/>
          <a:lstStyle>
            <a:lvl1pPr>
              <a:defRPr sz="4500" b="0" i="0"/>
            </a:lvl1pPr>
          </a:lstStyle>
          <a:p>
            <a:r>
              <a:rPr dirty="0"/>
              <a:t>Title Text</a:t>
            </a:r>
          </a:p>
        </p:txBody>
      </p:sp>
      <p:sp>
        <p:nvSpPr>
          <p:cNvPr id="30" name="Body Level One…"/>
          <p:cNvSpPr txBox="1">
            <a:spLocks noGrp="1"/>
          </p:cNvSpPr>
          <p:nvPr>
            <p:ph type="body" sz="quarter" idx="1"/>
          </p:nvPr>
        </p:nvSpPr>
        <p:spPr>
          <a:xfrm>
            <a:off x="623888" y="3442098"/>
            <a:ext cx="7886700" cy="1125142"/>
          </a:xfrm>
          <a:prstGeom prst="rect">
            <a:avLst/>
          </a:prstGeom>
        </p:spPr>
        <p:txBody>
          <a:bodyPr/>
          <a:lstStyle>
            <a:lvl1pPr marL="0" indent="0">
              <a:buSzTx/>
              <a:buFontTx/>
              <a:buNone/>
              <a:defRPr sz="1800" b="0" i="0">
                <a:solidFill>
                  <a:srgbClr val="888888"/>
                </a:solidFill>
              </a:defRPr>
            </a:lvl1pPr>
            <a:lvl2pPr marL="0" indent="0">
              <a:buSzTx/>
              <a:buFontTx/>
              <a:buNone/>
              <a:defRPr sz="1800" b="0" i="0">
                <a:solidFill>
                  <a:srgbClr val="888888"/>
                </a:solidFill>
              </a:defRPr>
            </a:lvl2pPr>
            <a:lvl3pPr marL="0" indent="0">
              <a:buSzTx/>
              <a:buFontTx/>
              <a:buNone/>
              <a:defRPr sz="1800" b="0" i="0">
                <a:solidFill>
                  <a:srgbClr val="888888"/>
                </a:solidFill>
              </a:defRPr>
            </a:lvl3pPr>
            <a:lvl4pPr marL="0" indent="0">
              <a:buSzTx/>
              <a:buFontTx/>
              <a:buNone/>
              <a:defRPr sz="1800" b="0" i="0">
                <a:solidFill>
                  <a:srgbClr val="888888"/>
                </a:solidFill>
              </a:defRPr>
            </a:lvl4pPr>
            <a:lvl5pPr marL="0" indent="0">
              <a:buSzTx/>
              <a:buFontTx/>
              <a:buNone/>
              <a:defRPr sz="1800" b="0" i="0">
                <a:solidFill>
                  <a:srgbClr val="888888"/>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1"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1898140114"/>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lvl1pPr>
              <a:defRPr b="0" i="0"/>
            </a:lvl1pPr>
          </a:lstStyle>
          <a:p>
            <a:r>
              <a:rPr dirty="0"/>
              <a:t>Title Text</a:t>
            </a:r>
          </a:p>
        </p:txBody>
      </p:sp>
      <p:sp>
        <p:nvSpPr>
          <p:cNvPr id="39" name="Body Level One…"/>
          <p:cNvSpPr txBox="1">
            <a:spLocks noGrp="1"/>
          </p:cNvSpPr>
          <p:nvPr>
            <p:ph type="body" sz="half" idx="1"/>
          </p:nvPr>
        </p:nvSpPr>
        <p:spPr>
          <a:xfrm>
            <a:off x="628650" y="1369219"/>
            <a:ext cx="3886200" cy="3263504"/>
          </a:xfrm>
          <a:prstGeom prst="rect">
            <a:avLst/>
          </a:prstGeom>
        </p:spPr>
        <p:txBody>
          <a:bodyPr/>
          <a:lstStyle>
            <a:lvl1pPr>
              <a:defRPr b="0" i="0"/>
            </a:lvl1pPr>
            <a:lvl2pPr>
              <a:defRPr b="0" i="0"/>
            </a:lvl2pPr>
            <a:lvl3pPr>
              <a:defRPr b="0" i="0"/>
            </a:lvl3pPr>
            <a:lvl4pPr>
              <a:defRPr b="0" i="0"/>
            </a:lvl4pPr>
            <a:lvl5pPr>
              <a:defRPr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0"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3261976689"/>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629843" y="273844"/>
            <a:ext cx="7886701" cy="994172"/>
          </a:xfrm>
          <a:prstGeom prst="rect">
            <a:avLst/>
          </a:prstGeom>
        </p:spPr>
        <p:txBody>
          <a:bodyPr/>
          <a:lstStyle>
            <a:lvl1pPr>
              <a:defRPr b="0" i="0"/>
            </a:lvl1pPr>
          </a:lstStyle>
          <a:p>
            <a:r>
              <a:rPr dirty="0"/>
              <a:t>Title Text</a:t>
            </a:r>
          </a:p>
        </p:txBody>
      </p:sp>
      <p:sp>
        <p:nvSpPr>
          <p:cNvPr id="48" name="Body Level One…"/>
          <p:cNvSpPr txBox="1">
            <a:spLocks noGrp="1"/>
          </p:cNvSpPr>
          <p:nvPr>
            <p:ph type="body" sz="quarter" idx="1"/>
          </p:nvPr>
        </p:nvSpPr>
        <p:spPr>
          <a:xfrm>
            <a:off x="629842" y="1260874"/>
            <a:ext cx="3868343" cy="617936"/>
          </a:xfrm>
          <a:prstGeom prst="rect">
            <a:avLst/>
          </a:prstGeom>
        </p:spPr>
        <p:txBody>
          <a:bodyPr anchor="b"/>
          <a:lstStyle>
            <a:lvl1pPr marL="0" indent="0">
              <a:buSzTx/>
              <a:buFontTx/>
              <a:buNone/>
              <a:defRPr sz="1800" b="0" i="0"/>
            </a:lvl1pPr>
            <a:lvl2pPr marL="0" indent="0">
              <a:buSzTx/>
              <a:buFontTx/>
              <a:buNone/>
              <a:defRPr sz="1800" b="0" i="0"/>
            </a:lvl2pPr>
            <a:lvl3pPr marL="0" indent="0">
              <a:buSzTx/>
              <a:buFontTx/>
              <a:buNone/>
              <a:defRPr sz="1800" b="0" i="0"/>
            </a:lvl3pPr>
            <a:lvl4pPr marL="0" indent="0">
              <a:buSzTx/>
              <a:buFontTx/>
              <a:buNone/>
              <a:defRPr sz="1800" b="0" i="0"/>
            </a:lvl4pPr>
            <a:lvl5pPr marL="0" indent="0">
              <a:buSzTx/>
              <a:buFontTx/>
              <a:buNone/>
              <a:defRPr sz="1800"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9" name="Text Placeholder 4"/>
          <p:cNvSpPr>
            <a:spLocks noGrp="1"/>
          </p:cNvSpPr>
          <p:nvPr>
            <p:ph type="body" sz="quarter" idx="13"/>
          </p:nvPr>
        </p:nvSpPr>
        <p:spPr>
          <a:xfrm>
            <a:off x="4629152" y="1260874"/>
            <a:ext cx="3887391" cy="617936"/>
          </a:xfrm>
          <a:prstGeom prst="rect">
            <a:avLst/>
          </a:prstGeom>
        </p:spPr>
        <p:txBody>
          <a:bodyPr anchor="b"/>
          <a:lstStyle>
            <a:lvl1pPr>
              <a:defRPr b="0" i="0"/>
            </a:lvl1pPr>
          </a:lstStyle>
          <a:p>
            <a:endParaRPr dirty="0"/>
          </a:p>
        </p:txBody>
      </p:sp>
      <p:sp>
        <p:nvSpPr>
          <p:cNvPr id="50"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1773380260"/>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629840" y="342900"/>
            <a:ext cx="2949180" cy="1200150"/>
          </a:xfrm>
          <a:prstGeom prst="rect">
            <a:avLst/>
          </a:prstGeom>
        </p:spPr>
        <p:txBody>
          <a:bodyPr anchor="b"/>
          <a:lstStyle>
            <a:lvl1pPr>
              <a:defRPr sz="2400" b="0" i="0"/>
            </a:lvl1pPr>
          </a:lstStyle>
          <a:p>
            <a:r>
              <a:rPr dirty="0"/>
              <a:t>Title Text</a:t>
            </a:r>
          </a:p>
        </p:txBody>
      </p:sp>
      <p:sp>
        <p:nvSpPr>
          <p:cNvPr id="73" name="Body Level One…"/>
          <p:cNvSpPr txBox="1">
            <a:spLocks noGrp="1"/>
          </p:cNvSpPr>
          <p:nvPr>
            <p:ph type="body" sz="half" idx="1"/>
          </p:nvPr>
        </p:nvSpPr>
        <p:spPr>
          <a:xfrm>
            <a:off x="3887390" y="740571"/>
            <a:ext cx="4629152" cy="3655219"/>
          </a:xfrm>
          <a:prstGeom prst="rect">
            <a:avLst/>
          </a:prstGeom>
        </p:spPr>
        <p:txBody>
          <a:bodyPr/>
          <a:lstStyle>
            <a:lvl1pPr>
              <a:defRPr sz="2400" b="0" i="0"/>
            </a:lvl1pPr>
            <a:lvl2pPr marL="538816" indent="-195933">
              <a:defRPr sz="2400" b="0" i="0"/>
            </a:lvl2pPr>
            <a:lvl3pPr marL="914355" indent="-228588">
              <a:defRPr sz="2400" b="0" i="0"/>
            </a:lvl3pPr>
            <a:lvl4pPr marL="1302956" indent="-274307">
              <a:defRPr sz="2400" b="0" i="0"/>
            </a:lvl4pPr>
            <a:lvl5pPr marL="1645838" indent="-274307">
              <a:defRPr sz="2400"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74" name="Text Placeholder 3"/>
          <p:cNvSpPr>
            <a:spLocks noGrp="1"/>
          </p:cNvSpPr>
          <p:nvPr>
            <p:ph type="body" sz="quarter" idx="13"/>
          </p:nvPr>
        </p:nvSpPr>
        <p:spPr>
          <a:xfrm>
            <a:off x="629842" y="1543052"/>
            <a:ext cx="2949179" cy="2858691"/>
          </a:xfrm>
          <a:prstGeom prst="rect">
            <a:avLst/>
          </a:prstGeom>
        </p:spPr>
        <p:txBody>
          <a:bodyPr/>
          <a:lstStyle>
            <a:lvl1pPr>
              <a:defRPr b="0" i="0"/>
            </a:lvl1pPr>
          </a:lstStyle>
          <a:p>
            <a:endParaRPr dirty="0"/>
          </a:p>
        </p:txBody>
      </p:sp>
      <p:sp>
        <p:nvSpPr>
          <p:cNvPr id="75"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3083857446"/>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629840" y="342900"/>
            <a:ext cx="2949180" cy="1200150"/>
          </a:xfrm>
          <a:prstGeom prst="rect">
            <a:avLst/>
          </a:prstGeom>
        </p:spPr>
        <p:txBody>
          <a:bodyPr anchor="b"/>
          <a:lstStyle>
            <a:lvl1pPr>
              <a:defRPr sz="2400" b="0" i="0"/>
            </a:lvl1pPr>
          </a:lstStyle>
          <a:p>
            <a:r>
              <a:rPr dirty="0"/>
              <a:t>Title Text</a:t>
            </a:r>
          </a:p>
        </p:txBody>
      </p:sp>
      <p:sp>
        <p:nvSpPr>
          <p:cNvPr id="83" name="Picture Placeholder 2"/>
          <p:cNvSpPr>
            <a:spLocks noGrp="1"/>
          </p:cNvSpPr>
          <p:nvPr>
            <p:ph type="pic" sz="half" idx="13"/>
          </p:nvPr>
        </p:nvSpPr>
        <p:spPr>
          <a:xfrm>
            <a:off x="3887390" y="740571"/>
            <a:ext cx="4629152" cy="3655219"/>
          </a:xfrm>
          <a:prstGeom prst="rect">
            <a:avLst/>
          </a:prstGeom>
        </p:spPr>
        <p:txBody>
          <a:bodyPr lIns="91439" tIns="45719" rIns="91439" bIns="45719">
            <a:noAutofit/>
          </a:bodyPr>
          <a:lstStyle>
            <a:lvl1pPr>
              <a:defRPr b="0" i="0"/>
            </a:lvl1pPr>
          </a:lstStyle>
          <a:p>
            <a:endParaRPr dirty="0"/>
          </a:p>
        </p:txBody>
      </p:sp>
      <p:sp>
        <p:nvSpPr>
          <p:cNvPr id="84" name="Body Level One…"/>
          <p:cNvSpPr txBox="1">
            <a:spLocks noGrp="1"/>
          </p:cNvSpPr>
          <p:nvPr>
            <p:ph type="body" sz="quarter" idx="1"/>
          </p:nvPr>
        </p:nvSpPr>
        <p:spPr>
          <a:xfrm>
            <a:off x="629840" y="1543052"/>
            <a:ext cx="2949180" cy="2858691"/>
          </a:xfrm>
          <a:prstGeom prst="rect">
            <a:avLst/>
          </a:prstGeom>
        </p:spPr>
        <p:txBody>
          <a:bodyPr/>
          <a:lstStyle>
            <a:lvl1pPr marL="0" indent="0">
              <a:buSzTx/>
              <a:buFontTx/>
              <a:buNone/>
              <a:defRPr sz="1200" b="0" i="0"/>
            </a:lvl1pPr>
            <a:lvl2pPr marL="0" indent="0">
              <a:buSzTx/>
              <a:buFontTx/>
              <a:buNone/>
              <a:defRPr sz="1200" b="0" i="0"/>
            </a:lvl2pPr>
            <a:lvl3pPr marL="0" indent="0">
              <a:buSzTx/>
              <a:buFontTx/>
              <a:buNone/>
              <a:defRPr sz="1200" b="0" i="0"/>
            </a:lvl3pPr>
            <a:lvl4pPr marL="0" indent="0">
              <a:buSzTx/>
              <a:buFontTx/>
              <a:buNone/>
              <a:defRPr sz="1200" b="0" i="0"/>
            </a:lvl4pPr>
            <a:lvl5pPr marL="0" indent="0">
              <a:buSzTx/>
              <a:buFontTx/>
              <a:buNone/>
              <a:defRPr sz="1200"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85"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380636988"/>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2" name="Title Text"/>
          <p:cNvSpPr txBox="1">
            <a:spLocks noGrp="1"/>
          </p:cNvSpPr>
          <p:nvPr>
            <p:ph type="title"/>
          </p:nvPr>
        </p:nvSpPr>
        <p:spPr>
          <a:prstGeom prst="rect">
            <a:avLst/>
          </a:prstGeom>
        </p:spPr>
        <p:txBody>
          <a:bodyPr/>
          <a:lstStyle>
            <a:lvl1pPr>
              <a:defRPr b="0" i="0"/>
            </a:lvl1pPr>
          </a:lstStyle>
          <a:p>
            <a:r>
              <a:rPr dirty="0"/>
              <a:t>Title Text</a:t>
            </a:r>
          </a:p>
        </p:txBody>
      </p:sp>
      <p:sp>
        <p:nvSpPr>
          <p:cNvPr id="93" name="Body Level One…"/>
          <p:cNvSpPr txBox="1">
            <a:spLocks noGrp="1"/>
          </p:cNvSpPr>
          <p:nvPr>
            <p:ph type="body" idx="1"/>
          </p:nvPr>
        </p:nvSpPr>
        <p:spPr>
          <a:prstGeom prst="rect">
            <a:avLst/>
          </a:prstGeom>
        </p:spPr>
        <p:txBody>
          <a:bodyPr/>
          <a:lstStyle>
            <a:lvl1pPr>
              <a:defRPr b="0" i="0"/>
            </a:lvl1pPr>
            <a:lvl2pPr>
              <a:defRPr b="0" i="0"/>
            </a:lvl2pPr>
            <a:lvl3pPr>
              <a:defRPr b="0" i="0"/>
            </a:lvl3pPr>
            <a:lvl4pPr>
              <a:defRPr b="0" i="0"/>
            </a:lvl4pPr>
            <a:lvl5pPr>
              <a:defRPr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94"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3698731704"/>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01" name="Title Text"/>
          <p:cNvSpPr txBox="1">
            <a:spLocks noGrp="1"/>
          </p:cNvSpPr>
          <p:nvPr>
            <p:ph type="title"/>
          </p:nvPr>
        </p:nvSpPr>
        <p:spPr>
          <a:xfrm>
            <a:off x="6543676" y="273846"/>
            <a:ext cx="1971675" cy="4358879"/>
          </a:xfrm>
          <a:prstGeom prst="rect">
            <a:avLst/>
          </a:prstGeom>
        </p:spPr>
        <p:txBody>
          <a:bodyPr/>
          <a:lstStyle>
            <a:lvl1pPr>
              <a:defRPr b="0" i="0"/>
            </a:lvl1pPr>
          </a:lstStyle>
          <a:p>
            <a:r>
              <a:rPr dirty="0"/>
              <a:t>Title Text</a:t>
            </a:r>
          </a:p>
        </p:txBody>
      </p:sp>
      <p:sp>
        <p:nvSpPr>
          <p:cNvPr id="102" name="Body Level One…"/>
          <p:cNvSpPr txBox="1">
            <a:spLocks noGrp="1"/>
          </p:cNvSpPr>
          <p:nvPr>
            <p:ph type="body" idx="1"/>
          </p:nvPr>
        </p:nvSpPr>
        <p:spPr>
          <a:xfrm>
            <a:off x="628652" y="273846"/>
            <a:ext cx="5800725" cy="4358879"/>
          </a:xfrm>
          <a:prstGeom prst="rect">
            <a:avLst/>
          </a:prstGeom>
        </p:spPr>
        <p:txBody>
          <a:bodyPr/>
          <a:lstStyle>
            <a:lvl1pPr>
              <a:defRPr b="0" i="0"/>
            </a:lvl1pPr>
            <a:lvl2pPr>
              <a:defRPr b="0" i="0"/>
            </a:lvl2pPr>
            <a:lvl3pPr>
              <a:defRPr b="0" i="0"/>
            </a:lvl3pPr>
            <a:lvl4pPr>
              <a:defRPr b="0" i="0"/>
            </a:lvl4pPr>
            <a:lvl5pPr>
              <a:defRPr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03"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166450507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628650" y="273844"/>
            <a:ext cx="7886700" cy="994172"/>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ctr">
            <a:normAutofit/>
          </a:bodyPr>
          <a:lstStyle/>
          <a:p>
            <a:r>
              <a:rPr dirty="0"/>
              <a:t>Title Text</a:t>
            </a:r>
          </a:p>
        </p:txBody>
      </p:sp>
      <p:sp>
        <p:nvSpPr>
          <p:cNvPr id="3" name="Body Level One…"/>
          <p:cNvSpPr txBox="1">
            <a:spLocks noGrp="1"/>
          </p:cNvSpPr>
          <p:nvPr>
            <p:ph type="body" idx="1"/>
          </p:nvPr>
        </p:nvSpPr>
        <p:spPr>
          <a:xfrm>
            <a:off x="628650" y="1369219"/>
            <a:ext cx="7886700" cy="3263504"/>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ormAutofit/>
          </a:body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 name="Slide Number"/>
          <p:cNvSpPr txBox="1">
            <a:spLocks noGrp="1"/>
          </p:cNvSpPr>
          <p:nvPr>
            <p:ph type="sldNum" sz="quarter" idx="2"/>
          </p:nvPr>
        </p:nvSpPr>
        <p:spPr>
          <a:xfrm>
            <a:off x="8281960" y="4788772"/>
            <a:ext cx="233393" cy="230828"/>
          </a:xfrm>
          <a:prstGeom prst="rect">
            <a:avLst/>
          </a:prstGeom>
          <a:ln w="12700">
            <a:miter lim="400000"/>
          </a:ln>
        </p:spPr>
        <p:txBody>
          <a:bodyPr wrap="none" lIns="45718" tIns="45718" rIns="45718" bIns="45718" anchor="ctr">
            <a:spAutoFit/>
          </a:bodyPr>
          <a:lstStyle>
            <a:lvl1pPr algn="r">
              <a:defRPr sz="900" b="0" i="0">
                <a:solidFill>
                  <a:srgbClr val="888888"/>
                </a:solidFill>
                <a:latin typeface="Helvetica" pitchFamily="2" charset="0"/>
              </a:defRPr>
            </a:lvl1pPr>
          </a:lstStyle>
          <a:p>
            <a:fld id="{86CB4B4D-7CA3-9044-876B-883B54F8677D}" type="slidenum">
              <a:rPr lang="en-US" smtClean="0"/>
              <a:pPr/>
              <a:t>‹#›</a:t>
            </a:fld>
            <a:endParaRPr lang="en-US" dirty="0"/>
          </a:p>
        </p:txBody>
      </p:sp>
    </p:spTree>
    <p:extLst>
      <p:ext uri="{BB962C8B-B14F-4D97-AF65-F5344CB8AC3E}">
        <p14:creationId xmlns:p14="http://schemas.microsoft.com/office/powerpoint/2010/main" val="27459859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ransition spd="med"/>
  <p:txStyles>
    <p:titleStyle>
      <a:lvl1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Helvetica" pitchFamily="2" charset="0"/>
          <a:ea typeface="+mj-ea"/>
          <a:cs typeface="+mj-cs"/>
          <a:sym typeface="Calibri"/>
        </a:defRPr>
      </a:lvl1pPr>
      <a:lvl2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2pPr>
      <a:lvl3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3pPr>
      <a:lvl4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4pPr>
      <a:lvl5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5pPr>
      <a:lvl6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6pPr>
      <a:lvl7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7pPr>
      <a:lvl8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8pPr>
      <a:lvl9pPr marL="0" marR="0" indent="0" algn="l" defTabSz="685766" rtl="0" latinLnBrk="0">
        <a:lnSpc>
          <a:spcPct val="9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9pPr>
    </p:titleStyle>
    <p:bodyStyle>
      <a:lvl1pPr marL="171442" marR="0" indent="-171442"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1pPr>
      <a:lvl2pPr marL="542899" marR="0" indent="-200015"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2pPr>
      <a:lvl3pPr marL="925783" marR="0" indent="-24001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3pPr>
      <a:lvl4pPr marL="1295336"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4pPr>
      <a:lvl5pPr marL="1638218"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Helvetica" pitchFamily="2" charset="0"/>
          <a:ea typeface="+mj-ea"/>
          <a:cs typeface="+mj-cs"/>
          <a:sym typeface="Calibri"/>
        </a:defRPr>
      </a:lvl5pPr>
      <a:lvl6pPr marL="1981102"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6pPr>
      <a:lvl7pPr marL="2323984"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7pPr>
      <a:lvl8pPr marL="2666867"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8pPr>
      <a:lvl9pPr marL="3009750" marR="0" indent="-266687" algn="l" defTabSz="685766" rtl="0" latinLnBrk="0">
        <a:lnSpc>
          <a:spcPct val="90000"/>
        </a:lnSpc>
        <a:spcBef>
          <a:spcPts val="750"/>
        </a:spcBef>
        <a:spcAft>
          <a:spcPts val="0"/>
        </a:spcAft>
        <a:buClrTx/>
        <a:buSzPct val="100000"/>
        <a:buFont typeface="Arial"/>
        <a:buChar char="•"/>
        <a:tabLst/>
        <a:defRPr sz="2100" b="0" i="0" u="none" strike="noStrike" cap="none" spc="0" baseline="0">
          <a:ln>
            <a:noFill/>
          </a:ln>
          <a:solidFill>
            <a:srgbClr val="000000"/>
          </a:solidFill>
          <a:uFillTx/>
          <a:latin typeface="+mj-lt"/>
          <a:ea typeface="+mj-ea"/>
          <a:cs typeface="+mj-cs"/>
          <a:sym typeface="Calibri"/>
        </a:defRPr>
      </a:lvl9pPr>
    </p:bodyStyle>
    <p:otherStyle>
      <a:lvl1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1pPr>
      <a:lvl2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2pPr>
      <a:lvl3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3pPr>
      <a:lvl4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4pPr>
      <a:lvl5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5pPr>
      <a:lvl6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6pPr>
      <a:lvl7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7pPr>
      <a:lvl8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8pPr>
      <a:lvl9pPr marL="0" marR="0" indent="0" algn="r" defTabSz="685766"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519150"/>
            <a:ext cx="8520600" cy="20526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b="1" dirty="0"/>
              <a:t>Progress in Oceanographic pH Sensors</a:t>
            </a:r>
            <a:endParaRPr b="1" dirty="0"/>
          </a:p>
        </p:txBody>
      </p:sp>
      <p:sp>
        <p:nvSpPr>
          <p:cNvPr id="55" name="Google Shape;55;p13"/>
          <p:cNvSpPr txBox="1">
            <a:spLocks noGrp="1"/>
          </p:cNvSpPr>
          <p:nvPr>
            <p:ph type="subTitle" idx="1"/>
          </p:nvPr>
        </p:nvSpPr>
        <p:spPr>
          <a:xfrm>
            <a:off x="311700" y="2834125"/>
            <a:ext cx="8520599" cy="1788600"/>
          </a:xfrm>
          <a:prstGeom prst="rect">
            <a:avLst/>
          </a:prstGeom>
        </p:spPr>
        <p:txBody>
          <a:bodyPr spcFirstLastPara="1" wrap="square" lIns="91425" tIns="91425" rIns="91425" bIns="91425" anchor="t" anchorCtr="0">
            <a:normAutofit fontScale="70000" lnSpcReduction="20000"/>
          </a:bodyPr>
          <a:lstStyle/>
          <a:p>
            <a:pPr marL="0" lvl="0" indent="0" algn="ctr" rtl="0">
              <a:spcBef>
                <a:spcPts val="0"/>
              </a:spcBef>
              <a:spcAft>
                <a:spcPts val="0"/>
              </a:spcAft>
              <a:buNone/>
            </a:pPr>
            <a:r>
              <a:rPr lang="en" dirty="0"/>
              <a:t>Gene Massion, Ben Davis, Kenneth S Johnson, Jessica Metter,</a:t>
            </a:r>
          </a:p>
          <a:p>
            <a:pPr marL="0" lvl="0" indent="0" algn="ctr" rtl="0">
              <a:spcBef>
                <a:spcPts val="0"/>
              </a:spcBef>
              <a:spcAft>
                <a:spcPts val="0"/>
              </a:spcAft>
              <a:buNone/>
            </a:pPr>
            <a:r>
              <a:rPr lang="en" dirty="0"/>
              <a:t>Josh N Plant, Yuichiro Takeshita and Peter M Walz </a:t>
            </a:r>
            <a:endParaRPr dirty="0"/>
          </a:p>
          <a:p>
            <a:pPr marL="0" lvl="0" indent="0" algn="ctr" rtl="0">
              <a:spcBef>
                <a:spcPts val="0"/>
              </a:spcBef>
              <a:spcAft>
                <a:spcPts val="0"/>
              </a:spcAft>
              <a:buNone/>
            </a:pPr>
            <a:r>
              <a:rPr lang="en" dirty="0"/>
              <a:t>Monterey Bay Aquarium Research Institute</a:t>
            </a:r>
            <a:endParaRPr dirty="0"/>
          </a:p>
          <a:p>
            <a:pPr marL="0" lvl="0" indent="0" algn="ctr" rtl="0">
              <a:spcBef>
                <a:spcPts val="0"/>
              </a:spcBef>
              <a:spcAft>
                <a:spcPts val="0"/>
              </a:spcAft>
              <a:buNone/>
            </a:pPr>
            <a:r>
              <a:rPr lang="en" dirty="0"/>
              <a:t>Moss Landing, United States </a:t>
            </a:r>
            <a:endParaRPr dirty="0"/>
          </a:p>
          <a:p>
            <a:pPr marL="0" lvl="0" indent="0" algn="ctr" rtl="0">
              <a:spcBef>
                <a:spcPts val="0"/>
              </a:spcBef>
              <a:spcAft>
                <a:spcPts val="0"/>
              </a:spcAft>
              <a:buNone/>
            </a:pPr>
            <a:r>
              <a:rPr lang="en" dirty="0"/>
              <a:t>Ocean Sciences Meeting 2026, Glasgow Scotland</a:t>
            </a:r>
            <a:endParaRPr dirty="0"/>
          </a:p>
          <a:p>
            <a:pPr marL="0" lvl="0" indent="0" algn="ctr" rtl="0">
              <a:spcBef>
                <a:spcPts val="0"/>
              </a:spcBef>
              <a:spcAft>
                <a:spcPts val="0"/>
              </a:spcAft>
              <a:buNone/>
            </a:pPr>
            <a:r>
              <a:rPr lang="en" dirty="0"/>
              <a:t>2026 Feb 23</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Performance Progress</a:t>
            </a:r>
            <a:endParaRPr dirty="0"/>
          </a:p>
        </p:txBody>
      </p:sp>
      <p:sp>
        <p:nvSpPr>
          <p:cNvPr id="73" name="Google Shape;73;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US" dirty="0"/>
              <a:t>Pressure balanced (oil filled) sensors work really well!</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Manufacturability Progress</a:t>
            </a:r>
            <a:endParaRPr/>
          </a:p>
        </p:txBody>
      </p:sp>
      <p:sp>
        <p:nvSpPr>
          <p:cNvPr id="79" name="Google Shape;79;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a:t>Eliminated epoxy potting steps</a:t>
            </a:r>
            <a:endParaRPr/>
          </a:p>
          <a:p>
            <a:pPr marL="457200" lvl="0" indent="-342900" algn="l" rtl="0">
              <a:spcBef>
                <a:spcPts val="0"/>
              </a:spcBef>
              <a:spcAft>
                <a:spcPts val="0"/>
              </a:spcAft>
              <a:buSzPts val="1800"/>
              <a:buChar char="●"/>
            </a:pPr>
            <a:r>
              <a:rPr lang="en"/>
              <a:t>Replaced hand bent wire contacts with fuzz buttons and a PCB assembly</a:t>
            </a:r>
            <a:endParaRPr/>
          </a:p>
          <a:p>
            <a:pPr marL="457200" lvl="0" indent="-342900" algn="l" rtl="0">
              <a:spcBef>
                <a:spcPts val="0"/>
              </a:spcBef>
              <a:spcAft>
                <a:spcPts val="0"/>
              </a:spcAft>
              <a:buSzPts val="1800"/>
              <a:buChar char="●"/>
            </a:pPr>
            <a:r>
              <a:rPr lang="en"/>
              <a:t>Reduced parts count</a:t>
            </a:r>
            <a:endParaRPr/>
          </a:p>
          <a:p>
            <a:pPr marL="457200" lvl="0" indent="-342900" algn="l" rtl="0">
              <a:spcBef>
                <a:spcPts val="0"/>
              </a:spcBef>
              <a:spcAft>
                <a:spcPts val="0"/>
              </a:spcAft>
              <a:buSzPts val="1800"/>
              <a:buChar char="●"/>
            </a:pPr>
            <a:r>
              <a:rPr lang="en"/>
              <a:t>Increased size of parts</a:t>
            </a:r>
            <a:endParaRPr/>
          </a:p>
          <a:p>
            <a:pPr marL="457200" lvl="0" indent="-342900" algn="l" rtl="0">
              <a:spcBef>
                <a:spcPts val="0"/>
              </a:spcBef>
              <a:spcAft>
                <a:spcPts val="0"/>
              </a:spcAft>
              <a:buSzPts val="1800"/>
              <a:buChar char="●"/>
            </a:pPr>
            <a:r>
              <a:rPr lang="en"/>
              <a:t>Calibrate the complete deployable sensor across pressure and temperature</a:t>
            </a:r>
            <a:endParaRPr/>
          </a:p>
          <a:p>
            <a:pPr marL="457200" lvl="0" indent="-342900" algn="l" rtl="0">
              <a:spcBef>
                <a:spcPts val="0"/>
              </a:spcBef>
              <a:spcAft>
                <a:spcPts val="0"/>
              </a:spcAft>
              <a:buSzPts val="1800"/>
              <a:buChar char="●"/>
            </a:pPr>
            <a:r>
              <a:rPr lang="en"/>
              <a:t>Doubled the number of qualified ISFET vendors (2 X 1 vendor = 2 vendors)</a:t>
            </a:r>
            <a:endParaRPr/>
          </a:p>
          <a:p>
            <a:pPr marL="457200" lvl="0" indent="-342900" algn="l" rtl="0">
              <a:spcBef>
                <a:spcPts val="0"/>
              </a:spcBef>
              <a:spcAft>
                <a:spcPts val="0"/>
              </a:spcAft>
              <a:buSzPts val="1800"/>
              <a:buChar char="●"/>
            </a:pPr>
            <a:r>
              <a:rPr lang="en"/>
              <a:t>Moved manufacturing from MBARI Chem Sensor Lab to Applied Engineering (a contract manufacturer)</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Reliability Progress</a:t>
            </a:r>
            <a:endParaRPr/>
          </a:p>
        </p:txBody>
      </p:sp>
      <p:sp>
        <p:nvSpPr>
          <p:cNvPr id="85" name="Google Shape;85;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a:t>FIT rate</a:t>
            </a:r>
            <a:endParaRPr/>
          </a:p>
          <a:p>
            <a:pPr marL="457200" lvl="0" indent="-342900" algn="l" rtl="0">
              <a:spcBef>
                <a:spcPts val="0"/>
              </a:spcBef>
              <a:spcAft>
                <a:spcPts val="0"/>
              </a:spcAft>
              <a:buSzPts val="1800"/>
              <a:buChar char="●"/>
            </a:pPr>
            <a:r>
              <a:rPr lang="en"/>
              <a:t>DSD fit rate</a:t>
            </a:r>
            <a:endParaRPr/>
          </a:p>
          <a:p>
            <a:pPr marL="457200" lvl="0" indent="-342900" algn="l" rtl="0">
              <a:spcBef>
                <a:spcPts val="0"/>
              </a:spcBef>
              <a:spcAft>
                <a:spcPts val="0"/>
              </a:spcAft>
              <a:buSzPts val="1800"/>
              <a:buChar char="●"/>
            </a:pPr>
            <a:r>
              <a:rPr lang="en"/>
              <a:t>Chem sensor lab GDFs</a:t>
            </a:r>
            <a:endParaRPr/>
          </a:p>
          <a:p>
            <a:pPr marL="457200" lvl="0" indent="-342900" algn="l" rtl="0">
              <a:spcBef>
                <a:spcPts val="0"/>
              </a:spcBef>
              <a:spcAft>
                <a:spcPts val="0"/>
              </a:spcAft>
              <a:buSzPts val="1800"/>
              <a:buChar char="●"/>
            </a:pPr>
            <a:r>
              <a:rPr lang="en"/>
              <a:t>AE GDFs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Next Steps</a:t>
            </a:r>
            <a:endParaRPr/>
          </a:p>
        </p:txBody>
      </p:sp>
      <p:sp>
        <p:nvSpPr>
          <p:cNvPr id="91" name="Google Shape;91;p1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a:t>Reduce the variance in performance metrics</a:t>
            </a:r>
            <a:endParaRPr/>
          </a:p>
          <a:p>
            <a:pPr marL="914400" lvl="1" indent="-317500" algn="l" rtl="0">
              <a:spcBef>
                <a:spcPts val="0"/>
              </a:spcBef>
              <a:spcAft>
                <a:spcPts val="0"/>
              </a:spcAft>
              <a:buSzPts val="1400"/>
              <a:buChar char="○"/>
            </a:pPr>
            <a:r>
              <a:rPr lang="en"/>
              <a:t>Replace the custom gasket with an off the shelf seal</a:t>
            </a:r>
            <a:endParaRPr/>
          </a:p>
          <a:p>
            <a:pPr marL="457200" lvl="0" indent="-342900" algn="l" rtl="0">
              <a:spcBef>
                <a:spcPts val="0"/>
              </a:spcBef>
              <a:spcAft>
                <a:spcPts val="0"/>
              </a:spcAft>
              <a:buSzPts val="1800"/>
              <a:buChar char="●"/>
            </a:pPr>
            <a:r>
              <a:rPr lang="en"/>
              <a:t>Develop a model that estimates seawater pH as an integrated function of parameters other than seawater pH to better understand design decisions</a:t>
            </a:r>
            <a:endParaRPr/>
          </a:p>
          <a:p>
            <a:pPr marL="914400" lvl="1" indent="-317500" algn="l" rtl="0">
              <a:spcBef>
                <a:spcPts val="0"/>
              </a:spcBef>
              <a:spcAft>
                <a:spcPts val="0"/>
              </a:spcAft>
              <a:buSzPts val="1400"/>
              <a:buChar char="○"/>
            </a:pPr>
            <a:r>
              <a:rPr lang="en"/>
              <a:t>Strain in the ISFET due to structural loads</a:t>
            </a:r>
            <a:endParaRPr/>
          </a:p>
          <a:p>
            <a:pPr marL="914400" lvl="1" indent="-317500" algn="l" rtl="0">
              <a:spcBef>
                <a:spcPts val="0"/>
              </a:spcBef>
              <a:spcAft>
                <a:spcPts val="0"/>
              </a:spcAft>
              <a:buSzPts val="1400"/>
              <a:buChar char="○"/>
            </a:pPr>
            <a:r>
              <a:rPr lang="en"/>
              <a:t>Temperature</a:t>
            </a:r>
            <a:endParaRPr/>
          </a:p>
          <a:p>
            <a:pPr marL="914400" lvl="1" indent="-317500" algn="l" rtl="0">
              <a:spcBef>
                <a:spcPts val="0"/>
              </a:spcBef>
              <a:spcAft>
                <a:spcPts val="0"/>
              </a:spcAft>
              <a:buSzPts val="1400"/>
              <a:buChar char="○"/>
            </a:pPr>
            <a:r>
              <a:rPr lang="en"/>
              <a:t>Pressure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Acknowledgments</a:t>
            </a:r>
            <a:endParaRPr/>
          </a:p>
        </p:txBody>
      </p:sp>
      <p:sp>
        <p:nvSpPr>
          <p:cNvPr id="97" name="Google Shape;97;p2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FD940-1AED-28E4-BDCF-5547E98A3693}"/>
              </a:ext>
            </a:extLst>
          </p:cNvPr>
          <p:cNvSpPr>
            <a:spLocks noGrp="1"/>
          </p:cNvSpPr>
          <p:nvPr>
            <p:ph type="title"/>
          </p:nvPr>
        </p:nvSpPr>
        <p:spPr/>
        <p:txBody>
          <a:bodyPr>
            <a:normAutofit fontScale="90000"/>
          </a:bodyPr>
          <a:lstStyle/>
          <a:p>
            <a:r>
              <a:rPr lang="en-US" dirty="0"/>
              <a:t>Abstract</a:t>
            </a:r>
          </a:p>
        </p:txBody>
      </p:sp>
      <p:sp>
        <p:nvSpPr>
          <p:cNvPr id="3" name="Text Placeholder 2">
            <a:extLst>
              <a:ext uri="{FF2B5EF4-FFF2-40B4-BE49-F238E27FC236}">
                <a16:creationId xmlns:a16="http://schemas.microsoft.com/office/drawing/2014/main" id="{4AB4098B-1020-893B-B58F-BE17F7732DDB}"/>
              </a:ext>
            </a:extLst>
          </p:cNvPr>
          <p:cNvSpPr>
            <a:spLocks noGrp="1"/>
          </p:cNvSpPr>
          <p:nvPr>
            <p:ph type="body" idx="1"/>
          </p:nvPr>
        </p:nvSpPr>
        <p:spPr/>
        <p:txBody>
          <a:bodyPr>
            <a:normAutofit fontScale="85000" lnSpcReduction="10000"/>
          </a:bodyPr>
          <a:lstStyle/>
          <a:p>
            <a:r>
              <a:rPr lang="en-US" dirty="0">
                <a:effectLst/>
              </a:rPr>
              <a:t>The MBARI Chemical Sensor lab has been developing pH sensor for oceanographic applications since 2008. The original technology was commercialized in 2010. Since that time, the Chem Sensor lab has continued to improve our pH sensor technology. More than 670 sensors have been deployed for a range of science missions, and various failure modes have been identified. Improvements have been made in performance, manufacturability, reliability and cost, which address many of these issues. The current status of and future plans for our continual improvement process will be discussed in this presentation. Performance improvements will be of general interest to the ocean sciences community. The processes we've developed to improve manufacturability, reliability and cost may be of particular interest to the ocean sciences technology development community.</a:t>
            </a:r>
          </a:p>
          <a:p>
            <a:br>
              <a:rPr lang="en-US" dirty="0"/>
            </a:br>
            <a:endParaRPr lang="en-US" dirty="0"/>
          </a:p>
        </p:txBody>
      </p:sp>
    </p:spTree>
    <p:extLst>
      <p:ext uri="{BB962C8B-B14F-4D97-AF65-F5344CB8AC3E}">
        <p14:creationId xmlns:p14="http://schemas.microsoft.com/office/powerpoint/2010/main" val="211092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D1B27"/>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2F24FB1-1EB2-13D1-4C96-265EECC87F03}"/>
              </a:ext>
            </a:extLst>
          </p:cNvPr>
          <p:cNvPicPr>
            <a:picLocks noChangeAspect="1"/>
          </p:cNvPicPr>
          <p:nvPr/>
        </p:nvPicPr>
        <p:blipFill rotWithShape="1">
          <a:blip r:embed="rId3">
            <a:extLst>
              <a:ext uri="{28A0092B-C50C-407E-A947-70E740481C1C}">
                <a14:useLocalDpi xmlns:a14="http://schemas.microsoft.com/office/drawing/2010/main" val="0"/>
              </a:ext>
            </a:extLst>
          </a:blip>
          <a:srcRect l="-604" t="17666" r="32821" b="30521"/>
          <a:stretch/>
        </p:blipFill>
        <p:spPr>
          <a:xfrm>
            <a:off x="-244342" y="-74141"/>
            <a:ext cx="9388342" cy="5217641"/>
          </a:xfrm>
          <a:prstGeom prst="rect">
            <a:avLst/>
          </a:prstGeom>
        </p:spPr>
      </p:pic>
      <p:sp>
        <p:nvSpPr>
          <p:cNvPr id="113" name="Title 1"/>
          <p:cNvSpPr txBox="1">
            <a:spLocks noGrp="1"/>
          </p:cNvSpPr>
          <p:nvPr>
            <p:ph type="ctrTitle"/>
          </p:nvPr>
        </p:nvSpPr>
        <p:spPr>
          <a:xfrm>
            <a:off x="0" y="778491"/>
            <a:ext cx="6627257" cy="2016802"/>
          </a:xfrm>
          <a:prstGeom prst="rect">
            <a:avLst/>
          </a:prstGeom>
        </p:spPr>
        <p:txBody>
          <a:bodyPr>
            <a:normAutofit/>
          </a:bodyPr>
          <a:lstStyle/>
          <a:p>
            <a:r>
              <a:rPr lang="en-US" b="1" dirty="0">
                <a:solidFill>
                  <a:schemeClr val="bg1"/>
                </a:solidFill>
              </a:rPr>
              <a:t>Progress in Oceanographic pH Sensors</a:t>
            </a:r>
            <a:endParaRPr lang="en-US" dirty="0">
              <a:latin typeface="+mn-ea"/>
              <a:ea typeface="+mn-ea"/>
            </a:endParaRPr>
          </a:p>
        </p:txBody>
      </p:sp>
      <p:sp>
        <p:nvSpPr>
          <p:cNvPr id="114" name="TextBox 26"/>
          <p:cNvSpPr txBox="1"/>
          <p:nvPr/>
        </p:nvSpPr>
        <p:spPr>
          <a:xfrm>
            <a:off x="401592" y="3135550"/>
            <a:ext cx="7203912" cy="323163"/>
          </a:xfrm>
          <a:prstGeom prst="rect">
            <a:avLst/>
          </a:prstGeom>
          <a:ln w="12700">
            <a:miter lim="400000"/>
          </a:ln>
          <a:extLst>
            <a:ext uri="{C572A759-6A51-4108-AA02-DFA0A04FC94B}">
              <ma14:wrappingTextBoxFlag xmlns:ma14="http://schemas.microsoft.com/office/mac/drawingml/2011/main" xmlns="" val="1"/>
            </a:ext>
          </a:extLst>
        </p:spPr>
        <p:txBody>
          <a:bodyPr wrap="square" lIns="34289" tIns="34289" rIns="34289" bIns="34289">
            <a:spAutoFit/>
          </a:bodyPr>
          <a:lstStyle/>
          <a:p>
            <a:pPr defTabSz="685766" hangingPunct="0">
              <a:buClrTx/>
              <a:defRPr sz="2400">
                <a:solidFill>
                  <a:srgbClr val="FFFFFF"/>
                </a:solidFill>
                <a:latin typeface="Helvetica Neue"/>
                <a:ea typeface="Helvetica Neue"/>
                <a:cs typeface="Helvetica Neue"/>
                <a:sym typeface="Helvetica Neue"/>
              </a:defRPr>
            </a:pPr>
            <a:endParaRPr sz="1650" dirty="0">
              <a:solidFill>
                <a:srgbClr val="FFFFFF"/>
              </a:solidFill>
              <a:latin typeface="Helvetica" pitchFamily="2" charset="0"/>
              <a:sym typeface="Helvetica Neue"/>
            </a:endParaRPr>
          </a:p>
        </p:txBody>
      </p:sp>
      <p:pic>
        <p:nvPicPr>
          <p:cNvPr id="115" name="Picture 29" descr="Picture 29"/>
          <p:cNvPicPr>
            <a:picLocks noChangeAspect="1"/>
          </p:cNvPicPr>
          <p:nvPr/>
        </p:nvPicPr>
        <p:blipFill>
          <a:blip r:embed="rId4"/>
          <a:stretch>
            <a:fillRect/>
          </a:stretch>
        </p:blipFill>
        <p:spPr>
          <a:xfrm>
            <a:off x="6627257" y="4711621"/>
            <a:ext cx="1392840" cy="283291"/>
          </a:xfrm>
          <a:prstGeom prst="rect">
            <a:avLst/>
          </a:prstGeom>
          <a:ln w="12700">
            <a:miter lim="400000"/>
          </a:ln>
        </p:spPr>
      </p:pic>
      <p:sp>
        <p:nvSpPr>
          <p:cNvPr id="2" name="TextBox 1">
            <a:extLst>
              <a:ext uri="{FF2B5EF4-FFF2-40B4-BE49-F238E27FC236}">
                <a16:creationId xmlns:a16="http://schemas.microsoft.com/office/drawing/2014/main" id="{885A39DE-3474-B432-B605-04799860EB02}"/>
              </a:ext>
            </a:extLst>
          </p:cNvPr>
          <p:cNvSpPr txBox="1"/>
          <p:nvPr/>
        </p:nvSpPr>
        <p:spPr>
          <a:xfrm>
            <a:off x="338530" y="3047762"/>
            <a:ext cx="6062270" cy="12003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n-US" sz="1800" dirty="0">
                <a:solidFill>
                  <a:schemeClr val="bg1"/>
                </a:solidFill>
              </a:rPr>
              <a:t>Gene Massion, Ben Davis, Kenneth S Johnson, Jessica Metter, Josh N Plant, </a:t>
            </a:r>
            <a:r>
              <a:rPr lang="en-US" sz="1800" dirty="0" err="1">
                <a:solidFill>
                  <a:schemeClr val="bg1"/>
                </a:solidFill>
              </a:rPr>
              <a:t>Yuichiro</a:t>
            </a:r>
            <a:r>
              <a:rPr lang="en-US" sz="1800" dirty="0">
                <a:solidFill>
                  <a:schemeClr val="bg1"/>
                </a:solidFill>
              </a:rPr>
              <a:t> Takeshita Peter M Walz </a:t>
            </a:r>
            <a:br>
              <a:rPr lang="en-US" sz="1800" dirty="0">
                <a:solidFill>
                  <a:schemeClr val="bg1"/>
                </a:solidFill>
              </a:rPr>
            </a:br>
            <a:r>
              <a:rPr lang="en-US" sz="1800" dirty="0">
                <a:solidFill>
                  <a:schemeClr val="bg1"/>
                </a:solidFill>
              </a:rPr>
              <a:t>Monterey Bay Aquarium Research Institute</a:t>
            </a:r>
            <a:br>
              <a:rPr lang="en-US" sz="1800" dirty="0">
                <a:solidFill>
                  <a:schemeClr val="bg1"/>
                </a:solidFill>
              </a:rPr>
            </a:br>
            <a:endParaRPr kumimoji="0" lang="en-US" sz="1800" b="0" i="0" u="none" strike="noStrike" cap="none" spc="0" normalizeH="0" baseline="0" dirty="0">
              <a:ln>
                <a:noFill/>
              </a:ln>
              <a:solidFill>
                <a:srgbClr val="000000"/>
              </a:solidFill>
              <a:effectLst/>
              <a:uFillTx/>
              <a:latin typeface="+mj-lt"/>
              <a:ea typeface="+mj-ea"/>
              <a:cs typeface="+mj-cs"/>
              <a:sym typeface="Calibri"/>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2F24FB1-1EB2-13D1-4C96-265EECC87F03}"/>
              </a:ext>
            </a:extLst>
          </p:cNvPr>
          <p:cNvPicPr>
            <a:picLocks noChangeAspect="1"/>
          </p:cNvPicPr>
          <p:nvPr/>
        </p:nvPicPr>
        <p:blipFill rotWithShape="1">
          <a:blip r:embed="rId3">
            <a:extLst>
              <a:ext uri="{28A0092B-C50C-407E-A947-70E740481C1C}">
                <a14:useLocalDpi xmlns:a14="http://schemas.microsoft.com/office/drawing/2010/main" val="0"/>
              </a:ext>
            </a:extLst>
          </a:blip>
          <a:srcRect l="-604" t="17666" r="32821" b="30521"/>
          <a:stretch/>
        </p:blipFill>
        <p:spPr>
          <a:xfrm>
            <a:off x="-244342" y="-74141"/>
            <a:ext cx="9388342" cy="5217641"/>
          </a:xfrm>
          <a:prstGeom prst="rect">
            <a:avLst/>
          </a:prstGeom>
        </p:spPr>
      </p:pic>
      <p:sp>
        <p:nvSpPr>
          <p:cNvPr id="113" name="Title 1"/>
          <p:cNvSpPr txBox="1">
            <a:spLocks noGrp="1"/>
          </p:cNvSpPr>
          <p:nvPr>
            <p:ph type="ctrTitle"/>
          </p:nvPr>
        </p:nvSpPr>
        <p:spPr>
          <a:xfrm>
            <a:off x="94594" y="305274"/>
            <a:ext cx="6400800" cy="787343"/>
          </a:xfrm>
          <a:prstGeom prst="rect">
            <a:avLst/>
          </a:prstGeom>
        </p:spPr>
        <p:txBody>
          <a:bodyPr>
            <a:normAutofit/>
          </a:bodyPr>
          <a:lstStyle/>
          <a:p>
            <a:r>
              <a:rPr lang="en" sz="4800" dirty="0">
                <a:solidFill>
                  <a:schemeClr val="bg1"/>
                </a:solidFill>
              </a:rPr>
              <a:t>Motivation</a:t>
            </a:r>
            <a:endParaRPr lang="en-US" dirty="0">
              <a:solidFill>
                <a:schemeClr val="bg1"/>
              </a:solidFill>
              <a:latin typeface="+mn-ea"/>
              <a:ea typeface="+mn-ea"/>
            </a:endParaRPr>
          </a:p>
        </p:txBody>
      </p:sp>
      <p:sp>
        <p:nvSpPr>
          <p:cNvPr id="114" name="TextBox 26"/>
          <p:cNvSpPr txBox="1"/>
          <p:nvPr/>
        </p:nvSpPr>
        <p:spPr>
          <a:xfrm>
            <a:off x="401592" y="3135550"/>
            <a:ext cx="7203912" cy="323163"/>
          </a:xfrm>
          <a:prstGeom prst="rect">
            <a:avLst/>
          </a:prstGeom>
          <a:ln w="12700">
            <a:miter lim="400000"/>
          </a:ln>
          <a:extLst>
            <a:ext uri="{C572A759-6A51-4108-AA02-DFA0A04FC94B}">
              <ma14:wrappingTextBoxFlag xmlns:ma14="http://schemas.microsoft.com/office/mac/drawingml/2011/main" xmlns="" val="1"/>
            </a:ext>
          </a:extLst>
        </p:spPr>
        <p:txBody>
          <a:bodyPr wrap="square" lIns="34289" tIns="34289" rIns="34289" bIns="34289">
            <a:spAutoFit/>
          </a:bodyPr>
          <a:lstStyle/>
          <a:p>
            <a:pPr defTabSz="685766" hangingPunct="0">
              <a:buClrTx/>
              <a:defRPr sz="2400">
                <a:solidFill>
                  <a:srgbClr val="FFFFFF"/>
                </a:solidFill>
                <a:latin typeface="Helvetica Neue"/>
                <a:ea typeface="Helvetica Neue"/>
                <a:cs typeface="Helvetica Neue"/>
                <a:sym typeface="Helvetica Neue"/>
              </a:defRPr>
            </a:pPr>
            <a:endParaRPr sz="1650" dirty="0">
              <a:solidFill>
                <a:srgbClr val="FFFFFF"/>
              </a:solidFill>
              <a:latin typeface="Helvetica" pitchFamily="2" charset="0"/>
              <a:sym typeface="Helvetica Neue"/>
            </a:endParaRPr>
          </a:p>
        </p:txBody>
      </p:sp>
      <p:pic>
        <p:nvPicPr>
          <p:cNvPr id="115" name="Picture 29" descr="Picture 29"/>
          <p:cNvPicPr>
            <a:picLocks noChangeAspect="1"/>
          </p:cNvPicPr>
          <p:nvPr/>
        </p:nvPicPr>
        <p:blipFill>
          <a:blip r:embed="rId4"/>
          <a:stretch>
            <a:fillRect/>
          </a:stretch>
        </p:blipFill>
        <p:spPr>
          <a:xfrm>
            <a:off x="6627257" y="4711621"/>
            <a:ext cx="1392840" cy="283291"/>
          </a:xfrm>
          <a:prstGeom prst="rect">
            <a:avLst/>
          </a:prstGeom>
          <a:ln w="12700">
            <a:miter lim="400000"/>
          </a:ln>
        </p:spPr>
      </p:pic>
      <p:sp>
        <p:nvSpPr>
          <p:cNvPr id="2" name="TextBox 1">
            <a:extLst>
              <a:ext uri="{FF2B5EF4-FFF2-40B4-BE49-F238E27FC236}">
                <a16:creationId xmlns:a16="http://schemas.microsoft.com/office/drawing/2014/main" id="{885A39DE-3474-B432-B605-04799860EB02}"/>
              </a:ext>
            </a:extLst>
          </p:cNvPr>
          <p:cNvSpPr txBox="1"/>
          <p:nvPr/>
        </p:nvSpPr>
        <p:spPr>
          <a:xfrm>
            <a:off x="-1" y="1338779"/>
            <a:ext cx="6678273" cy="29731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457200" marR="0" lvl="0" indent="-457200" algn="l" defTabSz="914400" rtl="0" eaLnBrk="1" fontAlgn="auto" latinLnBrk="0" hangingPunct="1">
              <a:lnSpc>
                <a:spcPct val="120000"/>
              </a:lnSpc>
              <a:spcBef>
                <a:spcPts val="0"/>
              </a:spcBef>
              <a:spcAft>
                <a:spcPts val="0"/>
              </a:spcAft>
              <a:buClr>
                <a:schemeClr val="bg1"/>
              </a:buClr>
              <a:buSzPts val="1800"/>
              <a:buFont typeface="Arial" panose="020B0604020202020204" pitchFamily="34" charset="0"/>
              <a:buChar char="•"/>
              <a:tabLst/>
              <a:defRPr/>
            </a:pPr>
            <a:r>
              <a:rPr kumimoji="0" lang="en-US" sz="2800" b="1" i="0" u="none" strike="noStrike" kern="0" cap="none" spc="0" normalizeH="0" baseline="0" noProof="0" dirty="0">
                <a:ln>
                  <a:noFill/>
                </a:ln>
                <a:solidFill>
                  <a:schemeClr val="bg1"/>
                </a:solidFill>
                <a:effectLst/>
                <a:uLnTx/>
                <a:uFillTx/>
                <a:latin typeface="Arial"/>
                <a:cs typeface="Arial"/>
                <a:sym typeface="Arial"/>
              </a:rPr>
              <a:t>Oceanographic pH measurements are critical to understanding ocean health</a:t>
            </a:r>
          </a:p>
          <a:p>
            <a:pPr marL="800100" marR="0" lvl="1" indent="-342900" algn="l" defTabSz="914400" rtl="0" eaLnBrk="1" fontAlgn="auto" latinLnBrk="0" hangingPunct="1">
              <a:lnSpc>
                <a:spcPct val="120000"/>
              </a:lnSpc>
              <a:spcBef>
                <a:spcPts val="0"/>
              </a:spcBef>
              <a:spcAft>
                <a:spcPts val="0"/>
              </a:spcAft>
              <a:buClr>
                <a:schemeClr val="bg1"/>
              </a:buClr>
              <a:buSzPts val="1400"/>
              <a:buFont typeface="Arial" panose="020B0604020202020204" pitchFamily="34" charset="0"/>
              <a:buChar char="•"/>
              <a:tabLst/>
              <a:defRPr/>
            </a:pPr>
            <a:r>
              <a:rPr kumimoji="0" lang="en-US" sz="2400" b="1" i="0" u="none" strike="noStrike" kern="0" cap="none" spc="0" normalizeH="0" baseline="0" noProof="0" dirty="0">
                <a:ln>
                  <a:noFill/>
                </a:ln>
                <a:solidFill>
                  <a:schemeClr val="bg1"/>
                </a:solidFill>
                <a:effectLst/>
                <a:uLnTx/>
                <a:uFillTx/>
                <a:latin typeface="Arial"/>
                <a:cs typeface="Arial"/>
                <a:sym typeface="Arial"/>
              </a:rPr>
              <a:t>Ocean acidification</a:t>
            </a:r>
          </a:p>
          <a:p>
            <a:pPr marL="800100" marR="0" lvl="1" indent="-342900" algn="l" defTabSz="914400" rtl="0" eaLnBrk="1" fontAlgn="auto" latinLnBrk="0" hangingPunct="1">
              <a:lnSpc>
                <a:spcPct val="120000"/>
              </a:lnSpc>
              <a:spcBef>
                <a:spcPts val="0"/>
              </a:spcBef>
              <a:spcAft>
                <a:spcPts val="0"/>
              </a:spcAft>
              <a:buClr>
                <a:schemeClr val="bg1"/>
              </a:buClr>
              <a:buSzPts val="1400"/>
              <a:buFont typeface="Arial" panose="020B0604020202020204" pitchFamily="34" charset="0"/>
              <a:buChar char="•"/>
              <a:tabLst/>
              <a:defRPr/>
            </a:pPr>
            <a:r>
              <a:rPr kumimoji="0" lang="en-US" sz="2400" b="1" i="0" u="none" strike="noStrike" kern="0" cap="none" spc="0" normalizeH="0" baseline="0" noProof="0" dirty="0">
                <a:ln>
                  <a:noFill/>
                </a:ln>
                <a:solidFill>
                  <a:schemeClr val="bg1"/>
                </a:solidFill>
                <a:effectLst/>
                <a:uLnTx/>
                <a:uFillTx/>
                <a:latin typeface="Arial"/>
                <a:cs typeface="Arial"/>
                <a:sym typeface="Arial"/>
              </a:rPr>
              <a:t> Marine Carbon Dioxide Removal</a:t>
            </a:r>
          </a:p>
          <a:p>
            <a:pPr marL="800100" marR="0" lvl="1" indent="-342900" algn="l" defTabSz="914400" rtl="0" eaLnBrk="1" fontAlgn="auto" latinLnBrk="0" hangingPunct="1">
              <a:lnSpc>
                <a:spcPct val="120000"/>
              </a:lnSpc>
              <a:spcBef>
                <a:spcPts val="0"/>
              </a:spcBef>
              <a:spcAft>
                <a:spcPts val="0"/>
              </a:spcAft>
              <a:buClr>
                <a:schemeClr val="bg1"/>
              </a:buClr>
              <a:buSzPts val="1400"/>
              <a:buFont typeface="Arial" panose="020B0604020202020204" pitchFamily="34" charset="0"/>
              <a:buChar char="•"/>
              <a:tabLst/>
              <a:defRPr/>
            </a:pPr>
            <a:r>
              <a:rPr kumimoji="0" lang="en-US" sz="2400" b="1" i="0" u="none" strike="noStrike" kern="0" cap="none" spc="0" normalizeH="0" baseline="0" noProof="0" dirty="0">
                <a:ln>
                  <a:noFill/>
                </a:ln>
                <a:solidFill>
                  <a:schemeClr val="bg1"/>
                </a:solidFill>
                <a:effectLst/>
                <a:uLnTx/>
                <a:uFillTx/>
                <a:latin typeface="Arial"/>
                <a:cs typeface="Arial"/>
                <a:sym typeface="Arial"/>
              </a:rPr>
              <a:t>Carbonate Chemistry …</a:t>
            </a:r>
          </a:p>
        </p:txBody>
      </p:sp>
    </p:spTree>
    <p:extLst>
      <p:ext uri="{BB962C8B-B14F-4D97-AF65-F5344CB8AC3E}">
        <p14:creationId xmlns:p14="http://schemas.microsoft.com/office/powerpoint/2010/main" val="1544234879"/>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210441"/>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t>Motivation and Background</a:t>
            </a:r>
            <a:endParaRPr sz="3600" dirty="0"/>
          </a:p>
        </p:txBody>
      </p:sp>
      <p:sp>
        <p:nvSpPr>
          <p:cNvPr id="61" name="Google Shape;61;p14"/>
          <p:cNvSpPr txBox="1">
            <a:spLocks noGrp="1"/>
          </p:cNvSpPr>
          <p:nvPr>
            <p:ph type="body" idx="1"/>
          </p:nvPr>
        </p:nvSpPr>
        <p:spPr>
          <a:xfrm>
            <a:off x="311700" y="899027"/>
            <a:ext cx="8520600" cy="3869544"/>
          </a:xfrm>
          <a:prstGeom prst="rect">
            <a:avLst/>
          </a:prstGeom>
        </p:spPr>
        <p:txBody>
          <a:bodyPr spcFirstLastPara="1" wrap="square" lIns="91425" tIns="91425" rIns="91425" bIns="91425" anchor="t" anchorCtr="0">
            <a:normAutofit fontScale="25000" lnSpcReduction="20000"/>
          </a:bodyPr>
          <a:lstStyle/>
          <a:p>
            <a:pPr marL="285750" indent="-285750">
              <a:lnSpc>
                <a:spcPct val="120000"/>
              </a:lnSpc>
            </a:pPr>
            <a:r>
              <a:rPr lang="en-US" sz="11200" b="1" dirty="0"/>
              <a:t>Oceanographic pH measurements are critical to understanding ocean health</a:t>
            </a:r>
          </a:p>
          <a:p>
            <a:pPr marL="742950" lvl="1" indent="-285750">
              <a:lnSpc>
                <a:spcPct val="120000"/>
              </a:lnSpc>
            </a:pPr>
            <a:r>
              <a:rPr lang="en-US" sz="9600" b="1" dirty="0"/>
              <a:t>Ocean acidification, Marine Carbon Dioxide Removal, Carbonate Chemistry, …</a:t>
            </a:r>
          </a:p>
          <a:p>
            <a:pPr marL="742950" lvl="1" indent="-285750">
              <a:lnSpc>
                <a:spcPct val="120000"/>
              </a:lnSpc>
            </a:pPr>
            <a:endParaRPr lang="en-US" sz="9600" dirty="0"/>
          </a:p>
          <a:p>
            <a:pPr marL="285750" indent="-285750">
              <a:lnSpc>
                <a:spcPct val="120000"/>
              </a:lnSpc>
            </a:pPr>
            <a:r>
              <a:rPr lang="en-US" sz="7200" dirty="0"/>
              <a:t>MBARI’s Chemical Sensor lab has been developing deep water, autonomous (multi-year deployment) pH Sensors since 2008</a:t>
            </a:r>
          </a:p>
          <a:p>
            <a:pPr marL="285750" indent="-285750">
              <a:lnSpc>
                <a:spcPct val="120000"/>
              </a:lnSpc>
            </a:pPr>
            <a:r>
              <a:rPr lang="en-US" sz="7200" dirty="0"/>
              <a:t>Commercialized in 2010</a:t>
            </a:r>
          </a:p>
          <a:p>
            <a:pPr marL="285750" indent="-285750">
              <a:lnSpc>
                <a:spcPct val="120000"/>
              </a:lnSpc>
            </a:pPr>
            <a:r>
              <a:rPr lang="en-US" sz="7200" dirty="0"/>
              <a:t>&gt;670 pH sensors have been deployed</a:t>
            </a:r>
          </a:p>
          <a:p>
            <a:pPr marL="285750" indent="-285750">
              <a:lnSpc>
                <a:spcPct val="120000"/>
              </a:lnSpc>
            </a:pPr>
            <a:r>
              <a:rPr lang="en-US" sz="7200" dirty="0"/>
              <a:t>We are continuing to improve our sensors</a:t>
            </a:r>
          </a:p>
          <a:p>
            <a:pPr marL="742950" lvl="1" indent="-285750">
              <a:spcAft>
                <a:spcPts val="1200"/>
              </a:spcAft>
            </a:pP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210441"/>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t>Motivation and Background</a:t>
            </a:r>
            <a:endParaRPr sz="3600" dirty="0"/>
          </a:p>
        </p:txBody>
      </p:sp>
      <p:sp>
        <p:nvSpPr>
          <p:cNvPr id="61" name="Google Shape;61;p14"/>
          <p:cNvSpPr txBox="1">
            <a:spLocks noGrp="1"/>
          </p:cNvSpPr>
          <p:nvPr>
            <p:ph type="body" idx="1"/>
          </p:nvPr>
        </p:nvSpPr>
        <p:spPr>
          <a:xfrm>
            <a:off x="311700" y="899027"/>
            <a:ext cx="8520600" cy="3869544"/>
          </a:xfrm>
          <a:prstGeom prst="rect">
            <a:avLst/>
          </a:prstGeom>
        </p:spPr>
        <p:txBody>
          <a:bodyPr spcFirstLastPara="1" wrap="square" lIns="91425" tIns="91425" rIns="91425" bIns="91425" anchor="t" anchorCtr="0">
            <a:normAutofit fontScale="25000" lnSpcReduction="20000"/>
          </a:bodyPr>
          <a:lstStyle/>
          <a:p>
            <a:pPr marL="285750" indent="-285750">
              <a:lnSpc>
                <a:spcPct val="120000"/>
              </a:lnSpc>
            </a:pPr>
            <a:r>
              <a:rPr lang="en-US" sz="7200" dirty="0"/>
              <a:t>Oceanographic pH measurements are critical to understanding ocean health</a:t>
            </a:r>
          </a:p>
          <a:p>
            <a:pPr marL="285750" indent="-285750">
              <a:lnSpc>
                <a:spcPct val="120000"/>
              </a:lnSpc>
            </a:pPr>
            <a:endParaRPr lang="en-US" sz="7200" dirty="0"/>
          </a:p>
          <a:p>
            <a:pPr marL="285750" indent="-285750">
              <a:lnSpc>
                <a:spcPct val="120000"/>
              </a:lnSpc>
            </a:pPr>
            <a:r>
              <a:rPr lang="en-US" sz="11200" b="1" dirty="0"/>
              <a:t>MBARI’s Chemical Sensor lab has been developing deep water, autonomous (multi-year deployment) pH Sensors since 2008</a:t>
            </a:r>
          </a:p>
          <a:p>
            <a:pPr marL="285750" indent="-285750">
              <a:lnSpc>
                <a:spcPct val="120000"/>
              </a:lnSpc>
            </a:pPr>
            <a:endParaRPr lang="en-US" sz="11200" dirty="0"/>
          </a:p>
          <a:p>
            <a:pPr marL="285750" indent="-285750">
              <a:lnSpc>
                <a:spcPct val="120000"/>
              </a:lnSpc>
            </a:pPr>
            <a:r>
              <a:rPr lang="en-US" sz="7200" dirty="0"/>
              <a:t>Commercialized in 2010</a:t>
            </a:r>
          </a:p>
          <a:p>
            <a:pPr marL="285750" indent="-285750">
              <a:lnSpc>
                <a:spcPct val="120000"/>
              </a:lnSpc>
            </a:pPr>
            <a:r>
              <a:rPr lang="en-US" sz="7200" dirty="0"/>
              <a:t>&gt;670 pH sensors have been deployed</a:t>
            </a:r>
          </a:p>
          <a:p>
            <a:pPr marL="285750" indent="-285750">
              <a:lnSpc>
                <a:spcPct val="120000"/>
              </a:lnSpc>
            </a:pPr>
            <a:r>
              <a:rPr lang="en-US" sz="7200" dirty="0"/>
              <a:t>We are continuing to improve our sensors</a:t>
            </a:r>
          </a:p>
          <a:p>
            <a:pPr marL="742950" lvl="1" indent="-285750">
              <a:spcAft>
                <a:spcPts val="1200"/>
              </a:spcAft>
            </a:pPr>
            <a:endParaRPr dirty="0"/>
          </a:p>
        </p:txBody>
      </p:sp>
    </p:spTree>
    <p:extLst>
      <p:ext uri="{BB962C8B-B14F-4D97-AF65-F5344CB8AC3E}">
        <p14:creationId xmlns:p14="http://schemas.microsoft.com/office/powerpoint/2010/main" val="2748326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210441"/>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t>Motivation and Background</a:t>
            </a:r>
            <a:endParaRPr sz="3600" dirty="0"/>
          </a:p>
        </p:txBody>
      </p:sp>
      <p:sp>
        <p:nvSpPr>
          <p:cNvPr id="61" name="Google Shape;61;p14"/>
          <p:cNvSpPr txBox="1">
            <a:spLocks noGrp="1"/>
          </p:cNvSpPr>
          <p:nvPr>
            <p:ph type="body" idx="1"/>
          </p:nvPr>
        </p:nvSpPr>
        <p:spPr>
          <a:xfrm>
            <a:off x="311700" y="899027"/>
            <a:ext cx="8520600" cy="3869544"/>
          </a:xfrm>
          <a:prstGeom prst="rect">
            <a:avLst/>
          </a:prstGeom>
        </p:spPr>
        <p:txBody>
          <a:bodyPr spcFirstLastPara="1" wrap="square" lIns="91425" tIns="91425" rIns="91425" bIns="91425" anchor="t" anchorCtr="0">
            <a:normAutofit fontScale="25000" lnSpcReduction="20000"/>
          </a:bodyPr>
          <a:lstStyle/>
          <a:p>
            <a:pPr marL="285750" indent="-285750">
              <a:lnSpc>
                <a:spcPct val="120000"/>
              </a:lnSpc>
            </a:pPr>
            <a:r>
              <a:rPr lang="en-US" sz="7200" dirty="0"/>
              <a:t>Oceanographic pH measurements are critical to understanding ocean health</a:t>
            </a:r>
          </a:p>
          <a:p>
            <a:pPr marL="285750" indent="-285750">
              <a:lnSpc>
                <a:spcPct val="120000"/>
              </a:lnSpc>
            </a:pPr>
            <a:r>
              <a:rPr lang="en-US" sz="7200" dirty="0"/>
              <a:t>MBARI’s Chemical Sensor lab has been developing deep water, autonomous (multi-year deployment) pH Sensors since 2008</a:t>
            </a:r>
          </a:p>
          <a:p>
            <a:pPr marL="285750" indent="-285750">
              <a:lnSpc>
                <a:spcPct val="120000"/>
              </a:lnSpc>
            </a:pPr>
            <a:endParaRPr lang="en-US" sz="7200" dirty="0"/>
          </a:p>
          <a:p>
            <a:pPr marL="285750" indent="-285750">
              <a:lnSpc>
                <a:spcPct val="120000"/>
              </a:lnSpc>
            </a:pPr>
            <a:r>
              <a:rPr lang="en-US" sz="11200" b="1" dirty="0"/>
              <a:t>Commercialized in 2010</a:t>
            </a:r>
          </a:p>
          <a:p>
            <a:pPr marL="285750" indent="-285750">
              <a:lnSpc>
                <a:spcPct val="120000"/>
              </a:lnSpc>
            </a:pPr>
            <a:endParaRPr lang="en-US" sz="11200" dirty="0"/>
          </a:p>
          <a:p>
            <a:pPr marL="285750" indent="-285750">
              <a:lnSpc>
                <a:spcPct val="120000"/>
              </a:lnSpc>
            </a:pPr>
            <a:r>
              <a:rPr lang="en-US" sz="7200" dirty="0"/>
              <a:t>&gt;670 pH sensors have been deployed</a:t>
            </a:r>
          </a:p>
          <a:p>
            <a:pPr marL="285750" indent="-285750">
              <a:lnSpc>
                <a:spcPct val="120000"/>
              </a:lnSpc>
            </a:pPr>
            <a:r>
              <a:rPr lang="en-US" sz="7200" dirty="0"/>
              <a:t>We are continuing to improve our sensors</a:t>
            </a:r>
          </a:p>
          <a:p>
            <a:pPr marL="742950" lvl="1" indent="-285750">
              <a:spcAft>
                <a:spcPts val="1200"/>
              </a:spcAft>
            </a:pPr>
            <a:endParaRPr dirty="0"/>
          </a:p>
        </p:txBody>
      </p:sp>
    </p:spTree>
    <p:extLst>
      <p:ext uri="{BB962C8B-B14F-4D97-AF65-F5344CB8AC3E}">
        <p14:creationId xmlns:p14="http://schemas.microsoft.com/office/powerpoint/2010/main" val="568154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210441"/>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t>Motivation and Background</a:t>
            </a:r>
            <a:endParaRPr sz="3600" dirty="0"/>
          </a:p>
        </p:txBody>
      </p:sp>
      <p:sp>
        <p:nvSpPr>
          <p:cNvPr id="61" name="Google Shape;61;p14"/>
          <p:cNvSpPr txBox="1">
            <a:spLocks noGrp="1"/>
          </p:cNvSpPr>
          <p:nvPr>
            <p:ph type="body" idx="1"/>
          </p:nvPr>
        </p:nvSpPr>
        <p:spPr>
          <a:xfrm>
            <a:off x="311700" y="899027"/>
            <a:ext cx="8520600" cy="3869544"/>
          </a:xfrm>
          <a:prstGeom prst="rect">
            <a:avLst/>
          </a:prstGeom>
        </p:spPr>
        <p:txBody>
          <a:bodyPr spcFirstLastPara="1" wrap="square" lIns="91425" tIns="91425" rIns="91425" bIns="91425" anchor="t" anchorCtr="0">
            <a:normAutofit fontScale="25000" lnSpcReduction="20000"/>
          </a:bodyPr>
          <a:lstStyle/>
          <a:p>
            <a:pPr marL="285750" indent="-285750">
              <a:lnSpc>
                <a:spcPct val="120000"/>
              </a:lnSpc>
            </a:pPr>
            <a:r>
              <a:rPr lang="en-US" sz="7200" dirty="0"/>
              <a:t>Oceanographic pH measurements are critical to understanding ocean health</a:t>
            </a:r>
          </a:p>
          <a:p>
            <a:pPr marL="285750" indent="-285750">
              <a:lnSpc>
                <a:spcPct val="120000"/>
              </a:lnSpc>
            </a:pPr>
            <a:r>
              <a:rPr lang="en-US" sz="7200" dirty="0"/>
              <a:t>MBARI’s Chemical Sensor lab has been developing deep water, autonomous (multi-year deployment) pH Sensors since 2008</a:t>
            </a:r>
          </a:p>
          <a:p>
            <a:pPr marL="285750" indent="-285750">
              <a:lnSpc>
                <a:spcPct val="120000"/>
              </a:lnSpc>
            </a:pPr>
            <a:r>
              <a:rPr lang="en-US" sz="7200" dirty="0"/>
              <a:t>Commercialized in 2010</a:t>
            </a:r>
          </a:p>
          <a:p>
            <a:pPr marL="285750" indent="-285750">
              <a:lnSpc>
                <a:spcPct val="120000"/>
              </a:lnSpc>
            </a:pPr>
            <a:endParaRPr lang="en-US" sz="7200" dirty="0"/>
          </a:p>
          <a:p>
            <a:pPr marL="285750" indent="-285750">
              <a:lnSpc>
                <a:spcPct val="120000"/>
              </a:lnSpc>
            </a:pPr>
            <a:r>
              <a:rPr lang="en-US" sz="11200" b="1" dirty="0"/>
              <a:t>&gt;670 pH sensors have been deployed</a:t>
            </a:r>
          </a:p>
          <a:p>
            <a:pPr marL="742950" lvl="1" indent="-285750">
              <a:lnSpc>
                <a:spcPct val="120000"/>
              </a:lnSpc>
            </a:pPr>
            <a:r>
              <a:rPr lang="en-US" sz="9600" b="1" dirty="0"/>
              <a:t>Mostly on Argo profiling floats</a:t>
            </a:r>
          </a:p>
          <a:p>
            <a:pPr marL="742950" lvl="1" indent="-285750">
              <a:lnSpc>
                <a:spcPct val="120000"/>
              </a:lnSpc>
            </a:pPr>
            <a:endParaRPr lang="en-US" sz="9600" dirty="0"/>
          </a:p>
          <a:p>
            <a:pPr marL="285750" indent="-285750">
              <a:lnSpc>
                <a:spcPct val="120000"/>
              </a:lnSpc>
            </a:pPr>
            <a:r>
              <a:rPr lang="en-US" sz="7200" dirty="0"/>
              <a:t>We are continuing to improve our sensors</a:t>
            </a:r>
          </a:p>
        </p:txBody>
      </p:sp>
    </p:spTree>
    <p:extLst>
      <p:ext uri="{BB962C8B-B14F-4D97-AF65-F5344CB8AC3E}">
        <p14:creationId xmlns:p14="http://schemas.microsoft.com/office/powerpoint/2010/main" val="1174537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210441"/>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t>Motivation and Background</a:t>
            </a:r>
            <a:endParaRPr sz="3600" dirty="0"/>
          </a:p>
        </p:txBody>
      </p:sp>
      <p:sp>
        <p:nvSpPr>
          <p:cNvPr id="61" name="Google Shape;61;p14"/>
          <p:cNvSpPr txBox="1">
            <a:spLocks noGrp="1"/>
          </p:cNvSpPr>
          <p:nvPr>
            <p:ph type="body" idx="1"/>
          </p:nvPr>
        </p:nvSpPr>
        <p:spPr>
          <a:xfrm>
            <a:off x="311700" y="899027"/>
            <a:ext cx="8520600" cy="3841938"/>
          </a:xfrm>
          <a:prstGeom prst="rect">
            <a:avLst/>
          </a:prstGeom>
        </p:spPr>
        <p:txBody>
          <a:bodyPr spcFirstLastPara="1" wrap="square" lIns="91425" tIns="91425" rIns="91425" bIns="91425" anchor="t" anchorCtr="0">
            <a:normAutofit fontScale="32500" lnSpcReduction="20000"/>
          </a:bodyPr>
          <a:lstStyle/>
          <a:p>
            <a:pPr marL="285750" indent="-285750">
              <a:lnSpc>
                <a:spcPct val="120000"/>
              </a:lnSpc>
            </a:pPr>
            <a:r>
              <a:rPr lang="en-US" sz="5500" dirty="0"/>
              <a:t>Oceanographic pH measurements are critical to understanding ocean health</a:t>
            </a:r>
          </a:p>
          <a:p>
            <a:pPr marL="285750" indent="-285750">
              <a:lnSpc>
                <a:spcPct val="120000"/>
              </a:lnSpc>
            </a:pPr>
            <a:r>
              <a:rPr lang="en-US" sz="5500" dirty="0"/>
              <a:t>MBARI’s Chemical Sensor lab has been developing deep water, autonomous (multi-year deployment) pH Sensors since 2008</a:t>
            </a:r>
          </a:p>
          <a:p>
            <a:pPr marL="285750" indent="-285750">
              <a:lnSpc>
                <a:spcPct val="120000"/>
              </a:lnSpc>
            </a:pPr>
            <a:r>
              <a:rPr lang="en-US" sz="5500" dirty="0"/>
              <a:t>Commercialized in 2010</a:t>
            </a:r>
          </a:p>
          <a:p>
            <a:pPr marL="285750" indent="-285750">
              <a:lnSpc>
                <a:spcPct val="120000"/>
              </a:lnSpc>
            </a:pPr>
            <a:r>
              <a:rPr lang="en-US" sz="5500" dirty="0"/>
              <a:t>&gt;670 pH sensors have been deployed</a:t>
            </a:r>
          </a:p>
          <a:p>
            <a:pPr marL="285750" indent="-285750">
              <a:lnSpc>
                <a:spcPct val="120000"/>
              </a:lnSpc>
            </a:pPr>
            <a:endParaRPr lang="en-US" sz="5500" dirty="0"/>
          </a:p>
          <a:p>
            <a:pPr marL="285750" indent="-285750">
              <a:lnSpc>
                <a:spcPct val="120000"/>
              </a:lnSpc>
            </a:pPr>
            <a:r>
              <a:rPr lang="en-US" sz="8600" b="1" dirty="0"/>
              <a:t>We are continuing to improve our sensors</a:t>
            </a:r>
          </a:p>
          <a:p>
            <a:pPr marL="742950" lvl="1" indent="-285750">
              <a:lnSpc>
                <a:spcPct val="120000"/>
              </a:lnSpc>
            </a:pPr>
            <a:r>
              <a:rPr lang="en-US" sz="7400" b="1" dirty="0"/>
              <a:t>Performance</a:t>
            </a:r>
          </a:p>
          <a:p>
            <a:pPr marL="742950" lvl="1" indent="-285750">
              <a:lnSpc>
                <a:spcPct val="120000"/>
              </a:lnSpc>
            </a:pPr>
            <a:r>
              <a:rPr lang="en-US" sz="7400" b="1" dirty="0"/>
              <a:t>Manufacturability</a:t>
            </a:r>
          </a:p>
          <a:p>
            <a:pPr marL="742950" lvl="1" indent="-285750">
              <a:lnSpc>
                <a:spcPct val="120000"/>
              </a:lnSpc>
            </a:pPr>
            <a:r>
              <a:rPr lang="en-US" sz="7400" b="1" dirty="0"/>
              <a:t>Reliability</a:t>
            </a:r>
          </a:p>
          <a:p>
            <a:pPr marL="742950" lvl="1" indent="-285750">
              <a:lnSpc>
                <a:spcPct val="120000"/>
              </a:lnSpc>
            </a:pPr>
            <a:r>
              <a:rPr lang="en-US" sz="7400" b="1" dirty="0"/>
              <a:t>Cost</a:t>
            </a:r>
          </a:p>
          <a:p>
            <a:pPr marL="742950" lvl="1" indent="-285750">
              <a:spcAft>
                <a:spcPts val="1200"/>
              </a:spcAft>
            </a:pPr>
            <a:endParaRPr dirty="0"/>
          </a:p>
        </p:txBody>
      </p:sp>
    </p:spTree>
    <p:extLst>
      <p:ext uri="{BB962C8B-B14F-4D97-AF65-F5344CB8AC3E}">
        <p14:creationId xmlns:p14="http://schemas.microsoft.com/office/powerpoint/2010/main" val="5873522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pic>
        <p:nvPicPr>
          <p:cNvPr id="16" name="Picture 15" descr="A graph showing the pressure of a pressure&#10;&#10;AI-generated content may be incorrect.">
            <a:extLst>
              <a:ext uri="{FF2B5EF4-FFF2-40B4-BE49-F238E27FC236}">
                <a16:creationId xmlns:a16="http://schemas.microsoft.com/office/drawing/2014/main" id="{F9753A99-036E-8E09-530C-99838901A932}"/>
              </a:ext>
            </a:extLst>
          </p:cNvPr>
          <p:cNvPicPr>
            <a:picLocks noChangeAspect="1"/>
          </p:cNvPicPr>
          <p:nvPr/>
        </p:nvPicPr>
        <p:blipFill>
          <a:blip r:embed="rId3"/>
          <a:stretch>
            <a:fillRect/>
          </a:stretch>
        </p:blipFill>
        <p:spPr>
          <a:xfrm>
            <a:off x="2776807" y="2929761"/>
            <a:ext cx="2308190" cy="2060133"/>
          </a:xfrm>
          <a:prstGeom prst="rect">
            <a:avLst/>
          </a:prstGeom>
        </p:spPr>
      </p:pic>
      <p:sp>
        <p:nvSpPr>
          <p:cNvPr id="66" name="Google Shape;66;p15"/>
          <p:cNvSpPr txBox="1">
            <a:spLocks noGrp="1"/>
          </p:cNvSpPr>
          <p:nvPr>
            <p:ph type="title"/>
          </p:nvPr>
        </p:nvSpPr>
        <p:spPr>
          <a:xfrm>
            <a:off x="310714" y="153606"/>
            <a:ext cx="3958787"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Details</a:t>
            </a:r>
            <a:endParaRPr dirty="0"/>
          </a:p>
        </p:txBody>
      </p:sp>
      <p:sp>
        <p:nvSpPr>
          <p:cNvPr id="67" name="Google Shape;67;p15"/>
          <p:cNvSpPr txBox="1">
            <a:spLocks noGrp="1"/>
          </p:cNvSpPr>
          <p:nvPr>
            <p:ph type="body" idx="1"/>
          </p:nvPr>
        </p:nvSpPr>
        <p:spPr>
          <a:xfrm>
            <a:off x="28399" y="678343"/>
            <a:ext cx="3835676"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dirty="0"/>
              <a:t>Every sensors gets calibrated for f(pressure), f(temperature), bulk offset</a:t>
            </a:r>
          </a:p>
          <a:p>
            <a:pPr marL="457200" lvl="0" indent="-342900" algn="l" rtl="0">
              <a:spcBef>
                <a:spcPts val="0"/>
              </a:spcBef>
              <a:spcAft>
                <a:spcPts val="0"/>
              </a:spcAft>
              <a:buSzPts val="1800"/>
              <a:buChar char="●"/>
            </a:pPr>
            <a:r>
              <a:rPr lang="en" dirty="0"/>
              <a:t>The Historical Problems: </a:t>
            </a:r>
          </a:p>
          <a:p>
            <a:pPr lvl="1" indent="-342900">
              <a:buSzPts val="1800"/>
              <a:buChar char="●"/>
            </a:pPr>
            <a:r>
              <a:rPr lang="en" dirty="0"/>
              <a:t>Hysteresis</a:t>
            </a:r>
          </a:p>
          <a:p>
            <a:pPr lvl="1" indent="-342900">
              <a:buSzPts val="1800"/>
              <a:buChar char="●"/>
            </a:pPr>
            <a:r>
              <a:rPr lang="en-US" dirty="0"/>
              <a:t>L</a:t>
            </a:r>
            <a:r>
              <a:rPr lang="en" dirty="0"/>
              <a:t>arge, complicated ∆pH as a function of pressure f(p)</a:t>
            </a:r>
          </a:p>
          <a:p>
            <a:pPr lvl="1" indent="-342900">
              <a:buSzPts val="1800"/>
              <a:buChar char="●"/>
            </a:pPr>
            <a:r>
              <a:rPr lang="en" dirty="0"/>
              <a:t>Large Sensor to Sensor</a:t>
            </a:r>
            <a:br>
              <a:rPr lang="en" dirty="0"/>
            </a:br>
            <a:r>
              <a:rPr lang="en" dirty="0"/>
              <a:t>Repeatability</a:t>
            </a:r>
          </a:p>
          <a:p>
            <a:pPr lvl="1" indent="-342900">
              <a:buSzPts val="1800"/>
              <a:buChar char="●"/>
            </a:pPr>
            <a:r>
              <a:rPr lang="en" dirty="0"/>
              <a:t>Drift</a:t>
            </a:r>
          </a:p>
        </p:txBody>
      </p:sp>
      <p:pic>
        <p:nvPicPr>
          <p:cNvPr id="9" name="Picture 8" descr="A graph showing the temperature of a person&#10;&#10;AI-generated content may be incorrect.">
            <a:extLst>
              <a:ext uri="{FF2B5EF4-FFF2-40B4-BE49-F238E27FC236}">
                <a16:creationId xmlns:a16="http://schemas.microsoft.com/office/drawing/2014/main" id="{CF37E52A-7816-B6B7-E996-153683C0456C}"/>
              </a:ext>
            </a:extLst>
          </p:cNvPr>
          <p:cNvPicPr>
            <a:picLocks noChangeAspect="1"/>
          </p:cNvPicPr>
          <p:nvPr/>
        </p:nvPicPr>
        <p:blipFill>
          <a:blip r:embed="rId4"/>
          <a:srcRect l="8283" t="2009" r="4665"/>
          <a:stretch/>
        </p:blipFill>
        <p:spPr>
          <a:xfrm>
            <a:off x="4522336" y="173934"/>
            <a:ext cx="4447729" cy="2490629"/>
          </a:xfrm>
          <a:prstGeom prst="rect">
            <a:avLst/>
          </a:prstGeom>
        </p:spPr>
      </p:pic>
      <p:pic>
        <p:nvPicPr>
          <p:cNvPr id="11" name="Picture 10" descr="A graph showing the pressure of a pressure&#10;&#10;AI-generated content may be incorrect.">
            <a:extLst>
              <a:ext uri="{FF2B5EF4-FFF2-40B4-BE49-F238E27FC236}">
                <a16:creationId xmlns:a16="http://schemas.microsoft.com/office/drawing/2014/main" id="{6833999A-9F76-162F-7ECC-D96C718A5DAF}"/>
              </a:ext>
            </a:extLst>
          </p:cNvPr>
          <p:cNvPicPr>
            <a:picLocks noChangeAspect="1"/>
          </p:cNvPicPr>
          <p:nvPr/>
        </p:nvPicPr>
        <p:blipFill>
          <a:blip r:embed="rId5"/>
          <a:srcRect t="12273" b="1951"/>
          <a:stretch/>
        </p:blipFill>
        <p:spPr>
          <a:xfrm>
            <a:off x="5098775" y="2664563"/>
            <a:ext cx="3031434" cy="2320788"/>
          </a:xfrm>
          <a:prstGeom prst="rect">
            <a:avLst/>
          </a:prstGeom>
        </p:spPr>
      </p:pic>
      <p:cxnSp>
        <p:nvCxnSpPr>
          <p:cNvPr id="13" name="Straight Arrow Connector 12">
            <a:extLst>
              <a:ext uri="{FF2B5EF4-FFF2-40B4-BE49-F238E27FC236}">
                <a16:creationId xmlns:a16="http://schemas.microsoft.com/office/drawing/2014/main" id="{912CC1C7-4EDE-1FF6-C63F-943494E6F52C}"/>
              </a:ext>
            </a:extLst>
          </p:cNvPr>
          <p:cNvCxnSpPr/>
          <p:nvPr/>
        </p:nvCxnSpPr>
        <p:spPr>
          <a:xfrm flipV="1">
            <a:off x="7325139" y="2859760"/>
            <a:ext cx="0" cy="1100068"/>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C8AD96B1-6A43-5DC6-D960-332A834C4DED}"/>
              </a:ext>
            </a:extLst>
          </p:cNvPr>
          <p:cNvSpPr txBox="1"/>
          <p:nvPr/>
        </p:nvSpPr>
        <p:spPr>
          <a:xfrm rot="16200000">
            <a:off x="6728648" y="3043171"/>
            <a:ext cx="1085554" cy="582211"/>
          </a:xfrm>
          <a:prstGeom prst="rect">
            <a:avLst/>
          </a:prstGeom>
          <a:noFill/>
        </p:spPr>
        <p:txBody>
          <a:bodyPr wrap="none" rtlCol="0">
            <a:spAutoFit/>
          </a:bodyPr>
          <a:lstStyle/>
          <a:p>
            <a:pPr algn="ctr">
              <a:lnSpc>
                <a:spcPct val="150000"/>
              </a:lnSpc>
            </a:pPr>
            <a:r>
              <a:rPr lang="en-US" dirty="0">
                <a:solidFill>
                  <a:srgbClr val="FF0000"/>
                </a:solidFill>
              </a:rPr>
              <a:t>f(p)</a:t>
            </a:r>
          </a:p>
          <a:p>
            <a:pPr algn="ctr">
              <a:lnSpc>
                <a:spcPts val="1300"/>
              </a:lnSpc>
            </a:pPr>
            <a:r>
              <a:rPr lang="en-US" dirty="0">
                <a:solidFill>
                  <a:srgbClr val="FF0000"/>
                </a:solidFill>
              </a:rPr>
              <a:t>~15 </a:t>
            </a:r>
            <a:r>
              <a:rPr lang="en-US" dirty="0" err="1">
                <a:solidFill>
                  <a:srgbClr val="FF0000"/>
                </a:solidFill>
              </a:rPr>
              <a:t>mVolts</a:t>
            </a:r>
            <a:endParaRPr lang="en-US" dirty="0">
              <a:solidFill>
                <a:srgbClr val="FF0000"/>
              </a:solidFill>
            </a:endParaRPr>
          </a:p>
        </p:txBody>
      </p:sp>
      <p:sp>
        <p:nvSpPr>
          <p:cNvPr id="17" name="Oval 16">
            <a:extLst>
              <a:ext uri="{FF2B5EF4-FFF2-40B4-BE49-F238E27FC236}">
                <a16:creationId xmlns:a16="http://schemas.microsoft.com/office/drawing/2014/main" id="{E0C7174D-955C-8B2F-EAE0-3C5B41CA07B0}"/>
              </a:ext>
            </a:extLst>
          </p:cNvPr>
          <p:cNvSpPr/>
          <p:nvPr/>
        </p:nvSpPr>
        <p:spPr>
          <a:xfrm>
            <a:off x="6069801" y="3418868"/>
            <a:ext cx="377687" cy="150674"/>
          </a:xfrm>
          <a:prstGeom prst="ellipse">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a:extLst>
              <a:ext uri="{FF2B5EF4-FFF2-40B4-BE49-F238E27FC236}">
                <a16:creationId xmlns:a16="http://schemas.microsoft.com/office/drawing/2014/main" id="{974D5C03-BBBA-76D0-A705-770D072EDBCD}"/>
              </a:ext>
            </a:extLst>
          </p:cNvPr>
          <p:cNvCxnSpPr>
            <a:cxnSpLocks/>
          </p:cNvCxnSpPr>
          <p:nvPr/>
        </p:nvCxnSpPr>
        <p:spPr>
          <a:xfrm flipH="1">
            <a:off x="4396684" y="3776459"/>
            <a:ext cx="1457408" cy="183369"/>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89882C98-5337-1007-A888-40F059250827}"/>
              </a:ext>
            </a:extLst>
          </p:cNvPr>
          <p:cNvCxnSpPr>
            <a:cxnSpLocks/>
          </p:cNvCxnSpPr>
          <p:nvPr/>
        </p:nvCxnSpPr>
        <p:spPr>
          <a:xfrm flipV="1">
            <a:off x="3380712" y="3726670"/>
            <a:ext cx="0" cy="233157"/>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1814BC38-6321-931F-BEAE-7A7522612AD3}"/>
              </a:ext>
            </a:extLst>
          </p:cNvPr>
          <p:cNvSpPr txBox="1"/>
          <p:nvPr/>
        </p:nvSpPr>
        <p:spPr>
          <a:xfrm rot="1569021">
            <a:off x="3531006" y="4349793"/>
            <a:ext cx="1270000" cy="215444"/>
          </a:xfrm>
          <a:prstGeom prst="rect">
            <a:avLst/>
          </a:prstGeom>
          <a:noFill/>
        </p:spPr>
        <p:txBody>
          <a:bodyPr wrap="square" rtlCol="0">
            <a:spAutoFit/>
          </a:bodyPr>
          <a:lstStyle/>
          <a:p>
            <a:r>
              <a:rPr lang="en-US" sz="800" dirty="0">
                <a:solidFill>
                  <a:srgbClr val="0070C0"/>
                </a:solidFill>
              </a:rPr>
              <a:t>Increasing Pressure→</a:t>
            </a:r>
          </a:p>
        </p:txBody>
      </p:sp>
      <p:sp>
        <p:nvSpPr>
          <p:cNvPr id="26" name="TextBox 25">
            <a:extLst>
              <a:ext uri="{FF2B5EF4-FFF2-40B4-BE49-F238E27FC236}">
                <a16:creationId xmlns:a16="http://schemas.microsoft.com/office/drawing/2014/main" id="{9AF2E54B-C133-6320-D2B2-02187749613B}"/>
              </a:ext>
            </a:extLst>
          </p:cNvPr>
          <p:cNvSpPr txBox="1"/>
          <p:nvPr/>
        </p:nvSpPr>
        <p:spPr>
          <a:xfrm rot="1828702">
            <a:off x="3653188" y="4006937"/>
            <a:ext cx="1270000" cy="215444"/>
          </a:xfrm>
          <a:prstGeom prst="rect">
            <a:avLst/>
          </a:prstGeom>
          <a:noFill/>
        </p:spPr>
        <p:txBody>
          <a:bodyPr wrap="square" rtlCol="0">
            <a:spAutoFit/>
          </a:bodyPr>
          <a:lstStyle/>
          <a:p>
            <a:r>
              <a:rPr lang="en-US" sz="800" dirty="0">
                <a:solidFill>
                  <a:srgbClr val="0070C0"/>
                </a:solidFill>
              </a:rPr>
              <a:t>←Decreasing Pressure</a:t>
            </a:r>
          </a:p>
        </p:txBody>
      </p:sp>
      <p:sp>
        <p:nvSpPr>
          <p:cNvPr id="27" name="TextBox 26">
            <a:extLst>
              <a:ext uri="{FF2B5EF4-FFF2-40B4-BE49-F238E27FC236}">
                <a16:creationId xmlns:a16="http://schemas.microsoft.com/office/drawing/2014/main" id="{5EBDC94F-3890-B506-7E2F-CE95816D7ECA}"/>
              </a:ext>
            </a:extLst>
          </p:cNvPr>
          <p:cNvSpPr txBox="1"/>
          <p:nvPr/>
        </p:nvSpPr>
        <p:spPr>
          <a:xfrm rot="19567289">
            <a:off x="3116108" y="3208649"/>
            <a:ext cx="1338025" cy="400110"/>
          </a:xfrm>
          <a:prstGeom prst="rect">
            <a:avLst/>
          </a:prstGeom>
          <a:noFill/>
        </p:spPr>
        <p:txBody>
          <a:bodyPr wrap="square" rtlCol="0">
            <a:spAutoFit/>
          </a:bodyPr>
          <a:lstStyle/>
          <a:p>
            <a:r>
              <a:rPr lang="en-US" sz="1000" dirty="0">
                <a:solidFill>
                  <a:srgbClr val="FF0000"/>
                </a:solidFill>
              </a:rPr>
              <a:t>Hysteresis</a:t>
            </a:r>
          </a:p>
          <a:p>
            <a:r>
              <a:rPr lang="en-US" sz="1000" dirty="0">
                <a:solidFill>
                  <a:srgbClr val="FF0000"/>
                </a:solidFill>
              </a:rPr>
              <a:t>   ~1 </a:t>
            </a:r>
            <a:r>
              <a:rPr lang="en-US" sz="1000" dirty="0" err="1">
                <a:solidFill>
                  <a:srgbClr val="FF0000"/>
                </a:solidFill>
              </a:rPr>
              <a:t>mVolt</a:t>
            </a:r>
            <a:endParaRPr lang="en-US" sz="1000" dirty="0">
              <a:solidFill>
                <a:srgbClr val="FF0000"/>
              </a:solidFill>
            </a:endParaRPr>
          </a:p>
        </p:txBody>
      </p:sp>
      <p:sp>
        <p:nvSpPr>
          <p:cNvPr id="28" name="TextBox 27">
            <a:extLst>
              <a:ext uri="{FF2B5EF4-FFF2-40B4-BE49-F238E27FC236}">
                <a16:creationId xmlns:a16="http://schemas.microsoft.com/office/drawing/2014/main" id="{4BF96EB8-EAAE-A5D8-D5C5-4ECA4CA515C3}"/>
              </a:ext>
            </a:extLst>
          </p:cNvPr>
          <p:cNvSpPr txBox="1"/>
          <p:nvPr/>
        </p:nvSpPr>
        <p:spPr>
          <a:xfrm rot="5244996">
            <a:off x="7874313" y="1178855"/>
            <a:ext cx="1270000" cy="215444"/>
          </a:xfrm>
          <a:prstGeom prst="rect">
            <a:avLst/>
          </a:prstGeom>
          <a:noFill/>
        </p:spPr>
        <p:txBody>
          <a:bodyPr wrap="square" rtlCol="0">
            <a:spAutoFit/>
          </a:bodyPr>
          <a:lstStyle/>
          <a:p>
            <a:r>
              <a:rPr lang="en-US" sz="800" dirty="0">
                <a:solidFill>
                  <a:srgbClr val="0070C0"/>
                </a:solidFill>
              </a:rPr>
              <a:t>Decreasing Pressure→</a:t>
            </a:r>
          </a:p>
        </p:txBody>
      </p:sp>
      <p:sp>
        <p:nvSpPr>
          <p:cNvPr id="29" name="TextBox 28">
            <a:extLst>
              <a:ext uri="{FF2B5EF4-FFF2-40B4-BE49-F238E27FC236}">
                <a16:creationId xmlns:a16="http://schemas.microsoft.com/office/drawing/2014/main" id="{76E5A702-A03B-4E44-F092-25F7D98CE482}"/>
              </a:ext>
            </a:extLst>
          </p:cNvPr>
          <p:cNvSpPr txBox="1"/>
          <p:nvPr/>
        </p:nvSpPr>
        <p:spPr>
          <a:xfrm rot="16359468">
            <a:off x="4680056" y="1178958"/>
            <a:ext cx="1270000" cy="215444"/>
          </a:xfrm>
          <a:prstGeom prst="rect">
            <a:avLst/>
          </a:prstGeom>
          <a:noFill/>
        </p:spPr>
        <p:txBody>
          <a:bodyPr wrap="square" rtlCol="0">
            <a:spAutoFit/>
          </a:bodyPr>
          <a:lstStyle/>
          <a:p>
            <a:r>
              <a:rPr lang="en-US" sz="800" dirty="0">
                <a:solidFill>
                  <a:srgbClr val="0070C0"/>
                </a:solidFill>
              </a:rPr>
              <a:t>Increasing Pressure→</a:t>
            </a:r>
          </a:p>
        </p:txBody>
      </p:sp>
      <p:cxnSp>
        <p:nvCxnSpPr>
          <p:cNvPr id="31" name="Straight Arrow Connector 30">
            <a:extLst>
              <a:ext uri="{FF2B5EF4-FFF2-40B4-BE49-F238E27FC236}">
                <a16:creationId xmlns:a16="http://schemas.microsoft.com/office/drawing/2014/main" id="{C2EF14F5-EC3F-08FB-A563-CE7BEABCC51B}"/>
              </a:ext>
            </a:extLst>
          </p:cNvPr>
          <p:cNvCxnSpPr>
            <a:cxnSpLocks/>
            <a:stCxn id="17" idx="3"/>
          </p:cNvCxnSpPr>
          <p:nvPr/>
        </p:nvCxnSpPr>
        <p:spPr>
          <a:xfrm flipH="1">
            <a:off x="5854092" y="3547476"/>
            <a:ext cx="271020" cy="228983"/>
          </a:xfrm>
          <a:prstGeom prst="straightConnector1">
            <a:avLst/>
          </a:prstGeom>
          <a:ln>
            <a:solidFill>
              <a:srgbClr val="0070C0"/>
            </a:solidFill>
            <a:tailEnd type="non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A597B6A2-2538-6613-F6EE-3F2E3B16758F}"/>
              </a:ext>
            </a:extLst>
          </p:cNvPr>
          <p:cNvCxnSpPr>
            <a:cxnSpLocks/>
          </p:cNvCxnSpPr>
          <p:nvPr/>
        </p:nvCxnSpPr>
        <p:spPr>
          <a:xfrm flipV="1">
            <a:off x="2829090" y="4296420"/>
            <a:ext cx="0" cy="233157"/>
          </a:xfrm>
          <a:prstGeom prst="straightConnector1">
            <a:avLst/>
          </a:prstGeom>
          <a:ln>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1CFD4FCB-7DB2-604E-28D0-3DB610093566}"/>
              </a:ext>
            </a:extLst>
          </p:cNvPr>
          <p:cNvSpPr txBox="1"/>
          <p:nvPr/>
        </p:nvSpPr>
        <p:spPr>
          <a:xfrm>
            <a:off x="1792337" y="4227342"/>
            <a:ext cx="1054100" cy="400110"/>
          </a:xfrm>
          <a:prstGeom prst="rect">
            <a:avLst/>
          </a:prstGeom>
          <a:noFill/>
        </p:spPr>
        <p:txBody>
          <a:bodyPr wrap="square" rtlCol="0">
            <a:spAutoFit/>
          </a:bodyPr>
          <a:lstStyle/>
          <a:p>
            <a:pPr algn="r"/>
            <a:r>
              <a:rPr lang="en-US" sz="1000" dirty="0">
                <a:solidFill>
                  <a:srgbClr val="00B050"/>
                </a:solidFill>
              </a:rPr>
              <a:t>1 </a:t>
            </a:r>
            <a:r>
              <a:rPr lang="en-US" sz="1000" dirty="0" err="1">
                <a:solidFill>
                  <a:srgbClr val="00B050"/>
                </a:solidFill>
              </a:rPr>
              <a:t>mVolt</a:t>
            </a:r>
            <a:r>
              <a:rPr lang="en-US" sz="1000" dirty="0">
                <a:solidFill>
                  <a:srgbClr val="00B050"/>
                </a:solidFill>
              </a:rPr>
              <a:t> ~= 17 </a:t>
            </a:r>
            <a:r>
              <a:rPr lang="en-US" sz="1000" dirty="0" err="1">
                <a:solidFill>
                  <a:srgbClr val="00B050"/>
                </a:solidFill>
              </a:rPr>
              <a:t>mpH</a:t>
            </a:r>
            <a:r>
              <a:rPr lang="en-US" sz="1000" dirty="0">
                <a:solidFill>
                  <a:srgbClr val="00B050"/>
                </a:solidFill>
              </a:rPr>
              <a:t> units</a:t>
            </a: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TotalTime>
  <Words>719</Words>
  <Application>Microsoft Office PowerPoint</Application>
  <PresentationFormat>On-screen Show (16:9)</PresentationFormat>
  <Paragraphs>100</Paragraphs>
  <Slides>15</Slides>
  <Notes>14</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15</vt:i4>
      </vt:variant>
    </vt:vector>
  </HeadingPairs>
  <TitlesOfParts>
    <vt:vector size="19" baseType="lpstr">
      <vt:lpstr>Arial</vt:lpstr>
      <vt:lpstr>Helvetica</vt:lpstr>
      <vt:lpstr>Simple Light</vt:lpstr>
      <vt:lpstr>Office Theme</vt:lpstr>
      <vt:lpstr>Progress in Oceanographic pH Sensors</vt:lpstr>
      <vt:lpstr>Progress in Oceanographic pH Sensors</vt:lpstr>
      <vt:lpstr>Motivation</vt:lpstr>
      <vt:lpstr>Motivation and Background</vt:lpstr>
      <vt:lpstr>Motivation and Background</vt:lpstr>
      <vt:lpstr>Motivation and Background</vt:lpstr>
      <vt:lpstr>Motivation and Background</vt:lpstr>
      <vt:lpstr>Motivation and Background</vt:lpstr>
      <vt:lpstr>Details</vt:lpstr>
      <vt:lpstr>Performance Progress</vt:lpstr>
      <vt:lpstr>Manufacturability Progress</vt:lpstr>
      <vt:lpstr>Reliability Progress</vt:lpstr>
      <vt:lpstr>Next Steps</vt:lpstr>
      <vt:lpstr>Acknowledgments</vt:lpstr>
      <vt:lpstr>Abstract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Gene Massion</cp:lastModifiedBy>
  <cp:revision>8</cp:revision>
  <dcterms:modified xsi:type="dcterms:W3CDTF">2025-12-17T18:21:44Z</dcterms:modified>
</cp:coreProperties>
</file>