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5" r:id="rId5"/>
    <p:sldId id="285" r:id="rId6"/>
    <p:sldId id="261" r:id="rId7"/>
    <p:sldId id="283" r:id="rId8"/>
    <p:sldId id="284" r:id="rId9"/>
    <p:sldId id="279" r:id="rId10"/>
    <p:sldId id="276" r:id="rId11"/>
    <p:sldId id="274" r:id="rId12"/>
    <p:sldId id="275" r:id="rId13"/>
    <p:sldId id="277" r:id="rId14"/>
    <p:sldId id="281" r:id="rId15"/>
    <p:sldId id="287" r:id="rId16"/>
    <p:sldId id="280" r:id="rId17"/>
    <p:sldId id="282" r:id="rId18"/>
    <p:sldId id="278" r:id="rId19"/>
    <p:sldId id="286" r:id="rId20"/>
    <p:sldId id="289" r:id="rId21"/>
    <p:sldId id="290" r:id="rId22"/>
    <p:sldId id="291" r:id="rId23"/>
    <p:sldId id="262" r:id="rId24"/>
    <p:sldId id="267" r:id="rId25"/>
    <p:sldId id="268" r:id="rId26"/>
    <p:sldId id="269" r:id="rId27"/>
    <p:sldId id="288" r:id="rId28"/>
    <p:sldId id="270" r:id="rId29"/>
    <p:sldId id="2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72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B075-9CD1-4544-93C0-AF0C3C166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1EE41-FB2C-40B7-A2B3-81B8FDD81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5AC8E-F859-47B8-8341-C12AE2CB6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E3B37-563E-49D2-AD31-ED6A64CE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1D230-C03A-4D8E-ACCB-5F9687E9A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3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40EF-6266-4691-B27D-69AD406FC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7AC92-C8C3-4F85-9E68-9A400BDB1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A88A4-3ACD-4C6B-BBB1-0E927B4A6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A0127-311A-49EE-8077-D90FB63E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6A540-D77F-4A14-B066-D900F898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EAB6CD-3AA9-4601-AD27-92BCB6670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78645-9D6A-4271-8B01-18329C8C1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8DBBD-C2C4-4873-B9C7-394ED229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D9663-66AD-4020-914C-04A41C4D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7E4D-4D70-488E-8DF5-939F3402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1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601B9-DFDA-46BE-8C76-2481B89D6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77F79-E9B8-465B-A015-3D0685B66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B1E2E-BB27-40FA-AEC3-FD79DF83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8F6F1-B03D-4142-AD8A-2297FC22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F8006-EEC9-4405-A607-5AD74C6F3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A835-0E22-4E45-84ED-84044B31A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E1E96-8D2A-44B3-8772-5465D8031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8867F-7843-471C-AD5A-8D2518E4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E9AF0-5205-461C-B455-F75BB50BB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840B7-CF3B-4BE6-ADDC-B8EDD5AD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3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01FD5-8D83-4E27-98F9-696427F5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420E9-F432-4D94-A4D9-B4D604924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116B6-EF99-43D9-BE51-6A966EEEA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47F8A-277D-42E5-92C0-ADDBDCD8B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981402-985F-49A5-B907-1DD8A275F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D4ABD-DCC3-43C3-8098-04E654DF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7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88F6-F91E-49F5-850D-4D50A721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5AB2B-2FFC-4BE7-B1EC-4221DF7FD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8A6DE-95A4-42D5-B47D-2C7235A4A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CDEC6A-975F-4D87-A5C9-E9DDD9DFD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930477-75C8-492D-AB82-EF79F082C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1FABD-5A2C-4773-B395-3FD007D1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6E9ED-1ABE-4A9F-ABE3-87A4878DD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47EE0-DBC8-4572-AFF9-5330C024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F3EB-BAF2-4ACE-BFC0-F4E3A3DB4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C69ABE-042D-4533-B328-148849DB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76FE8-8A2A-455C-9AC6-D0C83F2C1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DD2DD6-FC44-4780-89C3-06FACE9C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0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BAE3C-3738-4C8F-B8FE-0C433D33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09650-F8E8-4E7D-8793-094D17DD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0D6DE-A274-40E8-9C5D-8067AD2B4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4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0515-0272-4762-8873-41252756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11A02-F30D-4A2C-97E0-20082C781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565D79-3ACA-429B-9380-963F035D1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3E3A1-5D8B-47D6-A7E1-DF102F970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D4263-32E0-46D0-956E-C3B9D8E7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45EC7-BBA0-4111-9B77-315125B6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6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58CB-4303-4FE4-AB55-D9F31F892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43D11-5A25-42ED-A822-B0249E9C3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CA38C-F471-486D-AD77-70A7A4040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1C6F9-C68F-4C92-A782-E2D5F45C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95E3D-B460-4B22-B0B0-73B63947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FB308-9573-429F-9919-18ADE8EE2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8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63ACEF-B9E2-4382-8E36-C7F0A0A14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259B-A99F-488B-9B24-BFA795330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BE7FA-6EA0-4EAA-8E32-5486F1F782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BA2C3-39A5-406D-8F2E-168AD7FD7A2C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34BB3-7D11-40BC-B333-A0BBD18F9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58E24-F613-4B2C-A425-AB063831A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9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5E1DD17-3278-4CE3-8B73-76D2CA74E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Quantifying GDF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5BC4D9-2C7A-431C-BB9C-66A08440B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7" y="189335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Goal: Build a data base of relevant GDF and </a:t>
            </a:r>
            <a:r>
              <a:rPr lang="en-US" dirty="0" err="1"/>
              <a:t>SURpH</a:t>
            </a:r>
            <a:r>
              <a:rPr lang="en-US" dirty="0"/>
              <a:t> sensor performance measurements extracted from the </a:t>
            </a:r>
            <a:r>
              <a:rPr lang="en-US" dirty="0" err="1"/>
              <a:t>cal</a:t>
            </a:r>
            <a:r>
              <a:rPr lang="en-US" dirty="0"/>
              <a:t> runs so we can semi-quantitatively call a sensor good or bad relative to selected subsets of all the previous data </a:t>
            </a:r>
          </a:p>
          <a:p>
            <a:pPr lvl="1"/>
            <a:r>
              <a:rPr lang="en-US" dirty="0"/>
              <a:t>This GDF vs. all delivered GDFs</a:t>
            </a:r>
          </a:p>
          <a:p>
            <a:pPr lvl="2"/>
            <a:r>
              <a:rPr lang="en-US" dirty="0"/>
              <a:t>Decreasing pressures only</a:t>
            </a:r>
          </a:p>
          <a:p>
            <a:pPr lvl="2"/>
            <a:r>
              <a:rPr lang="en-US" dirty="0"/>
              <a:t>Increasing pressures only</a:t>
            </a:r>
          </a:p>
          <a:p>
            <a:pPr lvl="2"/>
            <a:r>
              <a:rPr lang="en-US" dirty="0"/>
              <a:t>Both pressure ramps</a:t>
            </a:r>
          </a:p>
          <a:p>
            <a:pPr lvl="1"/>
            <a:r>
              <a:rPr lang="en-US" dirty="0"/>
              <a:t>This GDF vs. all AE built GDFs</a:t>
            </a:r>
          </a:p>
          <a:p>
            <a:pPr lvl="1"/>
            <a:r>
              <a:rPr lang="en-US" dirty="0"/>
              <a:t>This GDF vs. all broached corner GDFs (just an example)</a:t>
            </a:r>
          </a:p>
        </p:txBody>
      </p:sp>
    </p:spTree>
    <p:extLst>
      <p:ext uri="{BB962C8B-B14F-4D97-AF65-F5344CB8AC3E}">
        <p14:creationId xmlns:p14="http://schemas.microsoft.com/office/powerpoint/2010/main" val="23910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F10BB-CB16-4160-B242-E6F4AFF55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1DB6A-F455-4679-8388-C5AED46A3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D66F-FB2A-44B1-BB40-F742B5989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385337"/>
            <a:ext cx="9202434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90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EEE0D-C1DD-421B-BD7D-223DF154C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876CD-A54E-4257-9F18-DA28BC4F0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12918-177F-4D61-B4F2-1BAA8027F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941" y="182562"/>
            <a:ext cx="9100117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78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3E445-B5CC-491F-B3A0-F01547A88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38ACC-8CAC-42E2-938A-786E6849D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C7E51F-8BBF-4B3B-A99A-FC5460113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20" y="366285"/>
            <a:ext cx="9030960" cy="6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2A275-32F2-4EDA-B197-9182D2E6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783A-3F26-4488-9F2D-1EEE25579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A008A6-3172-4A0F-B478-8143E1860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809" y="351995"/>
            <a:ext cx="8640381" cy="61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8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8637-00EF-44D1-8B3A-957E17FD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Sensor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F98A38-7007-42F8-9CFC-CEA7C3D52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3121"/>
            <a:ext cx="5714447" cy="383216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48FE09-D604-4940-92C0-CC2B7C169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447" y="2003369"/>
            <a:ext cx="6351410" cy="425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82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8637-00EF-44D1-8B3A-957E17FD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Sensor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F98A38-7007-42F8-9CFC-CEA7C3D52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286"/>
            <a:ext cx="5141167" cy="344772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48FE09-D604-4940-92C0-CC2B7C169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367" y="0"/>
            <a:ext cx="5581262" cy="37428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91E583-CBB9-4A6B-AA82-3FD1B3D7AD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262" y="3708919"/>
            <a:ext cx="5598367" cy="31490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31CF22-6B59-48DB-AC31-3858A7295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2845"/>
            <a:ext cx="5372812" cy="30222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8275A6-9734-4752-B550-36C10C9B862B}"/>
              </a:ext>
            </a:extLst>
          </p:cNvPr>
          <p:cNvSpPr txBox="1"/>
          <p:nvPr/>
        </p:nvSpPr>
        <p:spPr>
          <a:xfrm>
            <a:off x="5257800" y="1300462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13514-D12E-4595-8697-BC723863BBC9}"/>
              </a:ext>
            </a:extLst>
          </p:cNvPr>
          <p:cNvSpPr txBox="1"/>
          <p:nvPr/>
        </p:nvSpPr>
        <p:spPr>
          <a:xfrm>
            <a:off x="5045885" y="4753276"/>
            <a:ext cx="124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Good</a:t>
            </a:r>
          </a:p>
          <a:p>
            <a:pPr algn="ctr"/>
            <a:r>
              <a:rPr lang="en-US" dirty="0"/>
              <a:t>(reworked)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8B46D60-8AA2-4F8F-AABC-E4FD94659A9E}"/>
              </a:ext>
            </a:extLst>
          </p:cNvPr>
          <p:cNvCxnSpPr/>
          <p:nvPr/>
        </p:nvCxnSpPr>
        <p:spPr>
          <a:xfrm>
            <a:off x="5324669" y="1669794"/>
            <a:ext cx="7044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735ACE-4B00-46A7-8EEC-10A09F929C31}"/>
              </a:ext>
            </a:extLst>
          </p:cNvPr>
          <p:cNvCxnSpPr/>
          <p:nvPr/>
        </p:nvCxnSpPr>
        <p:spPr>
          <a:xfrm>
            <a:off x="5274905" y="5430323"/>
            <a:ext cx="7044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600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D341-63E5-472F-88C0-CF2B10423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D2A8A-ED9D-4B9A-96E6-7AA76941A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5D8E99-6000-4775-907C-835CD6F3E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399627"/>
            <a:ext cx="9202434" cy="605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95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95A28-C4F9-44E1-A60D-E760264E3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B3EAE-2201-4EE2-9FD3-FB2124984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C0E510-7F83-47B7-A60B-AA7420734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809" y="375811"/>
            <a:ext cx="9002381" cy="61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1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B7228-9766-430D-B41C-75AB07C7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8B43B-A965-4738-9358-AAD41853C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7EEBB-843C-4D64-97E0-BB0682D23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05" y="244886"/>
            <a:ext cx="10981789" cy="636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14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331FE-A1DC-451C-A86E-E8EC0B8E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87840-45B5-4661-9460-4F3A58B56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BCFF0-E122-45E7-B725-3A55DBA7F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40" y="271022"/>
            <a:ext cx="9993120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8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4C3C48-4190-437F-B77C-941A180AB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289" y="2981797"/>
            <a:ext cx="6106058" cy="34633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B9551B-609B-4A9D-829A-EFDEB65DA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494" y="166931"/>
            <a:ext cx="5316415" cy="514106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Calibration Run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378FE8-FE12-4BCD-BF5B-BC9859F45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528" y="3429000"/>
            <a:ext cx="5633761" cy="34633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8F1514-787F-40F8-9209-5461760E7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763" y="303101"/>
            <a:ext cx="5893027" cy="335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04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28241-DC82-4393-8731-394DF0BF9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Mike Trout and the GDF pH sensor have in common??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34FD19-3816-4827-B6F3-8F40BA792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912" y="1479100"/>
            <a:ext cx="4774455" cy="44894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3485B8-0847-42A2-B54A-CAED1E0A2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304" y="1775683"/>
            <a:ext cx="4020111" cy="3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00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18E6E-B004-44FC-9B9F-8FECD4554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OPS+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2B897-6461-4D31-BDA2-0694992F2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223" y="1871636"/>
            <a:ext cx="9421540" cy="3715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1E7178-F3C0-4450-A250-782074EF8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308" y="2954841"/>
            <a:ext cx="4588455" cy="27343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5C46E6-827A-45CF-A898-351290C2A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223" y="2954841"/>
            <a:ext cx="4326314" cy="273436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2E6001-F34A-4178-BF87-D61D7712539D}"/>
              </a:ext>
            </a:extLst>
          </p:cNvPr>
          <p:cNvCxnSpPr>
            <a:cxnSpLocks/>
          </p:cNvCxnSpPr>
          <p:nvPr/>
        </p:nvCxnSpPr>
        <p:spPr>
          <a:xfrm flipH="1" flipV="1">
            <a:off x="4904509" y="2177936"/>
            <a:ext cx="2319252" cy="29427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682BBA-4DE8-4940-8384-A976BF9C68E5}"/>
              </a:ext>
            </a:extLst>
          </p:cNvPr>
          <p:cNvCxnSpPr>
            <a:cxnSpLocks/>
          </p:cNvCxnSpPr>
          <p:nvPr/>
        </p:nvCxnSpPr>
        <p:spPr>
          <a:xfrm flipV="1">
            <a:off x="2394065" y="2177936"/>
            <a:ext cx="1496291" cy="11720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793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8499B-927E-4691-853B-7F2526D9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29936-D2AE-4D31-8A77-9CFBC112F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0" y="1825625"/>
            <a:ext cx="5593080" cy="4351338"/>
          </a:xfrm>
        </p:spPr>
        <p:txBody>
          <a:bodyPr/>
          <a:lstStyle/>
          <a:p>
            <a:r>
              <a:rPr lang="en-US" dirty="0"/>
              <a:t>When complete, develop a ‘red-line’ number?</a:t>
            </a:r>
          </a:p>
          <a:p>
            <a:r>
              <a:rPr lang="en-US" dirty="0"/>
              <a:t>Notice GDF32 has highest OPS+  (Davis-Trout) number, failed in situ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C810C1-F05C-42CA-9273-20089BEF0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15" y="681037"/>
            <a:ext cx="3731876" cy="559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65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EDD50-EEBA-4CC7-9954-0879D74B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022372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First </a:t>
            </a:r>
            <a:r>
              <a:rPr lang="en-US" sz="4000" dirty="0" err="1"/>
              <a:t>SURpH</a:t>
            </a:r>
            <a:r>
              <a:rPr lang="en-US" sz="4000" dirty="0"/>
              <a:t> Ver2 Sensor with correct pre-load </a:t>
            </a:r>
            <a:r>
              <a:rPr lang="en-US" sz="4000" dirty="0" err="1"/>
              <a:t>pTC</a:t>
            </a:r>
            <a:r>
              <a:rPr lang="en-US" sz="4000" dirty="0"/>
              <a:t> run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22DEBB-1742-486C-8899-DD3A1B38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548" y="1158443"/>
            <a:ext cx="8145194" cy="566820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9E5FEC-B561-43C5-9263-0E73A927ED20}"/>
              </a:ext>
            </a:extLst>
          </p:cNvPr>
          <p:cNvCxnSpPr>
            <a:cxnSpLocks/>
          </p:cNvCxnSpPr>
          <p:nvPr/>
        </p:nvCxnSpPr>
        <p:spPr>
          <a:xfrm flipV="1">
            <a:off x="1892410" y="4093941"/>
            <a:ext cx="1940119" cy="1495594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B3491F4-C069-44C1-BFB0-2FC96F6306D7}"/>
              </a:ext>
            </a:extLst>
          </p:cNvPr>
          <p:cNvSpPr txBox="1"/>
          <p:nvPr/>
        </p:nvSpPr>
        <p:spPr>
          <a:xfrm>
            <a:off x="285634" y="5590244"/>
            <a:ext cx="297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cycle “sets” the piston?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F699B7A-F428-43C6-9909-5871AF6A7EE3}"/>
              </a:ext>
            </a:extLst>
          </p:cNvPr>
          <p:cNvSpPr/>
          <p:nvPr/>
        </p:nvSpPr>
        <p:spPr>
          <a:xfrm>
            <a:off x="1963258" y="3051110"/>
            <a:ext cx="509354" cy="18567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F9CB125-5C45-4CFB-A38E-42AA7E4D1970}"/>
              </a:ext>
            </a:extLst>
          </p:cNvPr>
          <p:cNvCxnSpPr>
            <a:cxnSpLocks/>
          </p:cNvCxnSpPr>
          <p:nvPr/>
        </p:nvCxnSpPr>
        <p:spPr>
          <a:xfrm>
            <a:off x="1306286" y="2764059"/>
            <a:ext cx="586124" cy="902872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25CD538-42DD-4B29-A9B6-86881BCF1C32}"/>
              </a:ext>
            </a:extLst>
          </p:cNvPr>
          <p:cNvSpPr txBox="1"/>
          <p:nvPr/>
        </p:nvSpPr>
        <p:spPr>
          <a:xfrm>
            <a:off x="0" y="2402328"/>
            <a:ext cx="247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corrected for P or T</a:t>
            </a:r>
          </a:p>
        </p:txBody>
      </p:sp>
    </p:spTree>
    <p:extLst>
      <p:ext uri="{BB962C8B-B14F-4D97-AF65-F5344CB8AC3E}">
        <p14:creationId xmlns:p14="http://schemas.microsoft.com/office/powerpoint/2010/main" val="1747720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85655CC-5ACF-446B-9A00-A351736A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6875" y="285931"/>
            <a:ext cx="6021125" cy="728024"/>
          </a:xfrm>
        </p:spPr>
        <p:txBody>
          <a:bodyPr>
            <a:normAutofit/>
          </a:bodyPr>
          <a:lstStyle/>
          <a:p>
            <a:r>
              <a:rPr lang="en-US" sz="3600" dirty="0"/>
              <a:t>First and Second 15 </a:t>
            </a:r>
            <a:r>
              <a:rPr lang="en-US" sz="3600" dirty="0" err="1"/>
              <a:t>degC</a:t>
            </a:r>
            <a:r>
              <a:rPr lang="en-US" sz="3600" dirty="0"/>
              <a:t> cycles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7FDEF0C-4884-44C5-B6E1-65EB634D5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780" y="1386303"/>
            <a:ext cx="8429568" cy="5006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FB6938-985E-409B-9506-E418306A7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58" y="359879"/>
            <a:ext cx="5256969" cy="41114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E04958-A940-4B18-9064-AD3E583264B5}"/>
              </a:ext>
            </a:extLst>
          </p:cNvPr>
          <p:cNvSpPr txBox="1"/>
          <p:nvPr/>
        </p:nvSpPr>
        <p:spPr>
          <a:xfrm>
            <a:off x="386666" y="5020793"/>
            <a:ext cx="3991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= first set, increasing pressure</a:t>
            </a:r>
          </a:p>
          <a:p>
            <a:r>
              <a:rPr lang="en-US" dirty="0">
                <a:solidFill>
                  <a:schemeClr val="accent6"/>
                </a:solidFill>
              </a:rPr>
              <a:t>green = first set, decreasing pressure</a:t>
            </a:r>
          </a:p>
          <a:p>
            <a:r>
              <a:rPr lang="en-US" dirty="0">
                <a:solidFill>
                  <a:srgbClr val="0070C0"/>
                </a:solidFill>
              </a:rPr>
              <a:t>blue = second set, increasing pressure</a:t>
            </a:r>
          </a:p>
          <a:p>
            <a:r>
              <a:rPr lang="en-US" dirty="0"/>
              <a:t>black = second set, decreasing pressure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20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1B69E-09A4-4E5E-85AA-82E196E14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910"/>
            <a:ext cx="10515600" cy="778295"/>
          </a:xfrm>
        </p:spPr>
        <p:txBody>
          <a:bodyPr>
            <a:normAutofit/>
          </a:bodyPr>
          <a:lstStyle/>
          <a:p>
            <a:r>
              <a:rPr lang="en-US" sz="3600" dirty="0"/>
              <a:t>How can we evaluate “goodness of fit” Graphical: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3D8D69-DA51-427C-A20A-0DD0620C4386}"/>
              </a:ext>
            </a:extLst>
          </p:cNvPr>
          <p:cNvSpPr/>
          <p:nvPr/>
        </p:nvSpPr>
        <p:spPr>
          <a:xfrm>
            <a:off x="200108" y="5212762"/>
            <a:ext cx="11782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Generally speaking, graphical measures are more beneficial than numerical measures because they allow you to view the entire data set at once, and they can easily display a wide range of relationships between the model and the data. 	Ref: </a:t>
            </a:r>
            <a:r>
              <a:rPr lang="en-US" sz="2400" dirty="0" err="1"/>
              <a:t>Mathworks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0D954-6091-469F-B206-9327EF057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768742"/>
            <a:ext cx="5895892" cy="438188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682505-5E02-44D7-93B3-8349FD5A4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107" y="784014"/>
            <a:ext cx="5756075" cy="435133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65BE787-419A-4403-91B3-0F11CCE272B5}"/>
              </a:ext>
            </a:extLst>
          </p:cNvPr>
          <p:cNvSpPr/>
          <p:nvPr/>
        </p:nvSpPr>
        <p:spPr>
          <a:xfrm>
            <a:off x="6091362" y="1222691"/>
            <a:ext cx="509354" cy="18567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CA7946-0BB2-490A-BAD5-3E5388393AD6}"/>
              </a:ext>
            </a:extLst>
          </p:cNvPr>
          <p:cNvSpPr/>
          <p:nvPr/>
        </p:nvSpPr>
        <p:spPr>
          <a:xfrm>
            <a:off x="10556752" y="2827175"/>
            <a:ext cx="509354" cy="18567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4BF79-35D5-4072-B157-A9DBB42FD556}"/>
              </a:ext>
            </a:extLst>
          </p:cNvPr>
          <p:cNvSpPr txBox="1"/>
          <p:nvPr/>
        </p:nvSpPr>
        <p:spPr>
          <a:xfrm>
            <a:off x="7203233" y="3703119"/>
            <a:ext cx="1838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Biggest errors located at the extremes</a:t>
            </a:r>
          </a:p>
        </p:txBody>
      </p:sp>
    </p:spTree>
    <p:extLst>
      <p:ext uri="{BB962C8B-B14F-4D97-AF65-F5344CB8AC3E}">
        <p14:creationId xmlns:p14="http://schemas.microsoft.com/office/powerpoint/2010/main" val="3955664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24E8A-8478-4FD6-97BA-FFCAACB2B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59" y="177175"/>
            <a:ext cx="2731936" cy="827571"/>
          </a:xfrm>
        </p:spPr>
        <p:txBody>
          <a:bodyPr/>
          <a:lstStyle/>
          <a:p>
            <a:r>
              <a:rPr lang="en-US" dirty="0"/>
              <a:t>Numerical: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652A8A-6C99-40C5-9AF4-EB92108C1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16" t="41544"/>
          <a:stretch/>
        </p:blipFill>
        <p:spPr>
          <a:xfrm>
            <a:off x="8881606" y="365125"/>
            <a:ext cx="2949599" cy="577571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042CFA1-27F1-43AD-9F41-FF06598FA425}"/>
              </a:ext>
            </a:extLst>
          </p:cNvPr>
          <p:cNvGrpSpPr/>
          <p:nvPr/>
        </p:nvGrpSpPr>
        <p:grpSpPr>
          <a:xfrm>
            <a:off x="197363" y="824492"/>
            <a:ext cx="8611873" cy="4862219"/>
            <a:chOff x="269733" y="1812898"/>
            <a:chExt cx="8611873" cy="48622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7141751-1594-4CC1-9886-4C2ADEDD2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733" y="1812898"/>
              <a:ext cx="8492603" cy="4405022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B89074-F40B-4B70-9733-7968936E4313}"/>
                </a:ext>
              </a:extLst>
            </p:cNvPr>
            <p:cNvSpPr/>
            <p:nvPr/>
          </p:nvSpPr>
          <p:spPr>
            <a:xfrm>
              <a:off x="6987853" y="3908065"/>
              <a:ext cx="1893753" cy="27670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C0149AF-3D23-4BAA-BE23-43302FADD5DD}"/>
                </a:ext>
              </a:extLst>
            </p:cNvPr>
            <p:cNvSpPr/>
            <p:nvPr/>
          </p:nvSpPr>
          <p:spPr>
            <a:xfrm>
              <a:off x="7347006" y="2274071"/>
              <a:ext cx="858740" cy="3498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F5F0BD-D715-4387-B655-1DAEAB15B963}"/>
              </a:ext>
            </a:extLst>
          </p:cNvPr>
          <p:cNvCxnSpPr>
            <a:cxnSpLocks/>
          </p:cNvCxnSpPr>
          <p:nvPr/>
        </p:nvCxnSpPr>
        <p:spPr>
          <a:xfrm flipV="1">
            <a:off x="8340918" y="3665551"/>
            <a:ext cx="922352" cy="34985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5CC9A85-F9B9-456F-A4AB-2B79690A696D}"/>
              </a:ext>
            </a:extLst>
          </p:cNvPr>
          <p:cNvSpPr/>
          <p:nvPr/>
        </p:nvSpPr>
        <p:spPr>
          <a:xfrm>
            <a:off x="197363" y="5284137"/>
            <a:ext cx="8943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numerical measures are more narrowly focused on a particular aspect of the data and often try to compress that information into a single number. 	Ref: </a:t>
            </a:r>
            <a:r>
              <a:rPr lang="en-US" sz="2400" dirty="0" err="1"/>
              <a:t>Mathworks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8781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8B4D-71C3-4DFB-A06E-C15EE77C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486" y="351057"/>
            <a:ext cx="11570676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Preliminary recommendations for each new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BFB7F-AC73-4BB0-93E7-6A44F09D9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Plot this sensor final decreasing f(P) vs all delivered sensors final decreasing f(P) (1X std dev)</a:t>
            </a:r>
          </a:p>
          <a:p>
            <a:r>
              <a:rPr lang="en-US" dirty="0"/>
              <a:t>Plot this sensor residuals from final decreasing f(P) fit vs all delivered sensors final decreasing f(P) fit residuals (1X std dev)</a:t>
            </a:r>
          </a:p>
          <a:p>
            <a:r>
              <a:rPr lang="en-US" dirty="0"/>
              <a:t>Keep track of the histogram of “Davis-Trout” values in the hopes of coming up with a pass/no-pass value or at least a definitely pass value, a definitely no-pass value and a band of </a:t>
            </a:r>
            <a:r>
              <a:rPr lang="en-US"/>
              <a:t>questionable values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659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088CE3-DFD2-4753-9D45-C1419E0EF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" y="220859"/>
            <a:ext cx="11736980" cy="1584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8E13DA-C378-4864-814E-2AA834B7F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804945"/>
            <a:ext cx="11070866" cy="460426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88C6543-8E66-4793-B7A0-87AC13AB9CAB}"/>
              </a:ext>
            </a:extLst>
          </p:cNvPr>
          <p:cNvSpPr/>
          <p:nvPr/>
        </p:nvSpPr>
        <p:spPr>
          <a:xfrm>
            <a:off x="79513" y="5140519"/>
            <a:ext cx="11070866" cy="9899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C96262-385A-4D5B-B563-9C8A03F09164}"/>
              </a:ext>
            </a:extLst>
          </p:cNvPr>
          <p:cNvSpPr/>
          <p:nvPr/>
        </p:nvSpPr>
        <p:spPr>
          <a:xfrm>
            <a:off x="4873994" y="6484466"/>
            <a:ext cx="7870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https://www.mathworks.com/help/curvefit/evaluating-goodness-of-fit.html</a:t>
            </a:r>
          </a:p>
        </p:txBody>
      </p:sp>
    </p:spTree>
    <p:extLst>
      <p:ext uri="{BB962C8B-B14F-4D97-AF65-F5344CB8AC3E}">
        <p14:creationId xmlns:p14="http://schemas.microsoft.com/office/powerpoint/2010/main" val="40079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103250-C09E-483A-8EC2-E43760E5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084"/>
            <a:ext cx="12192000" cy="30078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9437C6-3DC7-4472-92DA-C7B09500A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0627"/>
            <a:ext cx="12192000" cy="21452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AD0EE-6CCF-4A02-9225-549552F08107}"/>
              </a:ext>
            </a:extLst>
          </p:cNvPr>
          <p:cNvSpPr/>
          <p:nvPr/>
        </p:nvSpPr>
        <p:spPr>
          <a:xfrm>
            <a:off x="2835469" y="6201584"/>
            <a:ext cx="7870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https://www.mathworks.com/help/curvefit/evaluating-goodness-of-fit.html</a:t>
            </a:r>
          </a:p>
        </p:txBody>
      </p:sp>
    </p:spTree>
    <p:extLst>
      <p:ext uri="{BB962C8B-B14F-4D97-AF65-F5344CB8AC3E}">
        <p14:creationId xmlns:p14="http://schemas.microsoft.com/office/powerpoint/2010/main" val="234473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F6CEC4B-A39B-4FAB-A80D-8D954284B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868" y="1419964"/>
            <a:ext cx="8986943" cy="532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0B089-024F-4CF4-AD4E-743746AA9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Non-ideal Behavior (0.001 volt ~= 0.017 pH)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6406EC-D637-4666-AE6C-915C8BA6BAC0}"/>
              </a:ext>
            </a:extLst>
          </p:cNvPr>
          <p:cNvSpPr/>
          <p:nvPr/>
        </p:nvSpPr>
        <p:spPr>
          <a:xfrm rot="18698954">
            <a:off x="1631570" y="4473379"/>
            <a:ext cx="2501535" cy="847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A324F-310D-4030-B054-0A4B794DB41F}"/>
              </a:ext>
            </a:extLst>
          </p:cNvPr>
          <p:cNvSpPr txBox="1"/>
          <p:nvPr/>
        </p:nvSpPr>
        <p:spPr>
          <a:xfrm>
            <a:off x="2329724" y="3288480"/>
            <a:ext cx="1598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in or </a:t>
            </a:r>
          </a:p>
          <a:p>
            <a:r>
              <a:rPr lang="en-US" dirty="0"/>
              <a:t>warmup?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4DB2E4-7F35-4CA6-8D68-35334B43ED09}"/>
              </a:ext>
            </a:extLst>
          </p:cNvPr>
          <p:cNvCxnSpPr/>
          <p:nvPr/>
        </p:nvCxnSpPr>
        <p:spPr>
          <a:xfrm>
            <a:off x="3616861" y="3634779"/>
            <a:ext cx="842839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487631-EB4E-4906-9387-7A75E7DBFC5A}"/>
              </a:ext>
            </a:extLst>
          </p:cNvPr>
          <p:cNvCxnSpPr/>
          <p:nvPr/>
        </p:nvCxnSpPr>
        <p:spPr>
          <a:xfrm>
            <a:off x="7218802" y="3054334"/>
            <a:ext cx="85874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7636BF-DAFC-41DF-8404-0C11DB629932}"/>
              </a:ext>
            </a:extLst>
          </p:cNvPr>
          <p:cNvCxnSpPr/>
          <p:nvPr/>
        </p:nvCxnSpPr>
        <p:spPr>
          <a:xfrm>
            <a:off x="4459700" y="2974943"/>
            <a:ext cx="906448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7CF1B1-ABE2-4975-9728-EA4B9723B157}"/>
              </a:ext>
            </a:extLst>
          </p:cNvPr>
          <p:cNvCxnSpPr/>
          <p:nvPr/>
        </p:nvCxnSpPr>
        <p:spPr>
          <a:xfrm>
            <a:off x="6320305" y="2704599"/>
            <a:ext cx="842838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10D285-F56A-4EC7-9232-17A7F3F2047E}"/>
              </a:ext>
            </a:extLst>
          </p:cNvPr>
          <p:cNvCxnSpPr>
            <a:cxnSpLocks/>
          </p:cNvCxnSpPr>
          <p:nvPr/>
        </p:nvCxnSpPr>
        <p:spPr>
          <a:xfrm flipV="1">
            <a:off x="3529397" y="3054334"/>
            <a:ext cx="3633746" cy="17689"/>
          </a:xfrm>
          <a:prstGeom prst="line">
            <a:avLst/>
          </a:prstGeom>
          <a:ln w="22225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6CCBBE-57E4-470A-9448-837D625AAC31}"/>
              </a:ext>
            </a:extLst>
          </p:cNvPr>
          <p:cNvCxnSpPr/>
          <p:nvPr/>
        </p:nvCxnSpPr>
        <p:spPr>
          <a:xfrm>
            <a:off x="4038280" y="3053441"/>
            <a:ext cx="0" cy="6081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AFB6AA-9FD2-40AD-9C85-3E3C4BAEFBCA}"/>
              </a:ext>
            </a:extLst>
          </p:cNvPr>
          <p:cNvCxnSpPr>
            <a:cxnSpLocks/>
          </p:cNvCxnSpPr>
          <p:nvPr/>
        </p:nvCxnSpPr>
        <p:spPr>
          <a:xfrm flipV="1">
            <a:off x="4459700" y="2704599"/>
            <a:ext cx="1860605" cy="21491"/>
          </a:xfrm>
          <a:prstGeom prst="line">
            <a:avLst/>
          </a:prstGeom>
          <a:ln w="25400">
            <a:solidFill>
              <a:srgbClr val="00B0F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BBD03BE-D136-42A2-9CCA-95CDDB27805F}"/>
              </a:ext>
            </a:extLst>
          </p:cNvPr>
          <p:cNvCxnSpPr>
            <a:cxnSpLocks/>
          </p:cNvCxnSpPr>
          <p:nvPr/>
        </p:nvCxnSpPr>
        <p:spPr>
          <a:xfrm>
            <a:off x="4602822" y="2726090"/>
            <a:ext cx="0" cy="2335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CB0D563-2884-4DDB-B4E2-8E781D60219C}"/>
              </a:ext>
            </a:extLst>
          </p:cNvPr>
          <p:cNvSpPr txBox="1"/>
          <p:nvPr/>
        </p:nvSpPr>
        <p:spPr>
          <a:xfrm>
            <a:off x="2376462" y="2349539"/>
            <a:ext cx="2226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in/warmup/drift (sensor or solution)?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5011CF2-B918-497E-98C8-428D0802AAB5}"/>
              </a:ext>
            </a:extLst>
          </p:cNvPr>
          <p:cNvSpPr/>
          <p:nvPr/>
        </p:nvSpPr>
        <p:spPr>
          <a:xfrm>
            <a:off x="7879743" y="3114316"/>
            <a:ext cx="1001864" cy="4225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9101EB-4123-4081-91D1-A4F1C82DF54A}"/>
              </a:ext>
            </a:extLst>
          </p:cNvPr>
          <p:cNvSpPr txBox="1"/>
          <p:nvPr/>
        </p:nvSpPr>
        <p:spPr>
          <a:xfrm>
            <a:off x="7879744" y="2741414"/>
            <a:ext cx="171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Random Noise?</a:t>
            </a:r>
          </a:p>
        </p:txBody>
      </p:sp>
    </p:spTree>
    <p:extLst>
      <p:ext uri="{BB962C8B-B14F-4D97-AF65-F5344CB8AC3E}">
        <p14:creationId xmlns:p14="http://schemas.microsoft.com/office/powerpoint/2010/main" val="27246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7142993-B083-403D-A2CC-9C72AABC1005}"/>
              </a:ext>
            </a:extLst>
          </p:cNvPr>
          <p:cNvGrpSpPr/>
          <p:nvPr/>
        </p:nvGrpSpPr>
        <p:grpSpPr>
          <a:xfrm>
            <a:off x="-6866" y="831286"/>
            <a:ext cx="7221949" cy="4854868"/>
            <a:chOff x="642797" y="787651"/>
            <a:chExt cx="9596672" cy="588194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6B017F-3B58-494A-AA24-07EEE98FDDA2}"/>
                </a:ext>
              </a:extLst>
            </p:cNvPr>
            <p:cNvSpPr/>
            <p:nvPr/>
          </p:nvSpPr>
          <p:spPr>
            <a:xfrm>
              <a:off x="2435383" y="1337649"/>
              <a:ext cx="6871580" cy="4182701"/>
            </a:xfrm>
            <a:custGeom>
              <a:avLst/>
              <a:gdLst>
                <a:gd name="connsiteX0" fmla="*/ 0 w 6871580"/>
                <a:gd name="connsiteY0" fmla="*/ 0 h 4182701"/>
                <a:gd name="connsiteX1" fmla="*/ 1774479 w 6871580"/>
                <a:gd name="connsiteY1" fmla="*/ 3060072 h 4182701"/>
                <a:gd name="connsiteX2" fmla="*/ 6871580 w 6871580"/>
                <a:gd name="connsiteY2" fmla="*/ 4182701 h 4182701"/>
                <a:gd name="connsiteX3" fmla="*/ 6871580 w 6871580"/>
                <a:gd name="connsiteY3" fmla="*/ 4182701 h 418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1580" h="4182701">
                  <a:moveTo>
                    <a:pt x="0" y="0"/>
                  </a:moveTo>
                  <a:cubicBezTo>
                    <a:pt x="314608" y="1181477"/>
                    <a:pt x="629216" y="2362955"/>
                    <a:pt x="1774479" y="3060072"/>
                  </a:cubicBezTo>
                  <a:cubicBezTo>
                    <a:pt x="2919742" y="3757189"/>
                    <a:pt x="6871580" y="4182701"/>
                    <a:pt x="6871580" y="4182701"/>
                  </a:cubicBezTo>
                  <a:lnTo>
                    <a:pt x="6871580" y="4182701"/>
                  </a:lnTo>
                </a:path>
              </a:pathLst>
            </a:custGeom>
            <a:ln w="57150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5C29C93-785C-4017-BFFD-5CDE00F8191D}"/>
                </a:ext>
              </a:extLst>
            </p:cNvPr>
            <p:cNvSpPr/>
            <p:nvPr/>
          </p:nvSpPr>
          <p:spPr>
            <a:xfrm rot="10800000">
              <a:off x="2435383" y="1337649"/>
              <a:ext cx="6871580" cy="4182701"/>
            </a:xfrm>
            <a:custGeom>
              <a:avLst/>
              <a:gdLst>
                <a:gd name="connsiteX0" fmla="*/ 0 w 6871580"/>
                <a:gd name="connsiteY0" fmla="*/ 0 h 4182701"/>
                <a:gd name="connsiteX1" fmla="*/ 1774479 w 6871580"/>
                <a:gd name="connsiteY1" fmla="*/ 3060072 h 4182701"/>
                <a:gd name="connsiteX2" fmla="*/ 6871580 w 6871580"/>
                <a:gd name="connsiteY2" fmla="*/ 4182701 h 4182701"/>
                <a:gd name="connsiteX3" fmla="*/ 6871580 w 6871580"/>
                <a:gd name="connsiteY3" fmla="*/ 4182701 h 418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1580" h="4182701">
                  <a:moveTo>
                    <a:pt x="0" y="0"/>
                  </a:moveTo>
                  <a:cubicBezTo>
                    <a:pt x="314608" y="1181477"/>
                    <a:pt x="629216" y="2362955"/>
                    <a:pt x="1774479" y="3060072"/>
                  </a:cubicBezTo>
                  <a:cubicBezTo>
                    <a:pt x="2919742" y="3757189"/>
                    <a:pt x="6871580" y="4182701"/>
                    <a:pt x="6871580" y="4182701"/>
                  </a:cubicBezTo>
                  <a:lnTo>
                    <a:pt x="6871580" y="4182701"/>
                  </a:lnTo>
                </a:path>
              </a:pathLst>
            </a:custGeom>
            <a:ln w="57150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96606B3-E171-4930-87B1-A24405B1EC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5961" y="787651"/>
              <a:ext cx="0" cy="515142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8CD0AFC-A8B1-4E46-8966-D529480E48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5961" y="5939074"/>
              <a:ext cx="8383508" cy="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F21E3C-13D5-4B8B-B9EB-CE5E6CE13F21}"/>
                </a:ext>
              </a:extLst>
            </p:cNvPr>
            <p:cNvSpPr txBox="1"/>
            <p:nvPr/>
          </p:nvSpPr>
          <p:spPr>
            <a:xfrm>
              <a:off x="4916032" y="5961714"/>
              <a:ext cx="3587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/>
                <a:t>Pressure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F53B69-AF01-4AA2-93CA-E1A2DA1DB5EB}"/>
                </a:ext>
              </a:extLst>
            </p:cNvPr>
            <p:cNvSpPr txBox="1"/>
            <p:nvPr/>
          </p:nvSpPr>
          <p:spPr>
            <a:xfrm>
              <a:off x="642797" y="2790674"/>
              <a:ext cx="13218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/>
                <a:t>Vrs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ADADCF-23F1-45B3-AF11-0B842607A4EA}"/>
                </a:ext>
              </a:extLst>
            </p:cNvPr>
            <p:cNvSpPr/>
            <p:nvPr/>
          </p:nvSpPr>
          <p:spPr>
            <a:xfrm>
              <a:off x="2381061" y="1383972"/>
              <a:ext cx="6907794" cy="4229177"/>
            </a:xfrm>
            <a:custGeom>
              <a:avLst/>
              <a:gdLst>
                <a:gd name="connsiteX0" fmla="*/ 0 w 6907794"/>
                <a:gd name="connsiteY0" fmla="*/ 10262 h 4229177"/>
                <a:gd name="connsiteX1" fmla="*/ 72428 w 6907794"/>
                <a:gd name="connsiteY1" fmla="*/ 1208 h 4229177"/>
                <a:gd name="connsiteX2" fmla="*/ 117695 w 6907794"/>
                <a:gd name="connsiteY2" fmla="*/ 10262 h 4229177"/>
                <a:gd name="connsiteX3" fmla="*/ 54321 w 6907794"/>
                <a:gd name="connsiteY3" fmla="*/ 127957 h 4229177"/>
                <a:gd name="connsiteX4" fmla="*/ 199177 w 6907794"/>
                <a:gd name="connsiteY4" fmla="*/ 155117 h 4229177"/>
                <a:gd name="connsiteX5" fmla="*/ 208230 w 6907794"/>
                <a:gd name="connsiteY5" fmla="*/ 200384 h 4229177"/>
                <a:gd name="connsiteX6" fmla="*/ 199177 w 6907794"/>
                <a:gd name="connsiteY6" fmla="*/ 354293 h 4229177"/>
                <a:gd name="connsiteX7" fmla="*/ 172016 w 6907794"/>
                <a:gd name="connsiteY7" fmla="*/ 381454 h 4229177"/>
                <a:gd name="connsiteX8" fmla="*/ 135802 w 6907794"/>
                <a:gd name="connsiteY8" fmla="*/ 435775 h 4229177"/>
                <a:gd name="connsiteX9" fmla="*/ 235390 w 6907794"/>
                <a:gd name="connsiteY9" fmla="*/ 471988 h 4229177"/>
                <a:gd name="connsiteX10" fmla="*/ 407406 w 6907794"/>
                <a:gd name="connsiteY10" fmla="*/ 490095 h 4229177"/>
                <a:gd name="connsiteX11" fmla="*/ 371192 w 6907794"/>
                <a:gd name="connsiteY11" fmla="*/ 553470 h 4229177"/>
                <a:gd name="connsiteX12" fmla="*/ 316872 w 6907794"/>
                <a:gd name="connsiteY12" fmla="*/ 580630 h 4229177"/>
                <a:gd name="connsiteX13" fmla="*/ 280658 w 6907794"/>
                <a:gd name="connsiteY13" fmla="*/ 607790 h 4229177"/>
                <a:gd name="connsiteX14" fmla="*/ 244444 w 6907794"/>
                <a:gd name="connsiteY14" fmla="*/ 625897 h 4229177"/>
                <a:gd name="connsiteX15" fmla="*/ 217284 w 6907794"/>
                <a:gd name="connsiteY15" fmla="*/ 644004 h 4229177"/>
                <a:gd name="connsiteX16" fmla="*/ 262551 w 6907794"/>
                <a:gd name="connsiteY16" fmla="*/ 689272 h 4229177"/>
                <a:gd name="connsiteX17" fmla="*/ 289711 w 6907794"/>
                <a:gd name="connsiteY17" fmla="*/ 698325 h 4229177"/>
                <a:gd name="connsiteX18" fmla="*/ 307818 w 6907794"/>
                <a:gd name="connsiteY18" fmla="*/ 725485 h 4229177"/>
                <a:gd name="connsiteX19" fmla="*/ 334979 w 6907794"/>
                <a:gd name="connsiteY19" fmla="*/ 752646 h 4229177"/>
                <a:gd name="connsiteX20" fmla="*/ 325925 w 6907794"/>
                <a:gd name="connsiteY20" fmla="*/ 897501 h 4229177"/>
                <a:gd name="connsiteX21" fmla="*/ 307818 w 6907794"/>
                <a:gd name="connsiteY21" fmla="*/ 924662 h 4229177"/>
                <a:gd name="connsiteX22" fmla="*/ 280658 w 6907794"/>
                <a:gd name="connsiteY22" fmla="*/ 978982 h 4229177"/>
                <a:gd name="connsiteX23" fmla="*/ 226337 w 6907794"/>
                <a:gd name="connsiteY23" fmla="*/ 1051410 h 4229177"/>
                <a:gd name="connsiteX24" fmla="*/ 244444 w 6907794"/>
                <a:gd name="connsiteY24" fmla="*/ 1169105 h 4229177"/>
                <a:gd name="connsiteX25" fmla="*/ 334979 w 6907794"/>
                <a:gd name="connsiteY25" fmla="*/ 1187212 h 4229177"/>
                <a:gd name="connsiteX26" fmla="*/ 470781 w 6907794"/>
                <a:gd name="connsiteY26" fmla="*/ 1214373 h 4229177"/>
                <a:gd name="connsiteX27" fmla="*/ 506994 w 6907794"/>
                <a:gd name="connsiteY27" fmla="*/ 1368281 h 4229177"/>
                <a:gd name="connsiteX28" fmla="*/ 543208 w 6907794"/>
                <a:gd name="connsiteY28" fmla="*/ 1377335 h 4229177"/>
                <a:gd name="connsiteX29" fmla="*/ 579422 w 6907794"/>
                <a:gd name="connsiteY29" fmla="*/ 1395442 h 4229177"/>
                <a:gd name="connsiteX30" fmla="*/ 597529 w 6907794"/>
                <a:gd name="connsiteY30" fmla="*/ 1540297 h 4229177"/>
                <a:gd name="connsiteX31" fmla="*/ 606583 w 6907794"/>
                <a:gd name="connsiteY31" fmla="*/ 1594618 h 4229177"/>
                <a:gd name="connsiteX32" fmla="*/ 679010 w 6907794"/>
                <a:gd name="connsiteY32" fmla="*/ 1621778 h 4229177"/>
                <a:gd name="connsiteX33" fmla="*/ 688064 w 6907794"/>
                <a:gd name="connsiteY33" fmla="*/ 1676099 h 4229177"/>
                <a:gd name="connsiteX34" fmla="*/ 706171 w 6907794"/>
                <a:gd name="connsiteY34" fmla="*/ 1739474 h 4229177"/>
                <a:gd name="connsiteX35" fmla="*/ 742385 w 6907794"/>
                <a:gd name="connsiteY35" fmla="*/ 2164986 h 4229177"/>
                <a:gd name="connsiteX36" fmla="*/ 787652 w 6907794"/>
                <a:gd name="connsiteY36" fmla="*/ 2155933 h 4229177"/>
                <a:gd name="connsiteX37" fmla="*/ 796705 w 6907794"/>
                <a:gd name="connsiteY37" fmla="*/ 2128773 h 4229177"/>
                <a:gd name="connsiteX38" fmla="*/ 851026 w 6907794"/>
                <a:gd name="connsiteY38" fmla="*/ 2092559 h 4229177"/>
                <a:gd name="connsiteX39" fmla="*/ 1004935 w 6907794"/>
                <a:gd name="connsiteY39" fmla="*/ 2146879 h 4229177"/>
                <a:gd name="connsiteX40" fmla="*/ 1023042 w 6907794"/>
                <a:gd name="connsiteY40" fmla="*/ 2174040 h 4229177"/>
                <a:gd name="connsiteX41" fmla="*/ 1032095 w 6907794"/>
                <a:gd name="connsiteY41" fmla="*/ 2518072 h 4229177"/>
                <a:gd name="connsiteX42" fmla="*/ 1113577 w 6907794"/>
                <a:gd name="connsiteY42" fmla="*/ 2490911 h 4229177"/>
                <a:gd name="connsiteX43" fmla="*/ 1167897 w 6907794"/>
                <a:gd name="connsiteY43" fmla="*/ 2454697 h 4229177"/>
                <a:gd name="connsiteX44" fmla="*/ 1204111 w 6907794"/>
                <a:gd name="connsiteY44" fmla="*/ 2436590 h 4229177"/>
                <a:gd name="connsiteX45" fmla="*/ 1213165 w 6907794"/>
                <a:gd name="connsiteY45" fmla="*/ 2527125 h 4229177"/>
                <a:gd name="connsiteX46" fmla="*/ 1240325 w 6907794"/>
                <a:gd name="connsiteY46" fmla="*/ 2590499 h 4229177"/>
                <a:gd name="connsiteX47" fmla="*/ 1249379 w 6907794"/>
                <a:gd name="connsiteY47" fmla="*/ 2635767 h 4229177"/>
                <a:gd name="connsiteX48" fmla="*/ 1330860 w 6907794"/>
                <a:gd name="connsiteY48" fmla="*/ 2608606 h 4229177"/>
                <a:gd name="connsiteX49" fmla="*/ 1412341 w 6907794"/>
                <a:gd name="connsiteY49" fmla="*/ 2572392 h 4229177"/>
                <a:gd name="connsiteX50" fmla="*/ 1457608 w 6907794"/>
                <a:gd name="connsiteY50" fmla="*/ 2635767 h 4229177"/>
                <a:gd name="connsiteX51" fmla="*/ 1484769 w 6907794"/>
                <a:gd name="connsiteY51" fmla="*/ 2662927 h 4229177"/>
                <a:gd name="connsiteX52" fmla="*/ 1566250 w 6907794"/>
                <a:gd name="connsiteY52" fmla="*/ 2744408 h 4229177"/>
                <a:gd name="connsiteX53" fmla="*/ 1629624 w 6907794"/>
                <a:gd name="connsiteY53" fmla="*/ 2753462 h 4229177"/>
                <a:gd name="connsiteX54" fmla="*/ 1674891 w 6907794"/>
                <a:gd name="connsiteY54" fmla="*/ 2816836 h 4229177"/>
                <a:gd name="connsiteX55" fmla="*/ 1683945 w 6907794"/>
                <a:gd name="connsiteY55" fmla="*/ 2871157 h 4229177"/>
                <a:gd name="connsiteX56" fmla="*/ 1702052 w 6907794"/>
                <a:gd name="connsiteY56" fmla="*/ 2907371 h 4229177"/>
                <a:gd name="connsiteX57" fmla="*/ 1729212 w 6907794"/>
                <a:gd name="connsiteY57" fmla="*/ 2970745 h 4229177"/>
                <a:gd name="connsiteX58" fmla="*/ 1765426 w 6907794"/>
                <a:gd name="connsiteY58" fmla="*/ 2997905 h 4229177"/>
                <a:gd name="connsiteX59" fmla="*/ 1828800 w 6907794"/>
                <a:gd name="connsiteY59" fmla="*/ 3025066 h 4229177"/>
                <a:gd name="connsiteX60" fmla="*/ 1955549 w 6907794"/>
                <a:gd name="connsiteY60" fmla="*/ 3034119 h 4229177"/>
                <a:gd name="connsiteX61" fmla="*/ 2009870 w 6907794"/>
                <a:gd name="connsiteY61" fmla="*/ 3133707 h 4229177"/>
                <a:gd name="connsiteX62" fmla="*/ 2037030 w 6907794"/>
                <a:gd name="connsiteY62" fmla="*/ 3160868 h 4229177"/>
                <a:gd name="connsiteX63" fmla="*/ 2064190 w 6907794"/>
                <a:gd name="connsiteY63" fmla="*/ 3169921 h 4229177"/>
                <a:gd name="connsiteX64" fmla="*/ 2109458 w 6907794"/>
                <a:gd name="connsiteY64" fmla="*/ 3188028 h 4229177"/>
                <a:gd name="connsiteX65" fmla="*/ 2281474 w 6907794"/>
                <a:gd name="connsiteY65" fmla="*/ 3197081 h 4229177"/>
                <a:gd name="connsiteX66" fmla="*/ 2326741 w 6907794"/>
                <a:gd name="connsiteY66" fmla="*/ 3287616 h 4229177"/>
                <a:gd name="connsiteX67" fmla="*/ 2381062 w 6907794"/>
                <a:gd name="connsiteY67" fmla="*/ 3441525 h 4229177"/>
                <a:gd name="connsiteX68" fmla="*/ 2408222 w 6907794"/>
                <a:gd name="connsiteY68" fmla="*/ 3459632 h 4229177"/>
                <a:gd name="connsiteX69" fmla="*/ 2435383 w 6907794"/>
                <a:gd name="connsiteY69" fmla="*/ 3450578 h 4229177"/>
                <a:gd name="connsiteX70" fmla="*/ 2471596 w 6907794"/>
                <a:gd name="connsiteY70" fmla="*/ 3387204 h 4229177"/>
                <a:gd name="connsiteX71" fmla="*/ 2498757 w 6907794"/>
                <a:gd name="connsiteY71" fmla="*/ 3378151 h 4229177"/>
                <a:gd name="connsiteX72" fmla="*/ 2534971 w 6907794"/>
                <a:gd name="connsiteY72" fmla="*/ 3405311 h 4229177"/>
                <a:gd name="connsiteX73" fmla="*/ 2562131 w 6907794"/>
                <a:gd name="connsiteY73" fmla="*/ 3414365 h 4229177"/>
                <a:gd name="connsiteX74" fmla="*/ 2598345 w 6907794"/>
                <a:gd name="connsiteY74" fmla="*/ 3441525 h 4229177"/>
                <a:gd name="connsiteX75" fmla="*/ 2697933 w 6907794"/>
                <a:gd name="connsiteY75" fmla="*/ 3423418 h 4229177"/>
                <a:gd name="connsiteX76" fmla="*/ 2725093 w 6907794"/>
                <a:gd name="connsiteY76" fmla="*/ 3396258 h 4229177"/>
                <a:gd name="connsiteX77" fmla="*/ 2752254 w 6907794"/>
                <a:gd name="connsiteY77" fmla="*/ 3378151 h 4229177"/>
                <a:gd name="connsiteX78" fmla="*/ 2815628 w 6907794"/>
                <a:gd name="connsiteY78" fmla="*/ 3387204 h 4229177"/>
                <a:gd name="connsiteX79" fmla="*/ 2860895 w 6907794"/>
                <a:gd name="connsiteY79" fmla="*/ 3468685 h 4229177"/>
                <a:gd name="connsiteX80" fmla="*/ 2869949 w 6907794"/>
                <a:gd name="connsiteY80" fmla="*/ 3504899 h 4229177"/>
                <a:gd name="connsiteX81" fmla="*/ 2897109 w 6907794"/>
                <a:gd name="connsiteY81" fmla="*/ 3513953 h 4229177"/>
                <a:gd name="connsiteX82" fmla="*/ 2960484 w 6907794"/>
                <a:gd name="connsiteY82" fmla="*/ 3504899 h 4229177"/>
                <a:gd name="connsiteX83" fmla="*/ 3105339 w 6907794"/>
                <a:gd name="connsiteY83" fmla="*/ 3495846 h 4229177"/>
                <a:gd name="connsiteX84" fmla="*/ 3150606 w 6907794"/>
                <a:gd name="connsiteY84" fmla="*/ 3477739 h 4229177"/>
                <a:gd name="connsiteX85" fmla="*/ 3204927 w 6907794"/>
                <a:gd name="connsiteY85" fmla="*/ 3459632 h 4229177"/>
                <a:gd name="connsiteX86" fmla="*/ 3232088 w 6907794"/>
                <a:gd name="connsiteY86" fmla="*/ 3450578 h 4229177"/>
                <a:gd name="connsiteX87" fmla="*/ 3268301 w 6907794"/>
                <a:gd name="connsiteY87" fmla="*/ 3468685 h 4229177"/>
                <a:gd name="connsiteX88" fmla="*/ 3277355 w 6907794"/>
                <a:gd name="connsiteY88" fmla="*/ 3495846 h 4229177"/>
                <a:gd name="connsiteX89" fmla="*/ 3304515 w 6907794"/>
                <a:gd name="connsiteY89" fmla="*/ 3550167 h 4229177"/>
                <a:gd name="connsiteX90" fmla="*/ 3349783 w 6907794"/>
                <a:gd name="connsiteY90" fmla="*/ 3622594 h 4229177"/>
                <a:gd name="connsiteX91" fmla="*/ 3395050 w 6907794"/>
                <a:gd name="connsiteY91" fmla="*/ 3604487 h 4229177"/>
                <a:gd name="connsiteX92" fmla="*/ 3458424 w 6907794"/>
                <a:gd name="connsiteY92" fmla="*/ 3523006 h 4229177"/>
                <a:gd name="connsiteX93" fmla="*/ 3548959 w 6907794"/>
                <a:gd name="connsiteY93" fmla="*/ 3513953 h 4229177"/>
                <a:gd name="connsiteX94" fmla="*/ 3702868 w 6907794"/>
                <a:gd name="connsiteY94" fmla="*/ 3523006 h 4229177"/>
                <a:gd name="connsiteX95" fmla="*/ 3766242 w 6907794"/>
                <a:gd name="connsiteY95" fmla="*/ 3604487 h 4229177"/>
                <a:gd name="connsiteX96" fmla="*/ 3820563 w 6907794"/>
                <a:gd name="connsiteY96" fmla="*/ 3667862 h 4229177"/>
                <a:gd name="connsiteX97" fmla="*/ 3992579 w 6907794"/>
                <a:gd name="connsiteY97" fmla="*/ 4020947 h 4229177"/>
                <a:gd name="connsiteX98" fmla="*/ 4019739 w 6907794"/>
                <a:gd name="connsiteY98" fmla="*/ 3993786 h 4229177"/>
                <a:gd name="connsiteX99" fmla="*/ 4074060 w 6907794"/>
                <a:gd name="connsiteY99" fmla="*/ 3885145 h 4229177"/>
                <a:gd name="connsiteX100" fmla="*/ 4164594 w 6907794"/>
                <a:gd name="connsiteY100" fmla="*/ 3821771 h 4229177"/>
                <a:gd name="connsiteX101" fmla="*/ 4246076 w 6907794"/>
                <a:gd name="connsiteY101" fmla="*/ 3776503 h 4229177"/>
                <a:gd name="connsiteX102" fmla="*/ 4390931 w 6907794"/>
                <a:gd name="connsiteY102" fmla="*/ 3767450 h 4229177"/>
                <a:gd name="connsiteX103" fmla="*/ 4418091 w 6907794"/>
                <a:gd name="connsiteY103" fmla="*/ 3758396 h 4229177"/>
                <a:gd name="connsiteX104" fmla="*/ 4499573 w 6907794"/>
                <a:gd name="connsiteY104" fmla="*/ 3876091 h 4229177"/>
                <a:gd name="connsiteX105" fmla="*/ 4553893 w 6907794"/>
                <a:gd name="connsiteY105" fmla="*/ 3939466 h 4229177"/>
                <a:gd name="connsiteX106" fmla="*/ 4590107 w 6907794"/>
                <a:gd name="connsiteY106" fmla="*/ 3885145 h 4229177"/>
                <a:gd name="connsiteX107" fmla="*/ 4608214 w 6907794"/>
                <a:gd name="connsiteY107" fmla="*/ 3839878 h 4229177"/>
                <a:gd name="connsiteX108" fmla="*/ 4671589 w 6907794"/>
                <a:gd name="connsiteY108" fmla="*/ 3758396 h 4229177"/>
                <a:gd name="connsiteX109" fmla="*/ 4744016 w 6907794"/>
                <a:gd name="connsiteY109" fmla="*/ 3785557 h 4229177"/>
                <a:gd name="connsiteX110" fmla="*/ 4825497 w 6907794"/>
                <a:gd name="connsiteY110" fmla="*/ 3894198 h 4229177"/>
                <a:gd name="connsiteX111" fmla="*/ 4943192 w 6907794"/>
                <a:gd name="connsiteY111" fmla="*/ 3876091 h 4229177"/>
                <a:gd name="connsiteX112" fmla="*/ 5006567 w 6907794"/>
                <a:gd name="connsiteY112" fmla="*/ 3857984 h 4229177"/>
                <a:gd name="connsiteX113" fmla="*/ 5287224 w 6907794"/>
                <a:gd name="connsiteY113" fmla="*/ 3975679 h 4229177"/>
                <a:gd name="connsiteX114" fmla="*/ 5477347 w 6907794"/>
                <a:gd name="connsiteY114" fmla="*/ 4174856 h 4229177"/>
                <a:gd name="connsiteX115" fmla="*/ 5504507 w 6907794"/>
                <a:gd name="connsiteY115" fmla="*/ 4183909 h 4229177"/>
                <a:gd name="connsiteX116" fmla="*/ 5567882 w 6907794"/>
                <a:gd name="connsiteY116" fmla="*/ 4174856 h 4229177"/>
                <a:gd name="connsiteX117" fmla="*/ 5640309 w 6907794"/>
                <a:gd name="connsiteY117" fmla="*/ 4102428 h 4229177"/>
                <a:gd name="connsiteX118" fmla="*/ 5794218 w 6907794"/>
                <a:gd name="connsiteY118" fmla="*/ 3966626 h 4229177"/>
                <a:gd name="connsiteX119" fmla="*/ 5848539 w 6907794"/>
                <a:gd name="connsiteY119" fmla="*/ 3957573 h 4229177"/>
                <a:gd name="connsiteX120" fmla="*/ 5911913 w 6907794"/>
                <a:gd name="connsiteY120" fmla="*/ 3966626 h 4229177"/>
                <a:gd name="connsiteX121" fmla="*/ 5939074 w 6907794"/>
                <a:gd name="connsiteY121" fmla="*/ 4002840 h 4229177"/>
                <a:gd name="connsiteX122" fmla="*/ 5957181 w 6907794"/>
                <a:gd name="connsiteY122" fmla="*/ 4057161 h 4229177"/>
                <a:gd name="connsiteX123" fmla="*/ 6002448 w 6907794"/>
                <a:gd name="connsiteY123" fmla="*/ 4129588 h 4229177"/>
                <a:gd name="connsiteX124" fmla="*/ 6047715 w 6907794"/>
                <a:gd name="connsiteY124" fmla="*/ 4147695 h 4229177"/>
                <a:gd name="connsiteX125" fmla="*/ 6065822 w 6907794"/>
                <a:gd name="connsiteY125" fmla="*/ 4102428 h 4229177"/>
                <a:gd name="connsiteX126" fmla="*/ 6074876 w 6907794"/>
                <a:gd name="connsiteY126" fmla="*/ 4066214 h 4229177"/>
                <a:gd name="connsiteX127" fmla="*/ 6092983 w 6907794"/>
                <a:gd name="connsiteY127" fmla="*/ 4011893 h 4229177"/>
                <a:gd name="connsiteX128" fmla="*/ 6156357 w 6907794"/>
                <a:gd name="connsiteY128" fmla="*/ 4039054 h 4229177"/>
                <a:gd name="connsiteX129" fmla="*/ 6201624 w 6907794"/>
                <a:gd name="connsiteY129" fmla="*/ 4129588 h 4229177"/>
                <a:gd name="connsiteX130" fmla="*/ 6228785 w 6907794"/>
                <a:gd name="connsiteY130" fmla="*/ 4165802 h 4229177"/>
                <a:gd name="connsiteX131" fmla="*/ 6292159 w 6907794"/>
                <a:gd name="connsiteY131" fmla="*/ 4229177 h 4229177"/>
                <a:gd name="connsiteX132" fmla="*/ 6319319 w 6907794"/>
                <a:gd name="connsiteY132" fmla="*/ 4211070 h 4229177"/>
                <a:gd name="connsiteX133" fmla="*/ 6364587 w 6907794"/>
                <a:gd name="connsiteY133" fmla="*/ 4192963 h 4229177"/>
                <a:gd name="connsiteX134" fmla="*/ 6391747 w 6907794"/>
                <a:gd name="connsiteY134" fmla="*/ 4165802 h 4229177"/>
                <a:gd name="connsiteX135" fmla="*/ 6427961 w 6907794"/>
                <a:gd name="connsiteY135" fmla="*/ 4147695 h 4229177"/>
                <a:gd name="connsiteX136" fmla="*/ 6527549 w 6907794"/>
                <a:gd name="connsiteY136" fmla="*/ 4102428 h 4229177"/>
                <a:gd name="connsiteX137" fmla="*/ 6708618 w 6907794"/>
                <a:gd name="connsiteY137" fmla="*/ 4129588 h 4229177"/>
                <a:gd name="connsiteX138" fmla="*/ 6771992 w 6907794"/>
                <a:gd name="connsiteY138" fmla="*/ 4165802 h 4229177"/>
                <a:gd name="connsiteX139" fmla="*/ 6799153 w 6907794"/>
                <a:gd name="connsiteY139" fmla="*/ 4192963 h 4229177"/>
                <a:gd name="connsiteX140" fmla="*/ 6826313 w 6907794"/>
                <a:gd name="connsiteY140" fmla="*/ 4202016 h 4229177"/>
                <a:gd name="connsiteX141" fmla="*/ 6907794 w 6907794"/>
                <a:gd name="connsiteY141" fmla="*/ 4183909 h 422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6907794" h="4229177">
                  <a:moveTo>
                    <a:pt x="0" y="10262"/>
                  </a:moveTo>
                  <a:cubicBezTo>
                    <a:pt x="24143" y="7244"/>
                    <a:pt x="48097" y="1208"/>
                    <a:pt x="72428" y="1208"/>
                  </a:cubicBezTo>
                  <a:cubicBezTo>
                    <a:pt x="87816" y="1208"/>
                    <a:pt x="114942" y="-4878"/>
                    <a:pt x="117695" y="10262"/>
                  </a:cubicBezTo>
                  <a:cubicBezTo>
                    <a:pt x="130713" y="81863"/>
                    <a:pt x="94421" y="97881"/>
                    <a:pt x="54321" y="127957"/>
                  </a:cubicBezTo>
                  <a:cubicBezTo>
                    <a:pt x="78857" y="132046"/>
                    <a:pt x="191472" y="150214"/>
                    <a:pt x="199177" y="155117"/>
                  </a:cubicBezTo>
                  <a:cubicBezTo>
                    <a:pt x="212159" y="163378"/>
                    <a:pt x="205212" y="185295"/>
                    <a:pt x="208230" y="200384"/>
                  </a:cubicBezTo>
                  <a:cubicBezTo>
                    <a:pt x="205212" y="251687"/>
                    <a:pt x="209256" y="303899"/>
                    <a:pt x="199177" y="354293"/>
                  </a:cubicBezTo>
                  <a:cubicBezTo>
                    <a:pt x="196666" y="366848"/>
                    <a:pt x="179877" y="371347"/>
                    <a:pt x="172016" y="381454"/>
                  </a:cubicBezTo>
                  <a:cubicBezTo>
                    <a:pt x="158655" y="398632"/>
                    <a:pt x="135802" y="435775"/>
                    <a:pt x="135802" y="435775"/>
                  </a:cubicBezTo>
                  <a:cubicBezTo>
                    <a:pt x="178923" y="478895"/>
                    <a:pt x="152623" y="463711"/>
                    <a:pt x="235390" y="471988"/>
                  </a:cubicBezTo>
                  <a:cubicBezTo>
                    <a:pt x="415813" y="490030"/>
                    <a:pt x="278394" y="471666"/>
                    <a:pt x="407406" y="490095"/>
                  </a:cubicBezTo>
                  <a:cubicBezTo>
                    <a:pt x="395335" y="511220"/>
                    <a:pt x="388396" y="536266"/>
                    <a:pt x="371192" y="553470"/>
                  </a:cubicBezTo>
                  <a:cubicBezTo>
                    <a:pt x="356878" y="567785"/>
                    <a:pt x="334231" y="570215"/>
                    <a:pt x="316872" y="580630"/>
                  </a:cubicBezTo>
                  <a:cubicBezTo>
                    <a:pt x="303933" y="588393"/>
                    <a:pt x="293454" y="599793"/>
                    <a:pt x="280658" y="607790"/>
                  </a:cubicBezTo>
                  <a:cubicBezTo>
                    <a:pt x="269213" y="614943"/>
                    <a:pt x="256162" y="619201"/>
                    <a:pt x="244444" y="625897"/>
                  </a:cubicBezTo>
                  <a:cubicBezTo>
                    <a:pt x="234997" y="631295"/>
                    <a:pt x="226337" y="637968"/>
                    <a:pt x="217284" y="644004"/>
                  </a:cubicBezTo>
                  <a:cubicBezTo>
                    <a:pt x="232373" y="659093"/>
                    <a:pt x="245480" y="676468"/>
                    <a:pt x="262551" y="689272"/>
                  </a:cubicBezTo>
                  <a:cubicBezTo>
                    <a:pt x="270185" y="694998"/>
                    <a:pt x="282259" y="692364"/>
                    <a:pt x="289711" y="698325"/>
                  </a:cubicBezTo>
                  <a:cubicBezTo>
                    <a:pt x="298208" y="705122"/>
                    <a:pt x="300852" y="717126"/>
                    <a:pt x="307818" y="725485"/>
                  </a:cubicBezTo>
                  <a:cubicBezTo>
                    <a:pt x="316015" y="735321"/>
                    <a:pt x="325925" y="743592"/>
                    <a:pt x="334979" y="752646"/>
                  </a:cubicBezTo>
                  <a:cubicBezTo>
                    <a:pt x="331961" y="800931"/>
                    <a:pt x="333471" y="849714"/>
                    <a:pt x="325925" y="897501"/>
                  </a:cubicBezTo>
                  <a:cubicBezTo>
                    <a:pt x="324228" y="908249"/>
                    <a:pt x="313102" y="915150"/>
                    <a:pt x="307818" y="924662"/>
                  </a:cubicBezTo>
                  <a:cubicBezTo>
                    <a:pt x="297987" y="942358"/>
                    <a:pt x="291605" y="961953"/>
                    <a:pt x="280658" y="978982"/>
                  </a:cubicBezTo>
                  <a:cubicBezTo>
                    <a:pt x="264339" y="1004367"/>
                    <a:pt x="226337" y="1051410"/>
                    <a:pt x="226337" y="1051410"/>
                  </a:cubicBezTo>
                  <a:cubicBezTo>
                    <a:pt x="216347" y="1091373"/>
                    <a:pt x="199530" y="1131101"/>
                    <a:pt x="244444" y="1169105"/>
                  </a:cubicBezTo>
                  <a:cubicBezTo>
                    <a:pt x="267938" y="1188984"/>
                    <a:pt x="304936" y="1180536"/>
                    <a:pt x="334979" y="1187212"/>
                  </a:cubicBezTo>
                  <a:cubicBezTo>
                    <a:pt x="434380" y="1209301"/>
                    <a:pt x="389016" y="1200745"/>
                    <a:pt x="470781" y="1214373"/>
                  </a:cubicBezTo>
                  <a:cubicBezTo>
                    <a:pt x="546612" y="1264925"/>
                    <a:pt x="451677" y="1191263"/>
                    <a:pt x="506994" y="1368281"/>
                  </a:cubicBezTo>
                  <a:cubicBezTo>
                    <a:pt x="510705" y="1380157"/>
                    <a:pt x="531557" y="1372966"/>
                    <a:pt x="543208" y="1377335"/>
                  </a:cubicBezTo>
                  <a:cubicBezTo>
                    <a:pt x="555845" y="1382074"/>
                    <a:pt x="567351" y="1389406"/>
                    <a:pt x="579422" y="1395442"/>
                  </a:cubicBezTo>
                  <a:cubicBezTo>
                    <a:pt x="598459" y="1490619"/>
                    <a:pt x="579620" y="1388074"/>
                    <a:pt x="597529" y="1540297"/>
                  </a:cubicBezTo>
                  <a:cubicBezTo>
                    <a:pt x="599674" y="1558528"/>
                    <a:pt x="593603" y="1581638"/>
                    <a:pt x="606583" y="1594618"/>
                  </a:cubicBezTo>
                  <a:cubicBezTo>
                    <a:pt x="624815" y="1612850"/>
                    <a:pt x="654868" y="1612725"/>
                    <a:pt x="679010" y="1621778"/>
                  </a:cubicBezTo>
                  <a:cubicBezTo>
                    <a:pt x="682028" y="1639885"/>
                    <a:pt x="683936" y="1658212"/>
                    <a:pt x="688064" y="1676099"/>
                  </a:cubicBezTo>
                  <a:cubicBezTo>
                    <a:pt x="693004" y="1697507"/>
                    <a:pt x="703149" y="1717713"/>
                    <a:pt x="706171" y="1739474"/>
                  </a:cubicBezTo>
                  <a:cubicBezTo>
                    <a:pt x="731446" y="1921458"/>
                    <a:pt x="733077" y="1997456"/>
                    <a:pt x="742385" y="2164986"/>
                  </a:cubicBezTo>
                  <a:cubicBezTo>
                    <a:pt x="757474" y="2161968"/>
                    <a:pt x="774849" y="2164469"/>
                    <a:pt x="787652" y="2155933"/>
                  </a:cubicBezTo>
                  <a:cubicBezTo>
                    <a:pt x="795592" y="2150640"/>
                    <a:pt x="791411" y="2136713"/>
                    <a:pt x="796705" y="2128773"/>
                  </a:cubicBezTo>
                  <a:cubicBezTo>
                    <a:pt x="816082" y="2099708"/>
                    <a:pt x="822550" y="2102051"/>
                    <a:pt x="851026" y="2092559"/>
                  </a:cubicBezTo>
                  <a:cubicBezTo>
                    <a:pt x="1069786" y="2119904"/>
                    <a:pt x="968340" y="2061490"/>
                    <a:pt x="1004935" y="2146879"/>
                  </a:cubicBezTo>
                  <a:cubicBezTo>
                    <a:pt x="1009221" y="2156880"/>
                    <a:pt x="1017006" y="2164986"/>
                    <a:pt x="1023042" y="2174040"/>
                  </a:cubicBezTo>
                  <a:cubicBezTo>
                    <a:pt x="1026060" y="2288717"/>
                    <a:pt x="1000580" y="2407769"/>
                    <a:pt x="1032095" y="2518072"/>
                  </a:cubicBezTo>
                  <a:cubicBezTo>
                    <a:pt x="1039960" y="2545600"/>
                    <a:pt x="1087633" y="2503018"/>
                    <a:pt x="1113577" y="2490911"/>
                  </a:cubicBezTo>
                  <a:cubicBezTo>
                    <a:pt x="1133297" y="2481708"/>
                    <a:pt x="1148433" y="2464429"/>
                    <a:pt x="1167897" y="2454697"/>
                  </a:cubicBezTo>
                  <a:lnTo>
                    <a:pt x="1204111" y="2436590"/>
                  </a:lnTo>
                  <a:cubicBezTo>
                    <a:pt x="1207129" y="2466768"/>
                    <a:pt x="1208553" y="2497149"/>
                    <a:pt x="1213165" y="2527125"/>
                  </a:cubicBezTo>
                  <a:cubicBezTo>
                    <a:pt x="1216126" y="2546368"/>
                    <a:pt x="1232602" y="2575053"/>
                    <a:pt x="1240325" y="2590499"/>
                  </a:cubicBezTo>
                  <a:cubicBezTo>
                    <a:pt x="1243343" y="2605588"/>
                    <a:pt x="1234290" y="2632749"/>
                    <a:pt x="1249379" y="2635767"/>
                  </a:cubicBezTo>
                  <a:cubicBezTo>
                    <a:pt x="1277453" y="2641382"/>
                    <a:pt x="1303898" y="2618235"/>
                    <a:pt x="1330860" y="2608606"/>
                  </a:cubicBezTo>
                  <a:cubicBezTo>
                    <a:pt x="1371319" y="2594156"/>
                    <a:pt x="1375991" y="2590567"/>
                    <a:pt x="1412341" y="2572392"/>
                  </a:cubicBezTo>
                  <a:cubicBezTo>
                    <a:pt x="1482966" y="2643019"/>
                    <a:pt x="1398018" y="2552343"/>
                    <a:pt x="1457608" y="2635767"/>
                  </a:cubicBezTo>
                  <a:cubicBezTo>
                    <a:pt x="1465050" y="2646186"/>
                    <a:pt x="1476263" y="2653358"/>
                    <a:pt x="1484769" y="2662927"/>
                  </a:cubicBezTo>
                  <a:cubicBezTo>
                    <a:pt x="1501456" y="2681700"/>
                    <a:pt x="1535660" y="2733284"/>
                    <a:pt x="1566250" y="2744408"/>
                  </a:cubicBezTo>
                  <a:cubicBezTo>
                    <a:pt x="1586304" y="2751701"/>
                    <a:pt x="1608499" y="2750444"/>
                    <a:pt x="1629624" y="2753462"/>
                  </a:cubicBezTo>
                  <a:cubicBezTo>
                    <a:pt x="1630270" y="2754323"/>
                    <a:pt x="1672242" y="2808890"/>
                    <a:pt x="1674891" y="2816836"/>
                  </a:cubicBezTo>
                  <a:cubicBezTo>
                    <a:pt x="1680696" y="2834251"/>
                    <a:pt x="1678670" y="2853574"/>
                    <a:pt x="1683945" y="2871157"/>
                  </a:cubicBezTo>
                  <a:cubicBezTo>
                    <a:pt x="1687823" y="2884084"/>
                    <a:pt x="1696467" y="2895085"/>
                    <a:pt x="1702052" y="2907371"/>
                  </a:cubicBezTo>
                  <a:cubicBezTo>
                    <a:pt x="1711562" y="2928294"/>
                    <a:pt x="1716032" y="2951917"/>
                    <a:pt x="1729212" y="2970745"/>
                  </a:cubicBezTo>
                  <a:cubicBezTo>
                    <a:pt x="1737865" y="2983106"/>
                    <a:pt x="1752630" y="2989908"/>
                    <a:pt x="1765426" y="2997905"/>
                  </a:cubicBezTo>
                  <a:cubicBezTo>
                    <a:pt x="1775121" y="3003964"/>
                    <a:pt x="1813624" y="3023281"/>
                    <a:pt x="1828800" y="3025066"/>
                  </a:cubicBezTo>
                  <a:cubicBezTo>
                    <a:pt x="1870867" y="3030015"/>
                    <a:pt x="1913299" y="3031101"/>
                    <a:pt x="1955549" y="3034119"/>
                  </a:cubicBezTo>
                  <a:cubicBezTo>
                    <a:pt x="1965859" y="3054740"/>
                    <a:pt x="1989194" y="3108895"/>
                    <a:pt x="2009870" y="3133707"/>
                  </a:cubicBezTo>
                  <a:cubicBezTo>
                    <a:pt x="2018067" y="3143543"/>
                    <a:pt x="2026377" y="3153766"/>
                    <a:pt x="2037030" y="3160868"/>
                  </a:cubicBezTo>
                  <a:cubicBezTo>
                    <a:pt x="2044970" y="3166162"/>
                    <a:pt x="2055255" y="3166570"/>
                    <a:pt x="2064190" y="3169921"/>
                  </a:cubicBezTo>
                  <a:cubicBezTo>
                    <a:pt x="2079407" y="3175627"/>
                    <a:pt x="2093332" y="3186012"/>
                    <a:pt x="2109458" y="3188028"/>
                  </a:cubicBezTo>
                  <a:cubicBezTo>
                    <a:pt x="2166433" y="3195150"/>
                    <a:pt x="2224135" y="3194063"/>
                    <a:pt x="2281474" y="3197081"/>
                  </a:cubicBezTo>
                  <a:cubicBezTo>
                    <a:pt x="2302440" y="3232026"/>
                    <a:pt x="2315540" y="3248414"/>
                    <a:pt x="2326741" y="3287616"/>
                  </a:cubicBezTo>
                  <a:cubicBezTo>
                    <a:pt x="2335559" y="3318479"/>
                    <a:pt x="2347098" y="3418882"/>
                    <a:pt x="2381062" y="3441525"/>
                  </a:cubicBezTo>
                  <a:lnTo>
                    <a:pt x="2408222" y="3459632"/>
                  </a:lnTo>
                  <a:cubicBezTo>
                    <a:pt x="2417276" y="3456614"/>
                    <a:pt x="2427931" y="3456540"/>
                    <a:pt x="2435383" y="3450578"/>
                  </a:cubicBezTo>
                  <a:cubicBezTo>
                    <a:pt x="2464003" y="3427681"/>
                    <a:pt x="2444867" y="3413933"/>
                    <a:pt x="2471596" y="3387204"/>
                  </a:cubicBezTo>
                  <a:cubicBezTo>
                    <a:pt x="2478344" y="3380456"/>
                    <a:pt x="2489703" y="3381169"/>
                    <a:pt x="2498757" y="3378151"/>
                  </a:cubicBezTo>
                  <a:cubicBezTo>
                    <a:pt x="2510828" y="3387204"/>
                    <a:pt x="2521870" y="3397825"/>
                    <a:pt x="2534971" y="3405311"/>
                  </a:cubicBezTo>
                  <a:cubicBezTo>
                    <a:pt x="2543257" y="3410046"/>
                    <a:pt x="2553845" y="3409630"/>
                    <a:pt x="2562131" y="3414365"/>
                  </a:cubicBezTo>
                  <a:cubicBezTo>
                    <a:pt x="2575232" y="3421851"/>
                    <a:pt x="2586274" y="3432472"/>
                    <a:pt x="2598345" y="3441525"/>
                  </a:cubicBezTo>
                  <a:cubicBezTo>
                    <a:pt x="2631541" y="3435489"/>
                    <a:pt x="2666158" y="3434766"/>
                    <a:pt x="2697933" y="3423418"/>
                  </a:cubicBezTo>
                  <a:cubicBezTo>
                    <a:pt x="2709990" y="3419112"/>
                    <a:pt x="2715257" y="3404454"/>
                    <a:pt x="2725093" y="3396258"/>
                  </a:cubicBezTo>
                  <a:cubicBezTo>
                    <a:pt x="2733452" y="3389292"/>
                    <a:pt x="2743200" y="3384187"/>
                    <a:pt x="2752254" y="3378151"/>
                  </a:cubicBezTo>
                  <a:cubicBezTo>
                    <a:pt x="2773379" y="3381169"/>
                    <a:pt x="2797330" y="3376225"/>
                    <a:pt x="2815628" y="3387204"/>
                  </a:cubicBezTo>
                  <a:cubicBezTo>
                    <a:pt x="2821206" y="3390551"/>
                    <a:pt x="2856798" y="3457759"/>
                    <a:pt x="2860895" y="3468685"/>
                  </a:cubicBezTo>
                  <a:cubicBezTo>
                    <a:pt x="2865264" y="3480336"/>
                    <a:pt x="2862176" y="3495183"/>
                    <a:pt x="2869949" y="3504899"/>
                  </a:cubicBezTo>
                  <a:cubicBezTo>
                    <a:pt x="2875911" y="3512351"/>
                    <a:pt x="2888056" y="3510935"/>
                    <a:pt x="2897109" y="3513953"/>
                  </a:cubicBezTo>
                  <a:cubicBezTo>
                    <a:pt x="2918234" y="3510935"/>
                    <a:pt x="2939225" y="3506748"/>
                    <a:pt x="2960484" y="3504899"/>
                  </a:cubicBezTo>
                  <a:cubicBezTo>
                    <a:pt x="3008681" y="3500708"/>
                    <a:pt x="3057446" y="3502688"/>
                    <a:pt x="3105339" y="3495846"/>
                  </a:cubicBezTo>
                  <a:cubicBezTo>
                    <a:pt x="3121427" y="3493548"/>
                    <a:pt x="3135333" y="3483293"/>
                    <a:pt x="3150606" y="3477739"/>
                  </a:cubicBezTo>
                  <a:cubicBezTo>
                    <a:pt x="3168543" y="3471216"/>
                    <a:pt x="3186820" y="3465668"/>
                    <a:pt x="3204927" y="3459632"/>
                  </a:cubicBezTo>
                  <a:lnTo>
                    <a:pt x="3232088" y="3450578"/>
                  </a:lnTo>
                  <a:cubicBezTo>
                    <a:pt x="3244159" y="3456614"/>
                    <a:pt x="3258758" y="3459142"/>
                    <a:pt x="3268301" y="3468685"/>
                  </a:cubicBezTo>
                  <a:cubicBezTo>
                    <a:pt x="3275049" y="3475433"/>
                    <a:pt x="3273479" y="3487125"/>
                    <a:pt x="3277355" y="3495846"/>
                  </a:cubicBezTo>
                  <a:cubicBezTo>
                    <a:pt x="3285577" y="3514345"/>
                    <a:pt x="3296729" y="3531480"/>
                    <a:pt x="3304515" y="3550167"/>
                  </a:cubicBezTo>
                  <a:cubicBezTo>
                    <a:pt x="3333521" y="3619782"/>
                    <a:pt x="3302489" y="3591066"/>
                    <a:pt x="3349783" y="3622594"/>
                  </a:cubicBezTo>
                  <a:cubicBezTo>
                    <a:pt x="3364872" y="3616558"/>
                    <a:pt x="3381826" y="3613933"/>
                    <a:pt x="3395050" y="3604487"/>
                  </a:cubicBezTo>
                  <a:cubicBezTo>
                    <a:pt x="3453757" y="3562553"/>
                    <a:pt x="3346565" y="3575206"/>
                    <a:pt x="3458424" y="3523006"/>
                  </a:cubicBezTo>
                  <a:cubicBezTo>
                    <a:pt x="3485907" y="3510180"/>
                    <a:pt x="3518781" y="3516971"/>
                    <a:pt x="3548959" y="3513953"/>
                  </a:cubicBezTo>
                  <a:cubicBezTo>
                    <a:pt x="3600262" y="3516971"/>
                    <a:pt x="3655429" y="3503240"/>
                    <a:pt x="3702868" y="3523006"/>
                  </a:cubicBezTo>
                  <a:cubicBezTo>
                    <a:pt x="3734630" y="3536240"/>
                    <a:pt x="3743849" y="3578362"/>
                    <a:pt x="3766242" y="3604487"/>
                  </a:cubicBezTo>
                  <a:cubicBezTo>
                    <a:pt x="3784349" y="3625612"/>
                    <a:pt x="3806694" y="3643742"/>
                    <a:pt x="3820563" y="3667862"/>
                  </a:cubicBezTo>
                  <a:cubicBezTo>
                    <a:pt x="3957150" y="3905404"/>
                    <a:pt x="3943487" y="3873671"/>
                    <a:pt x="3992579" y="4020947"/>
                  </a:cubicBezTo>
                  <a:cubicBezTo>
                    <a:pt x="4001632" y="4011893"/>
                    <a:pt x="4013152" y="4004765"/>
                    <a:pt x="4019739" y="3993786"/>
                  </a:cubicBezTo>
                  <a:cubicBezTo>
                    <a:pt x="4057462" y="3930913"/>
                    <a:pt x="4032294" y="3937352"/>
                    <a:pt x="4074060" y="3885145"/>
                  </a:cubicBezTo>
                  <a:cubicBezTo>
                    <a:pt x="4123294" y="3823603"/>
                    <a:pt x="4105245" y="3851446"/>
                    <a:pt x="4164594" y="3821771"/>
                  </a:cubicBezTo>
                  <a:cubicBezTo>
                    <a:pt x="4169936" y="3819100"/>
                    <a:pt x="4233620" y="3778371"/>
                    <a:pt x="4246076" y="3776503"/>
                  </a:cubicBezTo>
                  <a:cubicBezTo>
                    <a:pt x="4293920" y="3769326"/>
                    <a:pt x="4342646" y="3770468"/>
                    <a:pt x="4390931" y="3767450"/>
                  </a:cubicBezTo>
                  <a:cubicBezTo>
                    <a:pt x="4399984" y="3764432"/>
                    <a:pt x="4408644" y="3757046"/>
                    <a:pt x="4418091" y="3758396"/>
                  </a:cubicBezTo>
                  <a:cubicBezTo>
                    <a:pt x="4475710" y="3766627"/>
                    <a:pt x="4479008" y="3834960"/>
                    <a:pt x="4499573" y="3876091"/>
                  </a:cubicBezTo>
                  <a:cubicBezTo>
                    <a:pt x="4524143" y="3925230"/>
                    <a:pt x="4517155" y="3914973"/>
                    <a:pt x="4553893" y="3939466"/>
                  </a:cubicBezTo>
                  <a:cubicBezTo>
                    <a:pt x="4565964" y="3921359"/>
                    <a:pt x="4579686" y="3904250"/>
                    <a:pt x="4590107" y="3885145"/>
                  </a:cubicBezTo>
                  <a:cubicBezTo>
                    <a:pt x="4597889" y="3870878"/>
                    <a:pt x="4600432" y="3854145"/>
                    <a:pt x="4608214" y="3839878"/>
                  </a:cubicBezTo>
                  <a:cubicBezTo>
                    <a:pt x="4634204" y="3792230"/>
                    <a:pt x="4639234" y="3790751"/>
                    <a:pt x="4671589" y="3758396"/>
                  </a:cubicBezTo>
                  <a:cubicBezTo>
                    <a:pt x="4695731" y="3767450"/>
                    <a:pt x="4723882" y="3769450"/>
                    <a:pt x="4744016" y="3785557"/>
                  </a:cubicBezTo>
                  <a:cubicBezTo>
                    <a:pt x="4765459" y="3802712"/>
                    <a:pt x="4803675" y="3861466"/>
                    <a:pt x="4825497" y="3894198"/>
                  </a:cubicBezTo>
                  <a:cubicBezTo>
                    <a:pt x="4864729" y="3888162"/>
                    <a:pt x="4904270" y="3883875"/>
                    <a:pt x="4943192" y="3876091"/>
                  </a:cubicBezTo>
                  <a:cubicBezTo>
                    <a:pt x="4964736" y="3871782"/>
                    <a:pt x="4985463" y="3851875"/>
                    <a:pt x="5006567" y="3857984"/>
                  </a:cubicBezTo>
                  <a:cubicBezTo>
                    <a:pt x="5104012" y="3886192"/>
                    <a:pt x="5193672" y="3936447"/>
                    <a:pt x="5287224" y="3975679"/>
                  </a:cubicBezTo>
                  <a:cubicBezTo>
                    <a:pt x="5288213" y="3976784"/>
                    <a:pt x="5411545" y="4137255"/>
                    <a:pt x="5477347" y="4174856"/>
                  </a:cubicBezTo>
                  <a:cubicBezTo>
                    <a:pt x="5485633" y="4179591"/>
                    <a:pt x="5495454" y="4180891"/>
                    <a:pt x="5504507" y="4183909"/>
                  </a:cubicBezTo>
                  <a:cubicBezTo>
                    <a:pt x="5525632" y="4180891"/>
                    <a:pt x="5547827" y="4182149"/>
                    <a:pt x="5567882" y="4174856"/>
                  </a:cubicBezTo>
                  <a:cubicBezTo>
                    <a:pt x="5599464" y="4163371"/>
                    <a:pt x="5620396" y="4124554"/>
                    <a:pt x="5640309" y="4102428"/>
                  </a:cubicBezTo>
                  <a:cubicBezTo>
                    <a:pt x="5669708" y="4069763"/>
                    <a:pt x="5777875" y="3969350"/>
                    <a:pt x="5794218" y="3966626"/>
                  </a:cubicBezTo>
                  <a:lnTo>
                    <a:pt x="5848539" y="3957573"/>
                  </a:lnTo>
                  <a:cubicBezTo>
                    <a:pt x="5869664" y="3960591"/>
                    <a:pt x="5892827" y="3957083"/>
                    <a:pt x="5911913" y="3966626"/>
                  </a:cubicBezTo>
                  <a:cubicBezTo>
                    <a:pt x="5925409" y="3973374"/>
                    <a:pt x="5932326" y="3989344"/>
                    <a:pt x="5939074" y="4002840"/>
                  </a:cubicBezTo>
                  <a:cubicBezTo>
                    <a:pt x="5947610" y="4019911"/>
                    <a:pt x="5948645" y="4040090"/>
                    <a:pt x="5957181" y="4057161"/>
                  </a:cubicBezTo>
                  <a:cubicBezTo>
                    <a:pt x="5982036" y="4106871"/>
                    <a:pt x="5967190" y="4082578"/>
                    <a:pt x="6002448" y="4129588"/>
                  </a:cubicBezTo>
                  <a:cubicBezTo>
                    <a:pt x="6008897" y="4148936"/>
                    <a:pt x="6010768" y="4184642"/>
                    <a:pt x="6047715" y="4147695"/>
                  </a:cubicBezTo>
                  <a:cubicBezTo>
                    <a:pt x="6059206" y="4136204"/>
                    <a:pt x="6060683" y="4117845"/>
                    <a:pt x="6065822" y="4102428"/>
                  </a:cubicBezTo>
                  <a:cubicBezTo>
                    <a:pt x="6069757" y="4090624"/>
                    <a:pt x="6071301" y="4078132"/>
                    <a:pt x="6074876" y="4066214"/>
                  </a:cubicBezTo>
                  <a:cubicBezTo>
                    <a:pt x="6080361" y="4047933"/>
                    <a:pt x="6086947" y="4030000"/>
                    <a:pt x="6092983" y="4011893"/>
                  </a:cubicBezTo>
                  <a:cubicBezTo>
                    <a:pt x="6111153" y="4016436"/>
                    <a:pt x="6143853" y="4020298"/>
                    <a:pt x="6156357" y="4039054"/>
                  </a:cubicBezTo>
                  <a:cubicBezTo>
                    <a:pt x="6175073" y="4067127"/>
                    <a:pt x="6181380" y="4102596"/>
                    <a:pt x="6201624" y="4129588"/>
                  </a:cubicBezTo>
                  <a:cubicBezTo>
                    <a:pt x="6210678" y="4141659"/>
                    <a:pt x="6220132" y="4153440"/>
                    <a:pt x="6228785" y="4165802"/>
                  </a:cubicBezTo>
                  <a:cubicBezTo>
                    <a:pt x="6273000" y="4228966"/>
                    <a:pt x="6243165" y="4212845"/>
                    <a:pt x="6292159" y="4229177"/>
                  </a:cubicBezTo>
                  <a:cubicBezTo>
                    <a:pt x="6301212" y="4223141"/>
                    <a:pt x="6309587" y="4215936"/>
                    <a:pt x="6319319" y="4211070"/>
                  </a:cubicBezTo>
                  <a:cubicBezTo>
                    <a:pt x="6333855" y="4203802"/>
                    <a:pt x="6350806" y="4201576"/>
                    <a:pt x="6364587" y="4192963"/>
                  </a:cubicBezTo>
                  <a:cubicBezTo>
                    <a:pt x="6375444" y="4186177"/>
                    <a:pt x="6381328" y="4173244"/>
                    <a:pt x="6391747" y="4165802"/>
                  </a:cubicBezTo>
                  <a:cubicBezTo>
                    <a:pt x="6402729" y="4157957"/>
                    <a:pt x="6416243" y="4154391"/>
                    <a:pt x="6427961" y="4147695"/>
                  </a:cubicBezTo>
                  <a:cubicBezTo>
                    <a:pt x="6500146" y="4106446"/>
                    <a:pt x="6389077" y="4154354"/>
                    <a:pt x="6527549" y="4102428"/>
                  </a:cubicBezTo>
                  <a:cubicBezTo>
                    <a:pt x="6587905" y="4111481"/>
                    <a:pt x="6648869" y="4117140"/>
                    <a:pt x="6708618" y="4129588"/>
                  </a:cubicBezTo>
                  <a:cubicBezTo>
                    <a:pt x="6720425" y="4132048"/>
                    <a:pt x="6761126" y="4156747"/>
                    <a:pt x="6771992" y="4165802"/>
                  </a:cubicBezTo>
                  <a:cubicBezTo>
                    <a:pt x="6781828" y="4173999"/>
                    <a:pt x="6788500" y="4185861"/>
                    <a:pt x="6799153" y="4192963"/>
                  </a:cubicBezTo>
                  <a:cubicBezTo>
                    <a:pt x="6807093" y="4198257"/>
                    <a:pt x="6817260" y="4198998"/>
                    <a:pt x="6826313" y="4202016"/>
                  </a:cubicBezTo>
                  <a:cubicBezTo>
                    <a:pt x="6902976" y="4192434"/>
                    <a:pt x="6881538" y="4210168"/>
                    <a:pt x="6907794" y="4183909"/>
                  </a:cubicBezTo>
                </a:path>
              </a:pathLst>
            </a:custGeom>
            <a:ln w="57150">
              <a:solidFill>
                <a:srgbClr val="0070C0"/>
              </a:solidFill>
              <a:prstDash val="sysDot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F690E3B-BE18-4C89-AD13-AB0BE06D6651}"/>
                </a:ext>
              </a:extLst>
            </p:cNvPr>
            <p:cNvSpPr/>
            <p:nvPr/>
          </p:nvSpPr>
          <p:spPr>
            <a:xfrm rot="10800000">
              <a:off x="2474615" y="1363600"/>
              <a:ext cx="6907794" cy="4229177"/>
            </a:xfrm>
            <a:custGeom>
              <a:avLst/>
              <a:gdLst>
                <a:gd name="connsiteX0" fmla="*/ 0 w 6907794"/>
                <a:gd name="connsiteY0" fmla="*/ 10262 h 4229177"/>
                <a:gd name="connsiteX1" fmla="*/ 72428 w 6907794"/>
                <a:gd name="connsiteY1" fmla="*/ 1208 h 4229177"/>
                <a:gd name="connsiteX2" fmla="*/ 117695 w 6907794"/>
                <a:gd name="connsiteY2" fmla="*/ 10262 h 4229177"/>
                <a:gd name="connsiteX3" fmla="*/ 54321 w 6907794"/>
                <a:gd name="connsiteY3" fmla="*/ 127957 h 4229177"/>
                <a:gd name="connsiteX4" fmla="*/ 199177 w 6907794"/>
                <a:gd name="connsiteY4" fmla="*/ 155117 h 4229177"/>
                <a:gd name="connsiteX5" fmla="*/ 208230 w 6907794"/>
                <a:gd name="connsiteY5" fmla="*/ 200384 h 4229177"/>
                <a:gd name="connsiteX6" fmla="*/ 199177 w 6907794"/>
                <a:gd name="connsiteY6" fmla="*/ 354293 h 4229177"/>
                <a:gd name="connsiteX7" fmla="*/ 172016 w 6907794"/>
                <a:gd name="connsiteY7" fmla="*/ 381454 h 4229177"/>
                <a:gd name="connsiteX8" fmla="*/ 135802 w 6907794"/>
                <a:gd name="connsiteY8" fmla="*/ 435775 h 4229177"/>
                <a:gd name="connsiteX9" fmla="*/ 235390 w 6907794"/>
                <a:gd name="connsiteY9" fmla="*/ 471988 h 4229177"/>
                <a:gd name="connsiteX10" fmla="*/ 407406 w 6907794"/>
                <a:gd name="connsiteY10" fmla="*/ 490095 h 4229177"/>
                <a:gd name="connsiteX11" fmla="*/ 371192 w 6907794"/>
                <a:gd name="connsiteY11" fmla="*/ 553470 h 4229177"/>
                <a:gd name="connsiteX12" fmla="*/ 316872 w 6907794"/>
                <a:gd name="connsiteY12" fmla="*/ 580630 h 4229177"/>
                <a:gd name="connsiteX13" fmla="*/ 280658 w 6907794"/>
                <a:gd name="connsiteY13" fmla="*/ 607790 h 4229177"/>
                <a:gd name="connsiteX14" fmla="*/ 244444 w 6907794"/>
                <a:gd name="connsiteY14" fmla="*/ 625897 h 4229177"/>
                <a:gd name="connsiteX15" fmla="*/ 217284 w 6907794"/>
                <a:gd name="connsiteY15" fmla="*/ 644004 h 4229177"/>
                <a:gd name="connsiteX16" fmla="*/ 262551 w 6907794"/>
                <a:gd name="connsiteY16" fmla="*/ 689272 h 4229177"/>
                <a:gd name="connsiteX17" fmla="*/ 289711 w 6907794"/>
                <a:gd name="connsiteY17" fmla="*/ 698325 h 4229177"/>
                <a:gd name="connsiteX18" fmla="*/ 307818 w 6907794"/>
                <a:gd name="connsiteY18" fmla="*/ 725485 h 4229177"/>
                <a:gd name="connsiteX19" fmla="*/ 334979 w 6907794"/>
                <a:gd name="connsiteY19" fmla="*/ 752646 h 4229177"/>
                <a:gd name="connsiteX20" fmla="*/ 325925 w 6907794"/>
                <a:gd name="connsiteY20" fmla="*/ 897501 h 4229177"/>
                <a:gd name="connsiteX21" fmla="*/ 307818 w 6907794"/>
                <a:gd name="connsiteY21" fmla="*/ 924662 h 4229177"/>
                <a:gd name="connsiteX22" fmla="*/ 280658 w 6907794"/>
                <a:gd name="connsiteY22" fmla="*/ 978982 h 4229177"/>
                <a:gd name="connsiteX23" fmla="*/ 226337 w 6907794"/>
                <a:gd name="connsiteY23" fmla="*/ 1051410 h 4229177"/>
                <a:gd name="connsiteX24" fmla="*/ 244444 w 6907794"/>
                <a:gd name="connsiteY24" fmla="*/ 1169105 h 4229177"/>
                <a:gd name="connsiteX25" fmla="*/ 334979 w 6907794"/>
                <a:gd name="connsiteY25" fmla="*/ 1187212 h 4229177"/>
                <a:gd name="connsiteX26" fmla="*/ 470781 w 6907794"/>
                <a:gd name="connsiteY26" fmla="*/ 1214373 h 4229177"/>
                <a:gd name="connsiteX27" fmla="*/ 506994 w 6907794"/>
                <a:gd name="connsiteY27" fmla="*/ 1368281 h 4229177"/>
                <a:gd name="connsiteX28" fmla="*/ 543208 w 6907794"/>
                <a:gd name="connsiteY28" fmla="*/ 1377335 h 4229177"/>
                <a:gd name="connsiteX29" fmla="*/ 579422 w 6907794"/>
                <a:gd name="connsiteY29" fmla="*/ 1395442 h 4229177"/>
                <a:gd name="connsiteX30" fmla="*/ 597529 w 6907794"/>
                <a:gd name="connsiteY30" fmla="*/ 1540297 h 4229177"/>
                <a:gd name="connsiteX31" fmla="*/ 606583 w 6907794"/>
                <a:gd name="connsiteY31" fmla="*/ 1594618 h 4229177"/>
                <a:gd name="connsiteX32" fmla="*/ 679010 w 6907794"/>
                <a:gd name="connsiteY32" fmla="*/ 1621778 h 4229177"/>
                <a:gd name="connsiteX33" fmla="*/ 688064 w 6907794"/>
                <a:gd name="connsiteY33" fmla="*/ 1676099 h 4229177"/>
                <a:gd name="connsiteX34" fmla="*/ 706171 w 6907794"/>
                <a:gd name="connsiteY34" fmla="*/ 1739474 h 4229177"/>
                <a:gd name="connsiteX35" fmla="*/ 742385 w 6907794"/>
                <a:gd name="connsiteY35" fmla="*/ 2164986 h 4229177"/>
                <a:gd name="connsiteX36" fmla="*/ 787652 w 6907794"/>
                <a:gd name="connsiteY36" fmla="*/ 2155933 h 4229177"/>
                <a:gd name="connsiteX37" fmla="*/ 796705 w 6907794"/>
                <a:gd name="connsiteY37" fmla="*/ 2128773 h 4229177"/>
                <a:gd name="connsiteX38" fmla="*/ 851026 w 6907794"/>
                <a:gd name="connsiteY38" fmla="*/ 2092559 h 4229177"/>
                <a:gd name="connsiteX39" fmla="*/ 1004935 w 6907794"/>
                <a:gd name="connsiteY39" fmla="*/ 2146879 h 4229177"/>
                <a:gd name="connsiteX40" fmla="*/ 1023042 w 6907794"/>
                <a:gd name="connsiteY40" fmla="*/ 2174040 h 4229177"/>
                <a:gd name="connsiteX41" fmla="*/ 1032095 w 6907794"/>
                <a:gd name="connsiteY41" fmla="*/ 2518072 h 4229177"/>
                <a:gd name="connsiteX42" fmla="*/ 1113577 w 6907794"/>
                <a:gd name="connsiteY42" fmla="*/ 2490911 h 4229177"/>
                <a:gd name="connsiteX43" fmla="*/ 1167897 w 6907794"/>
                <a:gd name="connsiteY43" fmla="*/ 2454697 h 4229177"/>
                <a:gd name="connsiteX44" fmla="*/ 1204111 w 6907794"/>
                <a:gd name="connsiteY44" fmla="*/ 2436590 h 4229177"/>
                <a:gd name="connsiteX45" fmla="*/ 1213165 w 6907794"/>
                <a:gd name="connsiteY45" fmla="*/ 2527125 h 4229177"/>
                <a:gd name="connsiteX46" fmla="*/ 1240325 w 6907794"/>
                <a:gd name="connsiteY46" fmla="*/ 2590499 h 4229177"/>
                <a:gd name="connsiteX47" fmla="*/ 1249379 w 6907794"/>
                <a:gd name="connsiteY47" fmla="*/ 2635767 h 4229177"/>
                <a:gd name="connsiteX48" fmla="*/ 1330860 w 6907794"/>
                <a:gd name="connsiteY48" fmla="*/ 2608606 h 4229177"/>
                <a:gd name="connsiteX49" fmla="*/ 1412341 w 6907794"/>
                <a:gd name="connsiteY49" fmla="*/ 2572392 h 4229177"/>
                <a:gd name="connsiteX50" fmla="*/ 1457608 w 6907794"/>
                <a:gd name="connsiteY50" fmla="*/ 2635767 h 4229177"/>
                <a:gd name="connsiteX51" fmla="*/ 1484769 w 6907794"/>
                <a:gd name="connsiteY51" fmla="*/ 2662927 h 4229177"/>
                <a:gd name="connsiteX52" fmla="*/ 1566250 w 6907794"/>
                <a:gd name="connsiteY52" fmla="*/ 2744408 h 4229177"/>
                <a:gd name="connsiteX53" fmla="*/ 1629624 w 6907794"/>
                <a:gd name="connsiteY53" fmla="*/ 2753462 h 4229177"/>
                <a:gd name="connsiteX54" fmla="*/ 1674891 w 6907794"/>
                <a:gd name="connsiteY54" fmla="*/ 2816836 h 4229177"/>
                <a:gd name="connsiteX55" fmla="*/ 1683945 w 6907794"/>
                <a:gd name="connsiteY55" fmla="*/ 2871157 h 4229177"/>
                <a:gd name="connsiteX56" fmla="*/ 1702052 w 6907794"/>
                <a:gd name="connsiteY56" fmla="*/ 2907371 h 4229177"/>
                <a:gd name="connsiteX57" fmla="*/ 1729212 w 6907794"/>
                <a:gd name="connsiteY57" fmla="*/ 2970745 h 4229177"/>
                <a:gd name="connsiteX58" fmla="*/ 1765426 w 6907794"/>
                <a:gd name="connsiteY58" fmla="*/ 2997905 h 4229177"/>
                <a:gd name="connsiteX59" fmla="*/ 1828800 w 6907794"/>
                <a:gd name="connsiteY59" fmla="*/ 3025066 h 4229177"/>
                <a:gd name="connsiteX60" fmla="*/ 1955549 w 6907794"/>
                <a:gd name="connsiteY60" fmla="*/ 3034119 h 4229177"/>
                <a:gd name="connsiteX61" fmla="*/ 2009870 w 6907794"/>
                <a:gd name="connsiteY61" fmla="*/ 3133707 h 4229177"/>
                <a:gd name="connsiteX62" fmla="*/ 2037030 w 6907794"/>
                <a:gd name="connsiteY62" fmla="*/ 3160868 h 4229177"/>
                <a:gd name="connsiteX63" fmla="*/ 2064190 w 6907794"/>
                <a:gd name="connsiteY63" fmla="*/ 3169921 h 4229177"/>
                <a:gd name="connsiteX64" fmla="*/ 2109458 w 6907794"/>
                <a:gd name="connsiteY64" fmla="*/ 3188028 h 4229177"/>
                <a:gd name="connsiteX65" fmla="*/ 2281474 w 6907794"/>
                <a:gd name="connsiteY65" fmla="*/ 3197081 h 4229177"/>
                <a:gd name="connsiteX66" fmla="*/ 2326741 w 6907794"/>
                <a:gd name="connsiteY66" fmla="*/ 3287616 h 4229177"/>
                <a:gd name="connsiteX67" fmla="*/ 2381062 w 6907794"/>
                <a:gd name="connsiteY67" fmla="*/ 3441525 h 4229177"/>
                <a:gd name="connsiteX68" fmla="*/ 2408222 w 6907794"/>
                <a:gd name="connsiteY68" fmla="*/ 3459632 h 4229177"/>
                <a:gd name="connsiteX69" fmla="*/ 2435383 w 6907794"/>
                <a:gd name="connsiteY69" fmla="*/ 3450578 h 4229177"/>
                <a:gd name="connsiteX70" fmla="*/ 2471596 w 6907794"/>
                <a:gd name="connsiteY70" fmla="*/ 3387204 h 4229177"/>
                <a:gd name="connsiteX71" fmla="*/ 2498757 w 6907794"/>
                <a:gd name="connsiteY71" fmla="*/ 3378151 h 4229177"/>
                <a:gd name="connsiteX72" fmla="*/ 2534971 w 6907794"/>
                <a:gd name="connsiteY72" fmla="*/ 3405311 h 4229177"/>
                <a:gd name="connsiteX73" fmla="*/ 2562131 w 6907794"/>
                <a:gd name="connsiteY73" fmla="*/ 3414365 h 4229177"/>
                <a:gd name="connsiteX74" fmla="*/ 2598345 w 6907794"/>
                <a:gd name="connsiteY74" fmla="*/ 3441525 h 4229177"/>
                <a:gd name="connsiteX75" fmla="*/ 2697933 w 6907794"/>
                <a:gd name="connsiteY75" fmla="*/ 3423418 h 4229177"/>
                <a:gd name="connsiteX76" fmla="*/ 2725093 w 6907794"/>
                <a:gd name="connsiteY76" fmla="*/ 3396258 h 4229177"/>
                <a:gd name="connsiteX77" fmla="*/ 2752254 w 6907794"/>
                <a:gd name="connsiteY77" fmla="*/ 3378151 h 4229177"/>
                <a:gd name="connsiteX78" fmla="*/ 2815628 w 6907794"/>
                <a:gd name="connsiteY78" fmla="*/ 3387204 h 4229177"/>
                <a:gd name="connsiteX79" fmla="*/ 2860895 w 6907794"/>
                <a:gd name="connsiteY79" fmla="*/ 3468685 h 4229177"/>
                <a:gd name="connsiteX80" fmla="*/ 2869949 w 6907794"/>
                <a:gd name="connsiteY80" fmla="*/ 3504899 h 4229177"/>
                <a:gd name="connsiteX81" fmla="*/ 2897109 w 6907794"/>
                <a:gd name="connsiteY81" fmla="*/ 3513953 h 4229177"/>
                <a:gd name="connsiteX82" fmla="*/ 2960484 w 6907794"/>
                <a:gd name="connsiteY82" fmla="*/ 3504899 h 4229177"/>
                <a:gd name="connsiteX83" fmla="*/ 3105339 w 6907794"/>
                <a:gd name="connsiteY83" fmla="*/ 3495846 h 4229177"/>
                <a:gd name="connsiteX84" fmla="*/ 3150606 w 6907794"/>
                <a:gd name="connsiteY84" fmla="*/ 3477739 h 4229177"/>
                <a:gd name="connsiteX85" fmla="*/ 3204927 w 6907794"/>
                <a:gd name="connsiteY85" fmla="*/ 3459632 h 4229177"/>
                <a:gd name="connsiteX86" fmla="*/ 3232088 w 6907794"/>
                <a:gd name="connsiteY86" fmla="*/ 3450578 h 4229177"/>
                <a:gd name="connsiteX87" fmla="*/ 3268301 w 6907794"/>
                <a:gd name="connsiteY87" fmla="*/ 3468685 h 4229177"/>
                <a:gd name="connsiteX88" fmla="*/ 3277355 w 6907794"/>
                <a:gd name="connsiteY88" fmla="*/ 3495846 h 4229177"/>
                <a:gd name="connsiteX89" fmla="*/ 3304515 w 6907794"/>
                <a:gd name="connsiteY89" fmla="*/ 3550167 h 4229177"/>
                <a:gd name="connsiteX90" fmla="*/ 3349783 w 6907794"/>
                <a:gd name="connsiteY90" fmla="*/ 3622594 h 4229177"/>
                <a:gd name="connsiteX91" fmla="*/ 3395050 w 6907794"/>
                <a:gd name="connsiteY91" fmla="*/ 3604487 h 4229177"/>
                <a:gd name="connsiteX92" fmla="*/ 3458424 w 6907794"/>
                <a:gd name="connsiteY92" fmla="*/ 3523006 h 4229177"/>
                <a:gd name="connsiteX93" fmla="*/ 3548959 w 6907794"/>
                <a:gd name="connsiteY93" fmla="*/ 3513953 h 4229177"/>
                <a:gd name="connsiteX94" fmla="*/ 3702868 w 6907794"/>
                <a:gd name="connsiteY94" fmla="*/ 3523006 h 4229177"/>
                <a:gd name="connsiteX95" fmla="*/ 3766242 w 6907794"/>
                <a:gd name="connsiteY95" fmla="*/ 3604487 h 4229177"/>
                <a:gd name="connsiteX96" fmla="*/ 3820563 w 6907794"/>
                <a:gd name="connsiteY96" fmla="*/ 3667862 h 4229177"/>
                <a:gd name="connsiteX97" fmla="*/ 3992579 w 6907794"/>
                <a:gd name="connsiteY97" fmla="*/ 4020947 h 4229177"/>
                <a:gd name="connsiteX98" fmla="*/ 4019739 w 6907794"/>
                <a:gd name="connsiteY98" fmla="*/ 3993786 h 4229177"/>
                <a:gd name="connsiteX99" fmla="*/ 4074060 w 6907794"/>
                <a:gd name="connsiteY99" fmla="*/ 3885145 h 4229177"/>
                <a:gd name="connsiteX100" fmla="*/ 4164594 w 6907794"/>
                <a:gd name="connsiteY100" fmla="*/ 3821771 h 4229177"/>
                <a:gd name="connsiteX101" fmla="*/ 4246076 w 6907794"/>
                <a:gd name="connsiteY101" fmla="*/ 3776503 h 4229177"/>
                <a:gd name="connsiteX102" fmla="*/ 4390931 w 6907794"/>
                <a:gd name="connsiteY102" fmla="*/ 3767450 h 4229177"/>
                <a:gd name="connsiteX103" fmla="*/ 4418091 w 6907794"/>
                <a:gd name="connsiteY103" fmla="*/ 3758396 h 4229177"/>
                <a:gd name="connsiteX104" fmla="*/ 4499573 w 6907794"/>
                <a:gd name="connsiteY104" fmla="*/ 3876091 h 4229177"/>
                <a:gd name="connsiteX105" fmla="*/ 4553893 w 6907794"/>
                <a:gd name="connsiteY105" fmla="*/ 3939466 h 4229177"/>
                <a:gd name="connsiteX106" fmla="*/ 4590107 w 6907794"/>
                <a:gd name="connsiteY106" fmla="*/ 3885145 h 4229177"/>
                <a:gd name="connsiteX107" fmla="*/ 4608214 w 6907794"/>
                <a:gd name="connsiteY107" fmla="*/ 3839878 h 4229177"/>
                <a:gd name="connsiteX108" fmla="*/ 4671589 w 6907794"/>
                <a:gd name="connsiteY108" fmla="*/ 3758396 h 4229177"/>
                <a:gd name="connsiteX109" fmla="*/ 4744016 w 6907794"/>
                <a:gd name="connsiteY109" fmla="*/ 3785557 h 4229177"/>
                <a:gd name="connsiteX110" fmla="*/ 4825497 w 6907794"/>
                <a:gd name="connsiteY110" fmla="*/ 3894198 h 4229177"/>
                <a:gd name="connsiteX111" fmla="*/ 4943192 w 6907794"/>
                <a:gd name="connsiteY111" fmla="*/ 3876091 h 4229177"/>
                <a:gd name="connsiteX112" fmla="*/ 5006567 w 6907794"/>
                <a:gd name="connsiteY112" fmla="*/ 3857984 h 4229177"/>
                <a:gd name="connsiteX113" fmla="*/ 5287224 w 6907794"/>
                <a:gd name="connsiteY113" fmla="*/ 3975679 h 4229177"/>
                <a:gd name="connsiteX114" fmla="*/ 5477347 w 6907794"/>
                <a:gd name="connsiteY114" fmla="*/ 4174856 h 4229177"/>
                <a:gd name="connsiteX115" fmla="*/ 5504507 w 6907794"/>
                <a:gd name="connsiteY115" fmla="*/ 4183909 h 4229177"/>
                <a:gd name="connsiteX116" fmla="*/ 5567882 w 6907794"/>
                <a:gd name="connsiteY116" fmla="*/ 4174856 h 4229177"/>
                <a:gd name="connsiteX117" fmla="*/ 5640309 w 6907794"/>
                <a:gd name="connsiteY117" fmla="*/ 4102428 h 4229177"/>
                <a:gd name="connsiteX118" fmla="*/ 5794218 w 6907794"/>
                <a:gd name="connsiteY118" fmla="*/ 3966626 h 4229177"/>
                <a:gd name="connsiteX119" fmla="*/ 5848539 w 6907794"/>
                <a:gd name="connsiteY119" fmla="*/ 3957573 h 4229177"/>
                <a:gd name="connsiteX120" fmla="*/ 5911913 w 6907794"/>
                <a:gd name="connsiteY120" fmla="*/ 3966626 h 4229177"/>
                <a:gd name="connsiteX121" fmla="*/ 5939074 w 6907794"/>
                <a:gd name="connsiteY121" fmla="*/ 4002840 h 4229177"/>
                <a:gd name="connsiteX122" fmla="*/ 5957181 w 6907794"/>
                <a:gd name="connsiteY122" fmla="*/ 4057161 h 4229177"/>
                <a:gd name="connsiteX123" fmla="*/ 6002448 w 6907794"/>
                <a:gd name="connsiteY123" fmla="*/ 4129588 h 4229177"/>
                <a:gd name="connsiteX124" fmla="*/ 6047715 w 6907794"/>
                <a:gd name="connsiteY124" fmla="*/ 4147695 h 4229177"/>
                <a:gd name="connsiteX125" fmla="*/ 6065822 w 6907794"/>
                <a:gd name="connsiteY125" fmla="*/ 4102428 h 4229177"/>
                <a:gd name="connsiteX126" fmla="*/ 6074876 w 6907794"/>
                <a:gd name="connsiteY126" fmla="*/ 4066214 h 4229177"/>
                <a:gd name="connsiteX127" fmla="*/ 6092983 w 6907794"/>
                <a:gd name="connsiteY127" fmla="*/ 4011893 h 4229177"/>
                <a:gd name="connsiteX128" fmla="*/ 6156357 w 6907794"/>
                <a:gd name="connsiteY128" fmla="*/ 4039054 h 4229177"/>
                <a:gd name="connsiteX129" fmla="*/ 6201624 w 6907794"/>
                <a:gd name="connsiteY129" fmla="*/ 4129588 h 4229177"/>
                <a:gd name="connsiteX130" fmla="*/ 6228785 w 6907794"/>
                <a:gd name="connsiteY130" fmla="*/ 4165802 h 4229177"/>
                <a:gd name="connsiteX131" fmla="*/ 6292159 w 6907794"/>
                <a:gd name="connsiteY131" fmla="*/ 4229177 h 4229177"/>
                <a:gd name="connsiteX132" fmla="*/ 6319319 w 6907794"/>
                <a:gd name="connsiteY132" fmla="*/ 4211070 h 4229177"/>
                <a:gd name="connsiteX133" fmla="*/ 6364587 w 6907794"/>
                <a:gd name="connsiteY133" fmla="*/ 4192963 h 4229177"/>
                <a:gd name="connsiteX134" fmla="*/ 6391747 w 6907794"/>
                <a:gd name="connsiteY134" fmla="*/ 4165802 h 4229177"/>
                <a:gd name="connsiteX135" fmla="*/ 6427961 w 6907794"/>
                <a:gd name="connsiteY135" fmla="*/ 4147695 h 4229177"/>
                <a:gd name="connsiteX136" fmla="*/ 6527549 w 6907794"/>
                <a:gd name="connsiteY136" fmla="*/ 4102428 h 4229177"/>
                <a:gd name="connsiteX137" fmla="*/ 6708618 w 6907794"/>
                <a:gd name="connsiteY137" fmla="*/ 4129588 h 4229177"/>
                <a:gd name="connsiteX138" fmla="*/ 6771992 w 6907794"/>
                <a:gd name="connsiteY138" fmla="*/ 4165802 h 4229177"/>
                <a:gd name="connsiteX139" fmla="*/ 6799153 w 6907794"/>
                <a:gd name="connsiteY139" fmla="*/ 4192963 h 4229177"/>
                <a:gd name="connsiteX140" fmla="*/ 6826313 w 6907794"/>
                <a:gd name="connsiteY140" fmla="*/ 4202016 h 4229177"/>
                <a:gd name="connsiteX141" fmla="*/ 6907794 w 6907794"/>
                <a:gd name="connsiteY141" fmla="*/ 4183909 h 422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6907794" h="4229177">
                  <a:moveTo>
                    <a:pt x="0" y="10262"/>
                  </a:moveTo>
                  <a:cubicBezTo>
                    <a:pt x="24143" y="7244"/>
                    <a:pt x="48097" y="1208"/>
                    <a:pt x="72428" y="1208"/>
                  </a:cubicBezTo>
                  <a:cubicBezTo>
                    <a:pt x="87816" y="1208"/>
                    <a:pt x="114942" y="-4878"/>
                    <a:pt x="117695" y="10262"/>
                  </a:cubicBezTo>
                  <a:cubicBezTo>
                    <a:pt x="130713" y="81863"/>
                    <a:pt x="94421" y="97881"/>
                    <a:pt x="54321" y="127957"/>
                  </a:cubicBezTo>
                  <a:cubicBezTo>
                    <a:pt x="78857" y="132046"/>
                    <a:pt x="191472" y="150214"/>
                    <a:pt x="199177" y="155117"/>
                  </a:cubicBezTo>
                  <a:cubicBezTo>
                    <a:pt x="212159" y="163378"/>
                    <a:pt x="205212" y="185295"/>
                    <a:pt x="208230" y="200384"/>
                  </a:cubicBezTo>
                  <a:cubicBezTo>
                    <a:pt x="205212" y="251687"/>
                    <a:pt x="209256" y="303899"/>
                    <a:pt x="199177" y="354293"/>
                  </a:cubicBezTo>
                  <a:cubicBezTo>
                    <a:pt x="196666" y="366848"/>
                    <a:pt x="179877" y="371347"/>
                    <a:pt x="172016" y="381454"/>
                  </a:cubicBezTo>
                  <a:cubicBezTo>
                    <a:pt x="158655" y="398632"/>
                    <a:pt x="135802" y="435775"/>
                    <a:pt x="135802" y="435775"/>
                  </a:cubicBezTo>
                  <a:cubicBezTo>
                    <a:pt x="178923" y="478895"/>
                    <a:pt x="152623" y="463711"/>
                    <a:pt x="235390" y="471988"/>
                  </a:cubicBezTo>
                  <a:cubicBezTo>
                    <a:pt x="415813" y="490030"/>
                    <a:pt x="278394" y="471666"/>
                    <a:pt x="407406" y="490095"/>
                  </a:cubicBezTo>
                  <a:cubicBezTo>
                    <a:pt x="395335" y="511220"/>
                    <a:pt x="388396" y="536266"/>
                    <a:pt x="371192" y="553470"/>
                  </a:cubicBezTo>
                  <a:cubicBezTo>
                    <a:pt x="356878" y="567785"/>
                    <a:pt x="334231" y="570215"/>
                    <a:pt x="316872" y="580630"/>
                  </a:cubicBezTo>
                  <a:cubicBezTo>
                    <a:pt x="303933" y="588393"/>
                    <a:pt x="293454" y="599793"/>
                    <a:pt x="280658" y="607790"/>
                  </a:cubicBezTo>
                  <a:cubicBezTo>
                    <a:pt x="269213" y="614943"/>
                    <a:pt x="256162" y="619201"/>
                    <a:pt x="244444" y="625897"/>
                  </a:cubicBezTo>
                  <a:cubicBezTo>
                    <a:pt x="234997" y="631295"/>
                    <a:pt x="226337" y="637968"/>
                    <a:pt x="217284" y="644004"/>
                  </a:cubicBezTo>
                  <a:cubicBezTo>
                    <a:pt x="232373" y="659093"/>
                    <a:pt x="245480" y="676468"/>
                    <a:pt x="262551" y="689272"/>
                  </a:cubicBezTo>
                  <a:cubicBezTo>
                    <a:pt x="270185" y="694998"/>
                    <a:pt x="282259" y="692364"/>
                    <a:pt x="289711" y="698325"/>
                  </a:cubicBezTo>
                  <a:cubicBezTo>
                    <a:pt x="298208" y="705122"/>
                    <a:pt x="300852" y="717126"/>
                    <a:pt x="307818" y="725485"/>
                  </a:cubicBezTo>
                  <a:cubicBezTo>
                    <a:pt x="316015" y="735321"/>
                    <a:pt x="325925" y="743592"/>
                    <a:pt x="334979" y="752646"/>
                  </a:cubicBezTo>
                  <a:cubicBezTo>
                    <a:pt x="331961" y="800931"/>
                    <a:pt x="333471" y="849714"/>
                    <a:pt x="325925" y="897501"/>
                  </a:cubicBezTo>
                  <a:cubicBezTo>
                    <a:pt x="324228" y="908249"/>
                    <a:pt x="313102" y="915150"/>
                    <a:pt x="307818" y="924662"/>
                  </a:cubicBezTo>
                  <a:cubicBezTo>
                    <a:pt x="297987" y="942358"/>
                    <a:pt x="291605" y="961953"/>
                    <a:pt x="280658" y="978982"/>
                  </a:cubicBezTo>
                  <a:cubicBezTo>
                    <a:pt x="264339" y="1004367"/>
                    <a:pt x="226337" y="1051410"/>
                    <a:pt x="226337" y="1051410"/>
                  </a:cubicBezTo>
                  <a:cubicBezTo>
                    <a:pt x="216347" y="1091373"/>
                    <a:pt x="199530" y="1131101"/>
                    <a:pt x="244444" y="1169105"/>
                  </a:cubicBezTo>
                  <a:cubicBezTo>
                    <a:pt x="267938" y="1188984"/>
                    <a:pt x="304936" y="1180536"/>
                    <a:pt x="334979" y="1187212"/>
                  </a:cubicBezTo>
                  <a:cubicBezTo>
                    <a:pt x="434380" y="1209301"/>
                    <a:pt x="389016" y="1200745"/>
                    <a:pt x="470781" y="1214373"/>
                  </a:cubicBezTo>
                  <a:cubicBezTo>
                    <a:pt x="546612" y="1264925"/>
                    <a:pt x="451677" y="1191263"/>
                    <a:pt x="506994" y="1368281"/>
                  </a:cubicBezTo>
                  <a:cubicBezTo>
                    <a:pt x="510705" y="1380157"/>
                    <a:pt x="531557" y="1372966"/>
                    <a:pt x="543208" y="1377335"/>
                  </a:cubicBezTo>
                  <a:cubicBezTo>
                    <a:pt x="555845" y="1382074"/>
                    <a:pt x="567351" y="1389406"/>
                    <a:pt x="579422" y="1395442"/>
                  </a:cubicBezTo>
                  <a:cubicBezTo>
                    <a:pt x="598459" y="1490619"/>
                    <a:pt x="579620" y="1388074"/>
                    <a:pt x="597529" y="1540297"/>
                  </a:cubicBezTo>
                  <a:cubicBezTo>
                    <a:pt x="599674" y="1558528"/>
                    <a:pt x="593603" y="1581638"/>
                    <a:pt x="606583" y="1594618"/>
                  </a:cubicBezTo>
                  <a:cubicBezTo>
                    <a:pt x="624815" y="1612850"/>
                    <a:pt x="654868" y="1612725"/>
                    <a:pt x="679010" y="1621778"/>
                  </a:cubicBezTo>
                  <a:cubicBezTo>
                    <a:pt x="682028" y="1639885"/>
                    <a:pt x="683936" y="1658212"/>
                    <a:pt x="688064" y="1676099"/>
                  </a:cubicBezTo>
                  <a:cubicBezTo>
                    <a:pt x="693004" y="1697507"/>
                    <a:pt x="703149" y="1717713"/>
                    <a:pt x="706171" y="1739474"/>
                  </a:cubicBezTo>
                  <a:cubicBezTo>
                    <a:pt x="731446" y="1921458"/>
                    <a:pt x="733077" y="1997456"/>
                    <a:pt x="742385" y="2164986"/>
                  </a:cubicBezTo>
                  <a:cubicBezTo>
                    <a:pt x="757474" y="2161968"/>
                    <a:pt x="774849" y="2164469"/>
                    <a:pt x="787652" y="2155933"/>
                  </a:cubicBezTo>
                  <a:cubicBezTo>
                    <a:pt x="795592" y="2150640"/>
                    <a:pt x="791411" y="2136713"/>
                    <a:pt x="796705" y="2128773"/>
                  </a:cubicBezTo>
                  <a:cubicBezTo>
                    <a:pt x="816082" y="2099708"/>
                    <a:pt x="822550" y="2102051"/>
                    <a:pt x="851026" y="2092559"/>
                  </a:cubicBezTo>
                  <a:cubicBezTo>
                    <a:pt x="1069786" y="2119904"/>
                    <a:pt x="968340" y="2061490"/>
                    <a:pt x="1004935" y="2146879"/>
                  </a:cubicBezTo>
                  <a:cubicBezTo>
                    <a:pt x="1009221" y="2156880"/>
                    <a:pt x="1017006" y="2164986"/>
                    <a:pt x="1023042" y="2174040"/>
                  </a:cubicBezTo>
                  <a:cubicBezTo>
                    <a:pt x="1026060" y="2288717"/>
                    <a:pt x="1000580" y="2407769"/>
                    <a:pt x="1032095" y="2518072"/>
                  </a:cubicBezTo>
                  <a:cubicBezTo>
                    <a:pt x="1039960" y="2545600"/>
                    <a:pt x="1087633" y="2503018"/>
                    <a:pt x="1113577" y="2490911"/>
                  </a:cubicBezTo>
                  <a:cubicBezTo>
                    <a:pt x="1133297" y="2481708"/>
                    <a:pt x="1148433" y="2464429"/>
                    <a:pt x="1167897" y="2454697"/>
                  </a:cubicBezTo>
                  <a:lnTo>
                    <a:pt x="1204111" y="2436590"/>
                  </a:lnTo>
                  <a:cubicBezTo>
                    <a:pt x="1207129" y="2466768"/>
                    <a:pt x="1208553" y="2497149"/>
                    <a:pt x="1213165" y="2527125"/>
                  </a:cubicBezTo>
                  <a:cubicBezTo>
                    <a:pt x="1216126" y="2546368"/>
                    <a:pt x="1232602" y="2575053"/>
                    <a:pt x="1240325" y="2590499"/>
                  </a:cubicBezTo>
                  <a:cubicBezTo>
                    <a:pt x="1243343" y="2605588"/>
                    <a:pt x="1234290" y="2632749"/>
                    <a:pt x="1249379" y="2635767"/>
                  </a:cubicBezTo>
                  <a:cubicBezTo>
                    <a:pt x="1277453" y="2641382"/>
                    <a:pt x="1303898" y="2618235"/>
                    <a:pt x="1330860" y="2608606"/>
                  </a:cubicBezTo>
                  <a:cubicBezTo>
                    <a:pt x="1371319" y="2594156"/>
                    <a:pt x="1375991" y="2590567"/>
                    <a:pt x="1412341" y="2572392"/>
                  </a:cubicBezTo>
                  <a:cubicBezTo>
                    <a:pt x="1482966" y="2643019"/>
                    <a:pt x="1398018" y="2552343"/>
                    <a:pt x="1457608" y="2635767"/>
                  </a:cubicBezTo>
                  <a:cubicBezTo>
                    <a:pt x="1465050" y="2646186"/>
                    <a:pt x="1476263" y="2653358"/>
                    <a:pt x="1484769" y="2662927"/>
                  </a:cubicBezTo>
                  <a:cubicBezTo>
                    <a:pt x="1501456" y="2681700"/>
                    <a:pt x="1535660" y="2733284"/>
                    <a:pt x="1566250" y="2744408"/>
                  </a:cubicBezTo>
                  <a:cubicBezTo>
                    <a:pt x="1586304" y="2751701"/>
                    <a:pt x="1608499" y="2750444"/>
                    <a:pt x="1629624" y="2753462"/>
                  </a:cubicBezTo>
                  <a:cubicBezTo>
                    <a:pt x="1630270" y="2754323"/>
                    <a:pt x="1672242" y="2808890"/>
                    <a:pt x="1674891" y="2816836"/>
                  </a:cubicBezTo>
                  <a:cubicBezTo>
                    <a:pt x="1680696" y="2834251"/>
                    <a:pt x="1678670" y="2853574"/>
                    <a:pt x="1683945" y="2871157"/>
                  </a:cubicBezTo>
                  <a:cubicBezTo>
                    <a:pt x="1687823" y="2884084"/>
                    <a:pt x="1696467" y="2895085"/>
                    <a:pt x="1702052" y="2907371"/>
                  </a:cubicBezTo>
                  <a:cubicBezTo>
                    <a:pt x="1711562" y="2928294"/>
                    <a:pt x="1716032" y="2951917"/>
                    <a:pt x="1729212" y="2970745"/>
                  </a:cubicBezTo>
                  <a:cubicBezTo>
                    <a:pt x="1737865" y="2983106"/>
                    <a:pt x="1752630" y="2989908"/>
                    <a:pt x="1765426" y="2997905"/>
                  </a:cubicBezTo>
                  <a:cubicBezTo>
                    <a:pt x="1775121" y="3003964"/>
                    <a:pt x="1813624" y="3023281"/>
                    <a:pt x="1828800" y="3025066"/>
                  </a:cubicBezTo>
                  <a:cubicBezTo>
                    <a:pt x="1870867" y="3030015"/>
                    <a:pt x="1913299" y="3031101"/>
                    <a:pt x="1955549" y="3034119"/>
                  </a:cubicBezTo>
                  <a:cubicBezTo>
                    <a:pt x="1965859" y="3054740"/>
                    <a:pt x="1989194" y="3108895"/>
                    <a:pt x="2009870" y="3133707"/>
                  </a:cubicBezTo>
                  <a:cubicBezTo>
                    <a:pt x="2018067" y="3143543"/>
                    <a:pt x="2026377" y="3153766"/>
                    <a:pt x="2037030" y="3160868"/>
                  </a:cubicBezTo>
                  <a:cubicBezTo>
                    <a:pt x="2044970" y="3166162"/>
                    <a:pt x="2055255" y="3166570"/>
                    <a:pt x="2064190" y="3169921"/>
                  </a:cubicBezTo>
                  <a:cubicBezTo>
                    <a:pt x="2079407" y="3175627"/>
                    <a:pt x="2093332" y="3186012"/>
                    <a:pt x="2109458" y="3188028"/>
                  </a:cubicBezTo>
                  <a:cubicBezTo>
                    <a:pt x="2166433" y="3195150"/>
                    <a:pt x="2224135" y="3194063"/>
                    <a:pt x="2281474" y="3197081"/>
                  </a:cubicBezTo>
                  <a:cubicBezTo>
                    <a:pt x="2302440" y="3232026"/>
                    <a:pt x="2315540" y="3248414"/>
                    <a:pt x="2326741" y="3287616"/>
                  </a:cubicBezTo>
                  <a:cubicBezTo>
                    <a:pt x="2335559" y="3318479"/>
                    <a:pt x="2347098" y="3418882"/>
                    <a:pt x="2381062" y="3441525"/>
                  </a:cubicBezTo>
                  <a:lnTo>
                    <a:pt x="2408222" y="3459632"/>
                  </a:lnTo>
                  <a:cubicBezTo>
                    <a:pt x="2417276" y="3456614"/>
                    <a:pt x="2427931" y="3456540"/>
                    <a:pt x="2435383" y="3450578"/>
                  </a:cubicBezTo>
                  <a:cubicBezTo>
                    <a:pt x="2464003" y="3427681"/>
                    <a:pt x="2444867" y="3413933"/>
                    <a:pt x="2471596" y="3387204"/>
                  </a:cubicBezTo>
                  <a:cubicBezTo>
                    <a:pt x="2478344" y="3380456"/>
                    <a:pt x="2489703" y="3381169"/>
                    <a:pt x="2498757" y="3378151"/>
                  </a:cubicBezTo>
                  <a:cubicBezTo>
                    <a:pt x="2510828" y="3387204"/>
                    <a:pt x="2521870" y="3397825"/>
                    <a:pt x="2534971" y="3405311"/>
                  </a:cubicBezTo>
                  <a:cubicBezTo>
                    <a:pt x="2543257" y="3410046"/>
                    <a:pt x="2553845" y="3409630"/>
                    <a:pt x="2562131" y="3414365"/>
                  </a:cubicBezTo>
                  <a:cubicBezTo>
                    <a:pt x="2575232" y="3421851"/>
                    <a:pt x="2586274" y="3432472"/>
                    <a:pt x="2598345" y="3441525"/>
                  </a:cubicBezTo>
                  <a:cubicBezTo>
                    <a:pt x="2631541" y="3435489"/>
                    <a:pt x="2666158" y="3434766"/>
                    <a:pt x="2697933" y="3423418"/>
                  </a:cubicBezTo>
                  <a:cubicBezTo>
                    <a:pt x="2709990" y="3419112"/>
                    <a:pt x="2715257" y="3404454"/>
                    <a:pt x="2725093" y="3396258"/>
                  </a:cubicBezTo>
                  <a:cubicBezTo>
                    <a:pt x="2733452" y="3389292"/>
                    <a:pt x="2743200" y="3384187"/>
                    <a:pt x="2752254" y="3378151"/>
                  </a:cubicBezTo>
                  <a:cubicBezTo>
                    <a:pt x="2773379" y="3381169"/>
                    <a:pt x="2797330" y="3376225"/>
                    <a:pt x="2815628" y="3387204"/>
                  </a:cubicBezTo>
                  <a:cubicBezTo>
                    <a:pt x="2821206" y="3390551"/>
                    <a:pt x="2856798" y="3457759"/>
                    <a:pt x="2860895" y="3468685"/>
                  </a:cubicBezTo>
                  <a:cubicBezTo>
                    <a:pt x="2865264" y="3480336"/>
                    <a:pt x="2862176" y="3495183"/>
                    <a:pt x="2869949" y="3504899"/>
                  </a:cubicBezTo>
                  <a:cubicBezTo>
                    <a:pt x="2875911" y="3512351"/>
                    <a:pt x="2888056" y="3510935"/>
                    <a:pt x="2897109" y="3513953"/>
                  </a:cubicBezTo>
                  <a:cubicBezTo>
                    <a:pt x="2918234" y="3510935"/>
                    <a:pt x="2939225" y="3506748"/>
                    <a:pt x="2960484" y="3504899"/>
                  </a:cubicBezTo>
                  <a:cubicBezTo>
                    <a:pt x="3008681" y="3500708"/>
                    <a:pt x="3057446" y="3502688"/>
                    <a:pt x="3105339" y="3495846"/>
                  </a:cubicBezTo>
                  <a:cubicBezTo>
                    <a:pt x="3121427" y="3493548"/>
                    <a:pt x="3135333" y="3483293"/>
                    <a:pt x="3150606" y="3477739"/>
                  </a:cubicBezTo>
                  <a:cubicBezTo>
                    <a:pt x="3168543" y="3471216"/>
                    <a:pt x="3186820" y="3465668"/>
                    <a:pt x="3204927" y="3459632"/>
                  </a:cubicBezTo>
                  <a:lnTo>
                    <a:pt x="3232088" y="3450578"/>
                  </a:lnTo>
                  <a:cubicBezTo>
                    <a:pt x="3244159" y="3456614"/>
                    <a:pt x="3258758" y="3459142"/>
                    <a:pt x="3268301" y="3468685"/>
                  </a:cubicBezTo>
                  <a:cubicBezTo>
                    <a:pt x="3275049" y="3475433"/>
                    <a:pt x="3273479" y="3487125"/>
                    <a:pt x="3277355" y="3495846"/>
                  </a:cubicBezTo>
                  <a:cubicBezTo>
                    <a:pt x="3285577" y="3514345"/>
                    <a:pt x="3296729" y="3531480"/>
                    <a:pt x="3304515" y="3550167"/>
                  </a:cubicBezTo>
                  <a:cubicBezTo>
                    <a:pt x="3333521" y="3619782"/>
                    <a:pt x="3302489" y="3591066"/>
                    <a:pt x="3349783" y="3622594"/>
                  </a:cubicBezTo>
                  <a:cubicBezTo>
                    <a:pt x="3364872" y="3616558"/>
                    <a:pt x="3381826" y="3613933"/>
                    <a:pt x="3395050" y="3604487"/>
                  </a:cubicBezTo>
                  <a:cubicBezTo>
                    <a:pt x="3453757" y="3562553"/>
                    <a:pt x="3346565" y="3575206"/>
                    <a:pt x="3458424" y="3523006"/>
                  </a:cubicBezTo>
                  <a:cubicBezTo>
                    <a:pt x="3485907" y="3510180"/>
                    <a:pt x="3518781" y="3516971"/>
                    <a:pt x="3548959" y="3513953"/>
                  </a:cubicBezTo>
                  <a:cubicBezTo>
                    <a:pt x="3600262" y="3516971"/>
                    <a:pt x="3655429" y="3503240"/>
                    <a:pt x="3702868" y="3523006"/>
                  </a:cubicBezTo>
                  <a:cubicBezTo>
                    <a:pt x="3734630" y="3536240"/>
                    <a:pt x="3743849" y="3578362"/>
                    <a:pt x="3766242" y="3604487"/>
                  </a:cubicBezTo>
                  <a:cubicBezTo>
                    <a:pt x="3784349" y="3625612"/>
                    <a:pt x="3806694" y="3643742"/>
                    <a:pt x="3820563" y="3667862"/>
                  </a:cubicBezTo>
                  <a:cubicBezTo>
                    <a:pt x="3957150" y="3905404"/>
                    <a:pt x="3943487" y="3873671"/>
                    <a:pt x="3992579" y="4020947"/>
                  </a:cubicBezTo>
                  <a:cubicBezTo>
                    <a:pt x="4001632" y="4011893"/>
                    <a:pt x="4013152" y="4004765"/>
                    <a:pt x="4019739" y="3993786"/>
                  </a:cubicBezTo>
                  <a:cubicBezTo>
                    <a:pt x="4057462" y="3930913"/>
                    <a:pt x="4032294" y="3937352"/>
                    <a:pt x="4074060" y="3885145"/>
                  </a:cubicBezTo>
                  <a:cubicBezTo>
                    <a:pt x="4123294" y="3823603"/>
                    <a:pt x="4105245" y="3851446"/>
                    <a:pt x="4164594" y="3821771"/>
                  </a:cubicBezTo>
                  <a:cubicBezTo>
                    <a:pt x="4169936" y="3819100"/>
                    <a:pt x="4233620" y="3778371"/>
                    <a:pt x="4246076" y="3776503"/>
                  </a:cubicBezTo>
                  <a:cubicBezTo>
                    <a:pt x="4293920" y="3769326"/>
                    <a:pt x="4342646" y="3770468"/>
                    <a:pt x="4390931" y="3767450"/>
                  </a:cubicBezTo>
                  <a:cubicBezTo>
                    <a:pt x="4399984" y="3764432"/>
                    <a:pt x="4408644" y="3757046"/>
                    <a:pt x="4418091" y="3758396"/>
                  </a:cubicBezTo>
                  <a:cubicBezTo>
                    <a:pt x="4475710" y="3766627"/>
                    <a:pt x="4479008" y="3834960"/>
                    <a:pt x="4499573" y="3876091"/>
                  </a:cubicBezTo>
                  <a:cubicBezTo>
                    <a:pt x="4524143" y="3925230"/>
                    <a:pt x="4517155" y="3914973"/>
                    <a:pt x="4553893" y="3939466"/>
                  </a:cubicBezTo>
                  <a:cubicBezTo>
                    <a:pt x="4565964" y="3921359"/>
                    <a:pt x="4579686" y="3904250"/>
                    <a:pt x="4590107" y="3885145"/>
                  </a:cubicBezTo>
                  <a:cubicBezTo>
                    <a:pt x="4597889" y="3870878"/>
                    <a:pt x="4600432" y="3854145"/>
                    <a:pt x="4608214" y="3839878"/>
                  </a:cubicBezTo>
                  <a:cubicBezTo>
                    <a:pt x="4634204" y="3792230"/>
                    <a:pt x="4639234" y="3790751"/>
                    <a:pt x="4671589" y="3758396"/>
                  </a:cubicBezTo>
                  <a:cubicBezTo>
                    <a:pt x="4695731" y="3767450"/>
                    <a:pt x="4723882" y="3769450"/>
                    <a:pt x="4744016" y="3785557"/>
                  </a:cubicBezTo>
                  <a:cubicBezTo>
                    <a:pt x="4765459" y="3802712"/>
                    <a:pt x="4803675" y="3861466"/>
                    <a:pt x="4825497" y="3894198"/>
                  </a:cubicBezTo>
                  <a:cubicBezTo>
                    <a:pt x="4864729" y="3888162"/>
                    <a:pt x="4904270" y="3883875"/>
                    <a:pt x="4943192" y="3876091"/>
                  </a:cubicBezTo>
                  <a:cubicBezTo>
                    <a:pt x="4964736" y="3871782"/>
                    <a:pt x="4985463" y="3851875"/>
                    <a:pt x="5006567" y="3857984"/>
                  </a:cubicBezTo>
                  <a:cubicBezTo>
                    <a:pt x="5104012" y="3886192"/>
                    <a:pt x="5193672" y="3936447"/>
                    <a:pt x="5287224" y="3975679"/>
                  </a:cubicBezTo>
                  <a:cubicBezTo>
                    <a:pt x="5288213" y="3976784"/>
                    <a:pt x="5411545" y="4137255"/>
                    <a:pt x="5477347" y="4174856"/>
                  </a:cubicBezTo>
                  <a:cubicBezTo>
                    <a:pt x="5485633" y="4179591"/>
                    <a:pt x="5495454" y="4180891"/>
                    <a:pt x="5504507" y="4183909"/>
                  </a:cubicBezTo>
                  <a:cubicBezTo>
                    <a:pt x="5525632" y="4180891"/>
                    <a:pt x="5547827" y="4182149"/>
                    <a:pt x="5567882" y="4174856"/>
                  </a:cubicBezTo>
                  <a:cubicBezTo>
                    <a:pt x="5599464" y="4163371"/>
                    <a:pt x="5620396" y="4124554"/>
                    <a:pt x="5640309" y="4102428"/>
                  </a:cubicBezTo>
                  <a:cubicBezTo>
                    <a:pt x="5669708" y="4069763"/>
                    <a:pt x="5777875" y="3969350"/>
                    <a:pt x="5794218" y="3966626"/>
                  </a:cubicBezTo>
                  <a:lnTo>
                    <a:pt x="5848539" y="3957573"/>
                  </a:lnTo>
                  <a:cubicBezTo>
                    <a:pt x="5869664" y="3960591"/>
                    <a:pt x="5892827" y="3957083"/>
                    <a:pt x="5911913" y="3966626"/>
                  </a:cubicBezTo>
                  <a:cubicBezTo>
                    <a:pt x="5925409" y="3973374"/>
                    <a:pt x="5932326" y="3989344"/>
                    <a:pt x="5939074" y="4002840"/>
                  </a:cubicBezTo>
                  <a:cubicBezTo>
                    <a:pt x="5947610" y="4019911"/>
                    <a:pt x="5948645" y="4040090"/>
                    <a:pt x="5957181" y="4057161"/>
                  </a:cubicBezTo>
                  <a:cubicBezTo>
                    <a:pt x="5982036" y="4106871"/>
                    <a:pt x="5967190" y="4082578"/>
                    <a:pt x="6002448" y="4129588"/>
                  </a:cubicBezTo>
                  <a:cubicBezTo>
                    <a:pt x="6008897" y="4148936"/>
                    <a:pt x="6010768" y="4184642"/>
                    <a:pt x="6047715" y="4147695"/>
                  </a:cubicBezTo>
                  <a:cubicBezTo>
                    <a:pt x="6059206" y="4136204"/>
                    <a:pt x="6060683" y="4117845"/>
                    <a:pt x="6065822" y="4102428"/>
                  </a:cubicBezTo>
                  <a:cubicBezTo>
                    <a:pt x="6069757" y="4090624"/>
                    <a:pt x="6071301" y="4078132"/>
                    <a:pt x="6074876" y="4066214"/>
                  </a:cubicBezTo>
                  <a:cubicBezTo>
                    <a:pt x="6080361" y="4047933"/>
                    <a:pt x="6086947" y="4030000"/>
                    <a:pt x="6092983" y="4011893"/>
                  </a:cubicBezTo>
                  <a:cubicBezTo>
                    <a:pt x="6111153" y="4016436"/>
                    <a:pt x="6143853" y="4020298"/>
                    <a:pt x="6156357" y="4039054"/>
                  </a:cubicBezTo>
                  <a:cubicBezTo>
                    <a:pt x="6175073" y="4067127"/>
                    <a:pt x="6181380" y="4102596"/>
                    <a:pt x="6201624" y="4129588"/>
                  </a:cubicBezTo>
                  <a:cubicBezTo>
                    <a:pt x="6210678" y="4141659"/>
                    <a:pt x="6220132" y="4153440"/>
                    <a:pt x="6228785" y="4165802"/>
                  </a:cubicBezTo>
                  <a:cubicBezTo>
                    <a:pt x="6273000" y="4228966"/>
                    <a:pt x="6243165" y="4212845"/>
                    <a:pt x="6292159" y="4229177"/>
                  </a:cubicBezTo>
                  <a:cubicBezTo>
                    <a:pt x="6301212" y="4223141"/>
                    <a:pt x="6309587" y="4215936"/>
                    <a:pt x="6319319" y="4211070"/>
                  </a:cubicBezTo>
                  <a:cubicBezTo>
                    <a:pt x="6333855" y="4203802"/>
                    <a:pt x="6350806" y="4201576"/>
                    <a:pt x="6364587" y="4192963"/>
                  </a:cubicBezTo>
                  <a:cubicBezTo>
                    <a:pt x="6375444" y="4186177"/>
                    <a:pt x="6381328" y="4173244"/>
                    <a:pt x="6391747" y="4165802"/>
                  </a:cubicBezTo>
                  <a:cubicBezTo>
                    <a:pt x="6402729" y="4157957"/>
                    <a:pt x="6416243" y="4154391"/>
                    <a:pt x="6427961" y="4147695"/>
                  </a:cubicBezTo>
                  <a:cubicBezTo>
                    <a:pt x="6500146" y="4106446"/>
                    <a:pt x="6389077" y="4154354"/>
                    <a:pt x="6527549" y="4102428"/>
                  </a:cubicBezTo>
                  <a:cubicBezTo>
                    <a:pt x="6587905" y="4111481"/>
                    <a:pt x="6648869" y="4117140"/>
                    <a:pt x="6708618" y="4129588"/>
                  </a:cubicBezTo>
                  <a:cubicBezTo>
                    <a:pt x="6720425" y="4132048"/>
                    <a:pt x="6761126" y="4156747"/>
                    <a:pt x="6771992" y="4165802"/>
                  </a:cubicBezTo>
                  <a:cubicBezTo>
                    <a:pt x="6781828" y="4173999"/>
                    <a:pt x="6788500" y="4185861"/>
                    <a:pt x="6799153" y="4192963"/>
                  </a:cubicBezTo>
                  <a:cubicBezTo>
                    <a:pt x="6807093" y="4198257"/>
                    <a:pt x="6817260" y="4198998"/>
                    <a:pt x="6826313" y="4202016"/>
                  </a:cubicBezTo>
                  <a:cubicBezTo>
                    <a:pt x="6902976" y="4192434"/>
                    <a:pt x="6881538" y="4210168"/>
                    <a:pt x="6907794" y="4183909"/>
                  </a:cubicBezTo>
                </a:path>
              </a:pathLst>
            </a:custGeom>
            <a:ln w="57150">
              <a:solidFill>
                <a:srgbClr val="FF0000"/>
              </a:solidFill>
              <a:prstDash val="sysDot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2F85EA-B637-47CB-9716-85C0490224AE}"/>
                </a:ext>
              </a:extLst>
            </p:cNvPr>
            <p:cNvCxnSpPr>
              <a:cxnSpLocks/>
              <a:stCxn id="21" idx="1"/>
              <a:endCxn id="22" idx="2"/>
            </p:cNvCxnSpPr>
            <p:nvPr/>
          </p:nvCxnSpPr>
          <p:spPr>
            <a:xfrm>
              <a:off x="2453489" y="1385180"/>
              <a:ext cx="6811225" cy="4197335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0" name="Arrow: Up-Down 29">
              <a:extLst>
                <a:ext uri="{FF2B5EF4-FFF2-40B4-BE49-F238E27FC236}">
                  <a16:creationId xmlns:a16="http://schemas.microsoft.com/office/drawing/2014/main" id="{EF5FE374-E831-4682-A1C8-DDB6A54E2EAA}"/>
                </a:ext>
              </a:extLst>
            </p:cNvPr>
            <p:cNvSpPr/>
            <p:nvPr/>
          </p:nvSpPr>
          <p:spPr>
            <a:xfrm>
              <a:off x="5640308" y="2117034"/>
              <a:ext cx="172016" cy="131196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Up-Down 24">
              <a:extLst>
                <a:ext uri="{FF2B5EF4-FFF2-40B4-BE49-F238E27FC236}">
                  <a16:creationId xmlns:a16="http://schemas.microsoft.com/office/drawing/2014/main" id="{444580FA-B99D-4560-80C5-7A2D16B2903F}"/>
                </a:ext>
              </a:extLst>
            </p:cNvPr>
            <p:cNvSpPr/>
            <p:nvPr/>
          </p:nvSpPr>
          <p:spPr>
            <a:xfrm>
              <a:off x="5961707" y="3562587"/>
              <a:ext cx="172016" cy="131196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F9E545-497A-4480-A5F5-33464EB14F67}"/>
              </a:ext>
            </a:extLst>
          </p:cNvPr>
          <p:cNvGrpSpPr/>
          <p:nvPr/>
        </p:nvGrpSpPr>
        <p:grpSpPr>
          <a:xfrm>
            <a:off x="3306946" y="379426"/>
            <a:ext cx="932701" cy="1090209"/>
            <a:chOff x="9680235" y="2862624"/>
            <a:chExt cx="1859344" cy="228544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58402CD-CF3D-4136-8151-6637C4D9A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80235" y="2862624"/>
              <a:ext cx="1859344" cy="2285443"/>
            </a:xfrm>
            <a:prstGeom prst="rect">
              <a:avLst/>
            </a:prstGeom>
          </p:spPr>
        </p:pic>
        <p:sp>
          <p:nvSpPr>
            <p:cNvPr id="29" name="Arrow: Up-Down 28">
              <a:extLst>
                <a:ext uri="{FF2B5EF4-FFF2-40B4-BE49-F238E27FC236}">
                  <a16:creationId xmlns:a16="http://schemas.microsoft.com/office/drawing/2014/main" id="{DD0A8C9B-726B-43B7-8323-A796339E5F1F}"/>
                </a:ext>
              </a:extLst>
            </p:cNvPr>
            <p:cNvSpPr/>
            <p:nvPr/>
          </p:nvSpPr>
          <p:spPr>
            <a:xfrm>
              <a:off x="10286520" y="3689405"/>
              <a:ext cx="137640" cy="413173"/>
            </a:xfrm>
            <a:prstGeom prst="upDown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CF24602-D031-4405-92A0-5533F3123A9F}"/>
              </a:ext>
            </a:extLst>
          </p:cNvPr>
          <p:cNvGrpSpPr/>
          <p:nvPr/>
        </p:nvGrpSpPr>
        <p:grpSpPr>
          <a:xfrm>
            <a:off x="1193278" y="3706703"/>
            <a:ext cx="1251565" cy="1038431"/>
            <a:chOff x="2070985" y="4554681"/>
            <a:chExt cx="1628103" cy="131196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3514BF9-D1CE-4583-829F-AE0B44393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0985" y="4554681"/>
              <a:ext cx="1628103" cy="1311966"/>
            </a:xfrm>
            <a:prstGeom prst="rect">
              <a:avLst/>
            </a:prstGeom>
          </p:spPr>
        </p:pic>
        <p:sp>
          <p:nvSpPr>
            <p:cNvPr id="28" name="Arrow: Up-Down 27">
              <a:extLst>
                <a:ext uri="{FF2B5EF4-FFF2-40B4-BE49-F238E27FC236}">
                  <a16:creationId xmlns:a16="http://schemas.microsoft.com/office/drawing/2014/main" id="{B67AF461-BEC5-4D6C-B57E-6B5322F15BC8}"/>
                </a:ext>
              </a:extLst>
            </p:cNvPr>
            <p:cNvSpPr/>
            <p:nvPr/>
          </p:nvSpPr>
          <p:spPr>
            <a:xfrm>
              <a:off x="2946910" y="5034358"/>
              <a:ext cx="113166" cy="417262"/>
            </a:xfrm>
            <a:prstGeom prst="upDown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D1DFA49-AF71-4BE7-A35F-23ABE621EF98}"/>
              </a:ext>
            </a:extLst>
          </p:cNvPr>
          <p:cNvSpPr txBox="1"/>
          <p:nvPr/>
        </p:nvSpPr>
        <p:spPr>
          <a:xfrm>
            <a:off x="490494" y="78638"/>
            <a:ext cx="4355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Definitions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5B14D69-D450-4121-8362-189803D3D96A}"/>
              </a:ext>
            </a:extLst>
          </p:cNvPr>
          <p:cNvSpPr/>
          <p:nvPr/>
        </p:nvSpPr>
        <p:spPr>
          <a:xfrm>
            <a:off x="5247249" y="4363962"/>
            <a:ext cx="880240" cy="531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E156EE8-139C-421F-9FE2-7F4271A7FACE}"/>
              </a:ext>
            </a:extLst>
          </p:cNvPr>
          <p:cNvSpPr/>
          <p:nvPr/>
        </p:nvSpPr>
        <p:spPr>
          <a:xfrm>
            <a:off x="5183644" y="2228240"/>
            <a:ext cx="880240" cy="5315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A1E00A-2940-443C-8F16-3B9F2EBBD418}"/>
              </a:ext>
            </a:extLst>
          </p:cNvPr>
          <p:cNvCxnSpPr>
            <a:cxnSpLocks/>
          </p:cNvCxnSpPr>
          <p:nvPr/>
        </p:nvCxnSpPr>
        <p:spPr>
          <a:xfrm flipH="1" flipV="1">
            <a:off x="4310050" y="1469635"/>
            <a:ext cx="1094877" cy="7501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D2A189A-AA4E-4A4D-8ED0-5B6E040AF237}"/>
              </a:ext>
            </a:extLst>
          </p:cNvPr>
          <p:cNvCxnSpPr>
            <a:cxnSpLocks/>
          </p:cNvCxnSpPr>
          <p:nvPr/>
        </p:nvCxnSpPr>
        <p:spPr>
          <a:xfrm flipH="1" flipV="1">
            <a:off x="2638687" y="4492123"/>
            <a:ext cx="2590395" cy="27081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2A28AF6-6681-466A-8319-FB334E23B1E2}"/>
              </a:ext>
            </a:extLst>
          </p:cNvPr>
          <p:cNvSpPr txBox="1"/>
          <p:nvPr/>
        </p:nvSpPr>
        <p:spPr>
          <a:xfrm>
            <a:off x="6331257" y="367440"/>
            <a:ext cx="5860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Cycle = 0-2000-0 </a:t>
            </a:r>
            <a:r>
              <a:rPr lang="en-US" dirty="0" err="1"/>
              <a:t>dBar</a:t>
            </a:r>
            <a:r>
              <a:rPr lang="en-US" dirty="0"/>
              <a:t> with an </a:t>
            </a:r>
            <a:r>
              <a:rPr lang="en-US" dirty="0">
                <a:solidFill>
                  <a:srgbClr val="FF0000"/>
                </a:solidFill>
              </a:rPr>
              <a:t>increasing pressure ramp </a:t>
            </a:r>
            <a:r>
              <a:rPr lang="en-US" dirty="0"/>
              <a:t>and a </a:t>
            </a:r>
            <a:r>
              <a:rPr lang="en-US" dirty="0">
                <a:solidFill>
                  <a:srgbClr val="0070C0"/>
                </a:solidFill>
              </a:rPr>
              <a:t>decreasing pressure </a:t>
            </a:r>
            <a:r>
              <a:rPr lang="en-US" dirty="0"/>
              <a:t>ramp</a:t>
            </a:r>
          </a:p>
          <a:p>
            <a:r>
              <a:rPr lang="en-US" dirty="0">
                <a:solidFill>
                  <a:srgbClr val="FF0000"/>
                </a:solidFill>
              </a:rPr>
              <a:t>Residuals Increasing = </a:t>
            </a:r>
            <a:r>
              <a:rPr lang="en-US" dirty="0" err="1">
                <a:solidFill>
                  <a:srgbClr val="FF0000"/>
                </a:solidFill>
              </a:rPr>
              <a:t>Vrs</a:t>
            </a:r>
            <a:r>
              <a:rPr lang="en-US" baseline="-25000" dirty="0" err="1">
                <a:solidFill>
                  <a:srgbClr val="FF0000"/>
                </a:solidFill>
              </a:rPr>
              <a:t>measured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Vrs</a:t>
            </a:r>
            <a:r>
              <a:rPr lang="en-US" baseline="-25000" dirty="0" err="1">
                <a:solidFill>
                  <a:srgbClr val="FF0000"/>
                </a:solidFill>
              </a:rPr>
              <a:t>fit</a:t>
            </a:r>
            <a:r>
              <a:rPr lang="en-US" dirty="0">
                <a:solidFill>
                  <a:srgbClr val="FF0000"/>
                </a:solidFill>
              </a:rPr>
              <a:t> for increasing ramp</a:t>
            </a:r>
          </a:p>
          <a:p>
            <a:r>
              <a:rPr lang="en-US" dirty="0">
                <a:solidFill>
                  <a:srgbClr val="0070C0"/>
                </a:solidFill>
              </a:rPr>
              <a:t>Residuals Decreasing = </a:t>
            </a:r>
            <a:r>
              <a:rPr lang="en-US" dirty="0" err="1">
                <a:solidFill>
                  <a:srgbClr val="0070C0"/>
                </a:solidFill>
              </a:rPr>
              <a:t>Vrs</a:t>
            </a:r>
            <a:r>
              <a:rPr lang="en-US" baseline="-25000" dirty="0" err="1">
                <a:solidFill>
                  <a:srgbClr val="0070C0"/>
                </a:solidFill>
              </a:rPr>
              <a:t>measured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Vrs</a:t>
            </a:r>
            <a:r>
              <a:rPr lang="en-US" baseline="-25000" dirty="0" err="1">
                <a:solidFill>
                  <a:srgbClr val="0070C0"/>
                </a:solidFill>
              </a:rPr>
              <a:t>fit</a:t>
            </a:r>
            <a:r>
              <a:rPr lang="en-US" dirty="0">
                <a:solidFill>
                  <a:srgbClr val="0070C0"/>
                </a:solidFill>
              </a:rPr>
              <a:t> for decreasing ramp</a:t>
            </a:r>
          </a:p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Residuals Both =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Vrs</a:t>
            </a:r>
            <a:r>
              <a:rPr lang="en-US" baseline="-25000" dirty="0" err="1">
                <a:solidFill>
                  <a:schemeClr val="accent4">
                    <a:lumMod val="75000"/>
                  </a:schemeClr>
                </a:solidFill>
              </a:rPr>
              <a:t>measured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Vrs</a:t>
            </a:r>
            <a:r>
              <a:rPr lang="en-US" baseline="-25000" dirty="0" err="1">
                <a:solidFill>
                  <a:schemeClr val="accent4">
                    <a:lumMod val="75000"/>
                  </a:schemeClr>
                </a:solidFill>
              </a:rPr>
              <a:t>fit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for the entire cycle (both increasing and decreasing ramps)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483233D-53A6-4625-85B8-1EA4D4B5425D}"/>
              </a:ext>
            </a:extLst>
          </p:cNvPr>
          <p:cNvSpPr txBox="1"/>
          <p:nvPr/>
        </p:nvSpPr>
        <p:spPr>
          <a:xfrm>
            <a:off x="7364082" y="2451848"/>
            <a:ext cx="4472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set grouping:</a:t>
            </a:r>
          </a:p>
          <a:p>
            <a:pPr marL="342900" indent="-342900">
              <a:buAutoNum type="arabicPeriod"/>
            </a:pPr>
            <a:r>
              <a:rPr lang="en-US" dirty="0"/>
              <a:t>Individual ramps</a:t>
            </a:r>
          </a:p>
          <a:p>
            <a:pPr marL="342900" indent="-342900">
              <a:buAutoNum type="arabicPeriod"/>
            </a:pPr>
            <a:r>
              <a:rPr lang="en-US" dirty="0"/>
              <a:t>Individual cycles</a:t>
            </a:r>
          </a:p>
          <a:p>
            <a:pPr marL="342900" indent="-342900">
              <a:buAutoNum type="arabicPeriod"/>
            </a:pPr>
            <a:r>
              <a:rPr lang="en-US" dirty="0"/>
              <a:t>All </a:t>
            </a:r>
            <a:r>
              <a:rPr lang="en-US" dirty="0" err="1"/>
              <a:t>incr</a:t>
            </a:r>
            <a:r>
              <a:rPr lang="en-US" dirty="0"/>
              <a:t> ramps, post warmup </a:t>
            </a:r>
            <a:r>
              <a:rPr lang="en-US" dirty="0" err="1"/>
              <a:t>incr</a:t>
            </a:r>
            <a:r>
              <a:rPr lang="en-US" dirty="0"/>
              <a:t> ramps</a:t>
            </a:r>
          </a:p>
          <a:p>
            <a:pPr marL="342900" indent="-342900">
              <a:buAutoNum type="arabicPeriod"/>
            </a:pPr>
            <a:r>
              <a:rPr lang="en-US" b="1" dirty="0"/>
              <a:t>All </a:t>
            </a:r>
            <a:r>
              <a:rPr lang="en-US" b="1" dirty="0" err="1"/>
              <a:t>decr</a:t>
            </a:r>
            <a:r>
              <a:rPr lang="en-US" b="1" dirty="0"/>
              <a:t> ramps, post warmup </a:t>
            </a:r>
            <a:r>
              <a:rPr lang="en-US" b="1" dirty="0" err="1"/>
              <a:t>decr</a:t>
            </a:r>
            <a:r>
              <a:rPr lang="en-US" b="1" dirty="0"/>
              <a:t> ramps corrected for drift</a:t>
            </a:r>
          </a:p>
          <a:p>
            <a:pPr marL="342900" indent="-342900">
              <a:buAutoNum type="arabicPeriod"/>
            </a:pPr>
            <a:r>
              <a:rPr lang="en-US" dirty="0"/>
              <a:t>All cycles, post warmup cycles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Calculations</a:t>
            </a:r>
          </a:p>
          <a:p>
            <a:pPr marL="342900" indent="-342900">
              <a:buAutoNum type="arabicPeriod"/>
            </a:pPr>
            <a:r>
              <a:rPr lang="en-US" dirty="0"/>
              <a:t>Fits do not include pressure hold data</a:t>
            </a:r>
          </a:p>
          <a:p>
            <a:pPr marL="342900" indent="-342900">
              <a:buAutoNum type="arabicPeriod"/>
            </a:pPr>
            <a:r>
              <a:rPr lang="en-US" dirty="0"/>
              <a:t>Residuals for 1-5 above (vector)</a:t>
            </a:r>
          </a:p>
          <a:p>
            <a:pPr marL="342900" indent="-342900">
              <a:buAutoNum type="arabicPeriod"/>
            </a:pPr>
            <a:r>
              <a:rPr lang="en-US" dirty="0"/>
              <a:t>Mean of residuals for 1-5 above (scalar)</a:t>
            </a:r>
          </a:p>
          <a:p>
            <a:pPr marL="342900" indent="-342900">
              <a:buAutoNum type="arabicPeriod"/>
            </a:pPr>
            <a:r>
              <a:rPr lang="en-US" dirty="0"/>
              <a:t>Maximum residuals for 1-5 above (scalar)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64ECE1-2159-4110-97E8-4C0F6C393B04}"/>
              </a:ext>
            </a:extLst>
          </p:cNvPr>
          <p:cNvSpPr txBox="1"/>
          <p:nvPr/>
        </p:nvSpPr>
        <p:spPr>
          <a:xfrm>
            <a:off x="1025799" y="4688502"/>
            <a:ext cx="169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Decr</a:t>
            </a:r>
            <a:r>
              <a:rPr lang="en-US" dirty="0"/>
              <a:t> P residual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27A9D8-715B-4B51-A9E3-662DD5F75E1A}"/>
              </a:ext>
            </a:extLst>
          </p:cNvPr>
          <p:cNvSpPr txBox="1"/>
          <p:nvPr/>
        </p:nvSpPr>
        <p:spPr>
          <a:xfrm>
            <a:off x="3970884" y="415818"/>
            <a:ext cx="169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Incr</a:t>
            </a:r>
            <a:r>
              <a:rPr lang="en-US" dirty="0"/>
              <a:t> P residual</a:t>
            </a:r>
          </a:p>
        </p:txBody>
      </p:sp>
    </p:spTree>
    <p:extLst>
      <p:ext uri="{BB962C8B-B14F-4D97-AF65-F5344CB8AC3E}">
        <p14:creationId xmlns:p14="http://schemas.microsoft.com/office/powerpoint/2010/main" val="106939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1738-3100-4B2D-B3B3-F4F85526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4. Mean Decreasing Pressure Residual per Cycle</a:t>
            </a:r>
            <a:br>
              <a:rPr lang="en-US" dirty="0"/>
            </a:br>
            <a:r>
              <a:rPr lang="en-US" dirty="0"/>
              <a:t>(This is what we use for the deployed fit)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1E0FD0-02C5-416A-A1C0-63EDC5FA4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" y="2732477"/>
            <a:ext cx="7363853" cy="16956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FFC6FC-2647-4916-BE9A-CF70208BB3C3}"/>
              </a:ext>
            </a:extLst>
          </p:cNvPr>
          <p:cNvSpPr txBox="1"/>
          <p:nvPr/>
        </p:nvSpPr>
        <p:spPr>
          <a:xfrm>
            <a:off x="7364082" y="2451848"/>
            <a:ext cx="4472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set grouping:</a:t>
            </a:r>
          </a:p>
          <a:p>
            <a:pPr marL="342900" indent="-342900">
              <a:buAutoNum type="arabicPeriod"/>
            </a:pPr>
            <a:r>
              <a:rPr lang="en-US" dirty="0"/>
              <a:t>Individual ramps</a:t>
            </a:r>
          </a:p>
          <a:p>
            <a:pPr marL="342900" indent="-342900">
              <a:buAutoNum type="arabicPeriod"/>
            </a:pPr>
            <a:r>
              <a:rPr lang="en-US" dirty="0"/>
              <a:t>Individual cycles</a:t>
            </a:r>
          </a:p>
          <a:p>
            <a:pPr marL="342900" indent="-342900">
              <a:buAutoNum type="arabicPeriod"/>
            </a:pPr>
            <a:r>
              <a:rPr lang="en-US" dirty="0"/>
              <a:t>All </a:t>
            </a:r>
            <a:r>
              <a:rPr lang="en-US" dirty="0" err="1"/>
              <a:t>incr</a:t>
            </a:r>
            <a:r>
              <a:rPr lang="en-US" dirty="0"/>
              <a:t> ramps, post warmup </a:t>
            </a:r>
            <a:r>
              <a:rPr lang="en-US" dirty="0" err="1"/>
              <a:t>incr</a:t>
            </a:r>
            <a:r>
              <a:rPr lang="en-US" dirty="0"/>
              <a:t> ramps</a:t>
            </a:r>
          </a:p>
          <a:p>
            <a:pPr marL="342900" indent="-342900">
              <a:buAutoNum type="arabicPeriod"/>
            </a:pPr>
            <a:r>
              <a:rPr lang="en-US" b="1" dirty="0"/>
              <a:t>All </a:t>
            </a:r>
            <a:r>
              <a:rPr lang="en-US" b="1" dirty="0" err="1"/>
              <a:t>decr</a:t>
            </a:r>
            <a:r>
              <a:rPr lang="en-US" b="1" dirty="0"/>
              <a:t> ramps, post warmup </a:t>
            </a:r>
            <a:r>
              <a:rPr lang="en-US" b="1" dirty="0" err="1"/>
              <a:t>decr</a:t>
            </a:r>
            <a:r>
              <a:rPr lang="en-US" b="1" dirty="0"/>
              <a:t> ramps</a:t>
            </a:r>
          </a:p>
          <a:p>
            <a:pPr marL="342900" indent="-342900">
              <a:buAutoNum type="arabicPeriod"/>
            </a:pPr>
            <a:r>
              <a:rPr lang="en-US" dirty="0"/>
              <a:t>All cycles, post warmup cycles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Calculations</a:t>
            </a:r>
          </a:p>
          <a:p>
            <a:pPr marL="342900" indent="-342900">
              <a:buAutoNum type="arabicPeriod"/>
            </a:pPr>
            <a:r>
              <a:rPr lang="en-US" dirty="0"/>
              <a:t>Residuals for 1-5 above (vector)</a:t>
            </a:r>
          </a:p>
          <a:p>
            <a:pPr marL="342900" indent="-342900">
              <a:buAutoNum type="arabicPeriod"/>
            </a:pPr>
            <a:r>
              <a:rPr lang="en-US" dirty="0"/>
              <a:t>Mean of residuals for 1-5 above (scalar)</a:t>
            </a:r>
          </a:p>
          <a:p>
            <a:pPr marL="342900" indent="-342900">
              <a:buAutoNum type="arabicPeriod"/>
            </a:pPr>
            <a:r>
              <a:rPr lang="en-US" dirty="0"/>
              <a:t>Maximum residuals for 1-5 above (scalar)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44AA457-6A09-4E58-9F7D-7AFB98175B82}"/>
              </a:ext>
            </a:extLst>
          </p:cNvPr>
          <p:cNvGrpSpPr/>
          <p:nvPr/>
        </p:nvGrpSpPr>
        <p:grpSpPr>
          <a:xfrm>
            <a:off x="3303894" y="5156400"/>
            <a:ext cx="1251565" cy="1038431"/>
            <a:chOff x="2070985" y="4554681"/>
            <a:chExt cx="1628103" cy="131196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4033AF-7AB9-446D-B409-740B4D14A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0985" y="4554681"/>
              <a:ext cx="1628103" cy="1311966"/>
            </a:xfrm>
            <a:prstGeom prst="rect">
              <a:avLst/>
            </a:prstGeom>
          </p:spPr>
        </p:pic>
        <p:sp>
          <p:nvSpPr>
            <p:cNvPr id="8" name="Arrow: Up-Down 7">
              <a:extLst>
                <a:ext uri="{FF2B5EF4-FFF2-40B4-BE49-F238E27FC236}">
                  <a16:creationId xmlns:a16="http://schemas.microsoft.com/office/drawing/2014/main" id="{888AC027-FEC5-4608-A911-450DA6E0D1C0}"/>
                </a:ext>
              </a:extLst>
            </p:cNvPr>
            <p:cNvSpPr/>
            <p:nvPr/>
          </p:nvSpPr>
          <p:spPr>
            <a:xfrm>
              <a:off x="2946910" y="5034358"/>
              <a:ext cx="113166" cy="417262"/>
            </a:xfrm>
            <a:prstGeom prst="upDown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C34B35-850E-455A-AC76-36F963031EA3}"/>
              </a:ext>
            </a:extLst>
          </p:cNvPr>
          <p:cNvSpPr txBox="1"/>
          <p:nvPr/>
        </p:nvSpPr>
        <p:spPr>
          <a:xfrm>
            <a:off x="3136415" y="6138199"/>
            <a:ext cx="169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Decr</a:t>
            </a:r>
            <a:r>
              <a:rPr lang="en-US" dirty="0"/>
              <a:t> P residual</a:t>
            </a:r>
          </a:p>
        </p:txBody>
      </p:sp>
    </p:spTree>
    <p:extLst>
      <p:ext uri="{BB962C8B-B14F-4D97-AF65-F5344CB8AC3E}">
        <p14:creationId xmlns:p14="http://schemas.microsoft.com/office/powerpoint/2010/main" val="74888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900E2-995C-49F8-A68E-416A304A2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895F7A6-CBBB-4066-9EAA-471659472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3001"/>
          </a:xfrm>
        </p:spPr>
        <p:txBody>
          <a:bodyPr/>
          <a:lstStyle/>
          <a:p>
            <a:r>
              <a:rPr lang="en-US" dirty="0"/>
              <a:t>One vs. Many Script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43657F-A989-471E-A63D-612B51FAC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" y="1690688"/>
            <a:ext cx="4243313" cy="39441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E37F8E-9A20-42F4-8B8F-C99DEC655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086" y="1895606"/>
            <a:ext cx="2276793" cy="3534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264F4C-17DB-49A2-803E-099B27203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896" y="1538838"/>
            <a:ext cx="4893513" cy="42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5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331FE-A1DC-451C-A86E-E8EC0B8E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87840-45B5-4661-9460-4F3A58B56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BCFF0-E122-45E7-B725-3A55DBA7F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40" y="271022"/>
            <a:ext cx="9993120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20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C79924E-59AD-4137-8BF2-73BEE695E4F0}"/>
              </a:ext>
            </a:extLst>
          </p:cNvPr>
          <p:cNvSpPr/>
          <p:nvPr/>
        </p:nvSpPr>
        <p:spPr>
          <a:xfrm>
            <a:off x="2543695" y="1130531"/>
            <a:ext cx="7065818" cy="426442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5818" h="4264429">
                <a:moveTo>
                  <a:pt x="0" y="0"/>
                </a:moveTo>
                <a:cubicBezTo>
                  <a:pt x="949036" y="1012074"/>
                  <a:pt x="1898073" y="2024149"/>
                  <a:pt x="3075709" y="2734887"/>
                </a:cubicBezTo>
                <a:cubicBezTo>
                  <a:pt x="4253345" y="3445625"/>
                  <a:pt x="5659581" y="3855027"/>
                  <a:pt x="7065818" y="426442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AC2B1AA-0B12-45A9-AA8E-CCCFB0EE2E23}"/>
              </a:ext>
            </a:extLst>
          </p:cNvPr>
          <p:cNvSpPr/>
          <p:nvPr/>
        </p:nvSpPr>
        <p:spPr>
          <a:xfrm>
            <a:off x="2543695" y="1130531"/>
            <a:ext cx="7065818" cy="426442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5818" h="4264429">
                <a:moveTo>
                  <a:pt x="0" y="0"/>
                </a:moveTo>
                <a:cubicBezTo>
                  <a:pt x="949036" y="1012074"/>
                  <a:pt x="1715193" y="2398222"/>
                  <a:pt x="2892829" y="3108960"/>
                </a:cubicBezTo>
                <a:cubicBezTo>
                  <a:pt x="4070465" y="3819698"/>
                  <a:pt x="5659581" y="3855027"/>
                  <a:pt x="7065818" y="426442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D50A896-75E8-4B92-A771-3A3E71EA5189}"/>
              </a:ext>
            </a:extLst>
          </p:cNvPr>
          <p:cNvSpPr/>
          <p:nvPr/>
        </p:nvSpPr>
        <p:spPr>
          <a:xfrm>
            <a:off x="2712720" y="1024638"/>
            <a:ext cx="7564581" cy="3416531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64581" h="3416531">
                <a:moveTo>
                  <a:pt x="0" y="0"/>
                </a:moveTo>
                <a:cubicBezTo>
                  <a:pt x="949036" y="1012074"/>
                  <a:pt x="1831571" y="1633450"/>
                  <a:pt x="3092334" y="2202872"/>
                </a:cubicBezTo>
                <a:cubicBezTo>
                  <a:pt x="4353097" y="2772294"/>
                  <a:pt x="6158344" y="3007129"/>
                  <a:pt x="7564581" y="3416531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C1FD3A7-BFFA-4BCF-A708-7A1FED3007A5}"/>
              </a:ext>
            </a:extLst>
          </p:cNvPr>
          <p:cNvSpPr/>
          <p:nvPr/>
        </p:nvSpPr>
        <p:spPr>
          <a:xfrm>
            <a:off x="2582488" y="1100051"/>
            <a:ext cx="7755774" cy="1993858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774" h="1993858">
                <a:moveTo>
                  <a:pt x="0" y="0"/>
                </a:moveTo>
                <a:cubicBezTo>
                  <a:pt x="949036" y="1012074"/>
                  <a:pt x="1068185" y="1181792"/>
                  <a:pt x="2360814" y="1463039"/>
                </a:cubicBezTo>
                <a:cubicBezTo>
                  <a:pt x="3653443" y="1744286"/>
                  <a:pt x="5543202" y="2367049"/>
                  <a:pt x="7755774" y="168748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3167B97-D2D0-4A48-9DE5-689A20D029DC}"/>
              </a:ext>
            </a:extLst>
          </p:cNvPr>
          <p:cNvSpPr/>
          <p:nvPr/>
        </p:nvSpPr>
        <p:spPr>
          <a:xfrm>
            <a:off x="2734888" y="1252451"/>
            <a:ext cx="7755774" cy="22633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774" h="2263359">
                <a:moveTo>
                  <a:pt x="0" y="0"/>
                </a:moveTo>
                <a:cubicBezTo>
                  <a:pt x="949036" y="1012074"/>
                  <a:pt x="2473036" y="1805246"/>
                  <a:pt x="3765665" y="2086493"/>
                </a:cubicBezTo>
                <a:cubicBezTo>
                  <a:pt x="5058294" y="2367740"/>
                  <a:pt x="5543202" y="2367049"/>
                  <a:pt x="7755774" y="168748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8FE3D1-3BEF-4941-BD7C-AEC04236ECB1}"/>
              </a:ext>
            </a:extLst>
          </p:cNvPr>
          <p:cNvSpPr/>
          <p:nvPr/>
        </p:nvSpPr>
        <p:spPr>
          <a:xfrm>
            <a:off x="2887288" y="1404851"/>
            <a:ext cx="7365076" cy="27322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32259">
                <a:moveTo>
                  <a:pt x="0" y="0"/>
                </a:moveTo>
                <a:cubicBezTo>
                  <a:pt x="949036" y="1012074"/>
                  <a:pt x="2213955" y="1594657"/>
                  <a:pt x="3441468" y="2003366"/>
                </a:cubicBezTo>
                <a:cubicBezTo>
                  <a:pt x="4668981" y="2412075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9E4F5B-9E74-451D-91A1-67DBAA7C70B5}"/>
              </a:ext>
            </a:extLst>
          </p:cNvPr>
          <p:cNvSpPr/>
          <p:nvPr/>
        </p:nvSpPr>
        <p:spPr>
          <a:xfrm>
            <a:off x="3039688" y="1557251"/>
            <a:ext cx="7365076" cy="27322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32259">
                <a:moveTo>
                  <a:pt x="0" y="0"/>
                </a:moveTo>
                <a:cubicBezTo>
                  <a:pt x="949036" y="1012074"/>
                  <a:pt x="2213955" y="1594657"/>
                  <a:pt x="3441468" y="2003366"/>
                </a:cubicBezTo>
                <a:cubicBezTo>
                  <a:pt x="4668981" y="2412075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CA0103-5F05-4B5C-8FEE-E23FF28D4203}"/>
              </a:ext>
            </a:extLst>
          </p:cNvPr>
          <p:cNvSpPr/>
          <p:nvPr/>
        </p:nvSpPr>
        <p:spPr>
          <a:xfrm>
            <a:off x="2734888" y="1252451"/>
            <a:ext cx="7755774" cy="1993858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774" h="1993858">
                <a:moveTo>
                  <a:pt x="0" y="0"/>
                </a:moveTo>
                <a:cubicBezTo>
                  <a:pt x="949036" y="1012074"/>
                  <a:pt x="1068185" y="1181792"/>
                  <a:pt x="2360814" y="1463039"/>
                </a:cubicBezTo>
                <a:cubicBezTo>
                  <a:pt x="3653443" y="1744286"/>
                  <a:pt x="5543202" y="2367049"/>
                  <a:pt x="7755774" y="168748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296F668-5AB4-483A-94A0-7058C5399C2F}"/>
              </a:ext>
            </a:extLst>
          </p:cNvPr>
          <p:cNvSpPr/>
          <p:nvPr/>
        </p:nvSpPr>
        <p:spPr>
          <a:xfrm>
            <a:off x="2696095" y="1282931"/>
            <a:ext cx="7065818" cy="426442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5818" h="4264429">
                <a:moveTo>
                  <a:pt x="0" y="0"/>
                </a:moveTo>
                <a:cubicBezTo>
                  <a:pt x="949036" y="1012074"/>
                  <a:pt x="1715193" y="2398222"/>
                  <a:pt x="2892829" y="3108960"/>
                </a:cubicBezTo>
                <a:cubicBezTo>
                  <a:pt x="4070465" y="3819698"/>
                  <a:pt x="5659581" y="3855027"/>
                  <a:pt x="7065818" y="426442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7F042D4-FF39-4924-9DF5-08C619855182}"/>
              </a:ext>
            </a:extLst>
          </p:cNvPr>
          <p:cNvSpPr/>
          <p:nvPr/>
        </p:nvSpPr>
        <p:spPr>
          <a:xfrm>
            <a:off x="2590800" y="1215115"/>
            <a:ext cx="7514705" cy="3840480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128058 w 7065818"/>
              <a:gd name="connsiteY1" fmla="*/ 2826328 h 4264429"/>
              <a:gd name="connsiteX2" fmla="*/ 7065818 w 7065818"/>
              <a:gd name="connsiteY2" fmla="*/ 4264429 h 4264429"/>
              <a:gd name="connsiteX0" fmla="*/ 0 w 7514705"/>
              <a:gd name="connsiteY0" fmla="*/ 0 h 3840480"/>
              <a:gd name="connsiteX1" fmla="*/ 2576945 w 7514705"/>
              <a:gd name="connsiteY1" fmla="*/ 2402379 h 3840480"/>
              <a:gd name="connsiteX2" fmla="*/ 7514705 w 7514705"/>
              <a:gd name="connsiteY2" fmla="*/ 3840480 h 3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14705" h="3840480">
                <a:moveTo>
                  <a:pt x="0" y="0"/>
                </a:moveTo>
                <a:cubicBezTo>
                  <a:pt x="949036" y="1012074"/>
                  <a:pt x="1324494" y="1762299"/>
                  <a:pt x="2576945" y="2402379"/>
                </a:cubicBezTo>
                <a:cubicBezTo>
                  <a:pt x="3829396" y="3042459"/>
                  <a:pt x="6108468" y="3431078"/>
                  <a:pt x="7514705" y="384048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980F30A-85F1-4F13-B95B-A999868DB807}"/>
              </a:ext>
            </a:extLst>
          </p:cNvPr>
          <p:cNvSpPr/>
          <p:nvPr/>
        </p:nvSpPr>
        <p:spPr>
          <a:xfrm>
            <a:off x="2651760" y="1052780"/>
            <a:ext cx="7365076" cy="27322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32259">
                <a:moveTo>
                  <a:pt x="0" y="0"/>
                </a:moveTo>
                <a:cubicBezTo>
                  <a:pt x="949036" y="1012074"/>
                  <a:pt x="2213955" y="1594657"/>
                  <a:pt x="3441468" y="2003366"/>
                </a:cubicBezTo>
                <a:cubicBezTo>
                  <a:pt x="4668981" y="2412075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443E2A1-FCC2-43E2-8453-C0223A1AECFA}"/>
              </a:ext>
            </a:extLst>
          </p:cNvPr>
          <p:cNvSpPr/>
          <p:nvPr/>
        </p:nvSpPr>
        <p:spPr>
          <a:xfrm>
            <a:off x="2479965" y="1257537"/>
            <a:ext cx="7365076" cy="2748955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  <a:gd name="connsiteX0" fmla="*/ 0 w 7365076"/>
              <a:gd name="connsiteY0" fmla="*/ 0 h 2748955"/>
              <a:gd name="connsiteX1" fmla="*/ 2734886 w 7365076"/>
              <a:gd name="connsiteY1" fmla="*/ 2078181 h 2748955"/>
              <a:gd name="connsiteX2" fmla="*/ 7365076 w 7365076"/>
              <a:gd name="connsiteY2" fmla="*/ 2452254 h 274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48955">
                <a:moveTo>
                  <a:pt x="0" y="0"/>
                </a:moveTo>
                <a:cubicBezTo>
                  <a:pt x="949036" y="1012074"/>
                  <a:pt x="1507373" y="1669472"/>
                  <a:pt x="2734886" y="2078181"/>
                </a:cubicBezTo>
                <a:cubicBezTo>
                  <a:pt x="3962399" y="2486890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08B83D3-34D7-4897-AA7C-BD7479710391}"/>
              </a:ext>
            </a:extLst>
          </p:cNvPr>
          <p:cNvSpPr/>
          <p:nvPr/>
        </p:nvSpPr>
        <p:spPr>
          <a:xfrm>
            <a:off x="2582487" y="1208556"/>
            <a:ext cx="7858920" cy="3770706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858920"/>
              <a:gd name="connsiteY0" fmla="*/ 0 h 3461996"/>
              <a:gd name="connsiteX1" fmla="*/ 2892829 w 7858920"/>
              <a:gd name="connsiteY1" fmla="*/ 3108960 h 3461996"/>
              <a:gd name="connsiteX2" fmla="*/ 7858920 w 7858920"/>
              <a:gd name="connsiteY2" fmla="*/ 3461996 h 3461996"/>
              <a:gd name="connsiteX0" fmla="*/ 0 w 7858920"/>
              <a:gd name="connsiteY0" fmla="*/ 0 h 3840323"/>
              <a:gd name="connsiteX1" fmla="*/ 2892829 w 7858920"/>
              <a:gd name="connsiteY1" fmla="*/ 3108960 h 3840323"/>
              <a:gd name="connsiteX2" fmla="*/ 7858920 w 7858920"/>
              <a:gd name="connsiteY2" fmla="*/ 3461996 h 3840323"/>
              <a:gd name="connsiteX0" fmla="*/ 0 w 7858920"/>
              <a:gd name="connsiteY0" fmla="*/ 0 h 3721222"/>
              <a:gd name="connsiteX1" fmla="*/ 2109058 w 7858920"/>
              <a:gd name="connsiteY1" fmla="*/ 2530462 h 3721222"/>
              <a:gd name="connsiteX2" fmla="*/ 7858920 w 7858920"/>
              <a:gd name="connsiteY2" fmla="*/ 3461996 h 3721222"/>
              <a:gd name="connsiteX0" fmla="*/ 0 w 7858920"/>
              <a:gd name="connsiteY0" fmla="*/ 0 h 3770706"/>
              <a:gd name="connsiteX1" fmla="*/ 3210071 w 7858920"/>
              <a:gd name="connsiteY1" fmla="*/ 2819711 h 3770706"/>
              <a:gd name="connsiteX2" fmla="*/ 7858920 w 7858920"/>
              <a:gd name="connsiteY2" fmla="*/ 3461996 h 377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8920" h="3770706">
                <a:moveTo>
                  <a:pt x="0" y="0"/>
                </a:moveTo>
                <a:cubicBezTo>
                  <a:pt x="949036" y="1012074"/>
                  <a:pt x="1900251" y="2242712"/>
                  <a:pt x="3210071" y="2819711"/>
                </a:cubicBezTo>
                <a:cubicBezTo>
                  <a:pt x="4519891" y="3396710"/>
                  <a:pt x="4558568" y="4228251"/>
                  <a:pt x="7858920" y="3461996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076714-C94D-46EB-B672-1647C9B7D499}"/>
              </a:ext>
            </a:extLst>
          </p:cNvPr>
          <p:cNvSpPr txBox="1"/>
          <p:nvPr/>
        </p:nvSpPr>
        <p:spPr>
          <a:xfrm>
            <a:off x="4827630" y="1404851"/>
            <a:ext cx="5213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f(P) curve from a Deployed GDF (or AE) sensor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61162C-741A-4108-A385-6F3A5E6DAB04}"/>
              </a:ext>
            </a:extLst>
          </p:cNvPr>
          <p:cNvSpPr txBox="1"/>
          <p:nvPr/>
        </p:nvSpPr>
        <p:spPr>
          <a:xfrm>
            <a:off x="4617888" y="1825358"/>
            <a:ext cx="547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f(P) curves from All Deployed GDF (or AE) sensors</a:t>
            </a:r>
          </a:p>
        </p:txBody>
      </p:sp>
    </p:spTree>
    <p:extLst>
      <p:ext uri="{BB962C8B-B14F-4D97-AF65-F5344CB8AC3E}">
        <p14:creationId xmlns:p14="http://schemas.microsoft.com/office/powerpoint/2010/main" val="49659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71D02-A9A7-4E43-B943-D3BDE2AD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6775E-F0D3-47A1-B73C-86C548DB3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2E65AC-0021-46A7-AE36-F3E8819DB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441" y="361522"/>
            <a:ext cx="8907118" cy="6134956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FF54927-1A55-4ACD-BA91-006D5F6378F8}"/>
              </a:ext>
            </a:extLst>
          </p:cNvPr>
          <p:cNvSpPr/>
          <p:nvPr/>
        </p:nvSpPr>
        <p:spPr>
          <a:xfrm>
            <a:off x="2319761" y="1043721"/>
            <a:ext cx="7065818" cy="426442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5818" h="4264429">
                <a:moveTo>
                  <a:pt x="0" y="0"/>
                </a:moveTo>
                <a:cubicBezTo>
                  <a:pt x="949036" y="1012074"/>
                  <a:pt x="1898073" y="2024149"/>
                  <a:pt x="3075709" y="2734887"/>
                </a:cubicBezTo>
                <a:cubicBezTo>
                  <a:pt x="4253345" y="3445625"/>
                  <a:pt x="5659581" y="3855027"/>
                  <a:pt x="7065818" y="426442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F856441-CF09-40E3-A7ED-A5BF5DB35964}"/>
              </a:ext>
            </a:extLst>
          </p:cNvPr>
          <p:cNvSpPr/>
          <p:nvPr/>
        </p:nvSpPr>
        <p:spPr>
          <a:xfrm>
            <a:off x="2319761" y="1043721"/>
            <a:ext cx="7065818" cy="426442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5818" h="4264429">
                <a:moveTo>
                  <a:pt x="0" y="0"/>
                </a:moveTo>
                <a:cubicBezTo>
                  <a:pt x="949036" y="1012074"/>
                  <a:pt x="1715193" y="2398222"/>
                  <a:pt x="2892829" y="3108960"/>
                </a:cubicBezTo>
                <a:cubicBezTo>
                  <a:pt x="4070465" y="3819698"/>
                  <a:pt x="5659581" y="3855027"/>
                  <a:pt x="7065818" y="426442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92AF797-FEAD-4EC0-8CCF-686E943817E3}"/>
              </a:ext>
            </a:extLst>
          </p:cNvPr>
          <p:cNvSpPr/>
          <p:nvPr/>
        </p:nvSpPr>
        <p:spPr>
          <a:xfrm>
            <a:off x="2488786" y="937828"/>
            <a:ext cx="7564581" cy="3416531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64581" h="3416531">
                <a:moveTo>
                  <a:pt x="0" y="0"/>
                </a:moveTo>
                <a:cubicBezTo>
                  <a:pt x="949036" y="1012074"/>
                  <a:pt x="1831571" y="1633450"/>
                  <a:pt x="3092334" y="2202872"/>
                </a:cubicBezTo>
                <a:cubicBezTo>
                  <a:pt x="4353097" y="2772294"/>
                  <a:pt x="6158344" y="3007129"/>
                  <a:pt x="7564581" y="3416531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E7782F-922B-492E-96DD-F8D74E38DE0F}"/>
              </a:ext>
            </a:extLst>
          </p:cNvPr>
          <p:cNvSpPr/>
          <p:nvPr/>
        </p:nvSpPr>
        <p:spPr>
          <a:xfrm>
            <a:off x="2358554" y="1013241"/>
            <a:ext cx="7755774" cy="1993858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774" h="1993858">
                <a:moveTo>
                  <a:pt x="0" y="0"/>
                </a:moveTo>
                <a:cubicBezTo>
                  <a:pt x="949036" y="1012074"/>
                  <a:pt x="1068185" y="1181792"/>
                  <a:pt x="2360814" y="1463039"/>
                </a:cubicBezTo>
                <a:cubicBezTo>
                  <a:pt x="3653443" y="1744286"/>
                  <a:pt x="5543202" y="2367049"/>
                  <a:pt x="7755774" y="168748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374076-7818-4388-B3EC-066BCF2A3A73}"/>
              </a:ext>
            </a:extLst>
          </p:cNvPr>
          <p:cNvSpPr/>
          <p:nvPr/>
        </p:nvSpPr>
        <p:spPr>
          <a:xfrm>
            <a:off x="2510954" y="1165641"/>
            <a:ext cx="7755774" cy="22633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774" h="2263359">
                <a:moveTo>
                  <a:pt x="0" y="0"/>
                </a:moveTo>
                <a:cubicBezTo>
                  <a:pt x="949036" y="1012074"/>
                  <a:pt x="2473036" y="1805246"/>
                  <a:pt x="3765665" y="2086493"/>
                </a:cubicBezTo>
                <a:cubicBezTo>
                  <a:pt x="5058294" y="2367740"/>
                  <a:pt x="5543202" y="2367049"/>
                  <a:pt x="7755774" y="168748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7444FEC-9089-40DB-B6A6-1141A7A40325}"/>
              </a:ext>
            </a:extLst>
          </p:cNvPr>
          <p:cNvSpPr/>
          <p:nvPr/>
        </p:nvSpPr>
        <p:spPr>
          <a:xfrm>
            <a:off x="2663354" y="1318041"/>
            <a:ext cx="7365076" cy="27322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32259">
                <a:moveTo>
                  <a:pt x="0" y="0"/>
                </a:moveTo>
                <a:cubicBezTo>
                  <a:pt x="949036" y="1012074"/>
                  <a:pt x="2213955" y="1594657"/>
                  <a:pt x="3441468" y="2003366"/>
                </a:cubicBezTo>
                <a:cubicBezTo>
                  <a:pt x="4668981" y="2412075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1AF0DD4-72A5-4CF1-92CC-38D08E755686}"/>
              </a:ext>
            </a:extLst>
          </p:cNvPr>
          <p:cNvSpPr/>
          <p:nvPr/>
        </p:nvSpPr>
        <p:spPr>
          <a:xfrm>
            <a:off x="2815754" y="1470441"/>
            <a:ext cx="7365076" cy="27322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32259">
                <a:moveTo>
                  <a:pt x="0" y="0"/>
                </a:moveTo>
                <a:cubicBezTo>
                  <a:pt x="949036" y="1012074"/>
                  <a:pt x="2213955" y="1594657"/>
                  <a:pt x="3441468" y="2003366"/>
                </a:cubicBezTo>
                <a:cubicBezTo>
                  <a:pt x="4668981" y="2412075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42011FA-A118-42F8-AE90-B055BBD5DDAB}"/>
              </a:ext>
            </a:extLst>
          </p:cNvPr>
          <p:cNvSpPr/>
          <p:nvPr/>
        </p:nvSpPr>
        <p:spPr>
          <a:xfrm>
            <a:off x="2510954" y="1165641"/>
            <a:ext cx="7755774" cy="1993858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774" h="1993858">
                <a:moveTo>
                  <a:pt x="0" y="0"/>
                </a:moveTo>
                <a:cubicBezTo>
                  <a:pt x="949036" y="1012074"/>
                  <a:pt x="1068185" y="1181792"/>
                  <a:pt x="2360814" y="1463039"/>
                </a:cubicBezTo>
                <a:cubicBezTo>
                  <a:pt x="3653443" y="1744286"/>
                  <a:pt x="5543202" y="2367049"/>
                  <a:pt x="7755774" y="168748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2A6561-BB85-4164-919F-16F6C8D4B933}"/>
              </a:ext>
            </a:extLst>
          </p:cNvPr>
          <p:cNvSpPr/>
          <p:nvPr/>
        </p:nvSpPr>
        <p:spPr>
          <a:xfrm>
            <a:off x="2472161" y="1196121"/>
            <a:ext cx="7065818" cy="426442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5818" h="4264429">
                <a:moveTo>
                  <a:pt x="0" y="0"/>
                </a:moveTo>
                <a:cubicBezTo>
                  <a:pt x="949036" y="1012074"/>
                  <a:pt x="1715193" y="2398222"/>
                  <a:pt x="2892829" y="3108960"/>
                </a:cubicBezTo>
                <a:cubicBezTo>
                  <a:pt x="4070465" y="3819698"/>
                  <a:pt x="5659581" y="3855027"/>
                  <a:pt x="7065818" y="426442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2A4A090-1134-46E4-A011-32240D60A06F}"/>
              </a:ext>
            </a:extLst>
          </p:cNvPr>
          <p:cNvSpPr/>
          <p:nvPr/>
        </p:nvSpPr>
        <p:spPr>
          <a:xfrm>
            <a:off x="2366866" y="1128305"/>
            <a:ext cx="7514705" cy="3840480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128058 w 7065818"/>
              <a:gd name="connsiteY1" fmla="*/ 2826328 h 4264429"/>
              <a:gd name="connsiteX2" fmla="*/ 7065818 w 7065818"/>
              <a:gd name="connsiteY2" fmla="*/ 4264429 h 4264429"/>
              <a:gd name="connsiteX0" fmla="*/ 0 w 7514705"/>
              <a:gd name="connsiteY0" fmla="*/ 0 h 3840480"/>
              <a:gd name="connsiteX1" fmla="*/ 2576945 w 7514705"/>
              <a:gd name="connsiteY1" fmla="*/ 2402379 h 3840480"/>
              <a:gd name="connsiteX2" fmla="*/ 7514705 w 7514705"/>
              <a:gd name="connsiteY2" fmla="*/ 3840480 h 3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14705" h="3840480">
                <a:moveTo>
                  <a:pt x="0" y="0"/>
                </a:moveTo>
                <a:cubicBezTo>
                  <a:pt x="949036" y="1012074"/>
                  <a:pt x="1324494" y="1762299"/>
                  <a:pt x="2576945" y="2402379"/>
                </a:cubicBezTo>
                <a:cubicBezTo>
                  <a:pt x="3829396" y="3042459"/>
                  <a:pt x="6108468" y="3431078"/>
                  <a:pt x="7514705" y="384048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559BD80-E878-4DCD-B54D-8811E728E9A8}"/>
              </a:ext>
            </a:extLst>
          </p:cNvPr>
          <p:cNvSpPr/>
          <p:nvPr/>
        </p:nvSpPr>
        <p:spPr>
          <a:xfrm>
            <a:off x="2427826" y="965970"/>
            <a:ext cx="7365076" cy="2732259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32259">
                <a:moveTo>
                  <a:pt x="0" y="0"/>
                </a:moveTo>
                <a:cubicBezTo>
                  <a:pt x="949036" y="1012074"/>
                  <a:pt x="2213955" y="1594657"/>
                  <a:pt x="3441468" y="2003366"/>
                </a:cubicBezTo>
                <a:cubicBezTo>
                  <a:pt x="4668981" y="2412075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CEED12F-B25E-4162-8E9E-DF7FF132F159}"/>
              </a:ext>
            </a:extLst>
          </p:cNvPr>
          <p:cNvSpPr/>
          <p:nvPr/>
        </p:nvSpPr>
        <p:spPr>
          <a:xfrm>
            <a:off x="2256031" y="1170727"/>
            <a:ext cx="7365076" cy="2748955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414952"/>
              <a:gd name="connsiteY0" fmla="*/ 0 h 3931920"/>
              <a:gd name="connsiteX1" fmla="*/ 3241963 w 7414952"/>
              <a:gd name="connsiteY1" fmla="*/ 2776451 h 3931920"/>
              <a:gd name="connsiteX2" fmla="*/ 7414952 w 7414952"/>
              <a:gd name="connsiteY2" fmla="*/ 3931920 h 3931920"/>
              <a:gd name="connsiteX0" fmla="*/ 0 w 7564581"/>
              <a:gd name="connsiteY0" fmla="*/ 0 h 3416531"/>
              <a:gd name="connsiteX1" fmla="*/ 3241963 w 7564581"/>
              <a:gd name="connsiteY1" fmla="*/ 2776451 h 3416531"/>
              <a:gd name="connsiteX2" fmla="*/ 7564581 w 7564581"/>
              <a:gd name="connsiteY2" fmla="*/ 3416531 h 3416531"/>
              <a:gd name="connsiteX0" fmla="*/ 0 w 7564581"/>
              <a:gd name="connsiteY0" fmla="*/ 0 h 3416531"/>
              <a:gd name="connsiteX1" fmla="*/ 3092334 w 7564581"/>
              <a:gd name="connsiteY1" fmla="*/ 2202872 h 3416531"/>
              <a:gd name="connsiteX2" fmla="*/ 7564581 w 7564581"/>
              <a:gd name="connsiteY2" fmla="*/ 3416531 h 3416531"/>
              <a:gd name="connsiteX0" fmla="*/ 0 w 7855526"/>
              <a:gd name="connsiteY0" fmla="*/ 0 h 2252420"/>
              <a:gd name="connsiteX1" fmla="*/ 3092334 w 7855526"/>
              <a:gd name="connsiteY1" fmla="*/ 2202872 h 2252420"/>
              <a:gd name="connsiteX2" fmla="*/ 7855526 w 7855526"/>
              <a:gd name="connsiteY2" fmla="*/ 1770611 h 2252420"/>
              <a:gd name="connsiteX0" fmla="*/ 0 w 7855526"/>
              <a:gd name="connsiteY0" fmla="*/ 0 h 2615454"/>
              <a:gd name="connsiteX1" fmla="*/ 4646814 w 7855526"/>
              <a:gd name="connsiteY1" fmla="*/ 2576945 h 2615454"/>
              <a:gd name="connsiteX2" fmla="*/ 7855526 w 7855526"/>
              <a:gd name="connsiteY2" fmla="*/ 1770611 h 2615454"/>
              <a:gd name="connsiteX0" fmla="*/ 0 w 7240385"/>
              <a:gd name="connsiteY0" fmla="*/ 0 h 2695635"/>
              <a:gd name="connsiteX1" fmla="*/ 4646814 w 7240385"/>
              <a:gd name="connsiteY1" fmla="*/ 2576945 h 2695635"/>
              <a:gd name="connsiteX2" fmla="*/ 7240385 w 7240385"/>
              <a:gd name="connsiteY2" fmla="*/ 2535382 h 2695635"/>
              <a:gd name="connsiteX0" fmla="*/ 0 w 7240385"/>
              <a:gd name="connsiteY0" fmla="*/ 0 h 2535382"/>
              <a:gd name="connsiteX1" fmla="*/ 2360814 w 7240385"/>
              <a:gd name="connsiteY1" fmla="*/ 1463039 h 2535382"/>
              <a:gd name="connsiteX2" fmla="*/ 7240385 w 7240385"/>
              <a:gd name="connsiteY2" fmla="*/ 2535382 h 2535382"/>
              <a:gd name="connsiteX0" fmla="*/ 0 w 7755774"/>
              <a:gd name="connsiteY0" fmla="*/ 0 h 1687484"/>
              <a:gd name="connsiteX1" fmla="*/ 2360814 w 7755774"/>
              <a:gd name="connsiteY1" fmla="*/ 1463039 h 1687484"/>
              <a:gd name="connsiteX2" fmla="*/ 7755774 w 7755774"/>
              <a:gd name="connsiteY2" fmla="*/ 1687484 h 1687484"/>
              <a:gd name="connsiteX0" fmla="*/ 0 w 7755774"/>
              <a:gd name="connsiteY0" fmla="*/ 0 h 1993858"/>
              <a:gd name="connsiteX1" fmla="*/ 2360814 w 7755774"/>
              <a:gd name="connsiteY1" fmla="*/ 1463039 h 1993858"/>
              <a:gd name="connsiteX2" fmla="*/ 7755774 w 7755774"/>
              <a:gd name="connsiteY2" fmla="*/ 1687484 h 1993858"/>
              <a:gd name="connsiteX0" fmla="*/ 0 w 7755774"/>
              <a:gd name="connsiteY0" fmla="*/ 0 h 2263359"/>
              <a:gd name="connsiteX1" fmla="*/ 3765665 w 7755774"/>
              <a:gd name="connsiteY1" fmla="*/ 2086493 h 2263359"/>
              <a:gd name="connsiteX2" fmla="*/ 7755774 w 7755774"/>
              <a:gd name="connsiteY2" fmla="*/ 1687484 h 2263359"/>
              <a:gd name="connsiteX0" fmla="*/ 0 w 7755774"/>
              <a:gd name="connsiteY0" fmla="*/ 0 h 2182564"/>
              <a:gd name="connsiteX1" fmla="*/ 2842952 w 7755774"/>
              <a:gd name="connsiteY1" fmla="*/ 1953490 h 2182564"/>
              <a:gd name="connsiteX2" fmla="*/ 7755774 w 7755774"/>
              <a:gd name="connsiteY2" fmla="*/ 1687484 h 2182564"/>
              <a:gd name="connsiteX0" fmla="*/ 0 w 7365076"/>
              <a:gd name="connsiteY0" fmla="*/ 0 h 2722054"/>
              <a:gd name="connsiteX1" fmla="*/ 2842952 w 7365076"/>
              <a:gd name="connsiteY1" fmla="*/ 1953490 h 2722054"/>
              <a:gd name="connsiteX2" fmla="*/ 7365076 w 7365076"/>
              <a:gd name="connsiteY2" fmla="*/ 2452254 h 2722054"/>
              <a:gd name="connsiteX0" fmla="*/ 0 w 7365076"/>
              <a:gd name="connsiteY0" fmla="*/ 0 h 2732259"/>
              <a:gd name="connsiteX1" fmla="*/ 3441468 w 7365076"/>
              <a:gd name="connsiteY1" fmla="*/ 2003366 h 2732259"/>
              <a:gd name="connsiteX2" fmla="*/ 7365076 w 7365076"/>
              <a:gd name="connsiteY2" fmla="*/ 2452254 h 2732259"/>
              <a:gd name="connsiteX0" fmla="*/ 0 w 7365076"/>
              <a:gd name="connsiteY0" fmla="*/ 0 h 2748955"/>
              <a:gd name="connsiteX1" fmla="*/ 2734886 w 7365076"/>
              <a:gd name="connsiteY1" fmla="*/ 2078181 h 2748955"/>
              <a:gd name="connsiteX2" fmla="*/ 7365076 w 7365076"/>
              <a:gd name="connsiteY2" fmla="*/ 2452254 h 274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5076" h="2748955">
                <a:moveTo>
                  <a:pt x="0" y="0"/>
                </a:moveTo>
                <a:cubicBezTo>
                  <a:pt x="949036" y="1012074"/>
                  <a:pt x="1507373" y="1669472"/>
                  <a:pt x="2734886" y="2078181"/>
                </a:cubicBezTo>
                <a:cubicBezTo>
                  <a:pt x="3962399" y="2486890"/>
                  <a:pt x="5152504" y="3131819"/>
                  <a:pt x="7365076" y="24522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3D1E6B-859E-4B91-B83A-87C9DCF9B4E6}"/>
              </a:ext>
            </a:extLst>
          </p:cNvPr>
          <p:cNvSpPr/>
          <p:nvPr/>
        </p:nvSpPr>
        <p:spPr>
          <a:xfrm>
            <a:off x="2358553" y="1121746"/>
            <a:ext cx="7858920" cy="3770706"/>
          </a:xfrm>
          <a:custGeom>
            <a:avLst/>
            <a:gdLst>
              <a:gd name="connsiteX0" fmla="*/ 0 w 7065818"/>
              <a:gd name="connsiteY0" fmla="*/ 0 h 4264429"/>
              <a:gd name="connsiteX1" fmla="*/ 3075709 w 7065818"/>
              <a:gd name="connsiteY1" fmla="*/ 2734887 h 4264429"/>
              <a:gd name="connsiteX2" fmla="*/ 7065818 w 7065818"/>
              <a:gd name="connsiteY2" fmla="*/ 4264429 h 4264429"/>
              <a:gd name="connsiteX0" fmla="*/ 0 w 7065818"/>
              <a:gd name="connsiteY0" fmla="*/ 0 h 4264429"/>
              <a:gd name="connsiteX1" fmla="*/ 2892829 w 7065818"/>
              <a:gd name="connsiteY1" fmla="*/ 3108960 h 4264429"/>
              <a:gd name="connsiteX2" fmla="*/ 7065818 w 7065818"/>
              <a:gd name="connsiteY2" fmla="*/ 4264429 h 4264429"/>
              <a:gd name="connsiteX0" fmla="*/ 0 w 7858920"/>
              <a:gd name="connsiteY0" fmla="*/ 0 h 3461996"/>
              <a:gd name="connsiteX1" fmla="*/ 2892829 w 7858920"/>
              <a:gd name="connsiteY1" fmla="*/ 3108960 h 3461996"/>
              <a:gd name="connsiteX2" fmla="*/ 7858920 w 7858920"/>
              <a:gd name="connsiteY2" fmla="*/ 3461996 h 3461996"/>
              <a:gd name="connsiteX0" fmla="*/ 0 w 7858920"/>
              <a:gd name="connsiteY0" fmla="*/ 0 h 3840323"/>
              <a:gd name="connsiteX1" fmla="*/ 2892829 w 7858920"/>
              <a:gd name="connsiteY1" fmla="*/ 3108960 h 3840323"/>
              <a:gd name="connsiteX2" fmla="*/ 7858920 w 7858920"/>
              <a:gd name="connsiteY2" fmla="*/ 3461996 h 3840323"/>
              <a:gd name="connsiteX0" fmla="*/ 0 w 7858920"/>
              <a:gd name="connsiteY0" fmla="*/ 0 h 3721222"/>
              <a:gd name="connsiteX1" fmla="*/ 2109058 w 7858920"/>
              <a:gd name="connsiteY1" fmla="*/ 2530462 h 3721222"/>
              <a:gd name="connsiteX2" fmla="*/ 7858920 w 7858920"/>
              <a:gd name="connsiteY2" fmla="*/ 3461996 h 3721222"/>
              <a:gd name="connsiteX0" fmla="*/ 0 w 7858920"/>
              <a:gd name="connsiteY0" fmla="*/ 0 h 3770706"/>
              <a:gd name="connsiteX1" fmla="*/ 3210071 w 7858920"/>
              <a:gd name="connsiteY1" fmla="*/ 2819711 h 3770706"/>
              <a:gd name="connsiteX2" fmla="*/ 7858920 w 7858920"/>
              <a:gd name="connsiteY2" fmla="*/ 3461996 h 377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8920" h="3770706">
                <a:moveTo>
                  <a:pt x="0" y="0"/>
                </a:moveTo>
                <a:cubicBezTo>
                  <a:pt x="949036" y="1012074"/>
                  <a:pt x="1900251" y="2242712"/>
                  <a:pt x="3210071" y="2819711"/>
                </a:cubicBezTo>
                <a:cubicBezTo>
                  <a:pt x="4519891" y="3396710"/>
                  <a:pt x="4558568" y="4228251"/>
                  <a:pt x="7858920" y="3461996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82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3316</TotalTime>
  <Words>673</Words>
  <Application>Microsoft Office PowerPoint</Application>
  <PresentationFormat>Widescreen</PresentationFormat>
  <Paragraphs>79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Quantifying GDF Performance</vt:lpstr>
      <vt:lpstr>Current Calibration Run</vt:lpstr>
      <vt:lpstr>Non-ideal Behavior (0.001 volt ~= 0.017 pH)</vt:lpstr>
      <vt:lpstr>PowerPoint Presentation</vt:lpstr>
      <vt:lpstr>4. Mean Decreasing Pressure Residual per Cycle (This is what we use for the deployed fit)</vt:lpstr>
      <vt:lpstr>One vs. Many Script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Bad Sensor</vt:lpstr>
      <vt:lpstr>Bad Sensor</vt:lpstr>
      <vt:lpstr>PowerPoint Presentation</vt:lpstr>
      <vt:lpstr>PowerPoint Presentation</vt:lpstr>
      <vt:lpstr>PowerPoint Presentation</vt:lpstr>
      <vt:lpstr>PowerPoint Presentation</vt:lpstr>
      <vt:lpstr>What do Mike Trout and the GDF pH sensor have in common??</vt:lpstr>
      <vt:lpstr>OPS+</vt:lpstr>
      <vt:lpstr>PowerPoint Presentation</vt:lpstr>
      <vt:lpstr>First SURpH Ver2 Sensor with correct pre-load pTC run</vt:lpstr>
      <vt:lpstr>First and Second 15 degC cycles</vt:lpstr>
      <vt:lpstr>How can we evaluate “goodness of fit” Graphical:</vt:lpstr>
      <vt:lpstr>Numerical:</vt:lpstr>
      <vt:lpstr>Preliminary recommendations for each new sensor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Quantifying GDF Performance</dc:title>
  <dc:creator>Gene Massion</dc:creator>
  <cp:lastModifiedBy>Ben Davis</cp:lastModifiedBy>
  <cp:revision>87</cp:revision>
  <dcterms:created xsi:type="dcterms:W3CDTF">2023-12-06T17:35:45Z</dcterms:created>
  <dcterms:modified xsi:type="dcterms:W3CDTF">2023-12-14T18:59:33Z</dcterms:modified>
</cp:coreProperties>
</file>