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61" r:id="rId5"/>
    <p:sldId id="258" r:id="rId6"/>
    <p:sldId id="260" r:id="rId7"/>
    <p:sldId id="259" r:id="rId8"/>
    <p:sldId id="262" r:id="rId9"/>
    <p:sldId id="266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133" d="100"/>
          <a:sy n="133" d="100"/>
        </p:scale>
        <p:origin x="120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3F7C7-7054-E2E0-33FF-C850924B62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6F29AD-B6BF-7B1A-3E30-F81B41BF31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A1D9E-2B4D-EFEB-0543-F1F9ADA64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A4FF-7A17-485F-8EF6-0E899548F81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6F3E47-4B31-5CE7-7BEC-3DB814F2E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71EFB-9D67-648E-57C2-F591C8D38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562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F21C2-0BE5-A481-7845-13BD64754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743A80-CFC4-3D01-FFD4-69A4EA27C8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64AADA-6F07-9AA9-6729-C5EFF6244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A4FF-7A17-485F-8EF6-0E899548F81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CAA6A-C608-4C83-79F7-F204C18EA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7716CD-BE5F-05C8-901C-580F2F32E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017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D4176D-D0FE-7B43-B077-9FC994F996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3651BD-7922-9408-4524-0BDFE15809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46604C-D745-F495-A9B0-A667190FC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A4FF-7A17-485F-8EF6-0E899548F81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7BD343-849E-A7C4-264D-BAE64C725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850F8-5614-495F-6929-BB1E714D3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811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B561D-6483-B99E-6344-3941C2500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87026-3769-D948-81F9-7AF6C0E9CB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C8795-082F-2E0E-6D31-3FDCEE46B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A4FF-7A17-485F-8EF6-0E899548F81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E97A81-1F5D-AA36-B34F-A89EF4A9D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882CD-AFF4-5878-9933-AE893E97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785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D88D3-DA6C-8DD4-4BA6-8D1EA9C83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C8FB99-2A58-3B17-BEC0-F203847E84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8D6127-BEA6-6981-3368-149F2A8BB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A4FF-7A17-485F-8EF6-0E899548F81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C155C-6C4E-CC56-F159-FDF23B76F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F8AA69-99E0-26E7-624F-25C5ACF5E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353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FCAC4-7F3A-429C-5827-1B1F43436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AFB0D-400B-DCEB-46B6-BBDBAE0485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77D6A2-6587-DDF3-A41A-290A77D0D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5C1B94-B14B-C189-2857-EE6EB4B10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A4FF-7A17-485F-8EF6-0E899548F81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B8F2A1-9BF9-A012-8861-5A24DE174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EAD0C3-6897-9F88-2F6E-AD04CCE7C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81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8B293-B5F3-8762-64F4-AA5A70E1D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57A650-F7AD-D0F8-7D8D-D6121DCF4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869FB8-2B1D-43D0-F7B9-420C3865AA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6E615D-1993-35FC-6B04-98F1AB9326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130573-0F55-3336-8160-CD1517F4D0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17734C-3785-0096-4BAD-19CCBF224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A4FF-7A17-485F-8EF6-0E899548F81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2A8BAC-4912-5D43-B02C-08CD96F2B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BF0006-B536-A996-6C1F-B2843442E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192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256B-D5E0-0AD5-6D8C-998C7B956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D2819E-CC4B-D70B-B318-7D9E21157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A4FF-7A17-485F-8EF6-0E899548F81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A0095E-E6EE-FCD4-178C-E308710FE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EF9B9C-46A3-9686-A4B7-AB2B8CC00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206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1605D3-2D44-BD14-F90F-5117B0FA4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A4FF-7A17-485F-8EF6-0E899548F81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CD267A-07C6-D0C4-A849-888A03633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8AF89D-939B-3EC7-9D32-0FCF7473E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03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C4A73-CC35-8962-288E-038DF32C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1E6CA4-88F7-92BD-102E-10CD6BE1C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256C04-15D5-5446-E7AC-472161310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4933A0-224F-D205-7B89-1F25CDE2A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A4FF-7A17-485F-8EF6-0E899548F81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DF4484-92D2-A534-1461-83BD45625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5A0981-F3DD-1FE0-9475-73F826A18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606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C608C-7808-6231-1244-C9731336F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244723-16F9-497D-CEA8-7E7EBE1ADE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E5A2B8-101D-4986-C0AF-BED10F230E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B21B5D-DDF7-39CD-4340-B9DD73C94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A4FF-7A17-485F-8EF6-0E899548F81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4FDC88-EA07-4978-0BBC-8876215EC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625F93-D03B-CAF1-9344-D9B0FA24F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476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AE33C2-9C74-BCB3-004A-9DFEBB8C3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6A462A-50B8-CA9D-1739-6D1E6C6B3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DE0BA7-AEB1-488E-5165-EF5D8270BA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ECA4FF-7A17-485F-8EF6-0E899548F81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E8F305-D164-AA62-A1E2-05A616AC79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36A0E2-53F8-BE45-0B85-6E647B77FA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35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10438-DB57-9395-1B54-E0D01E50B3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Semiconductor Physics and MBARI’s pH Sensor Program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696809-31A0-602E-EAB1-FE87FE5777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2025 October 10</a:t>
            </a:r>
          </a:p>
        </p:txBody>
      </p:sp>
    </p:spTree>
    <p:extLst>
      <p:ext uri="{BB962C8B-B14F-4D97-AF65-F5344CB8AC3E}">
        <p14:creationId xmlns:p14="http://schemas.microsoft.com/office/powerpoint/2010/main" val="3044205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17142993-B083-403D-A2CC-9C72AABC1005}"/>
              </a:ext>
            </a:extLst>
          </p:cNvPr>
          <p:cNvGrpSpPr/>
          <p:nvPr/>
        </p:nvGrpSpPr>
        <p:grpSpPr>
          <a:xfrm>
            <a:off x="906097" y="831286"/>
            <a:ext cx="6308986" cy="4251905"/>
            <a:chOff x="1855961" y="787651"/>
            <a:chExt cx="8383508" cy="515142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06B017F-3B58-494A-AA24-07EEE98FDDA2}"/>
                </a:ext>
              </a:extLst>
            </p:cNvPr>
            <p:cNvSpPr/>
            <p:nvPr/>
          </p:nvSpPr>
          <p:spPr>
            <a:xfrm>
              <a:off x="2435383" y="1337649"/>
              <a:ext cx="6871580" cy="4182701"/>
            </a:xfrm>
            <a:custGeom>
              <a:avLst/>
              <a:gdLst>
                <a:gd name="connsiteX0" fmla="*/ 0 w 6871580"/>
                <a:gd name="connsiteY0" fmla="*/ 0 h 4182701"/>
                <a:gd name="connsiteX1" fmla="*/ 1774479 w 6871580"/>
                <a:gd name="connsiteY1" fmla="*/ 3060072 h 4182701"/>
                <a:gd name="connsiteX2" fmla="*/ 6871580 w 6871580"/>
                <a:gd name="connsiteY2" fmla="*/ 4182701 h 4182701"/>
                <a:gd name="connsiteX3" fmla="*/ 6871580 w 6871580"/>
                <a:gd name="connsiteY3" fmla="*/ 4182701 h 4182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71580" h="4182701">
                  <a:moveTo>
                    <a:pt x="0" y="0"/>
                  </a:moveTo>
                  <a:cubicBezTo>
                    <a:pt x="314608" y="1181477"/>
                    <a:pt x="629216" y="2362955"/>
                    <a:pt x="1774479" y="3060072"/>
                  </a:cubicBezTo>
                  <a:cubicBezTo>
                    <a:pt x="2919742" y="3757189"/>
                    <a:pt x="6871580" y="4182701"/>
                    <a:pt x="6871580" y="4182701"/>
                  </a:cubicBezTo>
                  <a:lnTo>
                    <a:pt x="6871580" y="4182701"/>
                  </a:lnTo>
                </a:path>
              </a:pathLst>
            </a:custGeom>
            <a:ln w="57150">
              <a:solidFill>
                <a:srgbClr val="00B0F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5C29C93-785C-4017-BFFD-5CDE00F8191D}"/>
                </a:ext>
              </a:extLst>
            </p:cNvPr>
            <p:cNvSpPr/>
            <p:nvPr/>
          </p:nvSpPr>
          <p:spPr>
            <a:xfrm rot="10800000">
              <a:off x="2435383" y="1337649"/>
              <a:ext cx="6871580" cy="4182701"/>
            </a:xfrm>
            <a:custGeom>
              <a:avLst/>
              <a:gdLst>
                <a:gd name="connsiteX0" fmla="*/ 0 w 6871580"/>
                <a:gd name="connsiteY0" fmla="*/ 0 h 4182701"/>
                <a:gd name="connsiteX1" fmla="*/ 1774479 w 6871580"/>
                <a:gd name="connsiteY1" fmla="*/ 3060072 h 4182701"/>
                <a:gd name="connsiteX2" fmla="*/ 6871580 w 6871580"/>
                <a:gd name="connsiteY2" fmla="*/ 4182701 h 4182701"/>
                <a:gd name="connsiteX3" fmla="*/ 6871580 w 6871580"/>
                <a:gd name="connsiteY3" fmla="*/ 4182701 h 4182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71580" h="4182701">
                  <a:moveTo>
                    <a:pt x="0" y="0"/>
                  </a:moveTo>
                  <a:cubicBezTo>
                    <a:pt x="314608" y="1181477"/>
                    <a:pt x="629216" y="2362955"/>
                    <a:pt x="1774479" y="3060072"/>
                  </a:cubicBezTo>
                  <a:cubicBezTo>
                    <a:pt x="2919742" y="3757189"/>
                    <a:pt x="6871580" y="4182701"/>
                    <a:pt x="6871580" y="4182701"/>
                  </a:cubicBezTo>
                  <a:lnTo>
                    <a:pt x="6871580" y="4182701"/>
                  </a:lnTo>
                </a:path>
              </a:pathLst>
            </a:custGeom>
            <a:ln w="57150">
              <a:solidFill>
                <a:srgbClr val="C0000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D96606B3-E171-4930-87B1-A24405B1EC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55961" y="787651"/>
              <a:ext cx="0" cy="5151423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8CD0AFC-A8B1-4E46-8966-D529480E48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55961" y="5939074"/>
              <a:ext cx="8383508" cy="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9ADADCF-23F1-45B3-AF11-0B842607A4EA}"/>
                </a:ext>
              </a:extLst>
            </p:cNvPr>
            <p:cNvSpPr/>
            <p:nvPr/>
          </p:nvSpPr>
          <p:spPr>
            <a:xfrm>
              <a:off x="2381061" y="1383972"/>
              <a:ext cx="6907794" cy="4229177"/>
            </a:xfrm>
            <a:custGeom>
              <a:avLst/>
              <a:gdLst>
                <a:gd name="connsiteX0" fmla="*/ 0 w 6907794"/>
                <a:gd name="connsiteY0" fmla="*/ 10262 h 4229177"/>
                <a:gd name="connsiteX1" fmla="*/ 72428 w 6907794"/>
                <a:gd name="connsiteY1" fmla="*/ 1208 h 4229177"/>
                <a:gd name="connsiteX2" fmla="*/ 117695 w 6907794"/>
                <a:gd name="connsiteY2" fmla="*/ 10262 h 4229177"/>
                <a:gd name="connsiteX3" fmla="*/ 54321 w 6907794"/>
                <a:gd name="connsiteY3" fmla="*/ 127957 h 4229177"/>
                <a:gd name="connsiteX4" fmla="*/ 199177 w 6907794"/>
                <a:gd name="connsiteY4" fmla="*/ 155117 h 4229177"/>
                <a:gd name="connsiteX5" fmla="*/ 208230 w 6907794"/>
                <a:gd name="connsiteY5" fmla="*/ 200384 h 4229177"/>
                <a:gd name="connsiteX6" fmla="*/ 199177 w 6907794"/>
                <a:gd name="connsiteY6" fmla="*/ 354293 h 4229177"/>
                <a:gd name="connsiteX7" fmla="*/ 172016 w 6907794"/>
                <a:gd name="connsiteY7" fmla="*/ 381454 h 4229177"/>
                <a:gd name="connsiteX8" fmla="*/ 135802 w 6907794"/>
                <a:gd name="connsiteY8" fmla="*/ 435775 h 4229177"/>
                <a:gd name="connsiteX9" fmla="*/ 235390 w 6907794"/>
                <a:gd name="connsiteY9" fmla="*/ 471988 h 4229177"/>
                <a:gd name="connsiteX10" fmla="*/ 407406 w 6907794"/>
                <a:gd name="connsiteY10" fmla="*/ 490095 h 4229177"/>
                <a:gd name="connsiteX11" fmla="*/ 371192 w 6907794"/>
                <a:gd name="connsiteY11" fmla="*/ 553470 h 4229177"/>
                <a:gd name="connsiteX12" fmla="*/ 316872 w 6907794"/>
                <a:gd name="connsiteY12" fmla="*/ 580630 h 4229177"/>
                <a:gd name="connsiteX13" fmla="*/ 280658 w 6907794"/>
                <a:gd name="connsiteY13" fmla="*/ 607790 h 4229177"/>
                <a:gd name="connsiteX14" fmla="*/ 244444 w 6907794"/>
                <a:gd name="connsiteY14" fmla="*/ 625897 h 4229177"/>
                <a:gd name="connsiteX15" fmla="*/ 217284 w 6907794"/>
                <a:gd name="connsiteY15" fmla="*/ 644004 h 4229177"/>
                <a:gd name="connsiteX16" fmla="*/ 262551 w 6907794"/>
                <a:gd name="connsiteY16" fmla="*/ 689272 h 4229177"/>
                <a:gd name="connsiteX17" fmla="*/ 289711 w 6907794"/>
                <a:gd name="connsiteY17" fmla="*/ 698325 h 4229177"/>
                <a:gd name="connsiteX18" fmla="*/ 307818 w 6907794"/>
                <a:gd name="connsiteY18" fmla="*/ 725485 h 4229177"/>
                <a:gd name="connsiteX19" fmla="*/ 334979 w 6907794"/>
                <a:gd name="connsiteY19" fmla="*/ 752646 h 4229177"/>
                <a:gd name="connsiteX20" fmla="*/ 325925 w 6907794"/>
                <a:gd name="connsiteY20" fmla="*/ 897501 h 4229177"/>
                <a:gd name="connsiteX21" fmla="*/ 307818 w 6907794"/>
                <a:gd name="connsiteY21" fmla="*/ 924662 h 4229177"/>
                <a:gd name="connsiteX22" fmla="*/ 280658 w 6907794"/>
                <a:gd name="connsiteY22" fmla="*/ 978982 h 4229177"/>
                <a:gd name="connsiteX23" fmla="*/ 226337 w 6907794"/>
                <a:gd name="connsiteY23" fmla="*/ 1051410 h 4229177"/>
                <a:gd name="connsiteX24" fmla="*/ 244444 w 6907794"/>
                <a:gd name="connsiteY24" fmla="*/ 1169105 h 4229177"/>
                <a:gd name="connsiteX25" fmla="*/ 334979 w 6907794"/>
                <a:gd name="connsiteY25" fmla="*/ 1187212 h 4229177"/>
                <a:gd name="connsiteX26" fmla="*/ 470781 w 6907794"/>
                <a:gd name="connsiteY26" fmla="*/ 1214373 h 4229177"/>
                <a:gd name="connsiteX27" fmla="*/ 506994 w 6907794"/>
                <a:gd name="connsiteY27" fmla="*/ 1368281 h 4229177"/>
                <a:gd name="connsiteX28" fmla="*/ 543208 w 6907794"/>
                <a:gd name="connsiteY28" fmla="*/ 1377335 h 4229177"/>
                <a:gd name="connsiteX29" fmla="*/ 579422 w 6907794"/>
                <a:gd name="connsiteY29" fmla="*/ 1395442 h 4229177"/>
                <a:gd name="connsiteX30" fmla="*/ 597529 w 6907794"/>
                <a:gd name="connsiteY30" fmla="*/ 1540297 h 4229177"/>
                <a:gd name="connsiteX31" fmla="*/ 606583 w 6907794"/>
                <a:gd name="connsiteY31" fmla="*/ 1594618 h 4229177"/>
                <a:gd name="connsiteX32" fmla="*/ 679010 w 6907794"/>
                <a:gd name="connsiteY32" fmla="*/ 1621778 h 4229177"/>
                <a:gd name="connsiteX33" fmla="*/ 688064 w 6907794"/>
                <a:gd name="connsiteY33" fmla="*/ 1676099 h 4229177"/>
                <a:gd name="connsiteX34" fmla="*/ 706171 w 6907794"/>
                <a:gd name="connsiteY34" fmla="*/ 1739474 h 4229177"/>
                <a:gd name="connsiteX35" fmla="*/ 742385 w 6907794"/>
                <a:gd name="connsiteY35" fmla="*/ 2164986 h 4229177"/>
                <a:gd name="connsiteX36" fmla="*/ 787652 w 6907794"/>
                <a:gd name="connsiteY36" fmla="*/ 2155933 h 4229177"/>
                <a:gd name="connsiteX37" fmla="*/ 796705 w 6907794"/>
                <a:gd name="connsiteY37" fmla="*/ 2128773 h 4229177"/>
                <a:gd name="connsiteX38" fmla="*/ 851026 w 6907794"/>
                <a:gd name="connsiteY38" fmla="*/ 2092559 h 4229177"/>
                <a:gd name="connsiteX39" fmla="*/ 1004935 w 6907794"/>
                <a:gd name="connsiteY39" fmla="*/ 2146879 h 4229177"/>
                <a:gd name="connsiteX40" fmla="*/ 1023042 w 6907794"/>
                <a:gd name="connsiteY40" fmla="*/ 2174040 h 4229177"/>
                <a:gd name="connsiteX41" fmla="*/ 1032095 w 6907794"/>
                <a:gd name="connsiteY41" fmla="*/ 2518072 h 4229177"/>
                <a:gd name="connsiteX42" fmla="*/ 1113577 w 6907794"/>
                <a:gd name="connsiteY42" fmla="*/ 2490911 h 4229177"/>
                <a:gd name="connsiteX43" fmla="*/ 1167897 w 6907794"/>
                <a:gd name="connsiteY43" fmla="*/ 2454697 h 4229177"/>
                <a:gd name="connsiteX44" fmla="*/ 1204111 w 6907794"/>
                <a:gd name="connsiteY44" fmla="*/ 2436590 h 4229177"/>
                <a:gd name="connsiteX45" fmla="*/ 1213165 w 6907794"/>
                <a:gd name="connsiteY45" fmla="*/ 2527125 h 4229177"/>
                <a:gd name="connsiteX46" fmla="*/ 1240325 w 6907794"/>
                <a:gd name="connsiteY46" fmla="*/ 2590499 h 4229177"/>
                <a:gd name="connsiteX47" fmla="*/ 1249379 w 6907794"/>
                <a:gd name="connsiteY47" fmla="*/ 2635767 h 4229177"/>
                <a:gd name="connsiteX48" fmla="*/ 1330860 w 6907794"/>
                <a:gd name="connsiteY48" fmla="*/ 2608606 h 4229177"/>
                <a:gd name="connsiteX49" fmla="*/ 1412341 w 6907794"/>
                <a:gd name="connsiteY49" fmla="*/ 2572392 h 4229177"/>
                <a:gd name="connsiteX50" fmla="*/ 1457608 w 6907794"/>
                <a:gd name="connsiteY50" fmla="*/ 2635767 h 4229177"/>
                <a:gd name="connsiteX51" fmla="*/ 1484769 w 6907794"/>
                <a:gd name="connsiteY51" fmla="*/ 2662927 h 4229177"/>
                <a:gd name="connsiteX52" fmla="*/ 1566250 w 6907794"/>
                <a:gd name="connsiteY52" fmla="*/ 2744408 h 4229177"/>
                <a:gd name="connsiteX53" fmla="*/ 1629624 w 6907794"/>
                <a:gd name="connsiteY53" fmla="*/ 2753462 h 4229177"/>
                <a:gd name="connsiteX54" fmla="*/ 1674891 w 6907794"/>
                <a:gd name="connsiteY54" fmla="*/ 2816836 h 4229177"/>
                <a:gd name="connsiteX55" fmla="*/ 1683945 w 6907794"/>
                <a:gd name="connsiteY55" fmla="*/ 2871157 h 4229177"/>
                <a:gd name="connsiteX56" fmla="*/ 1702052 w 6907794"/>
                <a:gd name="connsiteY56" fmla="*/ 2907371 h 4229177"/>
                <a:gd name="connsiteX57" fmla="*/ 1729212 w 6907794"/>
                <a:gd name="connsiteY57" fmla="*/ 2970745 h 4229177"/>
                <a:gd name="connsiteX58" fmla="*/ 1765426 w 6907794"/>
                <a:gd name="connsiteY58" fmla="*/ 2997905 h 4229177"/>
                <a:gd name="connsiteX59" fmla="*/ 1828800 w 6907794"/>
                <a:gd name="connsiteY59" fmla="*/ 3025066 h 4229177"/>
                <a:gd name="connsiteX60" fmla="*/ 1955549 w 6907794"/>
                <a:gd name="connsiteY60" fmla="*/ 3034119 h 4229177"/>
                <a:gd name="connsiteX61" fmla="*/ 2009870 w 6907794"/>
                <a:gd name="connsiteY61" fmla="*/ 3133707 h 4229177"/>
                <a:gd name="connsiteX62" fmla="*/ 2037030 w 6907794"/>
                <a:gd name="connsiteY62" fmla="*/ 3160868 h 4229177"/>
                <a:gd name="connsiteX63" fmla="*/ 2064190 w 6907794"/>
                <a:gd name="connsiteY63" fmla="*/ 3169921 h 4229177"/>
                <a:gd name="connsiteX64" fmla="*/ 2109458 w 6907794"/>
                <a:gd name="connsiteY64" fmla="*/ 3188028 h 4229177"/>
                <a:gd name="connsiteX65" fmla="*/ 2281474 w 6907794"/>
                <a:gd name="connsiteY65" fmla="*/ 3197081 h 4229177"/>
                <a:gd name="connsiteX66" fmla="*/ 2326741 w 6907794"/>
                <a:gd name="connsiteY66" fmla="*/ 3287616 h 4229177"/>
                <a:gd name="connsiteX67" fmla="*/ 2381062 w 6907794"/>
                <a:gd name="connsiteY67" fmla="*/ 3441525 h 4229177"/>
                <a:gd name="connsiteX68" fmla="*/ 2408222 w 6907794"/>
                <a:gd name="connsiteY68" fmla="*/ 3459632 h 4229177"/>
                <a:gd name="connsiteX69" fmla="*/ 2435383 w 6907794"/>
                <a:gd name="connsiteY69" fmla="*/ 3450578 h 4229177"/>
                <a:gd name="connsiteX70" fmla="*/ 2471596 w 6907794"/>
                <a:gd name="connsiteY70" fmla="*/ 3387204 h 4229177"/>
                <a:gd name="connsiteX71" fmla="*/ 2498757 w 6907794"/>
                <a:gd name="connsiteY71" fmla="*/ 3378151 h 4229177"/>
                <a:gd name="connsiteX72" fmla="*/ 2534971 w 6907794"/>
                <a:gd name="connsiteY72" fmla="*/ 3405311 h 4229177"/>
                <a:gd name="connsiteX73" fmla="*/ 2562131 w 6907794"/>
                <a:gd name="connsiteY73" fmla="*/ 3414365 h 4229177"/>
                <a:gd name="connsiteX74" fmla="*/ 2598345 w 6907794"/>
                <a:gd name="connsiteY74" fmla="*/ 3441525 h 4229177"/>
                <a:gd name="connsiteX75" fmla="*/ 2697933 w 6907794"/>
                <a:gd name="connsiteY75" fmla="*/ 3423418 h 4229177"/>
                <a:gd name="connsiteX76" fmla="*/ 2725093 w 6907794"/>
                <a:gd name="connsiteY76" fmla="*/ 3396258 h 4229177"/>
                <a:gd name="connsiteX77" fmla="*/ 2752254 w 6907794"/>
                <a:gd name="connsiteY77" fmla="*/ 3378151 h 4229177"/>
                <a:gd name="connsiteX78" fmla="*/ 2815628 w 6907794"/>
                <a:gd name="connsiteY78" fmla="*/ 3387204 h 4229177"/>
                <a:gd name="connsiteX79" fmla="*/ 2860895 w 6907794"/>
                <a:gd name="connsiteY79" fmla="*/ 3468685 h 4229177"/>
                <a:gd name="connsiteX80" fmla="*/ 2869949 w 6907794"/>
                <a:gd name="connsiteY80" fmla="*/ 3504899 h 4229177"/>
                <a:gd name="connsiteX81" fmla="*/ 2897109 w 6907794"/>
                <a:gd name="connsiteY81" fmla="*/ 3513953 h 4229177"/>
                <a:gd name="connsiteX82" fmla="*/ 2960484 w 6907794"/>
                <a:gd name="connsiteY82" fmla="*/ 3504899 h 4229177"/>
                <a:gd name="connsiteX83" fmla="*/ 3105339 w 6907794"/>
                <a:gd name="connsiteY83" fmla="*/ 3495846 h 4229177"/>
                <a:gd name="connsiteX84" fmla="*/ 3150606 w 6907794"/>
                <a:gd name="connsiteY84" fmla="*/ 3477739 h 4229177"/>
                <a:gd name="connsiteX85" fmla="*/ 3204927 w 6907794"/>
                <a:gd name="connsiteY85" fmla="*/ 3459632 h 4229177"/>
                <a:gd name="connsiteX86" fmla="*/ 3232088 w 6907794"/>
                <a:gd name="connsiteY86" fmla="*/ 3450578 h 4229177"/>
                <a:gd name="connsiteX87" fmla="*/ 3268301 w 6907794"/>
                <a:gd name="connsiteY87" fmla="*/ 3468685 h 4229177"/>
                <a:gd name="connsiteX88" fmla="*/ 3277355 w 6907794"/>
                <a:gd name="connsiteY88" fmla="*/ 3495846 h 4229177"/>
                <a:gd name="connsiteX89" fmla="*/ 3304515 w 6907794"/>
                <a:gd name="connsiteY89" fmla="*/ 3550167 h 4229177"/>
                <a:gd name="connsiteX90" fmla="*/ 3349783 w 6907794"/>
                <a:gd name="connsiteY90" fmla="*/ 3622594 h 4229177"/>
                <a:gd name="connsiteX91" fmla="*/ 3395050 w 6907794"/>
                <a:gd name="connsiteY91" fmla="*/ 3604487 h 4229177"/>
                <a:gd name="connsiteX92" fmla="*/ 3458424 w 6907794"/>
                <a:gd name="connsiteY92" fmla="*/ 3523006 h 4229177"/>
                <a:gd name="connsiteX93" fmla="*/ 3548959 w 6907794"/>
                <a:gd name="connsiteY93" fmla="*/ 3513953 h 4229177"/>
                <a:gd name="connsiteX94" fmla="*/ 3702868 w 6907794"/>
                <a:gd name="connsiteY94" fmla="*/ 3523006 h 4229177"/>
                <a:gd name="connsiteX95" fmla="*/ 3766242 w 6907794"/>
                <a:gd name="connsiteY95" fmla="*/ 3604487 h 4229177"/>
                <a:gd name="connsiteX96" fmla="*/ 3820563 w 6907794"/>
                <a:gd name="connsiteY96" fmla="*/ 3667862 h 4229177"/>
                <a:gd name="connsiteX97" fmla="*/ 3992579 w 6907794"/>
                <a:gd name="connsiteY97" fmla="*/ 4020947 h 4229177"/>
                <a:gd name="connsiteX98" fmla="*/ 4019739 w 6907794"/>
                <a:gd name="connsiteY98" fmla="*/ 3993786 h 4229177"/>
                <a:gd name="connsiteX99" fmla="*/ 4074060 w 6907794"/>
                <a:gd name="connsiteY99" fmla="*/ 3885145 h 4229177"/>
                <a:gd name="connsiteX100" fmla="*/ 4164594 w 6907794"/>
                <a:gd name="connsiteY100" fmla="*/ 3821771 h 4229177"/>
                <a:gd name="connsiteX101" fmla="*/ 4246076 w 6907794"/>
                <a:gd name="connsiteY101" fmla="*/ 3776503 h 4229177"/>
                <a:gd name="connsiteX102" fmla="*/ 4390931 w 6907794"/>
                <a:gd name="connsiteY102" fmla="*/ 3767450 h 4229177"/>
                <a:gd name="connsiteX103" fmla="*/ 4418091 w 6907794"/>
                <a:gd name="connsiteY103" fmla="*/ 3758396 h 4229177"/>
                <a:gd name="connsiteX104" fmla="*/ 4499573 w 6907794"/>
                <a:gd name="connsiteY104" fmla="*/ 3876091 h 4229177"/>
                <a:gd name="connsiteX105" fmla="*/ 4553893 w 6907794"/>
                <a:gd name="connsiteY105" fmla="*/ 3939466 h 4229177"/>
                <a:gd name="connsiteX106" fmla="*/ 4590107 w 6907794"/>
                <a:gd name="connsiteY106" fmla="*/ 3885145 h 4229177"/>
                <a:gd name="connsiteX107" fmla="*/ 4608214 w 6907794"/>
                <a:gd name="connsiteY107" fmla="*/ 3839878 h 4229177"/>
                <a:gd name="connsiteX108" fmla="*/ 4671589 w 6907794"/>
                <a:gd name="connsiteY108" fmla="*/ 3758396 h 4229177"/>
                <a:gd name="connsiteX109" fmla="*/ 4744016 w 6907794"/>
                <a:gd name="connsiteY109" fmla="*/ 3785557 h 4229177"/>
                <a:gd name="connsiteX110" fmla="*/ 4825497 w 6907794"/>
                <a:gd name="connsiteY110" fmla="*/ 3894198 h 4229177"/>
                <a:gd name="connsiteX111" fmla="*/ 4943192 w 6907794"/>
                <a:gd name="connsiteY111" fmla="*/ 3876091 h 4229177"/>
                <a:gd name="connsiteX112" fmla="*/ 5006567 w 6907794"/>
                <a:gd name="connsiteY112" fmla="*/ 3857984 h 4229177"/>
                <a:gd name="connsiteX113" fmla="*/ 5287224 w 6907794"/>
                <a:gd name="connsiteY113" fmla="*/ 3975679 h 4229177"/>
                <a:gd name="connsiteX114" fmla="*/ 5477347 w 6907794"/>
                <a:gd name="connsiteY114" fmla="*/ 4174856 h 4229177"/>
                <a:gd name="connsiteX115" fmla="*/ 5504507 w 6907794"/>
                <a:gd name="connsiteY115" fmla="*/ 4183909 h 4229177"/>
                <a:gd name="connsiteX116" fmla="*/ 5567882 w 6907794"/>
                <a:gd name="connsiteY116" fmla="*/ 4174856 h 4229177"/>
                <a:gd name="connsiteX117" fmla="*/ 5640309 w 6907794"/>
                <a:gd name="connsiteY117" fmla="*/ 4102428 h 4229177"/>
                <a:gd name="connsiteX118" fmla="*/ 5794218 w 6907794"/>
                <a:gd name="connsiteY118" fmla="*/ 3966626 h 4229177"/>
                <a:gd name="connsiteX119" fmla="*/ 5848539 w 6907794"/>
                <a:gd name="connsiteY119" fmla="*/ 3957573 h 4229177"/>
                <a:gd name="connsiteX120" fmla="*/ 5911913 w 6907794"/>
                <a:gd name="connsiteY120" fmla="*/ 3966626 h 4229177"/>
                <a:gd name="connsiteX121" fmla="*/ 5939074 w 6907794"/>
                <a:gd name="connsiteY121" fmla="*/ 4002840 h 4229177"/>
                <a:gd name="connsiteX122" fmla="*/ 5957181 w 6907794"/>
                <a:gd name="connsiteY122" fmla="*/ 4057161 h 4229177"/>
                <a:gd name="connsiteX123" fmla="*/ 6002448 w 6907794"/>
                <a:gd name="connsiteY123" fmla="*/ 4129588 h 4229177"/>
                <a:gd name="connsiteX124" fmla="*/ 6047715 w 6907794"/>
                <a:gd name="connsiteY124" fmla="*/ 4147695 h 4229177"/>
                <a:gd name="connsiteX125" fmla="*/ 6065822 w 6907794"/>
                <a:gd name="connsiteY125" fmla="*/ 4102428 h 4229177"/>
                <a:gd name="connsiteX126" fmla="*/ 6074876 w 6907794"/>
                <a:gd name="connsiteY126" fmla="*/ 4066214 h 4229177"/>
                <a:gd name="connsiteX127" fmla="*/ 6092983 w 6907794"/>
                <a:gd name="connsiteY127" fmla="*/ 4011893 h 4229177"/>
                <a:gd name="connsiteX128" fmla="*/ 6156357 w 6907794"/>
                <a:gd name="connsiteY128" fmla="*/ 4039054 h 4229177"/>
                <a:gd name="connsiteX129" fmla="*/ 6201624 w 6907794"/>
                <a:gd name="connsiteY129" fmla="*/ 4129588 h 4229177"/>
                <a:gd name="connsiteX130" fmla="*/ 6228785 w 6907794"/>
                <a:gd name="connsiteY130" fmla="*/ 4165802 h 4229177"/>
                <a:gd name="connsiteX131" fmla="*/ 6292159 w 6907794"/>
                <a:gd name="connsiteY131" fmla="*/ 4229177 h 4229177"/>
                <a:gd name="connsiteX132" fmla="*/ 6319319 w 6907794"/>
                <a:gd name="connsiteY132" fmla="*/ 4211070 h 4229177"/>
                <a:gd name="connsiteX133" fmla="*/ 6364587 w 6907794"/>
                <a:gd name="connsiteY133" fmla="*/ 4192963 h 4229177"/>
                <a:gd name="connsiteX134" fmla="*/ 6391747 w 6907794"/>
                <a:gd name="connsiteY134" fmla="*/ 4165802 h 4229177"/>
                <a:gd name="connsiteX135" fmla="*/ 6427961 w 6907794"/>
                <a:gd name="connsiteY135" fmla="*/ 4147695 h 4229177"/>
                <a:gd name="connsiteX136" fmla="*/ 6527549 w 6907794"/>
                <a:gd name="connsiteY136" fmla="*/ 4102428 h 4229177"/>
                <a:gd name="connsiteX137" fmla="*/ 6708618 w 6907794"/>
                <a:gd name="connsiteY137" fmla="*/ 4129588 h 4229177"/>
                <a:gd name="connsiteX138" fmla="*/ 6771992 w 6907794"/>
                <a:gd name="connsiteY138" fmla="*/ 4165802 h 4229177"/>
                <a:gd name="connsiteX139" fmla="*/ 6799153 w 6907794"/>
                <a:gd name="connsiteY139" fmla="*/ 4192963 h 4229177"/>
                <a:gd name="connsiteX140" fmla="*/ 6826313 w 6907794"/>
                <a:gd name="connsiteY140" fmla="*/ 4202016 h 4229177"/>
                <a:gd name="connsiteX141" fmla="*/ 6907794 w 6907794"/>
                <a:gd name="connsiteY141" fmla="*/ 4183909 h 422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6907794" h="4229177">
                  <a:moveTo>
                    <a:pt x="0" y="10262"/>
                  </a:moveTo>
                  <a:cubicBezTo>
                    <a:pt x="24143" y="7244"/>
                    <a:pt x="48097" y="1208"/>
                    <a:pt x="72428" y="1208"/>
                  </a:cubicBezTo>
                  <a:cubicBezTo>
                    <a:pt x="87816" y="1208"/>
                    <a:pt x="114942" y="-4878"/>
                    <a:pt x="117695" y="10262"/>
                  </a:cubicBezTo>
                  <a:cubicBezTo>
                    <a:pt x="130713" y="81863"/>
                    <a:pt x="94421" y="97881"/>
                    <a:pt x="54321" y="127957"/>
                  </a:cubicBezTo>
                  <a:cubicBezTo>
                    <a:pt x="78857" y="132046"/>
                    <a:pt x="191472" y="150214"/>
                    <a:pt x="199177" y="155117"/>
                  </a:cubicBezTo>
                  <a:cubicBezTo>
                    <a:pt x="212159" y="163378"/>
                    <a:pt x="205212" y="185295"/>
                    <a:pt x="208230" y="200384"/>
                  </a:cubicBezTo>
                  <a:cubicBezTo>
                    <a:pt x="205212" y="251687"/>
                    <a:pt x="209256" y="303899"/>
                    <a:pt x="199177" y="354293"/>
                  </a:cubicBezTo>
                  <a:cubicBezTo>
                    <a:pt x="196666" y="366848"/>
                    <a:pt x="179877" y="371347"/>
                    <a:pt x="172016" y="381454"/>
                  </a:cubicBezTo>
                  <a:cubicBezTo>
                    <a:pt x="158655" y="398632"/>
                    <a:pt x="135802" y="435775"/>
                    <a:pt x="135802" y="435775"/>
                  </a:cubicBezTo>
                  <a:cubicBezTo>
                    <a:pt x="178923" y="478895"/>
                    <a:pt x="152623" y="463711"/>
                    <a:pt x="235390" y="471988"/>
                  </a:cubicBezTo>
                  <a:cubicBezTo>
                    <a:pt x="415813" y="490030"/>
                    <a:pt x="278394" y="471666"/>
                    <a:pt x="407406" y="490095"/>
                  </a:cubicBezTo>
                  <a:cubicBezTo>
                    <a:pt x="395335" y="511220"/>
                    <a:pt x="388396" y="536266"/>
                    <a:pt x="371192" y="553470"/>
                  </a:cubicBezTo>
                  <a:cubicBezTo>
                    <a:pt x="356878" y="567785"/>
                    <a:pt x="334231" y="570215"/>
                    <a:pt x="316872" y="580630"/>
                  </a:cubicBezTo>
                  <a:cubicBezTo>
                    <a:pt x="303933" y="588393"/>
                    <a:pt x="293454" y="599793"/>
                    <a:pt x="280658" y="607790"/>
                  </a:cubicBezTo>
                  <a:cubicBezTo>
                    <a:pt x="269213" y="614943"/>
                    <a:pt x="256162" y="619201"/>
                    <a:pt x="244444" y="625897"/>
                  </a:cubicBezTo>
                  <a:cubicBezTo>
                    <a:pt x="234997" y="631295"/>
                    <a:pt x="226337" y="637968"/>
                    <a:pt x="217284" y="644004"/>
                  </a:cubicBezTo>
                  <a:cubicBezTo>
                    <a:pt x="232373" y="659093"/>
                    <a:pt x="245480" y="676468"/>
                    <a:pt x="262551" y="689272"/>
                  </a:cubicBezTo>
                  <a:cubicBezTo>
                    <a:pt x="270185" y="694998"/>
                    <a:pt x="282259" y="692364"/>
                    <a:pt x="289711" y="698325"/>
                  </a:cubicBezTo>
                  <a:cubicBezTo>
                    <a:pt x="298208" y="705122"/>
                    <a:pt x="300852" y="717126"/>
                    <a:pt x="307818" y="725485"/>
                  </a:cubicBezTo>
                  <a:cubicBezTo>
                    <a:pt x="316015" y="735321"/>
                    <a:pt x="325925" y="743592"/>
                    <a:pt x="334979" y="752646"/>
                  </a:cubicBezTo>
                  <a:cubicBezTo>
                    <a:pt x="331961" y="800931"/>
                    <a:pt x="333471" y="849714"/>
                    <a:pt x="325925" y="897501"/>
                  </a:cubicBezTo>
                  <a:cubicBezTo>
                    <a:pt x="324228" y="908249"/>
                    <a:pt x="313102" y="915150"/>
                    <a:pt x="307818" y="924662"/>
                  </a:cubicBezTo>
                  <a:cubicBezTo>
                    <a:pt x="297987" y="942358"/>
                    <a:pt x="291605" y="961953"/>
                    <a:pt x="280658" y="978982"/>
                  </a:cubicBezTo>
                  <a:cubicBezTo>
                    <a:pt x="264339" y="1004367"/>
                    <a:pt x="226337" y="1051410"/>
                    <a:pt x="226337" y="1051410"/>
                  </a:cubicBezTo>
                  <a:cubicBezTo>
                    <a:pt x="216347" y="1091373"/>
                    <a:pt x="199530" y="1131101"/>
                    <a:pt x="244444" y="1169105"/>
                  </a:cubicBezTo>
                  <a:cubicBezTo>
                    <a:pt x="267938" y="1188984"/>
                    <a:pt x="304936" y="1180536"/>
                    <a:pt x="334979" y="1187212"/>
                  </a:cubicBezTo>
                  <a:cubicBezTo>
                    <a:pt x="434380" y="1209301"/>
                    <a:pt x="389016" y="1200745"/>
                    <a:pt x="470781" y="1214373"/>
                  </a:cubicBezTo>
                  <a:cubicBezTo>
                    <a:pt x="546612" y="1264925"/>
                    <a:pt x="451677" y="1191263"/>
                    <a:pt x="506994" y="1368281"/>
                  </a:cubicBezTo>
                  <a:cubicBezTo>
                    <a:pt x="510705" y="1380157"/>
                    <a:pt x="531557" y="1372966"/>
                    <a:pt x="543208" y="1377335"/>
                  </a:cubicBezTo>
                  <a:cubicBezTo>
                    <a:pt x="555845" y="1382074"/>
                    <a:pt x="567351" y="1389406"/>
                    <a:pt x="579422" y="1395442"/>
                  </a:cubicBezTo>
                  <a:cubicBezTo>
                    <a:pt x="598459" y="1490619"/>
                    <a:pt x="579620" y="1388074"/>
                    <a:pt x="597529" y="1540297"/>
                  </a:cubicBezTo>
                  <a:cubicBezTo>
                    <a:pt x="599674" y="1558528"/>
                    <a:pt x="593603" y="1581638"/>
                    <a:pt x="606583" y="1594618"/>
                  </a:cubicBezTo>
                  <a:cubicBezTo>
                    <a:pt x="624815" y="1612850"/>
                    <a:pt x="654868" y="1612725"/>
                    <a:pt x="679010" y="1621778"/>
                  </a:cubicBezTo>
                  <a:cubicBezTo>
                    <a:pt x="682028" y="1639885"/>
                    <a:pt x="683936" y="1658212"/>
                    <a:pt x="688064" y="1676099"/>
                  </a:cubicBezTo>
                  <a:cubicBezTo>
                    <a:pt x="693004" y="1697507"/>
                    <a:pt x="703149" y="1717713"/>
                    <a:pt x="706171" y="1739474"/>
                  </a:cubicBezTo>
                  <a:cubicBezTo>
                    <a:pt x="731446" y="1921458"/>
                    <a:pt x="733077" y="1997456"/>
                    <a:pt x="742385" y="2164986"/>
                  </a:cubicBezTo>
                  <a:cubicBezTo>
                    <a:pt x="757474" y="2161968"/>
                    <a:pt x="774849" y="2164469"/>
                    <a:pt x="787652" y="2155933"/>
                  </a:cubicBezTo>
                  <a:cubicBezTo>
                    <a:pt x="795592" y="2150640"/>
                    <a:pt x="791411" y="2136713"/>
                    <a:pt x="796705" y="2128773"/>
                  </a:cubicBezTo>
                  <a:cubicBezTo>
                    <a:pt x="816082" y="2099708"/>
                    <a:pt x="822550" y="2102051"/>
                    <a:pt x="851026" y="2092559"/>
                  </a:cubicBezTo>
                  <a:cubicBezTo>
                    <a:pt x="1069786" y="2119904"/>
                    <a:pt x="968340" y="2061490"/>
                    <a:pt x="1004935" y="2146879"/>
                  </a:cubicBezTo>
                  <a:cubicBezTo>
                    <a:pt x="1009221" y="2156880"/>
                    <a:pt x="1017006" y="2164986"/>
                    <a:pt x="1023042" y="2174040"/>
                  </a:cubicBezTo>
                  <a:cubicBezTo>
                    <a:pt x="1026060" y="2288717"/>
                    <a:pt x="1000580" y="2407769"/>
                    <a:pt x="1032095" y="2518072"/>
                  </a:cubicBezTo>
                  <a:cubicBezTo>
                    <a:pt x="1039960" y="2545600"/>
                    <a:pt x="1087633" y="2503018"/>
                    <a:pt x="1113577" y="2490911"/>
                  </a:cubicBezTo>
                  <a:cubicBezTo>
                    <a:pt x="1133297" y="2481708"/>
                    <a:pt x="1148433" y="2464429"/>
                    <a:pt x="1167897" y="2454697"/>
                  </a:cubicBezTo>
                  <a:lnTo>
                    <a:pt x="1204111" y="2436590"/>
                  </a:lnTo>
                  <a:cubicBezTo>
                    <a:pt x="1207129" y="2466768"/>
                    <a:pt x="1208553" y="2497149"/>
                    <a:pt x="1213165" y="2527125"/>
                  </a:cubicBezTo>
                  <a:cubicBezTo>
                    <a:pt x="1216126" y="2546368"/>
                    <a:pt x="1232602" y="2575053"/>
                    <a:pt x="1240325" y="2590499"/>
                  </a:cubicBezTo>
                  <a:cubicBezTo>
                    <a:pt x="1243343" y="2605588"/>
                    <a:pt x="1234290" y="2632749"/>
                    <a:pt x="1249379" y="2635767"/>
                  </a:cubicBezTo>
                  <a:cubicBezTo>
                    <a:pt x="1277453" y="2641382"/>
                    <a:pt x="1303898" y="2618235"/>
                    <a:pt x="1330860" y="2608606"/>
                  </a:cubicBezTo>
                  <a:cubicBezTo>
                    <a:pt x="1371319" y="2594156"/>
                    <a:pt x="1375991" y="2590567"/>
                    <a:pt x="1412341" y="2572392"/>
                  </a:cubicBezTo>
                  <a:cubicBezTo>
                    <a:pt x="1482966" y="2643019"/>
                    <a:pt x="1398018" y="2552343"/>
                    <a:pt x="1457608" y="2635767"/>
                  </a:cubicBezTo>
                  <a:cubicBezTo>
                    <a:pt x="1465050" y="2646186"/>
                    <a:pt x="1476263" y="2653358"/>
                    <a:pt x="1484769" y="2662927"/>
                  </a:cubicBezTo>
                  <a:cubicBezTo>
                    <a:pt x="1501456" y="2681700"/>
                    <a:pt x="1535660" y="2733284"/>
                    <a:pt x="1566250" y="2744408"/>
                  </a:cubicBezTo>
                  <a:cubicBezTo>
                    <a:pt x="1586304" y="2751701"/>
                    <a:pt x="1608499" y="2750444"/>
                    <a:pt x="1629624" y="2753462"/>
                  </a:cubicBezTo>
                  <a:cubicBezTo>
                    <a:pt x="1630270" y="2754323"/>
                    <a:pt x="1672242" y="2808890"/>
                    <a:pt x="1674891" y="2816836"/>
                  </a:cubicBezTo>
                  <a:cubicBezTo>
                    <a:pt x="1680696" y="2834251"/>
                    <a:pt x="1678670" y="2853574"/>
                    <a:pt x="1683945" y="2871157"/>
                  </a:cubicBezTo>
                  <a:cubicBezTo>
                    <a:pt x="1687823" y="2884084"/>
                    <a:pt x="1696467" y="2895085"/>
                    <a:pt x="1702052" y="2907371"/>
                  </a:cubicBezTo>
                  <a:cubicBezTo>
                    <a:pt x="1711562" y="2928294"/>
                    <a:pt x="1716032" y="2951917"/>
                    <a:pt x="1729212" y="2970745"/>
                  </a:cubicBezTo>
                  <a:cubicBezTo>
                    <a:pt x="1737865" y="2983106"/>
                    <a:pt x="1752630" y="2989908"/>
                    <a:pt x="1765426" y="2997905"/>
                  </a:cubicBezTo>
                  <a:cubicBezTo>
                    <a:pt x="1775121" y="3003964"/>
                    <a:pt x="1813624" y="3023281"/>
                    <a:pt x="1828800" y="3025066"/>
                  </a:cubicBezTo>
                  <a:cubicBezTo>
                    <a:pt x="1870867" y="3030015"/>
                    <a:pt x="1913299" y="3031101"/>
                    <a:pt x="1955549" y="3034119"/>
                  </a:cubicBezTo>
                  <a:cubicBezTo>
                    <a:pt x="1965859" y="3054740"/>
                    <a:pt x="1989194" y="3108895"/>
                    <a:pt x="2009870" y="3133707"/>
                  </a:cubicBezTo>
                  <a:cubicBezTo>
                    <a:pt x="2018067" y="3143543"/>
                    <a:pt x="2026377" y="3153766"/>
                    <a:pt x="2037030" y="3160868"/>
                  </a:cubicBezTo>
                  <a:cubicBezTo>
                    <a:pt x="2044970" y="3166162"/>
                    <a:pt x="2055255" y="3166570"/>
                    <a:pt x="2064190" y="3169921"/>
                  </a:cubicBezTo>
                  <a:cubicBezTo>
                    <a:pt x="2079407" y="3175627"/>
                    <a:pt x="2093332" y="3186012"/>
                    <a:pt x="2109458" y="3188028"/>
                  </a:cubicBezTo>
                  <a:cubicBezTo>
                    <a:pt x="2166433" y="3195150"/>
                    <a:pt x="2224135" y="3194063"/>
                    <a:pt x="2281474" y="3197081"/>
                  </a:cubicBezTo>
                  <a:cubicBezTo>
                    <a:pt x="2302440" y="3232026"/>
                    <a:pt x="2315540" y="3248414"/>
                    <a:pt x="2326741" y="3287616"/>
                  </a:cubicBezTo>
                  <a:cubicBezTo>
                    <a:pt x="2335559" y="3318479"/>
                    <a:pt x="2347098" y="3418882"/>
                    <a:pt x="2381062" y="3441525"/>
                  </a:cubicBezTo>
                  <a:lnTo>
                    <a:pt x="2408222" y="3459632"/>
                  </a:lnTo>
                  <a:cubicBezTo>
                    <a:pt x="2417276" y="3456614"/>
                    <a:pt x="2427931" y="3456540"/>
                    <a:pt x="2435383" y="3450578"/>
                  </a:cubicBezTo>
                  <a:cubicBezTo>
                    <a:pt x="2464003" y="3427681"/>
                    <a:pt x="2444867" y="3413933"/>
                    <a:pt x="2471596" y="3387204"/>
                  </a:cubicBezTo>
                  <a:cubicBezTo>
                    <a:pt x="2478344" y="3380456"/>
                    <a:pt x="2489703" y="3381169"/>
                    <a:pt x="2498757" y="3378151"/>
                  </a:cubicBezTo>
                  <a:cubicBezTo>
                    <a:pt x="2510828" y="3387204"/>
                    <a:pt x="2521870" y="3397825"/>
                    <a:pt x="2534971" y="3405311"/>
                  </a:cubicBezTo>
                  <a:cubicBezTo>
                    <a:pt x="2543257" y="3410046"/>
                    <a:pt x="2553845" y="3409630"/>
                    <a:pt x="2562131" y="3414365"/>
                  </a:cubicBezTo>
                  <a:cubicBezTo>
                    <a:pt x="2575232" y="3421851"/>
                    <a:pt x="2586274" y="3432472"/>
                    <a:pt x="2598345" y="3441525"/>
                  </a:cubicBezTo>
                  <a:cubicBezTo>
                    <a:pt x="2631541" y="3435489"/>
                    <a:pt x="2666158" y="3434766"/>
                    <a:pt x="2697933" y="3423418"/>
                  </a:cubicBezTo>
                  <a:cubicBezTo>
                    <a:pt x="2709990" y="3419112"/>
                    <a:pt x="2715257" y="3404454"/>
                    <a:pt x="2725093" y="3396258"/>
                  </a:cubicBezTo>
                  <a:cubicBezTo>
                    <a:pt x="2733452" y="3389292"/>
                    <a:pt x="2743200" y="3384187"/>
                    <a:pt x="2752254" y="3378151"/>
                  </a:cubicBezTo>
                  <a:cubicBezTo>
                    <a:pt x="2773379" y="3381169"/>
                    <a:pt x="2797330" y="3376225"/>
                    <a:pt x="2815628" y="3387204"/>
                  </a:cubicBezTo>
                  <a:cubicBezTo>
                    <a:pt x="2821206" y="3390551"/>
                    <a:pt x="2856798" y="3457759"/>
                    <a:pt x="2860895" y="3468685"/>
                  </a:cubicBezTo>
                  <a:cubicBezTo>
                    <a:pt x="2865264" y="3480336"/>
                    <a:pt x="2862176" y="3495183"/>
                    <a:pt x="2869949" y="3504899"/>
                  </a:cubicBezTo>
                  <a:cubicBezTo>
                    <a:pt x="2875911" y="3512351"/>
                    <a:pt x="2888056" y="3510935"/>
                    <a:pt x="2897109" y="3513953"/>
                  </a:cubicBezTo>
                  <a:cubicBezTo>
                    <a:pt x="2918234" y="3510935"/>
                    <a:pt x="2939225" y="3506748"/>
                    <a:pt x="2960484" y="3504899"/>
                  </a:cubicBezTo>
                  <a:cubicBezTo>
                    <a:pt x="3008681" y="3500708"/>
                    <a:pt x="3057446" y="3502688"/>
                    <a:pt x="3105339" y="3495846"/>
                  </a:cubicBezTo>
                  <a:cubicBezTo>
                    <a:pt x="3121427" y="3493548"/>
                    <a:pt x="3135333" y="3483293"/>
                    <a:pt x="3150606" y="3477739"/>
                  </a:cubicBezTo>
                  <a:cubicBezTo>
                    <a:pt x="3168543" y="3471216"/>
                    <a:pt x="3186820" y="3465668"/>
                    <a:pt x="3204927" y="3459632"/>
                  </a:cubicBezTo>
                  <a:lnTo>
                    <a:pt x="3232088" y="3450578"/>
                  </a:lnTo>
                  <a:cubicBezTo>
                    <a:pt x="3244159" y="3456614"/>
                    <a:pt x="3258758" y="3459142"/>
                    <a:pt x="3268301" y="3468685"/>
                  </a:cubicBezTo>
                  <a:cubicBezTo>
                    <a:pt x="3275049" y="3475433"/>
                    <a:pt x="3273479" y="3487125"/>
                    <a:pt x="3277355" y="3495846"/>
                  </a:cubicBezTo>
                  <a:cubicBezTo>
                    <a:pt x="3285577" y="3514345"/>
                    <a:pt x="3296729" y="3531480"/>
                    <a:pt x="3304515" y="3550167"/>
                  </a:cubicBezTo>
                  <a:cubicBezTo>
                    <a:pt x="3333521" y="3619782"/>
                    <a:pt x="3302489" y="3591066"/>
                    <a:pt x="3349783" y="3622594"/>
                  </a:cubicBezTo>
                  <a:cubicBezTo>
                    <a:pt x="3364872" y="3616558"/>
                    <a:pt x="3381826" y="3613933"/>
                    <a:pt x="3395050" y="3604487"/>
                  </a:cubicBezTo>
                  <a:cubicBezTo>
                    <a:pt x="3453757" y="3562553"/>
                    <a:pt x="3346565" y="3575206"/>
                    <a:pt x="3458424" y="3523006"/>
                  </a:cubicBezTo>
                  <a:cubicBezTo>
                    <a:pt x="3485907" y="3510180"/>
                    <a:pt x="3518781" y="3516971"/>
                    <a:pt x="3548959" y="3513953"/>
                  </a:cubicBezTo>
                  <a:cubicBezTo>
                    <a:pt x="3600262" y="3516971"/>
                    <a:pt x="3655429" y="3503240"/>
                    <a:pt x="3702868" y="3523006"/>
                  </a:cubicBezTo>
                  <a:cubicBezTo>
                    <a:pt x="3734630" y="3536240"/>
                    <a:pt x="3743849" y="3578362"/>
                    <a:pt x="3766242" y="3604487"/>
                  </a:cubicBezTo>
                  <a:cubicBezTo>
                    <a:pt x="3784349" y="3625612"/>
                    <a:pt x="3806694" y="3643742"/>
                    <a:pt x="3820563" y="3667862"/>
                  </a:cubicBezTo>
                  <a:cubicBezTo>
                    <a:pt x="3957150" y="3905404"/>
                    <a:pt x="3943487" y="3873671"/>
                    <a:pt x="3992579" y="4020947"/>
                  </a:cubicBezTo>
                  <a:cubicBezTo>
                    <a:pt x="4001632" y="4011893"/>
                    <a:pt x="4013152" y="4004765"/>
                    <a:pt x="4019739" y="3993786"/>
                  </a:cubicBezTo>
                  <a:cubicBezTo>
                    <a:pt x="4057462" y="3930913"/>
                    <a:pt x="4032294" y="3937352"/>
                    <a:pt x="4074060" y="3885145"/>
                  </a:cubicBezTo>
                  <a:cubicBezTo>
                    <a:pt x="4123294" y="3823603"/>
                    <a:pt x="4105245" y="3851446"/>
                    <a:pt x="4164594" y="3821771"/>
                  </a:cubicBezTo>
                  <a:cubicBezTo>
                    <a:pt x="4169936" y="3819100"/>
                    <a:pt x="4233620" y="3778371"/>
                    <a:pt x="4246076" y="3776503"/>
                  </a:cubicBezTo>
                  <a:cubicBezTo>
                    <a:pt x="4293920" y="3769326"/>
                    <a:pt x="4342646" y="3770468"/>
                    <a:pt x="4390931" y="3767450"/>
                  </a:cubicBezTo>
                  <a:cubicBezTo>
                    <a:pt x="4399984" y="3764432"/>
                    <a:pt x="4408644" y="3757046"/>
                    <a:pt x="4418091" y="3758396"/>
                  </a:cubicBezTo>
                  <a:cubicBezTo>
                    <a:pt x="4475710" y="3766627"/>
                    <a:pt x="4479008" y="3834960"/>
                    <a:pt x="4499573" y="3876091"/>
                  </a:cubicBezTo>
                  <a:cubicBezTo>
                    <a:pt x="4524143" y="3925230"/>
                    <a:pt x="4517155" y="3914973"/>
                    <a:pt x="4553893" y="3939466"/>
                  </a:cubicBezTo>
                  <a:cubicBezTo>
                    <a:pt x="4565964" y="3921359"/>
                    <a:pt x="4579686" y="3904250"/>
                    <a:pt x="4590107" y="3885145"/>
                  </a:cubicBezTo>
                  <a:cubicBezTo>
                    <a:pt x="4597889" y="3870878"/>
                    <a:pt x="4600432" y="3854145"/>
                    <a:pt x="4608214" y="3839878"/>
                  </a:cubicBezTo>
                  <a:cubicBezTo>
                    <a:pt x="4634204" y="3792230"/>
                    <a:pt x="4639234" y="3790751"/>
                    <a:pt x="4671589" y="3758396"/>
                  </a:cubicBezTo>
                  <a:cubicBezTo>
                    <a:pt x="4695731" y="3767450"/>
                    <a:pt x="4723882" y="3769450"/>
                    <a:pt x="4744016" y="3785557"/>
                  </a:cubicBezTo>
                  <a:cubicBezTo>
                    <a:pt x="4765459" y="3802712"/>
                    <a:pt x="4803675" y="3861466"/>
                    <a:pt x="4825497" y="3894198"/>
                  </a:cubicBezTo>
                  <a:cubicBezTo>
                    <a:pt x="4864729" y="3888162"/>
                    <a:pt x="4904270" y="3883875"/>
                    <a:pt x="4943192" y="3876091"/>
                  </a:cubicBezTo>
                  <a:cubicBezTo>
                    <a:pt x="4964736" y="3871782"/>
                    <a:pt x="4985463" y="3851875"/>
                    <a:pt x="5006567" y="3857984"/>
                  </a:cubicBezTo>
                  <a:cubicBezTo>
                    <a:pt x="5104012" y="3886192"/>
                    <a:pt x="5193672" y="3936447"/>
                    <a:pt x="5287224" y="3975679"/>
                  </a:cubicBezTo>
                  <a:cubicBezTo>
                    <a:pt x="5288213" y="3976784"/>
                    <a:pt x="5411545" y="4137255"/>
                    <a:pt x="5477347" y="4174856"/>
                  </a:cubicBezTo>
                  <a:cubicBezTo>
                    <a:pt x="5485633" y="4179591"/>
                    <a:pt x="5495454" y="4180891"/>
                    <a:pt x="5504507" y="4183909"/>
                  </a:cubicBezTo>
                  <a:cubicBezTo>
                    <a:pt x="5525632" y="4180891"/>
                    <a:pt x="5547827" y="4182149"/>
                    <a:pt x="5567882" y="4174856"/>
                  </a:cubicBezTo>
                  <a:cubicBezTo>
                    <a:pt x="5599464" y="4163371"/>
                    <a:pt x="5620396" y="4124554"/>
                    <a:pt x="5640309" y="4102428"/>
                  </a:cubicBezTo>
                  <a:cubicBezTo>
                    <a:pt x="5669708" y="4069763"/>
                    <a:pt x="5777875" y="3969350"/>
                    <a:pt x="5794218" y="3966626"/>
                  </a:cubicBezTo>
                  <a:lnTo>
                    <a:pt x="5848539" y="3957573"/>
                  </a:lnTo>
                  <a:cubicBezTo>
                    <a:pt x="5869664" y="3960591"/>
                    <a:pt x="5892827" y="3957083"/>
                    <a:pt x="5911913" y="3966626"/>
                  </a:cubicBezTo>
                  <a:cubicBezTo>
                    <a:pt x="5925409" y="3973374"/>
                    <a:pt x="5932326" y="3989344"/>
                    <a:pt x="5939074" y="4002840"/>
                  </a:cubicBezTo>
                  <a:cubicBezTo>
                    <a:pt x="5947610" y="4019911"/>
                    <a:pt x="5948645" y="4040090"/>
                    <a:pt x="5957181" y="4057161"/>
                  </a:cubicBezTo>
                  <a:cubicBezTo>
                    <a:pt x="5982036" y="4106871"/>
                    <a:pt x="5967190" y="4082578"/>
                    <a:pt x="6002448" y="4129588"/>
                  </a:cubicBezTo>
                  <a:cubicBezTo>
                    <a:pt x="6008897" y="4148936"/>
                    <a:pt x="6010768" y="4184642"/>
                    <a:pt x="6047715" y="4147695"/>
                  </a:cubicBezTo>
                  <a:cubicBezTo>
                    <a:pt x="6059206" y="4136204"/>
                    <a:pt x="6060683" y="4117845"/>
                    <a:pt x="6065822" y="4102428"/>
                  </a:cubicBezTo>
                  <a:cubicBezTo>
                    <a:pt x="6069757" y="4090624"/>
                    <a:pt x="6071301" y="4078132"/>
                    <a:pt x="6074876" y="4066214"/>
                  </a:cubicBezTo>
                  <a:cubicBezTo>
                    <a:pt x="6080361" y="4047933"/>
                    <a:pt x="6086947" y="4030000"/>
                    <a:pt x="6092983" y="4011893"/>
                  </a:cubicBezTo>
                  <a:cubicBezTo>
                    <a:pt x="6111153" y="4016436"/>
                    <a:pt x="6143853" y="4020298"/>
                    <a:pt x="6156357" y="4039054"/>
                  </a:cubicBezTo>
                  <a:cubicBezTo>
                    <a:pt x="6175073" y="4067127"/>
                    <a:pt x="6181380" y="4102596"/>
                    <a:pt x="6201624" y="4129588"/>
                  </a:cubicBezTo>
                  <a:cubicBezTo>
                    <a:pt x="6210678" y="4141659"/>
                    <a:pt x="6220132" y="4153440"/>
                    <a:pt x="6228785" y="4165802"/>
                  </a:cubicBezTo>
                  <a:cubicBezTo>
                    <a:pt x="6273000" y="4228966"/>
                    <a:pt x="6243165" y="4212845"/>
                    <a:pt x="6292159" y="4229177"/>
                  </a:cubicBezTo>
                  <a:cubicBezTo>
                    <a:pt x="6301212" y="4223141"/>
                    <a:pt x="6309587" y="4215936"/>
                    <a:pt x="6319319" y="4211070"/>
                  </a:cubicBezTo>
                  <a:cubicBezTo>
                    <a:pt x="6333855" y="4203802"/>
                    <a:pt x="6350806" y="4201576"/>
                    <a:pt x="6364587" y="4192963"/>
                  </a:cubicBezTo>
                  <a:cubicBezTo>
                    <a:pt x="6375444" y="4186177"/>
                    <a:pt x="6381328" y="4173244"/>
                    <a:pt x="6391747" y="4165802"/>
                  </a:cubicBezTo>
                  <a:cubicBezTo>
                    <a:pt x="6402729" y="4157957"/>
                    <a:pt x="6416243" y="4154391"/>
                    <a:pt x="6427961" y="4147695"/>
                  </a:cubicBezTo>
                  <a:cubicBezTo>
                    <a:pt x="6500146" y="4106446"/>
                    <a:pt x="6389077" y="4154354"/>
                    <a:pt x="6527549" y="4102428"/>
                  </a:cubicBezTo>
                  <a:cubicBezTo>
                    <a:pt x="6587905" y="4111481"/>
                    <a:pt x="6648869" y="4117140"/>
                    <a:pt x="6708618" y="4129588"/>
                  </a:cubicBezTo>
                  <a:cubicBezTo>
                    <a:pt x="6720425" y="4132048"/>
                    <a:pt x="6761126" y="4156747"/>
                    <a:pt x="6771992" y="4165802"/>
                  </a:cubicBezTo>
                  <a:cubicBezTo>
                    <a:pt x="6781828" y="4173999"/>
                    <a:pt x="6788500" y="4185861"/>
                    <a:pt x="6799153" y="4192963"/>
                  </a:cubicBezTo>
                  <a:cubicBezTo>
                    <a:pt x="6807093" y="4198257"/>
                    <a:pt x="6817260" y="4198998"/>
                    <a:pt x="6826313" y="4202016"/>
                  </a:cubicBezTo>
                  <a:cubicBezTo>
                    <a:pt x="6902976" y="4192434"/>
                    <a:pt x="6881538" y="4210168"/>
                    <a:pt x="6907794" y="4183909"/>
                  </a:cubicBezTo>
                </a:path>
              </a:pathLst>
            </a:custGeom>
            <a:ln w="57150">
              <a:solidFill>
                <a:srgbClr val="0070C0"/>
              </a:solidFill>
              <a:prstDash val="sysDot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F690E3B-BE18-4C89-AD13-AB0BE06D6651}"/>
                </a:ext>
              </a:extLst>
            </p:cNvPr>
            <p:cNvSpPr/>
            <p:nvPr/>
          </p:nvSpPr>
          <p:spPr>
            <a:xfrm rot="10800000">
              <a:off x="2474615" y="1363600"/>
              <a:ext cx="6907794" cy="4229177"/>
            </a:xfrm>
            <a:custGeom>
              <a:avLst/>
              <a:gdLst>
                <a:gd name="connsiteX0" fmla="*/ 0 w 6907794"/>
                <a:gd name="connsiteY0" fmla="*/ 10262 h 4229177"/>
                <a:gd name="connsiteX1" fmla="*/ 72428 w 6907794"/>
                <a:gd name="connsiteY1" fmla="*/ 1208 h 4229177"/>
                <a:gd name="connsiteX2" fmla="*/ 117695 w 6907794"/>
                <a:gd name="connsiteY2" fmla="*/ 10262 h 4229177"/>
                <a:gd name="connsiteX3" fmla="*/ 54321 w 6907794"/>
                <a:gd name="connsiteY3" fmla="*/ 127957 h 4229177"/>
                <a:gd name="connsiteX4" fmla="*/ 199177 w 6907794"/>
                <a:gd name="connsiteY4" fmla="*/ 155117 h 4229177"/>
                <a:gd name="connsiteX5" fmla="*/ 208230 w 6907794"/>
                <a:gd name="connsiteY5" fmla="*/ 200384 h 4229177"/>
                <a:gd name="connsiteX6" fmla="*/ 199177 w 6907794"/>
                <a:gd name="connsiteY6" fmla="*/ 354293 h 4229177"/>
                <a:gd name="connsiteX7" fmla="*/ 172016 w 6907794"/>
                <a:gd name="connsiteY7" fmla="*/ 381454 h 4229177"/>
                <a:gd name="connsiteX8" fmla="*/ 135802 w 6907794"/>
                <a:gd name="connsiteY8" fmla="*/ 435775 h 4229177"/>
                <a:gd name="connsiteX9" fmla="*/ 235390 w 6907794"/>
                <a:gd name="connsiteY9" fmla="*/ 471988 h 4229177"/>
                <a:gd name="connsiteX10" fmla="*/ 407406 w 6907794"/>
                <a:gd name="connsiteY10" fmla="*/ 490095 h 4229177"/>
                <a:gd name="connsiteX11" fmla="*/ 371192 w 6907794"/>
                <a:gd name="connsiteY11" fmla="*/ 553470 h 4229177"/>
                <a:gd name="connsiteX12" fmla="*/ 316872 w 6907794"/>
                <a:gd name="connsiteY12" fmla="*/ 580630 h 4229177"/>
                <a:gd name="connsiteX13" fmla="*/ 280658 w 6907794"/>
                <a:gd name="connsiteY13" fmla="*/ 607790 h 4229177"/>
                <a:gd name="connsiteX14" fmla="*/ 244444 w 6907794"/>
                <a:gd name="connsiteY14" fmla="*/ 625897 h 4229177"/>
                <a:gd name="connsiteX15" fmla="*/ 217284 w 6907794"/>
                <a:gd name="connsiteY15" fmla="*/ 644004 h 4229177"/>
                <a:gd name="connsiteX16" fmla="*/ 262551 w 6907794"/>
                <a:gd name="connsiteY16" fmla="*/ 689272 h 4229177"/>
                <a:gd name="connsiteX17" fmla="*/ 289711 w 6907794"/>
                <a:gd name="connsiteY17" fmla="*/ 698325 h 4229177"/>
                <a:gd name="connsiteX18" fmla="*/ 307818 w 6907794"/>
                <a:gd name="connsiteY18" fmla="*/ 725485 h 4229177"/>
                <a:gd name="connsiteX19" fmla="*/ 334979 w 6907794"/>
                <a:gd name="connsiteY19" fmla="*/ 752646 h 4229177"/>
                <a:gd name="connsiteX20" fmla="*/ 325925 w 6907794"/>
                <a:gd name="connsiteY20" fmla="*/ 897501 h 4229177"/>
                <a:gd name="connsiteX21" fmla="*/ 307818 w 6907794"/>
                <a:gd name="connsiteY21" fmla="*/ 924662 h 4229177"/>
                <a:gd name="connsiteX22" fmla="*/ 280658 w 6907794"/>
                <a:gd name="connsiteY22" fmla="*/ 978982 h 4229177"/>
                <a:gd name="connsiteX23" fmla="*/ 226337 w 6907794"/>
                <a:gd name="connsiteY23" fmla="*/ 1051410 h 4229177"/>
                <a:gd name="connsiteX24" fmla="*/ 244444 w 6907794"/>
                <a:gd name="connsiteY24" fmla="*/ 1169105 h 4229177"/>
                <a:gd name="connsiteX25" fmla="*/ 334979 w 6907794"/>
                <a:gd name="connsiteY25" fmla="*/ 1187212 h 4229177"/>
                <a:gd name="connsiteX26" fmla="*/ 470781 w 6907794"/>
                <a:gd name="connsiteY26" fmla="*/ 1214373 h 4229177"/>
                <a:gd name="connsiteX27" fmla="*/ 506994 w 6907794"/>
                <a:gd name="connsiteY27" fmla="*/ 1368281 h 4229177"/>
                <a:gd name="connsiteX28" fmla="*/ 543208 w 6907794"/>
                <a:gd name="connsiteY28" fmla="*/ 1377335 h 4229177"/>
                <a:gd name="connsiteX29" fmla="*/ 579422 w 6907794"/>
                <a:gd name="connsiteY29" fmla="*/ 1395442 h 4229177"/>
                <a:gd name="connsiteX30" fmla="*/ 597529 w 6907794"/>
                <a:gd name="connsiteY30" fmla="*/ 1540297 h 4229177"/>
                <a:gd name="connsiteX31" fmla="*/ 606583 w 6907794"/>
                <a:gd name="connsiteY31" fmla="*/ 1594618 h 4229177"/>
                <a:gd name="connsiteX32" fmla="*/ 679010 w 6907794"/>
                <a:gd name="connsiteY32" fmla="*/ 1621778 h 4229177"/>
                <a:gd name="connsiteX33" fmla="*/ 688064 w 6907794"/>
                <a:gd name="connsiteY33" fmla="*/ 1676099 h 4229177"/>
                <a:gd name="connsiteX34" fmla="*/ 706171 w 6907794"/>
                <a:gd name="connsiteY34" fmla="*/ 1739474 h 4229177"/>
                <a:gd name="connsiteX35" fmla="*/ 742385 w 6907794"/>
                <a:gd name="connsiteY35" fmla="*/ 2164986 h 4229177"/>
                <a:gd name="connsiteX36" fmla="*/ 787652 w 6907794"/>
                <a:gd name="connsiteY36" fmla="*/ 2155933 h 4229177"/>
                <a:gd name="connsiteX37" fmla="*/ 796705 w 6907794"/>
                <a:gd name="connsiteY37" fmla="*/ 2128773 h 4229177"/>
                <a:gd name="connsiteX38" fmla="*/ 851026 w 6907794"/>
                <a:gd name="connsiteY38" fmla="*/ 2092559 h 4229177"/>
                <a:gd name="connsiteX39" fmla="*/ 1004935 w 6907794"/>
                <a:gd name="connsiteY39" fmla="*/ 2146879 h 4229177"/>
                <a:gd name="connsiteX40" fmla="*/ 1023042 w 6907794"/>
                <a:gd name="connsiteY40" fmla="*/ 2174040 h 4229177"/>
                <a:gd name="connsiteX41" fmla="*/ 1032095 w 6907794"/>
                <a:gd name="connsiteY41" fmla="*/ 2518072 h 4229177"/>
                <a:gd name="connsiteX42" fmla="*/ 1113577 w 6907794"/>
                <a:gd name="connsiteY42" fmla="*/ 2490911 h 4229177"/>
                <a:gd name="connsiteX43" fmla="*/ 1167897 w 6907794"/>
                <a:gd name="connsiteY43" fmla="*/ 2454697 h 4229177"/>
                <a:gd name="connsiteX44" fmla="*/ 1204111 w 6907794"/>
                <a:gd name="connsiteY44" fmla="*/ 2436590 h 4229177"/>
                <a:gd name="connsiteX45" fmla="*/ 1213165 w 6907794"/>
                <a:gd name="connsiteY45" fmla="*/ 2527125 h 4229177"/>
                <a:gd name="connsiteX46" fmla="*/ 1240325 w 6907794"/>
                <a:gd name="connsiteY46" fmla="*/ 2590499 h 4229177"/>
                <a:gd name="connsiteX47" fmla="*/ 1249379 w 6907794"/>
                <a:gd name="connsiteY47" fmla="*/ 2635767 h 4229177"/>
                <a:gd name="connsiteX48" fmla="*/ 1330860 w 6907794"/>
                <a:gd name="connsiteY48" fmla="*/ 2608606 h 4229177"/>
                <a:gd name="connsiteX49" fmla="*/ 1412341 w 6907794"/>
                <a:gd name="connsiteY49" fmla="*/ 2572392 h 4229177"/>
                <a:gd name="connsiteX50" fmla="*/ 1457608 w 6907794"/>
                <a:gd name="connsiteY50" fmla="*/ 2635767 h 4229177"/>
                <a:gd name="connsiteX51" fmla="*/ 1484769 w 6907794"/>
                <a:gd name="connsiteY51" fmla="*/ 2662927 h 4229177"/>
                <a:gd name="connsiteX52" fmla="*/ 1566250 w 6907794"/>
                <a:gd name="connsiteY52" fmla="*/ 2744408 h 4229177"/>
                <a:gd name="connsiteX53" fmla="*/ 1629624 w 6907794"/>
                <a:gd name="connsiteY53" fmla="*/ 2753462 h 4229177"/>
                <a:gd name="connsiteX54" fmla="*/ 1674891 w 6907794"/>
                <a:gd name="connsiteY54" fmla="*/ 2816836 h 4229177"/>
                <a:gd name="connsiteX55" fmla="*/ 1683945 w 6907794"/>
                <a:gd name="connsiteY55" fmla="*/ 2871157 h 4229177"/>
                <a:gd name="connsiteX56" fmla="*/ 1702052 w 6907794"/>
                <a:gd name="connsiteY56" fmla="*/ 2907371 h 4229177"/>
                <a:gd name="connsiteX57" fmla="*/ 1729212 w 6907794"/>
                <a:gd name="connsiteY57" fmla="*/ 2970745 h 4229177"/>
                <a:gd name="connsiteX58" fmla="*/ 1765426 w 6907794"/>
                <a:gd name="connsiteY58" fmla="*/ 2997905 h 4229177"/>
                <a:gd name="connsiteX59" fmla="*/ 1828800 w 6907794"/>
                <a:gd name="connsiteY59" fmla="*/ 3025066 h 4229177"/>
                <a:gd name="connsiteX60" fmla="*/ 1955549 w 6907794"/>
                <a:gd name="connsiteY60" fmla="*/ 3034119 h 4229177"/>
                <a:gd name="connsiteX61" fmla="*/ 2009870 w 6907794"/>
                <a:gd name="connsiteY61" fmla="*/ 3133707 h 4229177"/>
                <a:gd name="connsiteX62" fmla="*/ 2037030 w 6907794"/>
                <a:gd name="connsiteY62" fmla="*/ 3160868 h 4229177"/>
                <a:gd name="connsiteX63" fmla="*/ 2064190 w 6907794"/>
                <a:gd name="connsiteY63" fmla="*/ 3169921 h 4229177"/>
                <a:gd name="connsiteX64" fmla="*/ 2109458 w 6907794"/>
                <a:gd name="connsiteY64" fmla="*/ 3188028 h 4229177"/>
                <a:gd name="connsiteX65" fmla="*/ 2281474 w 6907794"/>
                <a:gd name="connsiteY65" fmla="*/ 3197081 h 4229177"/>
                <a:gd name="connsiteX66" fmla="*/ 2326741 w 6907794"/>
                <a:gd name="connsiteY66" fmla="*/ 3287616 h 4229177"/>
                <a:gd name="connsiteX67" fmla="*/ 2381062 w 6907794"/>
                <a:gd name="connsiteY67" fmla="*/ 3441525 h 4229177"/>
                <a:gd name="connsiteX68" fmla="*/ 2408222 w 6907794"/>
                <a:gd name="connsiteY68" fmla="*/ 3459632 h 4229177"/>
                <a:gd name="connsiteX69" fmla="*/ 2435383 w 6907794"/>
                <a:gd name="connsiteY69" fmla="*/ 3450578 h 4229177"/>
                <a:gd name="connsiteX70" fmla="*/ 2471596 w 6907794"/>
                <a:gd name="connsiteY70" fmla="*/ 3387204 h 4229177"/>
                <a:gd name="connsiteX71" fmla="*/ 2498757 w 6907794"/>
                <a:gd name="connsiteY71" fmla="*/ 3378151 h 4229177"/>
                <a:gd name="connsiteX72" fmla="*/ 2534971 w 6907794"/>
                <a:gd name="connsiteY72" fmla="*/ 3405311 h 4229177"/>
                <a:gd name="connsiteX73" fmla="*/ 2562131 w 6907794"/>
                <a:gd name="connsiteY73" fmla="*/ 3414365 h 4229177"/>
                <a:gd name="connsiteX74" fmla="*/ 2598345 w 6907794"/>
                <a:gd name="connsiteY74" fmla="*/ 3441525 h 4229177"/>
                <a:gd name="connsiteX75" fmla="*/ 2697933 w 6907794"/>
                <a:gd name="connsiteY75" fmla="*/ 3423418 h 4229177"/>
                <a:gd name="connsiteX76" fmla="*/ 2725093 w 6907794"/>
                <a:gd name="connsiteY76" fmla="*/ 3396258 h 4229177"/>
                <a:gd name="connsiteX77" fmla="*/ 2752254 w 6907794"/>
                <a:gd name="connsiteY77" fmla="*/ 3378151 h 4229177"/>
                <a:gd name="connsiteX78" fmla="*/ 2815628 w 6907794"/>
                <a:gd name="connsiteY78" fmla="*/ 3387204 h 4229177"/>
                <a:gd name="connsiteX79" fmla="*/ 2860895 w 6907794"/>
                <a:gd name="connsiteY79" fmla="*/ 3468685 h 4229177"/>
                <a:gd name="connsiteX80" fmla="*/ 2869949 w 6907794"/>
                <a:gd name="connsiteY80" fmla="*/ 3504899 h 4229177"/>
                <a:gd name="connsiteX81" fmla="*/ 2897109 w 6907794"/>
                <a:gd name="connsiteY81" fmla="*/ 3513953 h 4229177"/>
                <a:gd name="connsiteX82" fmla="*/ 2960484 w 6907794"/>
                <a:gd name="connsiteY82" fmla="*/ 3504899 h 4229177"/>
                <a:gd name="connsiteX83" fmla="*/ 3105339 w 6907794"/>
                <a:gd name="connsiteY83" fmla="*/ 3495846 h 4229177"/>
                <a:gd name="connsiteX84" fmla="*/ 3150606 w 6907794"/>
                <a:gd name="connsiteY84" fmla="*/ 3477739 h 4229177"/>
                <a:gd name="connsiteX85" fmla="*/ 3204927 w 6907794"/>
                <a:gd name="connsiteY85" fmla="*/ 3459632 h 4229177"/>
                <a:gd name="connsiteX86" fmla="*/ 3232088 w 6907794"/>
                <a:gd name="connsiteY86" fmla="*/ 3450578 h 4229177"/>
                <a:gd name="connsiteX87" fmla="*/ 3268301 w 6907794"/>
                <a:gd name="connsiteY87" fmla="*/ 3468685 h 4229177"/>
                <a:gd name="connsiteX88" fmla="*/ 3277355 w 6907794"/>
                <a:gd name="connsiteY88" fmla="*/ 3495846 h 4229177"/>
                <a:gd name="connsiteX89" fmla="*/ 3304515 w 6907794"/>
                <a:gd name="connsiteY89" fmla="*/ 3550167 h 4229177"/>
                <a:gd name="connsiteX90" fmla="*/ 3349783 w 6907794"/>
                <a:gd name="connsiteY90" fmla="*/ 3622594 h 4229177"/>
                <a:gd name="connsiteX91" fmla="*/ 3395050 w 6907794"/>
                <a:gd name="connsiteY91" fmla="*/ 3604487 h 4229177"/>
                <a:gd name="connsiteX92" fmla="*/ 3458424 w 6907794"/>
                <a:gd name="connsiteY92" fmla="*/ 3523006 h 4229177"/>
                <a:gd name="connsiteX93" fmla="*/ 3548959 w 6907794"/>
                <a:gd name="connsiteY93" fmla="*/ 3513953 h 4229177"/>
                <a:gd name="connsiteX94" fmla="*/ 3702868 w 6907794"/>
                <a:gd name="connsiteY94" fmla="*/ 3523006 h 4229177"/>
                <a:gd name="connsiteX95" fmla="*/ 3766242 w 6907794"/>
                <a:gd name="connsiteY95" fmla="*/ 3604487 h 4229177"/>
                <a:gd name="connsiteX96" fmla="*/ 3820563 w 6907794"/>
                <a:gd name="connsiteY96" fmla="*/ 3667862 h 4229177"/>
                <a:gd name="connsiteX97" fmla="*/ 3992579 w 6907794"/>
                <a:gd name="connsiteY97" fmla="*/ 4020947 h 4229177"/>
                <a:gd name="connsiteX98" fmla="*/ 4019739 w 6907794"/>
                <a:gd name="connsiteY98" fmla="*/ 3993786 h 4229177"/>
                <a:gd name="connsiteX99" fmla="*/ 4074060 w 6907794"/>
                <a:gd name="connsiteY99" fmla="*/ 3885145 h 4229177"/>
                <a:gd name="connsiteX100" fmla="*/ 4164594 w 6907794"/>
                <a:gd name="connsiteY100" fmla="*/ 3821771 h 4229177"/>
                <a:gd name="connsiteX101" fmla="*/ 4246076 w 6907794"/>
                <a:gd name="connsiteY101" fmla="*/ 3776503 h 4229177"/>
                <a:gd name="connsiteX102" fmla="*/ 4390931 w 6907794"/>
                <a:gd name="connsiteY102" fmla="*/ 3767450 h 4229177"/>
                <a:gd name="connsiteX103" fmla="*/ 4418091 w 6907794"/>
                <a:gd name="connsiteY103" fmla="*/ 3758396 h 4229177"/>
                <a:gd name="connsiteX104" fmla="*/ 4499573 w 6907794"/>
                <a:gd name="connsiteY104" fmla="*/ 3876091 h 4229177"/>
                <a:gd name="connsiteX105" fmla="*/ 4553893 w 6907794"/>
                <a:gd name="connsiteY105" fmla="*/ 3939466 h 4229177"/>
                <a:gd name="connsiteX106" fmla="*/ 4590107 w 6907794"/>
                <a:gd name="connsiteY106" fmla="*/ 3885145 h 4229177"/>
                <a:gd name="connsiteX107" fmla="*/ 4608214 w 6907794"/>
                <a:gd name="connsiteY107" fmla="*/ 3839878 h 4229177"/>
                <a:gd name="connsiteX108" fmla="*/ 4671589 w 6907794"/>
                <a:gd name="connsiteY108" fmla="*/ 3758396 h 4229177"/>
                <a:gd name="connsiteX109" fmla="*/ 4744016 w 6907794"/>
                <a:gd name="connsiteY109" fmla="*/ 3785557 h 4229177"/>
                <a:gd name="connsiteX110" fmla="*/ 4825497 w 6907794"/>
                <a:gd name="connsiteY110" fmla="*/ 3894198 h 4229177"/>
                <a:gd name="connsiteX111" fmla="*/ 4943192 w 6907794"/>
                <a:gd name="connsiteY111" fmla="*/ 3876091 h 4229177"/>
                <a:gd name="connsiteX112" fmla="*/ 5006567 w 6907794"/>
                <a:gd name="connsiteY112" fmla="*/ 3857984 h 4229177"/>
                <a:gd name="connsiteX113" fmla="*/ 5287224 w 6907794"/>
                <a:gd name="connsiteY113" fmla="*/ 3975679 h 4229177"/>
                <a:gd name="connsiteX114" fmla="*/ 5477347 w 6907794"/>
                <a:gd name="connsiteY114" fmla="*/ 4174856 h 4229177"/>
                <a:gd name="connsiteX115" fmla="*/ 5504507 w 6907794"/>
                <a:gd name="connsiteY115" fmla="*/ 4183909 h 4229177"/>
                <a:gd name="connsiteX116" fmla="*/ 5567882 w 6907794"/>
                <a:gd name="connsiteY116" fmla="*/ 4174856 h 4229177"/>
                <a:gd name="connsiteX117" fmla="*/ 5640309 w 6907794"/>
                <a:gd name="connsiteY117" fmla="*/ 4102428 h 4229177"/>
                <a:gd name="connsiteX118" fmla="*/ 5794218 w 6907794"/>
                <a:gd name="connsiteY118" fmla="*/ 3966626 h 4229177"/>
                <a:gd name="connsiteX119" fmla="*/ 5848539 w 6907794"/>
                <a:gd name="connsiteY119" fmla="*/ 3957573 h 4229177"/>
                <a:gd name="connsiteX120" fmla="*/ 5911913 w 6907794"/>
                <a:gd name="connsiteY120" fmla="*/ 3966626 h 4229177"/>
                <a:gd name="connsiteX121" fmla="*/ 5939074 w 6907794"/>
                <a:gd name="connsiteY121" fmla="*/ 4002840 h 4229177"/>
                <a:gd name="connsiteX122" fmla="*/ 5957181 w 6907794"/>
                <a:gd name="connsiteY122" fmla="*/ 4057161 h 4229177"/>
                <a:gd name="connsiteX123" fmla="*/ 6002448 w 6907794"/>
                <a:gd name="connsiteY123" fmla="*/ 4129588 h 4229177"/>
                <a:gd name="connsiteX124" fmla="*/ 6047715 w 6907794"/>
                <a:gd name="connsiteY124" fmla="*/ 4147695 h 4229177"/>
                <a:gd name="connsiteX125" fmla="*/ 6065822 w 6907794"/>
                <a:gd name="connsiteY125" fmla="*/ 4102428 h 4229177"/>
                <a:gd name="connsiteX126" fmla="*/ 6074876 w 6907794"/>
                <a:gd name="connsiteY126" fmla="*/ 4066214 h 4229177"/>
                <a:gd name="connsiteX127" fmla="*/ 6092983 w 6907794"/>
                <a:gd name="connsiteY127" fmla="*/ 4011893 h 4229177"/>
                <a:gd name="connsiteX128" fmla="*/ 6156357 w 6907794"/>
                <a:gd name="connsiteY128" fmla="*/ 4039054 h 4229177"/>
                <a:gd name="connsiteX129" fmla="*/ 6201624 w 6907794"/>
                <a:gd name="connsiteY129" fmla="*/ 4129588 h 4229177"/>
                <a:gd name="connsiteX130" fmla="*/ 6228785 w 6907794"/>
                <a:gd name="connsiteY130" fmla="*/ 4165802 h 4229177"/>
                <a:gd name="connsiteX131" fmla="*/ 6292159 w 6907794"/>
                <a:gd name="connsiteY131" fmla="*/ 4229177 h 4229177"/>
                <a:gd name="connsiteX132" fmla="*/ 6319319 w 6907794"/>
                <a:gd name="connsiteY132" fmla="*/ 4211070 h 4229177"/>
                <a:gd name="connsiteX133" fmla="*/ 6364587 w 6907794"/>
                <a:gd name="connsiteY133" fmla="*/ 4192963 h 4229177"/>
                <a:gd name="connsiteX134" fmla="*/ 6391747 w 6907794"/>
                <a:gd name="connsiteY134" fmla="*/ 4165802 h 4229177"/>
                <a:gd name="connsiteX135" fmla="*/ 6427961 w 6907794"/>
                <a:gd name="connsiteY135" fmla="*/ 4147695 h 4229177"/>
                <a:gd name="connsiteX136" fmla="*/ 6527549 w 6907794"/>
                <a:gd name="connsiteY136" fmla="*/ 4102428 h 4229177"/>
                <a:gd name="connsiteX137" fmla="*/ 6708618 w 6907794"/>
                <a:gd name="connsiteY137" fmla="*/ 4129588 h 4229177"/>
                <a:gd name="connsiteX138" fmla="*/ 6771992 w 6907794"/>
                <a:gd name="connsiteY138" fmla="*/ 4165802 h 4229177"/>
                <a:gd name="connsiteX139" fmla="*/ 6799153 w 6907794"/>
                <a:gd name="connsiteY139" fmla="*/ 4192963 h 4229177"/>
                <a:gd name="connsiteX140" fmla="*/ 6826313 w 6907794"/>
                <a:gd name="connsiteY140" fmla="*/ 4202016 h 4229177"/>
                <a:gd name="connsiteX141" fmla="*/ 6907794 w 6907794"/>
                <a:gd name="connsiteY141" fmla="*/ 4183909 h 422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6907794" h="4229177">
                  <a:moveTo>
                    <a:pt x="0" y="10262"/>
                  </a:moveTo>
                  <a:cubicBezTo>
                    <a:pt x="24143" y="7244"/>
                    <a:pt x="48097" y="1208"/>
                    <a:pt x="72428" y="1208"/>
                  </a:cubicBezTo>
                  <a:cubicBezTo>
                    <a:pt x="87816" y="1208"/>
                    <a:pt x="114942" y="-4878"/>
                    <a:pt x="117695" y="10262"/>
                  </a:cubicBezTo>
                  <a:cubicBezTo>
                    <a:pt x="130713" y="81863"/>
                    <a:pt x="94421" y="97881"/>
                    <a:pt x="54321" y="127957"/>
                  </a:cubicBezTo>
                  <a:cubicBezTo>
                    <a:pt x="78857" y="132046"/>
                    <a:pt x="191472" y="150214"/>
                    <a:pt x="199177" y="155117"/>
                  </a:cubicBezTo>
                  <a:cubicBezTo>
                    <a:pt x="212159" y="163378"/>
                    <a:pt x="205212" y="185295"/>
                    <a:pt x="208230" y="200384"/>
                  </a:cubicBezTo>
                  <a:cubicBezTo>
                    <a:pt x="205212" y="251687"/>
                    <a:pt x="209256" y="303899"/>
                    <a:pt x="199177" y="354293"/>
                  </a:cubicBezTo>
                  <a:cubicBezTo>
                    <a:pt x="196666" y="366848"/>
                    <a:pt x="179877" y="371347"/>
                    <a:pt x="172016" y="381454"/>
                  </a:cubicBezTo>
                  <a:cubicBezTo>
                    <a:pt x="158655" y="398632"/>
                    <a:pt x="135802" y="435775"/>
                    <a:pt x="135802" y="435775"/>
                  </a:cubicBezTo>
                  <a:cubicBezTo>
                    <a:pt x="178923" y="478895"/>
                    <a:pt x="152623" y="463711"/>
                    <a:pt x="235390" y="471988"/>
                  </a:cubicBezTo>
                  <a:cubicBezTo>
                    <a:pt x="415813" y="490030"/>
                    <a:pt x="278394" y="471666"/>
                    <a:pt x="407406" y="490095"/>
                  </a:cubicBezTo>
                  <a:cubicBezTo>
                    <a:pt x="395335" y="511220"/>
                    <a:pt x="388396" y="536266"/>
                    <a:pt x="371192" y="553470"/>
                  </a:cubicBezTo>
                  <a:cubicBezTo>
                    <a:pt x="356878" y="567785"/>
                    <a:pt x="334231" y="570215"/>
                    <a:pt x="316872" y="580630"/>
                  </a:cubicBezTo>
                  <a:cubicBezTo>
                    <a:pt x="303933" y="588393"/>
                    <a:pt x="293454" y="599793"/>
                    <a:pt x="280658" y="607790"/>
                  </a:cubicBezTo>
                  <a:cubicBezTo>
                    <a:pt x="269213" y="614943"/>
                    <a:pt x="256162" y="619201"/>
                    <a:pt x="244444" y="625897"/>
                  </a:cubicBezTo>
                  <a:cubicBezTo>
                    <a:pt x="234997" y="631295"/>
                    <a:pt x="226337" y="637968"/>
                    <a:pt x="217284" y="644004"/>
                  </a:cubicBezTo>
                  <a:cubicBezTo>
                    <a:pt x="232373" y="659093"/>
                    <a:pt x="245480" y="676468"/>
                    <a:pt x="262551" y="689272"/>
                  </a:cubicBezTo>
                  <a:cubicBezTo>
                    <a:pt x="270185" y="694998"/>
                    <a:pt x="282259" y="692364"/>
                    <a:pt x="289711" y="698325"/>
                  </a:cubicBezTo>
                  <a:cubicBezTo>
                    <a:pt x="298208" y="705122"/>
                    <a:pt x="300852" y="717126"/>
                    <a:pt x="307818" y="725485"/>
                  </a:cubicBezTo>
                  <a:cubicBezTo>
                    <a:pt x="316015" y="735321"/>
                    <a:pt x="325925" y="743592"/>
                    <a:pt x="334979" y="752646"/>
                  </a:cubicBezTo>
                  <a:cubicBezTo>
                    <a:pt x="331961" y="800931"/>
                    <a:pt x="333471" y="849714"/>
                    <a:pt x="325925" y="897501"/>
                  </a:cubicBezTo>
                  <a:cubicBezTo>
                    <a:pt x="324228" y="908249"/>
                    <a:pt x="313102" y="915150"/>
                    <a:pt x="307818" y="924662"/>
                  </a:cubicBezTo>
                  <a:cubicBezTo>
                    <a:pt x="297987" y="942358"/>
                    <a:pt x="291605" y="961953"/>
                    <a:pt x="280658" y="978982"/>
                  </a:cubicBezTo>
                  <a:cubicBezTo>
                    <a:pt x="264339" y="1004367"/>
                    <a:pt x="226337" y="1051410"/>
                    <a:pt x="226337" y="1051410"/>
                  </a:cubicBezTo>
                  <a:cubicBezTo>
                    <a:pt x="216347" y="1091373"/>
                    <a:pt x="199530" y="1131101"/>
                    <a:pt x="244444" y="1169105"/>
                  </a:cubicBezTo>
                  <a:cubicBezTo>
                    <a:pt x="267938" y="1188984"/>
                    <a:pt x="304936" y="1180536"/>
                    <a:pt x="334979" y="1187212"/>
                  </a:cubicBezTo>
                  <a:cubicBezTo>
                    <a:pt x="434380" y="1209301"/>
                    <a:pt x="389016" y="1200745"/>
                    <a:pt x="470781" y="1214373"/>
                  </a:cubicBezTo>
                  <a:cubicBezTo>
                    <a:pt x="546612" y="1264925"/>
                    <a:pt x="451677" y="1191263"/>
                    <a:pt x="506994" y="1368281"/>
                  </a:cubicBezTo>
                  <a:cubicBezTo>
                    <a:pt x="510705" y="1380157"/>
                    <a:pt x="531557" y="1372966"/>
                    <a:pt x="543208" y="1377335"/>
                  </a:cubicBezTo>
                  <a:cubicBezTo>
                    <a:pt x="555845" y="1382074"/>
                    <a:pt x="567351" y="1389406"/>
                    <a:pt x="579422" y="1395442"/>
                  </a:cubicBezTo>
                  <a:cubicBezTo>
                    <a:pt x="598459" y="1490619"/>
                    <a:pt x="579620" y="1388074"/>
                    <a:pt x="597529" y="1540297"/>
                  </a:cubicBezTo>
                  <a:cubicBezTo>
                    <a:pt x="599674" y="1558528"/>
                    <a:pt x="593603" y="1581638"/>
                    <a:pt x="606583" y="1594618"/>
                  </a:cubicBezTo>
                  <a:cubicBezTo>
                    <a:pt x="624815" y="1612850"/>
                    <a:pt x="654868" y="1612725"/>
                    <a:pt x="679010" y="1621778"/>
                  </a:cubicBezTo>
                  <a:cubicBezTo>
                    <a:pt x="682028" y="1639885"/>
                    <a:pt x="683936" y="1658212"/>
                    <a:pt x="688064" y="1676099"/>
                  </a:cubicBezTo>
                  <a:cubicBezTo>
                    <a:pt x="693004" y="1697507"/>
                    <a:pt x="703149" y="1717713"/>
                    <a:pt x="706171" y="1739474"/>
                  </a:cubicBezTo>
                  <a:cubicBezTo>
                    <a:pt x="731446" y="1921458"/>
                    <a:pt x="733077" y="1997456"/>
                    <a:pt x="742385" y="2164986"/>
                  </a:cubicBezTo>
                  <a:cubicBezTo>
                    <a:pt x="757474" y="2161968"/>
                    <a:pt x="774849" y="2164469"/>
                    <a:pt x="787652" y="2155933"/>
                  </a:cubicBezTo>
                  <a:cubicBezTo>
                    <a:pt x="795592" y="2150640"/>
                    <a:pt x="791411" y="2136713"/>
                    <a:pt x="796705" y="2128773"/>
                  </a:cubicBezTo>
                  <a:cubicBezTo>
                    <a:pt x="816082" y="2099708"/>
                    <a:pt x="822550" y="2102051"/>
                    <a:pt x="851026" y="2092559"/>
                  </a:cubicBezTo>
                  <a:cubicBezTo>
                    <a:pt x="1069786" y="2119904"/>
                    <a:pt x="968340" y="2061490"/>
                    <a:pt x="1004935" y="2146879"/>
                  </a:cubicBezTo>
                  <a:cubicBezTo>
                    <a:pt x="1009221" y="2156880"/>
                    <a:pt x="1017006" y="2164986"/>
                    <a:pt x="1023042" y="2174040"/>
                  </a:cubicBezTo>
                  <a:cubicBezTo>
                    <a:pt x="1026060" y="2288717"/>
                    <a:pt x="1000580" y="2407769"/>
                    <a:pt x="1032095" y="2518072"/>
                  </a:cubicBezTo>
                  <a:cubicBezTo>
                    <a:pt x="1039960" y="2545600"/>
                    <a:pt x="1087633" y="2503018"/>
                    <a:pt x="1113577" y="2490911"/>
                  </a:cubicBezTo>
                  <a:cubicBezTo>
                    <a:pt x="1133297" y="2481708"/>
                    <a:pt x="1148433" y="2464429"/>
                    <a:pt x="1167897" y="2454697"/>
                  </a:cubicBezTo>
                  <a:lnTo>
                    <a:pt x="1204111" y="2436590"/>
                  </a:lnTo>
                  <a:cubicBezTo>
                    <a:pt x="1207129" y="2466768"/>
                    <a:pt x="1208553" y="2497149"/>
                    <a:pt x="1213165" y="2527125"/>
                  </a:cubicBezTo>
                  <a:cubicBezTo>
                    <a:pt x="1216126" y="2546368"/>
                    <a:pt x="1232602" y="2575053"/>
                    <a:pt x="1240325" y="2590499"/>
                  </a:cubicBezTo>
                  <a:cubicBezTo>
                    <a:pt x="1243343" y="2605588"/>
                    <a:pt x="1234290" y="2632749"/>
                    <a:pt x="1249379" y="2635767"/>
                  </a:cubicBezTo>
                  <a:cubicBezTo>
                    <a:pt x="1277453" y="2641382"/>
                    <a:pt x="1303898" y="2618235"/>
                    <a:pt x="1330860" y="2608606"/>
                  </a:cubicBezTo>
                  <a:cubicBezTo>
                    <a:pt x="1371319" y="2594156"/>
                    <a:pt x="1375991" y="2590567"/>
                    <a:pt x="1412341" y="2572392"/>
                  </a:cubicBezTo>
                  <a:cubicBezTo>
                    <a:pt x="1482966" y="2643019"/>
                    <a:pt x="1398018" y="2552343"/>
                    <a:pt x="1457608" y="2635767"/>
                  </a:cubicBezTo>
                  <a:cubicBezTo>
                    <a:pt x="1465050" y="2646186"/>
                    <a:pt x="1476263" y="2653358"/>
                    <a:pt x="1484769" y="2662927"/>
                  </a:cubicBezTo>
                  <a:cubicBezTo>
                    <a:pt x="1501456" y="2681700"/>
                    <a:pt x="1535660" y="2733284"/>
                    <a:pt x="1566250" y="2744408"/>
                  </a:cubicBezTo>
                  <a:cubicBezTo>
                    <a:pt x="1586304" y="2751701"/>
                    <a:pt x="1608499" y="2750444"/>
                    <a:pt x="1629624" y="2753462"/>
                  </a:cubicBezTo>
                  <a:cubicBezTo>
                    <a:pt x="1630270" y="2754323"/>
                    <a:pt x="1672242" y="2808890"/>
                    <a:pt x="1674891" y="2816836"/>
                  </a:cubicBezTo>
                  <a:cubicBezTo>
                    <a:pt x="1680696" y="2834251"/>
                    <a:pt x="1678670" y="2853574"/>
                    <a:pt x="1683945" y="2871157"/>
                  </a:cubicBezTo>
                  <a:cubicBezTo>
                    <a:pt x="1687823" y="2884084"/>
                    <a:pt x="1696467" y="2895085"/>
                    <a:pt x="1702052" y="2907371"/>
                  </a:cubicBezTo>
                  <a:cubicBezTo>
                    <a:pt x="1711562" y="2928294"/>
                    <a:pt x="1716032" y="2951917"/>
                    <a:pt x="1729212" y="2970745"/>
                  </a:cubicBezTo>
                  <a:cubicBezTo>
                    <a:pt x="1737865" y="2983106"/>
                    <a:pt x="1752630" y="2989908"/>
                    <a:pt x="1765426" y="2997905"/>
                  </a:cubicBezTo>
                  <a:cubicBezTo>
                    <a:pt x="1775121" y="3003964"/>
                    <a:pt x="1813624" y="3023281"/>
                    <a:pt x="1828800" y="3025066"/>
                  </a:cubicBezTo>
                  <a:cubicBezTo>
                    <a:pt x="1870867" y="3030015"/>
                    <a:pt x="1913299" y="3031101"/>
                    <a:pt x="1955549" y="3034119"/>
                  </a:cubicBezTo>
                  <a:cubicBezTo>
                    <a:pt x="1965859" y="3054740"/>
                    <a:pt x="1989194" y="3108895"/>
                    <a:pt x="2009870" y="3133707"/>
                  </a:cubicBezTo>
                  <a:cubicBezTo>
                    <a:pt x="2018067" y="3143543"/>
                    <a:pt x="2026377" y="3153766"/>
                    <a:pt x="2037030" y="3160868"/>
                  </a:cubicBezTo>
                  <a:cubicBezTo>
                    <a:pt x="2044970" y="3166162"/>
                    <a:pt x="2055255" y="3166570"/>
                    <a:pt x="2064190" y="3169921"/>
                  </a:cubicBezTo>
                  <a:cubicBezTo>
                    <a:pt x="2079407" y="3175627"/>
                    <a:pt x="2093332" y="3186012"/>
                    <a:pt x="2109458" y="3188028"/>
                  </a:cubicBezTo>
                  <a:cubicBezTo>
                    <a:pt x="2166433" y="3195150"/>
                    <a:pt x="2224135" y="3194063"/>
                    <a:pt x="2281474" y="3197081"/>
                  </a:cubicBezTo>
                  <a:cubicBezTo>
                    <a:pt x="2302440" y="3232026"/>
                    <a:pt x="2315540" y="3248414"/>
                    <a:pt x="2326741" y="3287616"/>
                  </a:cubicBezTo>
                  <a:cubicBezTo>
                    <a:pt x="2335559" y="3318479"/>
                    <a:pt x="2347098" y="3418882"/>
                    <a:pt x="2381062" y="3441525"/>
                  </a:cubicBezTo>
                  <a:lnTo>
                    <a:pt x="2408222" y="3459632"/>
                  </a:lnTo>
                  <a:cubicBezTo>
                    <a:pt x="2417276" y="3456614"/>
                    <a:pt x="2427931" y="3456540"/>
                    <a:pt x="2435383" y="3450578"/>
                  </a:cubicBezTo>
                  <a:cubicBezTo>
                    <a:pt x="2464003" y="3427681"/>
                    <a:pt x="2444867" y="3413933"/>
                    <a:pt x="2471596" y="3387204"/>
                  </a:cubicBezTo>
                  <a:cubicBezTo>
                    <a:pt x="2478344" y="3380456"/>
                    <a:pt x="2489703" y="3381169"/>
                    <a:pt x="2498757" y="3378151"/>
                  </a:cubicBezTo>
                  <a:cubicBezTo>
                    <a:pt x="2510828" y="3387204"/>
                    <a:pt x="2521870" y="3397825"/>
                    <a:pt x="2534971" y="3405311"/>
                  </a:cubicBezTo>
                  <a:cubicBezTo>
                    <a:pt x="2543257" y="3410046"/>
                    <a:pt x="2553845" y="3409630"/>
                    <a:pt x="2562131" y="3414365"/>
                  </a:cubicBezTo>
                  <a:cubicBezTo>
                    <a:pt x="2575232" y="3421851"/>
                    <a:pt x="2586274" y="3432472"/>
                    <a:pt x="2598345" y="3441525"/>
                  </a:cubicBezTo>
                  <a:cubicBezTo>
                    <a:pt x="2631541" y="3435489"/>
                    <a:pt x="2666158" y="3434766"/>
                    <a:pt x="2697933" y="3423418"/>
                  </a:cubicBezTo>
                  <a:cubicBezTo>
                    <a:pt x="2709990" y="3419112"/>
                    <a:pt x="2715257" y="3404454"/>
                    <a:pt x="2725093" y="3396258"/>
                  </a:cubicBezTo>
                  <a:cubicBezTo>
                    <a:pt x="2733452" y="3389292"/>
                    <a:pt x="2743200" y="3384187"/>
                    <a:pt x="2752254" y="3378151"/>
                  </a:cubicBezTo>
                  <a:cubicBezTo>
                    <a:pt x="2773379" y="3381169"/>
                    <a:pt x="2797330" y="3376225"/>
                    <a:pt x="2815628" y="3387204"/>
                  </a:cubicBezTo>
                  <a:cubicBezTo>
                    <a:pt x="2821206" y="3390551"/>
                    <a:pt x="2856798" y="3457759"/>
                    <a:pt x="2860895" y="3468685"/>
                  </a:cubicBezTo>
                  <a:cubicBezTo>
                    <a:pt x="2865264" y="3480336"/>
                    <a:pt x="2862176" y="3495183"/>
                    <a:pt x="2869949" y="3504899"/>
                  </a:cubicBezTo>
                  <a:cubicBezTo>
                    <a:pt x="2875911" y="3512351"/>
                    <a:pt x="2888056" y="3510935"/>
                    <a:pt x="2897109" y="3513953"/>
                  </a:cubicBezTo>
                  <a:cubicBezTo>
                    <a:pt x="2918234" y="3510935"/>
                    <a:pt x="2939225" y="3506748"/>
                    <a:pt x="2960484" y="3504899"/>
                  </a:cubicBezTo>
                  <a:cubicBezTo>
                    <a:pt x="3008681" y="3500708"/>
                    <a:pt x="3057446" y="3502688"/>
                    <a:pt x="3105339" y="3495846"/>
                  </a:cubicBezTo>
                  <a:cubicBezTo>
                    <a:pt x="3121427" y="3493548"/>
                    <a:pt x="3135333" y="3483293"/>
                    <a:pt x="3150606" y="3477739"/>
                  </a:cubicBezTo>
                  <a:cubicBezTo>
                    <a:pt x="3168543" y="3471216"/>
                    <a:pt x="3186820" y="3465668"/>
                    <a:pt x="3204927" y="3459632"/>
                  </a:cubicBezTo>
                  <a:lnTo>
                    <a:pt x="3232088" y="3450578"/>
                  </a:lnTo>
                  <a:cubicBezTo>
                    <a:pt x="3244159" y="3456614"/>
                    <a:pt x="3258758" y="3459142"/>
                    <a:pt x="3268301" y="3468685"/>
                  </a:cubicBezTo>
                  <a:cubicBezTo>
                    <a:pt x="3275049" y="3475433"/>
                    <a:pt x="3273479" y="3487125"/>
                    <a:pt x="3277355" y="3495846"/>
                  </a:cubicBezTo>
                  <a:cubicBezTo>
                    <a:pt x="3285577" y="3514345"/>
                    <a:pt x="3296729" y="3531480"/>
                    <a:pt x="3304515" y="3550167"/>
                  </a:cubicBezTo>
                  <a:cubicBezTo>
                    <a:pt x="3333521" y="3619782"/>
                    <a:pt x="3302489" y="3591066"/>
                    <a:pt x="3349783" y="3622594"/>
                  </a:cubicBezTo>
                  <a:cubicBezTo>
                    <a:pt x="3364872" y="3616558"/>
                    <a:pt x="3381826" y="3613933"/>
                    <a:pt x="3395050" y="3604487"/>
                  </a:cubicBezTo>
                  <a:cubicBezTo>
                    <a:pt x="3453757" y="3562553"/>
                    <a:pt x="3346565" y="3575206"/>
                    <a:pt x="3458424" y="3523006"/>
                  </a:cubicBezTo>
                  <a:cubicBezTo>
                    <a:pt x="3485907" y="3510180"/>
                    <a:pt x="3518781" y="3516971"/>
                    <a:pt x="3548959" y="3513953"/>
                  </a:cubicBezTo>
                  <a:cubicBezTo>
                    <a:pt x="3600262" y="3516971"/>
                    <a:pt x="3655429" y="3503240"/>
                    <a:pt x="3702868" y="3523006"/>
                  </a:cubicBezTo>
                  <a:cubicBezTo>
                    <a:pt x="3734630" y="3536240"/>
                    <a:pt x="3743849" y="3578362"/>
                    <a:pt x="3766242" y="3604487"/>
                  </a:cubicBezTo>
                  <a:cubicBezTo>
                    <a:pt x="3784349" y="3625612"/>
                    <a:pt x="3806694" y="3643742"/>
                    <a:pt x="3820563" y="3667862"/>
                  </a:cubicBezTo>
                  <a:cubicBezTo>
                    <a:pt x="3957150" y="3905404"/>
                    <a:pt x="3943487" y="3873671"/>
                    <a:pt x="3992579" y="4020947"/>
                  </a:cubicBezTo>
                  <a:cubicBezTo>
                    <a:pt x="4001632" y="4011893"/>
                    <a:pt x="4013152" y="4004765"/>
                    <a:pt x="4019739" y="3993786"/>
                  </a:cubicBezTo>
                  <a:cubicBezTo>
                    <a:pt x="4057462" y="3930913"/>
                    <a:pt x="4032294" y="3937352"/>
                    <a:pt x="4074060" y="3885145"/>
                  </a:cubicBezTo>
                  <a:cubicBezTo>
                    <a:pt x="4123294" y="3823603"/>
                    <a:pt x="4105245" y="3851446"/>
                    <a:pt x="4164594" y="3821771"/>
                  </a:cubicBezTo>
                  <a:cubicBezTo>
                    <a:pt x="4169936" y="3819100"/>
                    <a:pt x="4233620" y="3778371"/>
                    <a:pt x="4246076" y="3776503"/>
                  </a:cubicBezTo>
                  <a:cubicBezTo>
                    <a:pt x="4293920" y="3769326"/>
                    <a:pt x="4342646" y="3770468"/>
                    <a:pt x="4390931" y="3767450"/>
                  </a:cubicBezTo>
                  <a:cubicBezTo>
                    <a:pt x="4399984" y="3764432"/>
                    <a:pt x="4408644" y="3757046"/>
                    <a:pt x="4418091" y="3758396"/>
                  </a:cubicBezTo>
                  <a:cubicBezTo>
                    <a:pt x="4475710" y="3766627"/>
                    <a:pt x="4479008" y="3834960"/>
                    <a:pt x="4499573" y="3876091"/>
                  </a:cubicBezTo>
                  <a:cubicBezTo>
                    <a:pt x="4524143" y="3925230"/>
                    <a:pt x="4517155" y="3914973"/>
                    <a:pt x="4553893" y="3939466"/>
                  </a:cubicBezTo>
                  <a:cubicBezTo>
                    <a:pt x="4565964" y="3921359"/>
                    <a:pt x="4579686" y="3904250"/>
                    <a:pt x="4590107" y="3885145"/>
                  </a:cubicBezTo>
                  <a:cubicBezTo>
                    <a:pt x="4597889" y="3870878"/>
                    <a:pt x="4600432" y="3854145"/>
                    <a:pt x="4608214" y="3839878"/>
                  </a:cubicBezTo>
                  <a:cubicBezTo>
                    <a:pt x="4634204" y="3792230"/>
                    <a:pt x="4639234" y="3790751"/>
                    <a:pt x="4671589" y="3758396"/>
                  </a:cubicBezTo>
                  <a:cubicBezTo>
                    <a:pt x="4695731" y="3767450"/>
                    <a:pt x="4723882" y="3769450"/>
                    <a:pt x="4744016" y="3785557"/>
                  </a:cubicBezTo>
                  <a:cubicBezTo>
                    <a:pt x="4765459" y="3802712"/>
                    <a:pt x="4803675" y="3861466"/>
                    <a:pt x="4825497" y="3894198"/>
                  </a:cubicBezTo>
                  <a:cubicBezTo>
                    <a:pt x="4864729" y="3888162"/>
                    <a:pt x="4904270" y="3883875"/>
                    <a:pt x="4943192" y="3876091"/>
                  </a:cubicBezTo>
                  <a:cubicBezTo>
                    <a:pt x="4964736" y="3871782"/>
                    <a:pt x="4985463" y="3851875"/>
                    <a:pt x="5006567" y="3857984"/>
                  </a:cubicBezTo>
                  <a:cubicBezTo>
                    <a:pt x="5104012" y="3886192"/>
                    <a:pt x="5193672" y="3936447"/>
                    <a:pt x="5287224" y="3975679"/>
                  </a:cubicBezTo>
                  <a:cubicBezTo>
                    <a:pt x="5288213" y="3976784"/>
                    <a:pt x="5411545" y="4137255"/>
                    <a:pt x="5477347" y="4174856"/>
                  </a:cubicBezTo>
                  <a:cubicBezTo>
                    <a:pt x="5485633" y="4179591"/>
                    <a:pt x="5495454" y="4180891"/>
                    <a:pt x="5504507" y="4183909"/>
                  </a:cubicBezTo>
                  <a:cubicBezTo>
                    <a:pt x="5525632" y="4180891"/>
                    <a:pt x="5547827" y="4182149"/>
                    <a:pt x="5567882" y="4174856"/>
                  </a:cubicBezTo>
                  <a:cubicBezTo>
                    <a:pt x="5599464" y="4163371"/>
                    <a:pt x="5620396" y="4124554"/>
                    <a:pt x="5640309" y="4102428"/>
                  </a:cubicBezTo>
                  <a:cubicBezTo>
                    <a:pt x="5669708" y="4069763"/>
                    <a:pt x="5777875" y="3969350"/>
                    <a:pt x="5794218" y="3966626"/>
                  </a:cubicBezTo>
                  <a:lnTo>
                    <a:pt x="5848539" y="3957573"/>
                  </a:lnTo>
                  <a:cubicBezTo>
                    <a:pt x="5869664" y="3960591"/>
                    <a:pt x="5892827" y="3957083"/>
                    <a:pt x="5911913" y="3966626"/>
                  </a:cubicBezTo>
                  <a:cubicBezTo>
                    <a:pt x="5925409" y="3973374"/>
                    <a:pt x="5932326" y="3989344"/>
                    <a:pt x="5939074" y="4002840"/>
                  </a:cubicBezTo>
                  <a:cubicBezTo>
                    <a:pt x="5947610" y="4019911"/>
                    <a:pt x="5948645" y="4040090"/>
                    <a:pt x="5957181" y="4057161"/>
                  </a:cubicBezTo>
                  <a:cubicBezTo>
                    <a:pt x="5982036" y="4106871"/>
                    <a:pt x="5967190" y="4082578"/>
                    <a:pt x="6002448" y="4129588"/>
                  </a:cubicBezTo>
                  <a:cubicBezTo>
                    <a:pt x="6008897" y="4148936"/>
                    <a:pt x="6010768" y="4184642"/>
                    <a:pt x="6047715" y="4147695"/>
                  </a:cubicBezTo>
                  <a:cubicBezTo>
                    <a:pt x="6059206" y="4136204"/>
                    <a:pt x="6060683" y="4117845"/>
                    <a:pt x="6065822" y="4102428"/>
                  </a:cubicBezTo>
                  <a:cubicBezTo>
                    <a:pt x="6069757" y="4090624"/>
                    <a:pt x="6071301" y="4078132"/>
                    <a:pt x="6074876" y="4066214"/>
                  </a:cubicBezTo>
                  <a:cubicBezTo>
                    <a:pt x="6080361" y="4047933"/>
                    <a:pt x="6086947" y="4030000"/>
                    <a:pt x="6092983" y="4011893"/>
                  </a:cubicBezTo>
                  <a:cubicBezTo>
                    <a:pt x="6111153" y="4016436"/>
                    <a:pt x="6143853" y="4020298"/>
                    <a:pt x="6156357" y="4039054"/>
                  </a:cubicBezTo>
                  <a:cubicBezTo>
                    <a:pt x="6175073" y="4067127"/>
                    <a:pt x="6181380" y="4102596"/>
                    <a:pt x="6201624" y="4129588"/>
                  </a:cubicBezTo>
                  <a:cubicBezTo>
                    <a:pt x="6210678" y="4141659"/>
                    <a:pt x="6220132" y="4153440"/>
                    <a:pt x="6228785" y="4165802"/>
                  </a:cubicBezTo>
                  <a:cubicBezTo>
                    <a:pt x="6273000" y="4228966"/>
                    <a:pt x="6243165" y="4212845"/>
                    <a:pt x="6292159" y="4229177"/>
                  </a:cubicBezTo>
                  <a:cubicBezTo>
                    <a:pt x="6301212" y="4223141"/>
                    <a:pt x="6309587" y="4215936"/>
                    <a:pt x="6319319" y="4211070"/>
                  </a:cubicBezTo>
                  <a:cubicBezTo>
                    <a:pt x="6333855" y="4203802"/>
                    <a:pt x="6350806" y="4201576"/>
                    <a:pt x="6364587" y="4192963"/>
                  </a:cubicBezTo>
                  <a:cubicBezTo>
                    <a:pt x="6375444" y="4186177"/>
                    <a:pt x="6381328" y="4173244"/>
                    <a:pt x="6391747" y="4165802"/>
                  </a:cubicBezTo>
                  <a:cubicBezTo>
                    <a:pt x="6402729" y="4157957"/>
                    <a:pt x="6416243" y="4154391"/>
                    <a:pt x="6427961" y="4147695"/>
                  </a:cubicBezTo>
                  <a:cubicBezTo>
                    <a:pt x="6500146" y="4106446"/>
                    <a:pt x="6389077" y="4154354"/>
                    <a:pt x="6527549" y="4102428"/>
                  </a:cubicBezTo>
                  <a:cubicBezTo>
                    <a:pt x="6587905" y="4111481"/>
                    <a:pt x="6648869" y="4117140"/>
                    <a:pt x="6708618" y="4129588"/>
                  </a:cubicBezTo>
                  <a:cubicBezTo>
                    <a:pt x="6720425" y="4132048"/>
                    <a:pt x="6761126" y="4156747"/>
                    <a:pt x="6771992" y="4165802"/>
                  </a:cubicBezTo>
                  <a:cubicBezTo>
                    <a:pt x="6781828" y="4173999"/>
                    <a:pt x="6788500" y="4185861"/>
                    <a:pt x="6799153" y="4192963"/>
                  </a:cubicBezTo>
                  <a:cubicBezTo>
                    <a:pt x="6807093" y="4198257"/>
                    <a:pt x="6817260" y="4198998"/>
                    <a:pt x="6826313" y="4202016"/>
                  </a:cubicBezTo>
                  <a:cubicBezTo>
                    <a:pt x="6902976" y="4192434"/>
                    <a:pt x="6881538" y="4210168"/>
                    <a:pt x="6907794" y="4183909"/>
                  </a:cubicBezTo>
                </a:path>
              </a:pathLst>
            </a:custGeom>
            <a:ln w="57150">
              <a:solidFill>
                <a:srgbClr val="FF0000"/>
              </a:solidFill>
              <a:prstDash val="sysDot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A2F85EA-B637-47CB-9716-85C0490224AE}"/>
                </a:ext>
              </a:extLst>
            </p:cNvPr>
            <p:cNvCxnSpPr>
              <a:cxnSpLocks/>
              <a:stCxn id="21" idx="1"/>
              <a:endCxn id="22" idx="2"/>
            </p:cNvCxnSpPr>
            <p:nvPr/>
          </p:nvCxnSpPr>
          <p:spPr>
            <a:xfrm>
              <a:off x="2453489" y="1385180"/>
              <a:ext cx="6811225" cy="4197335"/>
            </a:xfrm>
            <a:prstGeom prst="line">
              <a:avLst/>
            </a:prstGeom>
            <a:ln w="57150">
              <a:solidFill>
                <a:srgbClr val="92D050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30" name="Arrow: Up-Down 29">
              <a:extLst>
                <a:ext uri="{FF2B5EF4-FFF2-40B4-BE49-F238E27FC236}">
                  <a16:creationId xmlns:a16="http://schemas.microsoft.com/office/drawing/2014/main" id="{EF5FE374-E831-4682-A1C8-DDB6A54E2EAA}"/>
                </a:ext>
              </a:extLst>
            </p:cNvPr>
            <p:cNvSpPr/>
            <p:nvPr/>
          </p:nvSpPr>
          <p:spPr>
            <a:xfrm>
              <a:off x="5640308" y="2117034"/>
              <a:ext cx="172016" cy="1311966"/>
            </a:xfrm>
            <a:prstGeom prst="upDownArrow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Up-Down 24">
              <a:extLst>
                <a:ext uri="{FF2B5EF4-FFF2-40B4-BE49-F238E27FC236}">
                  <a16:creationId xmlns:a16="http://schemas.microsoft.com/office/drawing/2014/main" id="{444580FA-B99D-4560-80C5-7A2D16B2903F}"/>
                </a:ext>
              </a:extLst>
            </p:cNvPr>
            <p:cNvSpPr/>
            <p:nvPr/>
          </p:nvSpPr>
          <p:spPr>
            <a:xfrm>
              <a:off x="5652002" y="3483847"/>
              <a:ext cx="172016" cy="1311966"/>
            </a:xfrm>
            <a:prstGeom prst="upDownArrow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rrow: Up-Down 14">
              <a:extLst>
                <a:ext uri="{FF2B5EF4-FFF2-40B4-BE49-F238E27FC236}">
                  <a16:creationId xmlns:a16="http://schemas.microsoft.com/office/drawing/2014/main" id="{14F19EAD-0A34-F260-1EE5-53B0E2B102B7}"/>
                </a:ext>
              </a:extLst>
            </p:cNvPr>
            <p:cNvSpPr/>
            <p:nvPr/>
          </p:nvSpPr>
          <p:spPr>
            <a:xfrm>
              <a:off x="5295155" y="1865004"/>
              <a:ext cx="172016" cy="2922676"/>
            </a:xfrm>
            <a:prstGeom prst="upDownArrow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7F9E545-497A-4480-A5F5-33464EB14F67}"/>
              </a:ext>
            </a:extLst>
          </p:cNvPr>
          <p:cNvGrpSpPr/>
          <p:nvPr/>
        </p:nvGrpSpPr>
        <p:grpSpPr>
          <a:xfrm>
            <a:off x="6133662" y="1572826"/>
            <a:ext cx="932701" cy="1090209"/>
            <a:chOff x="9680235" y="2862624"/>
            <a:chExt cx="1859344" cy="228544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58402CD-CF3D-4136-8151-6637C4D9AF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80235" y="2862624"/>
              <a:ext cx="1859344" cy="2285443"/>
            </a:xfrm>
            <a:prstGeom prst="rect">
              <a:avLst/>
            </a:prstGeom>
          </p:spPr>
        </p:pic>
        <p:sp>
          <p:nvSpPr>
            <p:cNvPr id="29" name="Arrow: Up-Down 28">
              <a:extLst>
                <a:ext uri="{FF2B5EF4-FFF2-40B4-BE49-F238E27FC236}">
                  <a16:creationId xmlns:a16="http://schemas.microsoft.com/office/drawing/2014/main" id="{DD0A8C9B-726B-43B7-8323-A796339E5F1F}"/>
                </a:ext>
              </a:extLst>
            </p:cNvPr>
            <p:cNvSpPr/>
            <p:nvPr/>
          </p:nvSpPr>
          <p:spPr>
            <a:xfrm>
              <a:off x="10286520" y="3689405"/>
              <a:ext cx="137640" cy="413173"/>
            </a:xfrm>
            <a:prstGeom prst="upDownArrow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CF24602-D031-4405-92A0-5533F3123A9F}"/>
              </a:ext>
            </a:extLst>
          </p:cNvPr>
          <p:cNvGrpSpPr/>
          <p:nvPr/>
        </p:nvGrpSpPr>
        <p:grpSpPr>
          <a:xfrm>
            <a:off x="6913408" y="3549419"/>
            <a:ext cx="1251565" cy="1038431"/>
            <a:chOff x="2070985" y="4554681"/>
            <a:chExt cx="1628103" cy="131196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3514BF9-D1CE-4583-829F-AE0B443932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70985" y="4554681"/>
              <a:ext cx="1628103" cy="1311966"/>
            </a:xfrm>
            <a:prstGeom prst="rect">
              <a:avLst/>
            </a:prstGeom>
          </p:spPr>
        </p:pic>
        <p:sp>
          <p:nvSpPr>
            <p:cNvPr id="28" name="Arrow: Up-Down 27">
              <a:extLst>
                <a:ext uri="{FF2B5EF4-FFF2-40B4-BE49-F238E27FC236}">
                  <a16:creationId xmlns:a16="http://schemas.microsoft.com/office/drawing/2014/main" id="{B67AF461-BEC5-4D6C-B57E-6B5322F15BC8}"/>
                </a:ext>
              </a:extLst>
            </p:cNvPr>
            <p:cNvSpPr/>
            <p:nvPr/>
          </p:nvSpPr>
          <p:spPr>
            <a:xfrm>
              <a:off x="2946910" y="5034358"/>
              <a:ext cx="113166" cy="417262"/>
            </a:xfrm>
            <a:prstGeom prst="upDownArrow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E5B14D69-D450-4121-8362-189803D3D96A}"/>
              </a:ext>
            </a:extLst>
          </p:cNvPr>
          <p:cNvSpPr/>
          <p:nvPr/>
        </p:nvSpPr>
        <p:spPr>
          <a:xfrm>
            <a:off x="5247249" y="4363962"/>
            <a:ext cx="880240" cy="53159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6E156EE8-139C-421F-9FE2-7F4271A7FACE}"/>
              </a:ext>
            </a:extLst>
          </p:cNvPr>
          <p:cNvSpPr/>
          <p:nvPr/>
        </p:nvSpPr>
        <p:spPr>
          <a:xfrm>
            <a:off x="5183644" y="2228240"/>
            <a:ext cx="880240" cy="5315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DA1E00A-2940-443C-8F16-3B9F2EBBD418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5794687" y="2117931"/>
            <a:ext cx="338975" cy="116796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D2A189A-AA4E-4A4D-8ED0-5B6E040AF237}"/>
              </a:ext>
            </a:extLst>
          </p:cNvPr>
          <p:cNvCxnSpPr>
            <a:cxnSpLocks/>
            <a:stCxn id="23" idx="6"/>
          </p:cNvCxnSpPr>
          <p:nvPr/>
        </p:nvCxnSpPr>
        <p:spPr>
          <a:xfrm flipV="1">
            <a:off x="6127489" y="4194965"/>
            <a:ext cx="938874" cy="434795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2A64ECE1-2159-4110-97E8-4C0F6C393B04}"/>
              </a:ext>
            </a:extLst>
          </p:cNvPr>
          <p:cNvSpPr txBox="1"/>
          <p:nvPr/>
        </p:nvSpPr>
        <p:spPr>
          <a:xfrm>
            <a:off x="6935278" y="4389616"/>
            <a:ext cx="2376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Decreasing Pressure residual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627A9D8-715B-4B51-A9E3-662DD5F75E1A}"/>
              </a:ext>
            </a:extLst>
          </p:cNvPr>
          <p:cNvSpPr txBox="1"/>
          <p:nvPr/>
        </p:nvSpPr>
        <p:spPr>
          <a:xfrm>
            <a:off x="6874235" y="1460692"/>
            <a:ext cx="2524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Increasing Pressure residual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668C43-279D-34D1-39B4-53F300BB9AA1}"/>
              </a:ext>
            </a:extLst>
          </p:cNvPr>
          <p:cNvSpPr txBox="1"/>
          <p:nvPr/>
        </p:nvSpPr>
        <p:spPr>
          <a:xfrm>
            <a:off x="3929830" y="2701648"/>
            <a:ext cx="1515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Hysteresis</a:t>
            </a:r>
          </a:p>
        </p:txBody>
      </p:sp>
      <p:sp>
        <p:nvSpPr>
          <p:cNvPr id="16" name="Callout: Line 15">
            <a:extLst>
              <a:ext uri="{FF2B5EF4-FFF2-40B4-BE49-F238E27FC236}">
                <a16:creationId xmlns:a16="http://schemas.microsoft.com/office/drawing/2014/main" id="{D147CAFF-1813-D1AD-F9D4-5D6D3B14951C}"/>
              </a:ext>
            </a:extLst>
          </p:cNvPr>
          <p:cNvSpPr/>
          <p:nvPr/>
        </p:nvSpPr>
        <p:spPr>
          <a:xfrm>
            <a:off x="3463487" y="968437"/>
            <a:ext cx="1246875" cy="369333"/>
          </a:xfrm>
          <a:prstGeom prst="borderCallout1">
            <a:avLst>
              <a:gd name="adj1" fmla="val 67847"/>
              <a:gd name="adj2" fmla="val 1316"/>
              <a:gd name="adj3" fmla="val 150703"/>
              <a:gd name="adj4" fmla="val -34473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Decr</a:t>
            </a:r>
            <a:r>
              <a:rPr lang="en-US" dirty="0">
                <a:solidFill>
                  <a:schemeClr val="tx1"/>
                </a:solidFill>
              </a:rPr>
              <a:t> P fit</a:t>
            </a:r>
          </a:p>
        </p:txBody>
      </p:sp>
      <p:sp>
        <p:nvSpPr>
          <p:cNvPr id="17" name="Callout: Line 16">
            <a:extLst>
              <a:ext uri="{FF2B5EF4-FFF2-40B4-BE49-F238E27FC236}">
                <a16:creationId xmlns:a16="http://schemas.microsoft.com/office/drawing/2014/main" id="{16AB6E80-5973-BF9D-0AEA-691FB3892EC2}"/>
              </a:ext>
            </a:extLst>
          </p:cNvPr>
          <p:cNvSpPr/>
          <p:nvPr/>
        </p:nvSpPr>
        <p:spPr>
          <a:xfrm>
            <a:off x="2062580" y="4343448"/>
            <a:ext cx="1246875" cy="369333"/>
          </a:xfrm>
          <a:prstGeom prst="borderCallout1">
            <a:avLst>
              <a:gd name="adj1" fmla="val -2193"/>
              <a:gd name="adj2" fmla="val 10000"/>
              <a:gd name="adj3" fmla="val -137599"/>
              <a:gd name="adj4" fmla="val 45617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Incr</a:t>
            </a:r>
            <a:r>
              <a:rPr lang="en-US" dirty="0">
                <a:solidFill>
                  <a:schemeClr val="tx1"/>
                </a:solidFill>
              </a:rPr>
              <a:t> P fit</a:t>
            </a:r>
          </a:p>
        </p:txBody>
      </p:sp>
      <p:sp>
        <p:nvSpPr>
          <p:cNvPr id="26" name="Callout: Line 25">
            <a:extLst>
              <a:ext uri="{FF2B5EF4-FFF2-40B4-BE49-F238E27FC236}">
                <a16:creationId xmlns:a16="http://schemas.microsoft.com/office/drawing/2014/main" id="{49B43318-03FF-B349-1003-BFF4FD44DC7A}"/>
              </a:ext>
            </a:extLst>
          </p:cNvPr>
          <p:cNvSpPr/>
          <p:nvPr/>
        </p:nvSpPr>
        <p:spPr>
          <a:xfrm>
            <a:off x="2428771" y="403728"/>
            <a:ext cx="1246875" cy="369333"/>
          </a:xfrm>
          <a:prstGeom prst="borderCallout1">
            <a:avLst>
              <a:gd name="adj1" fmla="val 98795"/>
              <a:gd name="adj2" fmla="val 15790"/>
              <a:gd name="adj3" fmla="val 450407"/>
              <a:gd name="adj4" fmla="val 8467"/>
            </a:avLst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All P fit</a:t>
            </a:r>
          </a:p>
        </p:txBody>
      </p:sp>
    </p:spTree>
    <p:extLst>
      <p:ext uri="{BB962C8B-B14F-4D97-AF65-F5344CB8AC3E}">
        <p14:creationId xmlns:p14="http://schemas.microsoft.com/office/powerpoint/2010/main" val="1069399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34D54-5467-5B0C-3B79-44DA078B8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(very flexible)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893B8-343D-0819-54EC-141560A6D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 to MBARI pH sensor</a:t>
            </a:r>
          </a:p>
          <a:p>
            <a:r>
              <a:rPr lang="en-US" dirty="0"/>
              <a:t>Discussion of how to improve the design with a better understanding of semiconductor device physics, design and fabrication</a:t>
            </a:r>
          </a:p>
          <a:p>
            <a:r>
              <a:rPr lang="en-US" dirty="0"/>
              <a:t>Brief discussion of what the state of the art is and might be in the near future</a:t>
            </a:r>
          </a:p>
          <a:p>
            <a:r>
              <a:rPr lang="en-US" dirty="0"/>
              <a:t>Brief discussion of </a:t>
            </a:r>
            <a:r>
              <a:rPr lang="en-US" dirty="0" err="1"/>
              <a:t>BioFETs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300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CFF17-B3A3-373F-F862-D98D26EF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031" y="142541"/>
            <a:ext cx="10515600" cy="1325563"/>
          </a:xfrm>
        </p:spPr>
        <p:txBody>
          <a:bodyPr/>
          <a:lstStyle/>
          <a:p>
            <a:r>
              <a:rPr lang="en-US" dirty="0"/>
              <a:t>Background and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9E39C-7AF4-E5B9-4AB7-91292A8AF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655" y="1401678"/>
            <a:ext cx="7465508" cy="538072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MBARI’s Chem Sensor lab has been developing autonomous ISFET based pH sensors for deep water (2000 meter) oceanographic applications since 2008.</a:t>
            </a:r>
          </a:p>
          <a:p>
            <a:pPr lvl="1"/>
            <a:r>
              <a:rPr lang="en-US" dirty="0"/>
              <a:t>We commercialized the technology with Seabird Scientific in 2010</a:t>
            </a:r>
          </a:p>
          <a:p>
            <a:pPr lvl="1"/>
            <a:r>
              <a:rPr lang="en-US" dirty="0"/>
              <a:t>We have deployed 100’s of pH sensors on profiling floats across the world’s oceans and expect/hope to continue</a:t>
            </a:r>
          </a:p>
          <a:p>
            <a:pPr lvl="1"/>
            <a:r>
              <a:rPr lang="en-US" dirty="0"/>
              <a:t>With extensive on-going QC, our current accuracy is ~0.01 pH units over several years</a:t>
            </a:r>
          </a:p>
          <a:p>
            <a:pPr lvl="1"/>
            <a:endParaRPr lang="en-US" dirty="0"/>
          </a:p>
          <a:p>
            <a:r>
              <a:rPr lang="en-US" dirty="0"/>
              <a:t>We continue to improve our sensor but would benefit from more expertise in semiconductor physics, design and fabrication</a:t>
            </a:r>
          </a:p>
          <a:p>
            <a:endParaRPr lang="en-US" dirty="0"/>
          </a:p>
          <a:p>
            <a:r>
              <a:rPr lang="en-US" dirty="0"/>
              <a:t>GOAL #1: Discuss how we might develop a better understanding of how our sensor responds to pressure, temperature, structural design, manufacturing variations, etc.</a:t>
            </a:r>
          </a:p>
          <a:p>
            <a:r>
              <a:rPr lang="en-US" dirty="0"/>
              <a:t>GOAL #2: Get a big picture view of our ISFET design vs. what’s possible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E155D8-EDF7-3E3D-CE5B-0F03642CB4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13" r="4862"/>
          <a:stretch/>
        </p:blipFill>
        <p:spPr>
          <a:xfrm>
            <a:off x="7776412" y="-22237"/>
            <a:ext cx="4313321" cy="24345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BD656E1-2E96-5FE1-5E64-A3B9D41D52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0984" y="2542845"/>
            <a:ext cx="1695361" cy="41307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B245CC-FFF8-A94A-1297-F6BF9207C6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5876" y="4965122"/>
            <a:ext cx="2476521" cy="166821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5F0853C-E2B8-1925-60F4-4C3DB9F229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8052" y="2500610"/>
            <a:ext cx="1789127" cy="266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777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B33E7-BE92-8836-C46A-C1C1AD003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642" y="-58945"/>
            <a:ext cx="10515600" cy="1325563"/>
          </a:xfrm>
        </p:spPr>
        <p:txBody>
          <a:bodyPr/>
          <a:lstStyle/>
          <a:p>
            <a:r>
              <a:rPr lang="en-US" dirty="0"/>
              <a:t>Some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3A5D3-4FB0-5E55-2D7E-45EC0D97C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945" y="1105157"/>
            <a:ext cx="7366448" cy="311536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Gen 1 and 2 use ISFETs from Honeywell</a:t>
            </a:r>
          </a:p>
          <a:p>
            <a:pPr lvl="1"/>
            <a:r>
              <a:rPr lang="en-US" dirty="0"/>
              <a:t>3.2mm x 4.2mm</a:t>
            </a:r>
          </a:p>
          <a:p>
            <a:pPr lvl="1"/>
            <a:r>
              <a:rPr lang="en-US" dirty="0"/>
              <a:t>Backside (non-sensing side) contacts using proprietary technique</a:t>
            </a:r>
          </a:p>
          <a:p>
            <a:r>
              <a:rPr lang="en-US" dirty="0"/>
              <a:t>Gen 3 uses ISFET from </a:t>
            </a:r>
            <a:r>
              <a:rPr lang="en-US" dirty="0" err="1"/>
              <a:t>Lionix</a:t>
            </a:r>
            <a:r>
              <a:rPr lang="en-US" dirty="0"/>
              <a:t> International (Netherlands)</a:t>
            </a:r>
          </a:p>
          <a:p>
            <a:pPr lvl="1"/>
            <a:r>
              <a:rPr lang="en-US" dirty="0"/>
              <a:t>5mm x 9mm</a:t>
            </a:r>
          </a:p>
          <a:p>
            <a:pPr lvl="1"/>
            <a:r>
              <a:rPr lang="en-US" dirty="0"/>
              <a:t>Front side (sensing side) contacts</a:t>
            </a:r>
          </a:p>
          <a:p>
            <a:r>
              <a:rPr lang="en-US" dirty="0"/>
              <a:t>We run a constant current through the ISFET by adjusting current to a counter electrode and measure voltage from the reference electrode to the ISFET source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CE34B5-E093-3E8C-A937-B6DD41DBB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9309" y="514610"/>
            <a:ext cx="4420291" cy="3223268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832284E-ECDF-B46F-4C60-B7969BA8D78F}"/>
              </a:ext>
            </a:extLst>
          </p:cNvPr>
          <p:cNvCxnSpPr>
            <a:cxnSpLocks/>
          </p:cNvCxnSpPr>
          <p:nvPr/>
        </p:nvCxnSpPr>
        <p:spPr>
          <a:xfrm>
            <a:off x="8997395" y="603836"/>
            <a:ext cx="1042059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63F577E-2EAD-39B2-D0C4-31690359DDB0}"/>
              </a:ext>
            </a:extLst>
          </p:cNvPr>
          <p:cNvSpPr txBox="1"/>
          <p:nvPr/>
        </p:nvSpPr>
        <p:spPr>
          <a:xfrm>
            <a:off x="9081767" y="258348"/>
            <a:ext cx="1626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188 </a:t>
            </a:r>
            <a:r>
              <a:rPr lang="en-US" dirty="0" err="1"/>
              <a:t>uA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ADD2EB-858E-B771-9AE4-83888B738A73}"/>
              </a:ext>
            </a:extLst>
          </p:cNvPr>
          <p:cNvSpPr txBox="1"/>
          <p:nvPr/>
        </p:nvSpPr>
        <p:spPr>
          <a:xfrm>
            <a:off x="7379933" y="1603612"/>
            <a:ext cx="1351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Feedback Current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CDD2B3A-079D-1F85-F1F3-6F02EDC7926E}"/>
              </a:ext>
            </a:extLst>
          </p:cNvPr>
          <p:cNvCxnSpPr>
            <a:cxnSpLocks/>
          </p:cNvCxnSpPr>
          <p:nvPr/>
        </p:nvCxnSpPr>
        <p:spPr>
          <a:xfrm>
            <a:off x="8281701" y="2039844"/>
            <a:ext cx="7200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F9F0E1D-5871-D81A-7FE3-7252AA5F625B}"/>
              </a:ext>
            </a:extLst>
          </p:cNvPr>
          <p:cNvSpPr txBox="1">
            <a:spLocks/>
          </p:cNvSpPr>
          <p:nvPr/>
        </p:nvSpPr>
        <p:spPr>
          <a:xfrm>
            <a:off x="462861" y="4017600"/>
            <a:ext cx="11253194" cy="29869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We calibrate every sensor for pressure (f(P)), temperature (k0) and a “bulk” offset (k2)</a:t>
            </a:r>
          </a:p>
          <a:p>
            <a:pPr lvl="1"/>
            <a:r>
              <a:rPr lang="en-US" sz="1900" dirty="0"/>
              <a:t>We see a lot of variability in the data and would like to understand why</a:t>
            </a:r>
          </a:p>
          <a:p>
            <a:r>
              <a:rPr lang="en-US" sz="2200" dirty="0"/>
              <a:t>Generation 2 is more reliable and easier to manufacture than Gen 1</a:t>
            </a:r>
          </a:p>
          <a:p>
            <a:pPr lvl="1"/>
            <a:r>
              <a:rPr lang="en-US" sz="1900" dirty="0"/>
              <a:t>But has increased change in </a:t>
            </a:r>
            <a:r>
              <a:rPr lang="en-US" sz="1900" dirty="0" err="1"/>
              <a:t>Vrs</a:t>
            </a:r>
            <a:r>
              <a:rPr lang="en-US" sz="1900" dirty="0"/>
              <a:t> with pressure and increased “hysteresis” between increasing pressure and decreasing pressure regimes</a:t>
            </a:r>
          </a:p>
          <a:p>
            <a:r>
              <a:rPr lang="en-US" sz="2300" dirty="0"/>
              <a:t>Pressure balanced Gen 2 and Gen 3 designs have the smallest change in </a:t>
            </a:r>
            <a:r>
              <a:rPr lang="en-US" sz="2300" dirty="0" err="1"/>
              <a:t>Vrs</a:t>
            </a:r>
            <a:r>
              <a:rPr lang="en-US" sz="2300" dirty="0"/>
              <a:t> with pressure and the least hysteresis</a:t>
            </a:r>
          </a:p>
        </p:txBody>
      </p:sp>
    </p:spTree>
    <p:extLst>
      <p:ext uri="{BB962C8B-B14F-4D97-AF65-F5344CB8AC3E}">
        <p14:creationId xmlns:p14="http://schemas.microsoft.com/office/powerpoint/2010/main" val="1353568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103990-DF0D-76B1-8339-35E5664E9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2632" y="736934"/>
            <a:ext cx="3063040" cy="538413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681D9EB3-466C-6B11-19D7-FA1807E08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2181" y="1832470"/>
            <a:ext cx="3795577" cy="37036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8CF9E5-C492-5C65-B071-E7462B0A3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266" y="281830"/>
            <a:ext cx="10515600" cy="1325563"/>
          </a:xfrm>
        </p:spPr>
        <p:txBody>
          <a:bodyPr/>
          <a:lstStyle/>
          <a:p>
            <a:r>
              <a:rPr lang="en-US" dirty="0"/>
              <a:t>Mechanical Details</a:t>
            </a:r>
            <a:br>
              <a:rPr lang="en-US" dirty="0"/>
            </a:br>
            <a:r>
              <a:rPr lang="en-US" dirty="0"/>
              <a:t>Generation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2525C-BD93-4E60-A4FF-D78420F86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579" y="1610484"/>
            <a:ext cx="4265053" cy="363703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Sits on a pedestal</a:t>
            </a:r>
          </a:p>
          <a:p>
            <a:pPr lvl="1"/>
            <a:r>
              <a:rPr lang="en-US" dirty="0"/>
              <a:t>ISFET is unsupported at corners</a:t>
            </a:r>
          </a:p>
          <a:p>
            <a:r>
              <a:rPr lang="en-US" dirty="0"/>
              <a:t>Uses a 0.020” (0.5mm) cross section O-Ring on face of the ISFET</a:t>
            </a:r>
          </a:p>
          <a:p>
            <a:r>
              <a:rPr lang="en-US" dirty="0"/>
              <a:t>Uses bent wires for electrical contacts on the backside of the ISFET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CD0B61-DD8F-D380-3801-48602007F0BF}"/>
              </a:ext>
            </a:extLst>
          </p:cNvPr>
          <p:cNvSpPr txBox="1"/>
          <p:nvPr/>
        </p:nvSpPr>
        <p:spPr>
          <a:xfrm>
            <a:off x="7675297" y="1132618"/>
            <a:ext cx="2117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Outer O-Ring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AA54B0C-8D86-4886-4754-954348C4D4AB}"/>
              </a:ext>
            </a:extLst>
          </p:cNvPr>
          <p:cNvCxnSpPr>
            <a:cxnSpLocks/>
          </p:cNvCxnSpPr>
          <p:nvPr/>
        </p:nvCxnSpPr>
        <p:spPr>
          <a:xfrm>
            <a:off x="8020682" y="1377886"/>
            <a:ext cx="656966" cy="11637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24CFFEA-CAB7-3E29-CE55-26A1A8B335E7}"/>
              </a:ext>
            </a:extLst>
          </p:cNvPr>
          <p:cNvSpPr txBox="1"/>
          <p:nvPr/>
        </p:nvSpPr>
        <p:spPr>
          <a:xfrm>
            <a:off x="8856097" y="734234"/>
            <a:ext cx="2117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Pedestal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E3DC06D-5608-7B2D-29F7-FB0FE637FD26}"/>
              </a:ext>
            </a:extLst>
          </p:cNvPr>
          <p:cNvCxnSpPr>
            <a:cxnSpLocks/>
          </p:cNvCxnSpPr>
          <p:nvPr/>
        </p:nvCxnSpPr>
        <p:spPr>
          <a:xfrm flipH="1">
            <a:off x="8743063" y="1027434"/>
            <a:ext cx="840137" cy="19239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D8DD926A-5E59-0457-FD5C-12E8FC55BB49}"/>
              </a:ext>
            </a:extLst>
          </p:cNvPr>
          <p:cNvSpPr txBox="1"/>
          <p:nvPr/>
        </p:nvSpPr>
        <p:spPr>
          <a:xfrm>
            <a:off x="9894510" y="1027434"/>
            <a:ext cx="2117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ISFET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7A00287-7263-50A2-5619-376D8F7A0D9E}"/>
              </a:ext>
            </a:extLst>
          </p:cNvPr>
          <p:cNvCxnSpPr>
            <a:cxnSpLocks/>
          </p:cNvCxnSpPr>
          <p:nvPr/>
        </p:nvCxnSpPr>
        <p:spPr>
          <a:xfrm flipH="1">
            <a:off x="9720000" y="1317284"/>
            <a:ext cx="535715" cy="14048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A090F382-2351-433F-C7B3-8A90E9296C3B}"/>
              </a:ext>
            </a:extLst>
          </p:cNvPr>
          <p:cNvSpPr txBox="1"/>
          <p:nvPr/>
        </p:nvSpPr>
        <p:spPr>
          <a:xfrm>
            <a:off x="9586115" y="4225506"/>
            <a:ext cx="2117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Face O-Ring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1D0567D1-FA56-C85A-4F39-5901BEE7D359}"/>
              </a:ext>
            </a:extLst>
          </p:cNvPr>
          <p:cNvCxnSpPr>
            <a:cxnSpLocks/>
          </p:cNvCxnSpPr>
          <p:nvPr/>
        </p:nvCxnSpPr>
        <p:spPr>
          <a:xfrm flipV="1">
            <a:off x="9792855" y="3276000"/>
            <a:ext cx="215145" cy="1058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D4E545AA-051B-3EA7-7EE0-6137A8FF5D50}"/>
              </a:ext>
            </a:extLst>
          </p:cNvPr>
          <p:cNvSpPr txBox="1"/>
          <p:nvPr/>
        </p:nvSpPr>
        <p:spPr>
          <a:xfrm>
            <a:off x="10368749" y="1548802"/>
            <a:ext cx="2117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Cover Plate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83431BD-2B2D-DB8C-B8E9-DD00B78FCEBE}"/>
              </a:ext>
            </a:extLst>
          </p:cNvPr>
          <p:cNvCxnSpPr>
            <a:cxnSpLocks/>
          </p:cNvCxnSpPr>
          <p:nvPr/>
        </p:nvCxnSpPr>
        <p:spPr>
          <a:xfrm flipH="1">
            <a:off x="10578862" y="1838652"/>
            <a:ext cx="151092" cy="7029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14DE55FE-4E45-558F-72CC-85AE49A06C24}"/>
              </a:ext>
            </a:extLst>
          </p:cNvPr>
          <p:cNvSpPr txBox="1"/>
          <p:nvPr/>
        </p:nvSpPr>
        <p:spPr>
          <a:xfrm>
            <a:off x="5169216" y="612912"/>
            <a:ext cx="2902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Reference Electrode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F4C6A171-2955-F570-B8EA-5D189A6F48E4}"/>
              </a:ext>
            </a:extLst>
          </p:cNvPr>
          <p:cNvCxnSpPr>
            <a:cxnSpLocks/>
          </p:cNvCxnSpPr>
          <p:nvPr/>
        </p:nvCxnSpPr>
        <p:spPr>
          <a:xfrm flipH="1">
            <a:off x="6855500" y="941020"/>
            <a:ext cx="191241" cy="6833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821F6E4F-013F-A77C-82D9-859BD9F96AF0}"/>
              </a:ext>
            </a:extLst>
          </p:cNvPr>
          <p:cNvSpPr txBox="1"/>
          <p:nvPr/>
        </p:nvSpPr>
        <p:spPr>
          <a:xfrm>
            <a:off x="7309690" y="372996"/>
            <a:ext cx="2902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Counter Electrode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82B78F3A-DE74-15D2-CDA3-2BEAA1AC96FE}"/>
              </a:ext>
            </a:extLst>
          </p:cNvPr>
          <p:cNvCxnSpPr>
            <a:cxnSpLocks/>
          </p:cNvCxnSpPr>
          <p:nvPr/>
        </p:nvCxnSpPr>
        <p:spPr>
          <a:xfrm flipH="1">
            <a:off x="7017513" y="672410"/>
            <a:ext cx="785542" cy="11481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6C122B52-EC65-B81F-BE64-55BAF45D6A49}"/>
              </a:ext>
            </a:extLst>
          </p:cNvPr>
          <p:cNvSpPr txBox="1"/>
          <p:nvPr/>
        </p:nvSpPr>
        <p:spPr>
          <a:xfrm>
            <a:off x="9792855" y="5062850"/>
            <a:ext cx="2117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Bent Wires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BBE17207-BE39-72F2-6E2B-F5E9FF89B9C8}"/>
              </a:ext>
            </a:extLst>
          </p:cNvPr>
          <p:cNvCxnSpPr>
            <a:cxnSpLocks/>
          </p:cNvCxnSpPr>
          <p:nvPr/>
        </p:nvCxnSpPr>
        <p:spPr>
          <a:xfrm flipH="1" flipV="1">
            <a:off x="9296940" y="4867200"/>
            <a:ext cx="597570" cy="3161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1842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6A6A43-561F-9724-E570-25CAC18DA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0218" y="252000"/>
            <a:ext cx="3077149" cy="55908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9923F68-FC9B-972C-D993-4A9FA36C7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212" y="1789391"/>
            <a:ext cx="4123956" cy="3569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9ACFDA-0812-CAA4-972C-300FB81E0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252" y="0"/>
            <a:ext cx="10515600" cy="1325563"/>
          </a:xfrm>
        </p:spPr>
        <p:txBody>
          <a:bodyPr/>
          <a:lstStyle/>
          <a:p>
            <a:r>
              <a:rPr lang="en-US" dirty="0"/>
              <a:t>Generation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67DD30-362E-4881-0036-14577AF42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754" y="1325563"/>
            <a:ext cx="4976246" cy="4351338"/>
          </a:xfrm>
        </p:spPr>
        <p:txBody>
          <a:bodyPr/>
          <a:lstStyle/>
          <a:p>
            <a:r>
              <a:rPr lang="en-US" dirty="0"/>
              <a:t>Integrated ISFET and Electrodes in one housing</a:t>
            </a:r>
          </a:p>
          <a:p>
            <a:r>
              <a:rPr lang="en-US" dirty="0"/>
              <a:t>ISFET is fully backed up on back side</a:t>
            </a:r>
          </a:p>
          <a:p>
            <a:r>
              <a:rPr lang="en-US" dirty="0"/>
              <a:t>Face seal gasket completely covers everything but the sensing trace on the front side of the ISFET</a:t>
            </a:r>
          </a:p>
          <a:p>
            <a:r>
              <a:rPr lang="en-US" dirty="0"/>
              <a:t>Springy “Fuzz Buttons” for contacts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E59378-FB24-AA73-932A-8E4C6E89162D}"/>
              </a:ext>
            </a:extLst>
          </p:cNvPr>
          <p:cNvSpPr txBox="1"/>
          <p:nvPr/>
        </p:nvSpPr>
        <p:spPr>
          <a:xfrm>
            <a:off x="10413937" y="2210072"/>
            <a:ext cx="2117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ISFET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D2F3C51-4B82-8F6A-88AF-5467B715360D}"/>
              </a:ext>
            </a:extLst>
          </p:cNvPr>
          <p:cNvCxnSpPr>
            <a:cxnSpLocks/>
          </p:cNvCxnSpPr>
          <p:nvPr/>
        </p:nvCxnSpPr>
        <p:spPr>
          <a:xfrm flipH="1">
            <a:off x="9957600" y="2484000"/>
            <a:ext cx="692877" cy="727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570BDA7-41B8-D81B-50F4-FBB3607F787F}"/>
              </a:ext>
            </a:extLst>
          </p:cNvPr>
          <p:cNvSpPr txBox="1"/>
          <p:nvPr/>
        </p:nvSpPr>
        <p:spPr>
          <a:xfrm>
            <a:off x="10529933" y="4723134"/>
            <a:ext cx="2117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Face Gasket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EC6EBAF-0FA1-644B-CCDD-28EC6348137E}"/>
              </a:ext>
            </a:extLst>
          </p:cNvPr>
          <p:cNvCxnSpPr>
            <a:cxnSpLocks/>
          </p:cNvCxnSpPr>
          <p:nvPr/>
        </p:nvCxnSpPr>
        <p:spPr>
          <a:xfrm flipH="1">
            <a:off x="11336797" y="2781268"/>
            <a:ext cx="348933" cy="5519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0A5A285-B9A5-6122-9094-CFF266B36806}"/>
              </a:ext>
            </a:extLst>
          </p:cNvPr>
          <p:cNvSpPr txBox="1"/>
          <p:nvPr/>
        </p:nvSpPr>
        <p:spPr>
          <a:xfrm>
            <a:off x="10709467" y="2495670"/>
            <a:ext cx="2117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Cover Plate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F1561DB-6611-9A09-56FA-4B44799F8B1F}"/>
              </a:ext>
            </a:extLst>
          </p:cNvPr>
          <p:cNvCxnSpPr>
            <a:cxnSpLocks/>
          </p:cNvCxnSpPr>
          <p:nvPr/>
        </p:nvCxnSpPr>
        <p:spPr>
          <a:xfrm flipH="1" flipV="1">
            <a:off x="10317820" y="3631881"/>
            <a:ext cx="391647" cy="10912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067604A2-1334-A7B4-546B-EE1A194083BA}"/>
              </a:ext>
            </a:extLst>
          </p:cNvPr>
          <p:cNvSpPr txBox="1"/>
          <p:nvPr/>
        </p:nvSpPr>
        <p:spPr>
          <a:xfrm>
            <a:off x="8962476" y="1264566"/>
            <a:ext cx="2902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Reference Electrode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6CBA6F8-227B-7F14-3FDA-CC114DC2F3DF}"/>
              </a:ext>
            </a:extLst>
          </p:cNvPr>
          <p:cNvCxnSpPr>
            <a:cxnSpLocks/>
          </p:cNvCxnSpPr>
          <p:nvPr/>
        </p:nvCxnSpPr>
        <p:spPr>
          <a:xfrm flipH="1">
            <a:off x="8347703" y="1305078"/>
            <a:ext cx="263497" cy="11213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CDAB9B9-761A-E699-287B-1B62AFA98635}"/>
              </a:ext>
            </a:extLst>
          </p:cNvPr>
          <p:cNvSpPr txBox="1"/>
          <p:nvPr/>
        </p:nvSpPr>
        <p:spPr>
          <a:xfrm>
            <a:off x="8138643" y="696314"/>
            <a:ext cx="2902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Back Cover Plate and Counter Electrode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2DB56C4-FF48-0FED-A2B2-87C8660DBE29}"/>
              </a:ext>
            </a:extLst>
          </p:cNvPr>
          <p:cNvCxnSpPr>
            <a:cxnSpLocks/>
          </p:cNvCxnSpPr>
          <p:nvPr/>
        </p:nvCxnSpPr>
        <p:spPr>
          <a:xfrm flipH="1">
            <a:off x="9288000" y="1538195"/>
            <a:ext cx="173042" cy="10462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5AB2552-F841-2B72-0F04-5AB4415D453A}"/>
              </a:ext>
            </a:extLst>
          </p:cNvPr>
          <p:cNvSpPr txBox="1"/>
          <p:nvPr/>
        </p:nvSpPr>
        <p:spPr>
          <a:xfrm>
            <a:off x="9568172" y="1766064"/>
            <a:ext cx="2117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Fuzz Buttons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E84D95F-5713-E45A-A27F-8E20801C4EAF}"/>
              </a:ext>
            </a:extLst>
          </p:cNvPr>
          <p:cNvCxnSpPr>
            <a:cxnSpLocks/>
          </p:cNvCxnSpPr>
          <p:nvPr/>
        </p:nvCxnSpPr>
        <p:spPr>
          <a:xfrm flipH="1">
            <a:off x="9786566" y="2093447"/>
            <a:ext cx="531254" cy="11177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C8DA1135-A121-46E1-357B-3E6C34A9F8EE}"/>
              </a:ext>
            </a:extLst>
          </p:cNvPr>
          <p:cNvSpPr txBox="1"/>
          <p:nvPr/>
        </p:nvSpPr>
        <p:spPr>
          <a:xfrm>
            <a:off x="10304038" y="5300943"/>
            <a:ext cx="2117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Outer O-Ring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2E402FA2-3FC5-F358-B2FF-0508F587C8AA}"/>
              </a:ext>
            </a:extLst>
          </p:cNvPr>
          <p:cNvCxnSpPr>
            <a:cxnSpLocks/>
          </p:cNvCxnSpPr>
          <p:nvPr/>
        </p:nvCxnSpPr>
        <p:spPr>
          <a:xfrm flipH="1" flipV="1">
            <a:off x="10174037" y="3739217"/>
            <a:ext cx="391647" cy="161927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6791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233DCA-07EC-0F45-9DF9-A24B949A9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508" y="1447328"/>
            <a:ext cx="3491197" cy="51560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1C2C16-ACF6-6FE1-843E-3FE6E564B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015" y="170477"/>
            <a:ext cx="10515600" cy="1325563"/>
          </a:xfrm>
        </p:spPr>
        <p:txBody>
          <a:bodyPr/>
          <a:lstStyle/>
          <a:p>
            <a:r>
              <a:rPr lang="en-US" dirty="0"/>
              <a:t>Generation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FD06A-4C49-1831-49A0-FE10BBD162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3" y="317574"/>
            <a:ext cx="8242382" cy="2060575"/>
          </a:xfrm>
        </p:spPr>
        <p:txBody>
          <a:bodyPr>
            <a:normAutofit/>
          </a:bodyPr>
          <a:lstStyle/>
          <a:p>
            <a:r>
              <a:rPr lang="en-US" dirty="0"/>
              <a:t>Similar to Gen 2 with larger </a:t>
            </a:r>
            <a:r>
              <a:rPr lang="en-US" dirty="0" err="1"/>
              <a:t>Lionix</a:t>
            </a:r>
            <a:r>
              <a:rPr lang="en-US" dirty="0"/>
              <a:t> ISFET</a:t>
            </a:r>
          </a:p>
          <a:p>
            <a:r>
              <a:rPr lang="en-US" dirty="0"/>
              <a:t>ISFET can be pressure balanced on all faces by filling the housing with oil exposed to seawater pressure through flexible tube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66991D1-0E56-8AC6-546F-F760FD8B0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2545" y="3813593"/>
            <a:ext cx="1710610" cy="27112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A2E031-66B5-C4B3-4EDF-91416AA1D8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0126" y="2101795"/>
            <a:ext cx="3915404" cy="428531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A34393-5AE1-755A-CE6B-A24258B05851}"/>
              </a:ext>
            </a:extLst>
          </p:cNvPr>
          <p:cNvSpPr txBox="1"/>
          <p:nvPr/>
        </p:nvSpPr>
        <p:spPr>
          <a:xfrm>
            <a:off x="8546673" y="2908250"/>
            <a:ext cx="2117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ISFET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C528EB-1C88-70E9-C1C9-0F4D1454AD69}"/>
              </a:ext>
            </a:extLst>
          </p:cNvPr>
          <p:cNvSpPr txBox="1"/>
          <p:nvPr/>
        </p:nvSpPr>
        <p:spPr>
          <a:xfrm>
            <a:off x="7280854" y="5317469"/>
            <a:ext cx="2117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Face O-Ring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99AEF0-0CD6-8F4C-F9F3-87AB3A149FFB}"/>
              </a:ext>
            </a:extLst>
          </p:cNvPr>
          <p:cNvSpPr txBox="1"/>
          <p:nvPr/>
        </p:nvSpPr>
        <p:spPr>
          <a:xfrm>
            <a:off x="6286926" y="2101795"/>
            <a:ext cx="2508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Back Cover Plate and Counter Electrode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22D36D-13A5-1C83-BE68-B59A092FDA2D}"/>
              </a:ext>
            </a:extLst>
          </p:cNvPr>
          <p:cNvSpPr txBox="1"/>
          <p:nvPr/>
        </p:nvSpPr>
        <p:spPr>
          <a:xfrm>
            <a:off x="7050126" y="4766543"/>
            <a:ext cx="2902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Insulator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7F7644-945E-8A73-B8CB-B801E126DB00}"/>
              </a:ext>
            </a:extLst>
          </p:cNvPr>
          <p:cNvSpPr txBox="1"/>
          <p:nvPr/>
        </p:nvSpPr>
        <p:spPr>
          <a:xfrm>
            <a:off x="8701570" y="1874347"/>
            <a:ext cx="2902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Reference Electrode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834156-A414-0DB2-15D7-1D83B498E2C2}"/>
              </a:ext>
            </a:extLst>
          </p:cNvPr>
          <p:cNvSpPr txBox="1"/>
          <p:nvPr/>
        </p:nvSpPr>
        <p:spPr>
          <a:xfrm>
            <a:off x="6411164" y="4007453"/>
            <a:ext cx="2902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Outer O-Ring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1EC98F-7BEB-66BC-DCC5-D7A28C2264C3}"/>
              </a:ext>
            </a:extLst>
          </p:cNvPr>
          <p:cNvSpPr txBox="1"/>
          <p:nvPr/>
        </p:nvSpPr>
        <p:spPr>
          <a:xfrm>
            <a:off x="6191330" y="4428055"/>
            <a:ext cx="2902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Metal Backing Plate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A2F47B3-9B0F-3FDD-FA83-50805155DEEB}"/>
              </a:ext>
            </a:extLst>
          </p:cNvPr>
          <p:cNvCxnSpPr/>
          <p:nvPr/>
        </p:nvCxnSpPr>
        <p:spPr>
          <a:xfrm>
            <a:off x="6704526" y="2692800"/>
            <a:ext cx="554400" cy="655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C63D0F3-80A0-21FC-A8FA-0F1138A17E99}"/>
              </a:ext>
            </a:extLst>
          </p:cNvPr>
          <p:cNvCxnSpPr/>
          <p:nvPr/>
        </p:nvCxnSpPr>
        <p:spPr>
          <a:xfrm>
            <a:off x="8934276" y="2178379"/>
            <a:ext cx="873450" cy="65630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2B143EB-2362-1825-CE0B-69586BAFE138}"/>
              </a:ext>
            </a:extLst>
          </p:cNvPr>
          <p:cNvCxnSpPr/>
          <p:nvPr/>
        </p:nvCxnSpPr>
        <p:spPr>
          <a:xfrm>
            <a:off x="9002303" y="3197914"/>
            <a:ext cx="124241" cy="4827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09DC3C3-F0DE-D317-3111-5521F145A2CF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8339633" y="3949662"/>
            <a:ext cx="900021" cy="13678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59CA56F-586F-A37A-2C5B-0E23F9653BEE}"/>
              </a:ext>
            </a:extLst>
          </p:cNvPr>
          <p:cNvCxnSpPr>
            <a:cxnSpLocks/>
          </p:cNvCxnSpPr>
          <p:nvPr/>
        </p:nvCxnSpPr>
        <p:spPr>
          <a:xfrm flipV="1">
            <a:off x="7641952" y="3738437"/>
            <a:ext cx="790574" cy="3355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7AE4F47-CE81-E234-0A10-094E995F7412}"/>
              </a:ext>
            </a:extLst>
          </p:cNvPr>
          <p:cNvCxnSpPr>
            <a:cxnSpLocks/>
          </p:cNvCxnSpPr>
          <p:nvPr/>
        </p:nvCxnSpPr>
        <p:spPr>
          <a:xfrm flipV="1">
            <a:off x="7748123" y="3949662"/>
            <a:ext cx="953447" cy="5361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C581C97-5292-DD8E-4F0E-BAD7DB37A297}"/>
              </a:ext>
            </a:extLst>
          </p:cNvPr>
          <p:cNvCxnSpPr>
            <a:cxnSpLocks/>
          </p:cNvCxnSpPr>
          <p:nvPr/>
        </p:nvCxnSpPr>
        <p:spPr>
          <a:xfrm flipV="1">
            <a:off x="8037239" y="4007453"/>
            <a:ext cx="819993" cy="94375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602D0C6C-5CA2-01E6-7C08-C22710B1CB93}"/>
              </a:ext>
            </a:extLst>
          </p:cNvPr>
          <p:cNvSpPr txBox="1"/>
          <p:nvPr/>
        </p:nvSpPr>
        <p:spPr>
          <a:xfrm>
            <a:off x="3928701" y="2585084"/>
            <a:ext cx="2508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Oil filled flexible tube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D51F3E-0DDE-28A2-39D1-236B52B9EDC2}"/>
              </a:ext>
            </a:extLst>
          </p:cNvPr>
          <p:cNvCxnSpPr>
            <a:cxnSpLocks/>
          </p:cNvCxnSpPr>
          <p:nvPr/>
        </p:nvCxnSpPr>
        <p:spPr>
          <a:xfrm flipH="1">
            <a:off x="3033440" y="2870314"/>
            <a:ext cx="1223695" cy="5586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6368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64C3C48-4190-437F-B77C-941A180AB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0772" y="764373"/>
            <a:ext cx="5008158" cy="28405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B9551B-609B-4A9D-829A-EFDEB65DA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494" y="166931"/>
            <a:ext cx="5316415" cy="514106"/>
          </a:xfrm>
        </p:spPr>
        <p:txBody>
          <a:bodyPr>
            <a:normAutofit fontScale="90000"/>
          </a:bodyPr>
          <a:lstStyle/>
          <a:p>
            <a:r>
              <a:rPr lang="en-US" dirty="0"/>
              <a:t>Typical Calibration Run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6378FE8-FE12-4BCD-BF5B-BC9859F457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6064" y="3461496"/>
            <a:ext cx="5466225" cy="33603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E8F1514-787F-40F8-9209-5461760E7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092" y="166931"/>
            <a:ext cx="5675198" cy="32295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4815D3-8661-56F3-234B-4E251AA1E8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8494" y="3746621"/>
            <a:ext cx="4990896" cy="279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704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B7F19-450C-60F3-1868-7D8B86628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for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6EDBF4-6C2C-0F22-F301-DD9AD54BA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3635"/>
            <a:ext cx="5917532" cy="4593328"/>
          </a:xfrm>
        </p:spPr>
        <p:txBody>
          <a:bodyPr>
            <a:normAutofit/>
          </a:bodyPr>
          <a:lstStyle/>
          <a:p>
            <a:r>
              <a:rPr lang="en-US" dirty="0"/>
              <a:t>How do semiconductor designers model mechanical effects? Is strain the right parameter?</a:t>
            </a:r>
          </a:p>
          <a:p>
            <a:r>
              <a:rPr lang="en-US" dirty="0"/>
              <a:t>Can we model </a:t>
            </a:r>
            <a:r>
              <a:rPr lang="en-US" dirty="0" err="1"/>
              <a:t>Vrs</a:t>
            </a:r>
            <a:r>
              <a:rPr lang="en-US" dirty="0"/>
              <a:t>(pressure, temperature, ???) in order to predict and reduce the effect on measured pH?</a:t>
            </a:r>
          </a:p>
          <a:p>
            <a:r>
              <a:rPr lang="en-US" dirty="0"/>
              <a:t>What is the state of the art for semiconductor pH (and other) measurements? And how does it compare to what we’re doing?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0FAF38-BF43-A391-66CB-AFF67978A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1802" y="122053"/>
            <a:ext cx="4390354" cy="220463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B71392A-FF2A-CC64-E06F-6C0468EB32FF}"/>
              </a:ext>
            </a:extLst>
          </p:cNvPr>
          <p:cNvSpPr txBox="1"/>
          <p:nvPr/>
        </p:nvSpPr>
        <p:spPr>
          <a:xfrm>
            <a:off x="7361433" y="1720625"/>
            <a:ext cx="848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Gen 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DB1338E-C125-01D6-077C-5CAACA5B0F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9986" y="2119894"/>
            <a:ext cx="4264804" cy="17907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775D03E-7B9D-3B2A-3558-125298697762}"/>
              </a:ext>
            </a:extLst>
          </p:cNvPr>
          <p:cNvSpPr txBox="1"/>
          <p:nvPr/>
        </p:nvSpPr>
        <p:spPr>
          <a:xfrm>
            <a:off x="7361433" y="3587495"/>
            <a:ext cx="2077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Gen 2</a:t>
            </a:r>
          </a:p>
          <a:p>
            <a:r>
              <a:rPr lang="en-US" dirty="0"/>
              <a:t>Strain = 1/7 Gen 1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CCBF0EA-A84A-7169-253A-850964407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4577" y="4324525"/>
            <a:ext cx="4264804" cy="207953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94847F2-ECC9-9AA6-48E2-06BD8357A3A2}"/>
              </a:ext>
            </a:extLst>
          </p:cNvPr>
          <p:cNvSpPr txBox="1"/>
          <p:nvPr/>
        </p:nvSpPr>
        <p:spPr>
          <a:xfrm>
            <a:off x="6973730" y="5959877"/>
            <a:ext cx="3442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Gen 3 Pressure</a:t>
            </a:r>
            <a:br>
              <a:rPr lang="en-US" dirty="0"/>
            </a:br>
            <a:r>
              <a:rPr lang="en-US" dirty="0"/>
              <a:t>Balanced Strain = 1/10^7 Gen 1</a:t>
            </a:r>
          </a:p>
        </p:txBody>
      </p:sp>
    </p:spTree>
    <p:extLst>
      <p:ext uri="{BB962C8B-B14F-4D97-AF65-F5344CB8AC3E}">
        <p14:creationId xmlns:p14="http://schemas.microsoft.com/office/powerpoint/2010/main" val="791306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1580</TotalTime>
  <Words>629</Words>
  <Application>Microsoft Office PowerPoint</Application>
  <PresentationFormat>Widescreen</PresentationFormat>
  <Paragraphs>83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Semiconductor Physics and MBARI’s pH Sensor Program</vt:lpstr>
      <vt:lpstr>Agenda (very flexible)</vt:lpstr>
      <vt:lpstr>Background and Goals</vt:lpstr>
      <vt:lpstr>Some Details</vt:lpstr>
      <vt:lpstr>Mechanical Details Generation 1</vt:lpstr>
      <vt:lpstr>Generation 2</vt:lpstr>
      <vt:lpstr>Generation 3</vt:lpstr>
      <vt:lpstr>Typical Calibration Run</vt:lpstr>
      <vt:lpstr>Questions for discussion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Gene Massion</dc:creator>
  <cp:lastModifiedBy>Gene Massion</cp:lastModifiedBy>
  <cp:revision>28</cp:revision>
  <dcterms:created xsi:type="dcterms:W3CDTF">2025-10-08T20:12:14Z</dcterms:created>
  <dcterms:modified xsi:type="dcterms:W3CDTF">2025-10-10T17:29:05Z</dcterms:modified>
</cp:coreProperties>
</file>