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>
        <p:scale>
          <a:sx n="150" d="100"/>
          <a:sy n="150" d="100"/>
        </p:scale>
        <p:origin x="-29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3F7C7-7054-E2E0-33FF-C850924B62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6F29AD-B6BF-7B1A-3E30-F81B41BF31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4A1D9E-2B4D-EFEB-0543-F1F9ADA64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6F3E47-4B31-5CE7-7BEC-3DB814F2E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71EFB-9D67-648E-57C2-F591C8D38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62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F21C2-0BE5-A481-7845-13BD64754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743A80-CFC4-3D01-FFD4-69A4EA27C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4AADA-6F07-9AA9-6729-C5EFF6244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ACAA6A-C608-4C83-79F7-F204C18EA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716CD-BE5F-05C8-901C-580F2F32E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017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D4176D-D0FE-7B43-B077-9FC994F996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3651BD-7922-9408-4524-0BDFE15809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46604C-D745-F495-A9B0-A667190FC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7BD343-849E-A7C4-264D-BAE64C725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850F8-5614-495F-6929-BB1E714D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811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B561D-6483-B99E-6344-3941C2500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87026-3769-D948-81F9-7AF6C0E9C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3C8795-082F-2E0E-6D31-3FDCEE46B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E97A81-1F5D-AA36-B34F-A89EF4A9D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6882CD-AFF4-5878-9933-AE893E973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85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D88D3-DA6C-8DD4-4BA6-8D1EA9C83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C8FB99-2A58-3B17-BEC0-F203847E8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D6127-BEA6-6981-3368-149F2A8BB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C155C-6C4E-CC56-F159-FDF23B76F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8AA69-99E0-26E7-624F-25C5ACF5E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353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FCAC4-7F3A-429C-5827-1B1F43436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AFB0D-400B-DCEB-46B6-BBDBAE0485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77D6A2-6587-DDF3-A41A-290A77D0D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5C1B94-B14B-C189-2857-EE6EB4B10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B8F2A1-9BF9-A012-8861-5A24DE174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EAD0C3-6897-9F88-2F6E-AD04CCE7C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8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8B293-B5F3-8762-64F4-AA5A70E1D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7A650-F7AD-D0F8-7D8D-D6121DCF4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869FB8-2B1D-43D0-F7B9-420C3865A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6E615D-1993-35FC-6B04-98F1AB9326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130573-0F55-3336-8160-CD1517F4D0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17734C-3785-0096-4BAD-19CCBF224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2A8BAC-4912-5D43-B02C-08CD96F2B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BF0006-B536-A996-6C1F-B2843442E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92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256B-D5E0-0AD5-6D8C-998C7B956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D2819E-CC4B-D70B-B318-7D9E2115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0095E-E6EE-FCD4-178C-E308710FE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EF9B9C-46A3-9686-A4B7-AB2B8CC00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06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1605D3-2D44-BD14-F90F-5117B0FA4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6CD267A-07C6-D0C4-A849-888A0363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AF89D-939B-3EC7-9D32-0FCF7473E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03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C4A73-CC35-8962-288E-038DF32C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1E6CA4-88F7-92BD-102E-10CD6BE1C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56C04-15D5-5446-E7AC-472161310E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4933A0-224F-D205-7B89-1F25CDE2A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DF4484-92D2-A534-1461-83BD45625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5A0981-F3DD-1FE0-9475-73F826A18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606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C608C-7808-6231-1244-C9731336F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244723-16F9-497D-CEA8-7E7EBE1ADE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E5A2B8-101D-4986-C0AF-BED10F230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B21B5D-DDF7-39CD-4340-B9DD73C94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4FDC88-EA07-4978-0BBC-8876215EC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625F93-D03B-CAF1-9344-D9B0FA24F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476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AE33C2-9C74-BCB3-004A-9DFEBB8C3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6A462A-50B8-CA9D-1739-6D1E6C6B3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DE0BA7-AEB1-488E-5165-EF5D8270BA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ECA4FF-7A17-485F-8EF6-0E899548F816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E8F305-D164-AA62-A1E2-05A616AC79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36A0E2-53F8-BE45-0B85-6E647B77FA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CA6C87-E9BF-4D43-8267-E79F66DA36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354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10438-DB57-9395-1B54-E0D01E50B3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Semiconductor Physics and MBARI’s pH Sensor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A696809-31A0-602E-EAB1-FE87FE5777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2025 October 10</a:t>
            </a:r>
          </a:p>
        </p:txBody>
      </p:sp>
    </p:spTree>
    <p:extLst>
      <p:ext uri="{BB962C8B-B14F-4D97-AF65-F5344CB8AC3E}">
        <p14:creationId xmlns:p14="http://schemas.microsoft.com/office/powerpoint/2010/main" val="3044205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CFF17-B3A3-373F-F862-D98D26EF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0667"/>
            <a:ext cx="10515600" cy="1325563"/>
          </a:xfrm>
        </p:spPr>
        <p:txBody>
          <a:bodyPr/>
          <a:lstStyle/>
          <a:p>
            <a:r>
              <a:rPr lang="en-US" dirty="0"/>
              <a:t>Background and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A9E39C-7AF4-E5B9-4AB7-91292A8AF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3789"/>
            <a:ext cx="10515600" cy="473317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MBARI’s Chem Sensor lab has been developing ISFET based pH sensors for deep water oceanographic applications since 2008.</a:t>
            </a:r>
          </a:p>
          <a:p>
            <a:pPr lvl="1"/>
            <a:r>
              <a:rPr lang="en-US" dirty="0"/>
              <a:t>We commercialized the technology with Seabird Scientific in 2010</a:t>
            </a:r>
          </a:p>
          <a:p>
            <a:pPr lvl="1"/>
            <a:r>
              <a:rPr lang="en-US" dirty="0"/>
              <a:t>We’ve deployed 100’s of pH sensors on profiling floats across the world’s oceans</a:t>
            </a:r>
          </a:p>
          <a:p>
            <a:pPr lvl="1"/>
            <a:endParaRPr lang="en-US" dirty="0"/>
          </a:p>
          <a:p>
            <a:r>
              <a:rPr lang="en-US" dirty="0"/>
              <a:t>We continue to improve our sensor but would benefit from more expertise in semiconductor physics and fabrication</a:t>
            </a:r>
          </a:p>
          <a:p>
            <a:endParaRPr lang="en-US" dirty="0"/>
          </a:p>
          <a:p>
            <a:r>
              <a:rPr lang="en-US" dirty="0"/>
              <a:t>GOAL #1: Develop a plan for an analytical model of our sensor to better predict effects of pressure, temperature, etc. as a function of structural design</a:t>
            </a:r>
          </a:p>
          <a:p>
            <a:r>
              <a:rPr lang="en-US" dirty="0"/>
              <a:t>GOAL #2: Get a big picture view of our ISFET design vs. what’s possible</a:t>
            </a:r>
          </a:p>
        </p:txBody>
      </p:sp>
    </p:spTree>
    <p:extLst>
      <p:ext uri="{BB962C8B-B14F-4D97-AF65-F5344CB8AC3E}">
        <p14:creationId xmlns:p14="http://schemas.microsoft.com/office/powerpoint/2010/main" val="2556777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CF9E5-C492-5C65-B071-E7462B0A3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512" y="145669"/>
            <a:ext cx="10515600" cy="1325563"/>
          </a:xfrm>
        </p:spPr>
        <p:txBody>
          <a:bodyPr/>
          <a:lstStyle/>
          <a:p>
            <a:r>
              <a:rPr lang="en-US" dirty="0"/>
              <a:t>Generation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2525C-BD93-4E60-A4FF-D78420F868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5632" y="365125"/>
            <a:ext cx="4498446" cy="2810891"/>
          </a:xfrm>
        </p:spPr>
        <p:txBody>
          <a:bodyPr/>
          <a:lstStyle/>
          <a:p>
            <a:r>
              <a:rPr lang="en-US" dirty="0"/>
              <a:t>Generation 1</a:t>
            </a:r>
          </a:p>
        </p:txBody>
      </p:sp>
    </p:spTree>
    <p:extLst>
      <p:ext uri="{BB962C8B-B14F-4D97-AF65-F5344CB8AC3E}">
        <p14:creationId xmlns:p14="http://schemas.microsoft.com/office/powerpoint/2010/main" val="3821842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A7D0B2-EF7D-EE3E-C1CD-8FDA1F34A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494" y="1020418"/>
            <a:ext cx="2991119" cy="554603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9ACFDA-0812-CAA4-972C-300FB81E0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252" y="0"/>
            <a:ext cx="10515600" cy="1325563"/>
          </a:xfrm>
        </p:spPr>
        <p:txBody>
          <a:bodyPr/>
          <a:lstStyle/>
          <a:p>
            <a:r>
              <a:rPr lang="en-US" dirty="0"/>
              <a:t>Generation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67DD30-362E-4881-0036-14577AF421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9257" y="365125"/>
            <a:ext cx="7743844" cy="4351338"/>
          </a:xfrm>
        </p:spPr>
        <p:txBody>
          <a:bodyPr/>
          <a:lstStyle/>
          <a:p>
            <a:r>
              <a:rPr lang="en-US" dirty="0"/>
              <a:t>ISFET is fully backed up on back side</a:t>
            </a:r>
          </a:p>
          <a:p>
            <a:r>
              <a:rPr lang="en-US" dirty="0"/>
              <a:t>Face seal gasket completely covers everything but the sensing trace on the front side of the ISFET</a:t>
            </a:r>
          </a:p>
          <a:p>
            <a:r>
              <a:rPr lang="en-US" dirty="0"/>
              <a:t>Springy “Fuzz Buttons” for contacts</a:t>
            </a:r>
          </a:p>
        </p:txBody>
      </p:sp>
      <p:sp>
        <p:nvSpPr>
          <p:cNvPr id="7" name="Callout: Line 6">
            <a:extLst>
              <a:ext uri="{FF2B5EF4-FFF2-40B4-BE49-F238E27FC236}">
                <a16:creationId xmlns:a16="http://schemas.microsoft.com/office/drawing/2014/main" id="{CC669CD3-DFCB-70A5-A7CE-AE9F2572E8F2}"/>
              </a:ext>
            </a:extLst>
          </p:cNvPr>
          <p:cNvSpPr/>
          <p:nvPr/>
        </p:nvSpPr>
        <p:spPr>
          <a:xfrm>
            <a:off x="1447800" y="1325563"/>
            <a:ext cx="917713" cy="436976"/>
          </a:xfrm>
          <a:prstGeom prst="borderCallout1">
            <a:avLst>
              <a:gd name="adj1" fmla="val 100633"/>
              <a:gd name="adj2" fmla="val 59868"/>
              <a:gd name="adj3" fmla="val 264009"/>
              <a:gd name="adj4" fmla="val 94218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ISFET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A96815C-4EB1-D4B5-B92E-EC6B486067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1378" y="2681379"/>
            <a:ext cx="4705044" cy="4070167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78F66D23-A267-FB1F-3248-49C777B59A16}"/>
              </a:ext>
            </a:extLst>
          </p:cNvPr>
          <p:cNvSpPr/>
          <p:nvPr/>
        </p:nvSpPr>
        <p:spPr>
          <a:xfrm>
            <a:off x="1014072" y="1924050"/>
            <a:ext cx="2903878" cy="11557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5CFE176-F587-E9B9-2DF8-461024F5287B}"/>
              </a:ext>
            </a:extLst>
          </p:cNvPr>
          <p:cNvCxnSpPr/>
          <p:nvPr/>
        </p:nvCxnSpPr>
        <p:spPr>
          <a:xfrm>
            <a:off x="3708400" y="2806700"/>
            <a:ext cx="1302978" cy="69850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6791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1C2C16-ACF6-6FE1-843E-3FE6E564B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174" y="146931"/>
            <a:ext cx="10515600" cy="1325563"/>
          </a:xfrm>
        </p:spPr>
        <p:txBody>
          <a:bodyPr/>
          <a:lstStyle/>
          <a:p>
            <a:r>
              <a:rPr lang="en-US" dirty="0"/>
              <a:t>Generation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FD06A-4C49-1831-49A0-FE10BBD16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3737" y="225425"/>
            <a:ext cx="6563227" cy="2060575"/>
          </a:xfrm>
        </p:spPr>
        <p:txBody>
          <a:bodyPr/>
          <a:lstStyle/>
          <a:p>
            <a:r>
              <a:rPr lang="en-US" dirty="0"/>
              <a:t>ISFET is completely supported on the backside</a:t>
            </a:r>
          </a:p>
          <a:p>
            <a:r>
              <a:rPr lang="en-US" dirty="0"/>
              <a:t>Housing can be pressure balanced or not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C23B25-EA03-648B-5E04-3C0E52D6C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26" y="1127414"/>
            <a:ext cx="4156743" cy="552981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CA21EF7-106C-10E2-D83B-E6B4AE6C6F94}"/>
              </a:ext>
            </a:extLst>
          </p:cNvPr>
          <p:cNvSpPr/>
          <p:nvPr/>
        </p:nvSpPr>
        <p:spPr>
          <a:xfrm>
            <a:off x="721894" y="1714926"/>
            <a:ext cx="2454442" cy="11846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B79DA03-E733-3F2F-EA2B-EDC6DD77976C}"/>
              </a:ext>
            </a:extLst>
          </p:cNvPr>
          <p:cNvCxnSpPr>
            <a:cxnSpLocks/>
          </p:cNvCxnSpPr>
          <p:nvPr/>
        </p:nvCxnSpPr>
        <p:spPr>
          <a:xfrm>
            <a:off x="3031958" y="2574758"/>
            <a:ext cx="2737184" cy="56548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54517072-E35D-0CD3-A07F-7AB4EF3CD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9142" y="2201779"/>
            <a:ext cx="5354053" cy="4283242"/>
          </a:xfrm>
          <a:prstGeom prst="rect">
            <a:avLst/>
          </a:prstGeom>
        </p:spPr>
      </p:pic>
      <p:sp>
        <p:nvSpPr>
          <p:cNvPr id="18" name="Callout: Bent Line 17">
            <a:extLst>
              <a:ext uri="{FF2B5EF4-FFF2-40B4-BE49-F238E27FC236}">
                <a16:creationId xmlns:a16="http://schemas.microsoft.com/office/drawing/2014/main" id="{58B90847-13DC-4C51-0089-372C341D6D00}"/>
              </a:ext>
            </a:extLst>
          </p:cNvPr>
          <p:cNvSpPr/>
          <p:nvPr/>
        </p:nvSpPr>
        <p:spPr>
          <a:xfrm>
            <a:off x="1815637" y="1262662"/>
            <a:ext cx="1053547" cy="369332"/>
          </a:xfrm>
          <a:prstGeom prst="borderCallout2">
            <a:avLst>
              <a:gd name="adj1" fmla="val 101277"/>
              <a:gd name="adj2" fmla="val 20598"/>
              <a:gd name="adj3" fmla="val 162276"/>
              <a:gd name="adj4" fmla="val 27987"/>
              <a:gd name="adj5" fmla="val 290113"/>
              <a:gd name="adj6" fmla="val 43270"/>
            </a:avLst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ISFET</a:t>
            </a:r>
          </a:p>
        </p:txBody>
      </p:sp>
    </p:spTree>
    <p:extLst>
      <p:ext uri="{BB962C8B-B14F-4D97-AF65-F5344CB8AC3E}">
        <p14:creationId xmlns:p14="http://schemas.microsoft.com/office/powerpoint/2010/main" val="856368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175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Semiconductor Physics and MBARI’s pH Sensor Program</vt:lpstr>
      <vt:lpstr>Background and Goals</vt:lpstr>
      <vt:lpstr>Generation 1</vt:lpstr>
      <vt:lpstr>Generation 2</vt:lpstr>
      <vt:lpstr>Generation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Gene Massion</dc:creator>
  <cp:lastModifiedBy>Gene Massion</cp:lastModifiedBy>
  <cp:revision>6</cp:revision>
  <dcterms:created xsi:type="dcterms:W3CDTF">2025-10-08T20:12:14Z</dcterms:created>
  <dcterms:modified xsi:type="dcterms:W3CDTF">2025-10-08T21:01:56Z</dcterms:modified>
</cp:coreProperties>
</file>