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28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8" autoAdjust="0"/>
    <p:restoredTop sz="94660"/>
  </p:normalViewPr>
  <p:slideViewPr>
    <p:cSldViewPr snapToGrid="0">
      <p:cViewPr varScale="1">
        <p:scale>
          <a:sx n="117" d="100"/>
          <a:sy n="117" d="100"/>
        </p:scale>
        <p:origin x="76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1EFFC-E6AC-4892-9A62-645BD5703A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A6D3A28-2D06-4C6C-814B-575B400E92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BCF695-0E56-49B1-BA26-5A6CE1779BA4}"/>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5" name="Footer Placeholder 4">
            <a:extLst>
              <a:ext uri="{FF2B5EF4-FFF2-40B4-BE49-F238E27FC236}">
                <a16:creationId xmlns:a16="http://schemas.microsoft.com/office/drawing/2014/main" id="{08273821-AAC1-4D75-A3E5-0903E5D9C1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859087-4339-4D01-9673-66CE5AEEB382}"/>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1370655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8FD1E-70F2-4C45-97CC-92B522E26C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CB908D-8778-436D-8A78-8F2B6B39A96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934B77-C0CB-494B-922D-55B7B3B3EFB9}"/>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5" name="Footer Placeholder 4">
            <a:extLst>
              <a:ext uri="{FF2B5EF4-FFF2-40B4-BE49-F238E27FC236}">
                <a16:creationId xmlns:a16="http://schemas.microsoft.com/office/drawing/2014/main" id="{59F0DA79-65A3-4888-9963-CA52D52667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0A5E99-3008-4E57-B92B-F93A14ABAA42}"/>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2826266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4CE700-D399-4B61-A524-FD1CA33EDA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F29F9E-CCA5-4570-A0A3-2E621AAAF64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BEDBB-B655-4A7C-92DE-87D2F44336DB}"/>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5" name="Footer Placeholder 4">
            <a:extLst>
              <a:ext uri="{FF2B5EF4-FFF2-40B4-BE49-F238E27FC236}">
                <a16:creationId xmlns:a16="http://schemas.microsoft.com/office/drawing/2014/main" id="{8B0D006D-B8BA-4205-848C-1B3D24131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5F0D8-1DEB-4DD9-9C5E-AA0A534AA811}"/>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2201755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A868A-C027-4F55-93A6-2891D75726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13B10A-BDB6-4B3F-B9C7-1D52CC8FED6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7ED608-3F03-4516-ADDE-EE37E11B49FB}"/>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5" name="Footer Placeholder 4">
            <a:extLst>
              <a:ext uri="{FF2B5EF4-FFF2-40B4-BE49-F238E27FC236}">
                <a16:creationId xmlns:a16="http://schemas.microsoft.com/office/drawing/2014/main" id="{6A35495C-CA27-48E9-88C3-A1734951B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C886B0-2B18-4AB5-AE02-919C094A6C53}"/>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3740317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2624C-F2DB-4D34-AAD2-3571CD787A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3AA7B3-64A9-4099-9D23-4DB6C15CE7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D1BEF85-818D-4A5E-AC24-8CB600D237F4}"/>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5" name="Footer Placeholder 4">
            <a:extLst>
              <a:ext uri="{FF2B5EF4-FFF2-40B4-BE49-F238E27FC236}">
                <a16:creationId xmlns:a16="http://schemas.microsoft.com/office/drawing/2014/main" id="{EAF03A4F-7CA9-4F1F-825E-AF6002A487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09DEC5-B463-4FFC-81CD-79903A086F5B}"/>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1788078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3DA7F-246B-4DF5-825F-01F312698E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C1D778-1AB3-4C77-9793-2B6A419B8B8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EEBBB7-5C42-46B2-9134-7F0AD426C44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23139F-B7BB-483B-8A08-80C3D07ECA43}"/>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6" name="Footer Placeholder 5">
            <a:extLst>
              <a:ext uri="{FF2B5EF4-FFF2-40B4-BE49-F238E27FC236}">
                <a16:creationId xmlns:a16="http://schemas.microsoft.com/office/drawing/2014/main" id="{953E74E6-2BB6-4DAE-9E7A-439C4135E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FB71E4-A94B-4BC9-9722-8DF096629E00}"/>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1897356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18F-8B90-4294-90E7-517A0B144B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5C93FD-EAD3-4522-97E5-1CEDB2C9B0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2C07068-A6A6-4758-BB12-94D52797DCB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A427B9-0855-45EC-8A78-7C40072CF0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C333C90-6823-4D80-BC1C-8C0DF9CA8B1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698015-EB3F-476E-AE04-AED8EA8F2B49}"/>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8" name="Footer Placeholder 7">
            <a:extLst>
              <a:ext uri="{FF2B5EF4-FFF2-40B4-BE49-F238E27FC236}">
                <a16:creationId xmlns:a16="http://schemas.microsoft.com/office/drawing/2014/main" id="{6C563D93-F927-48C1-B3F8-DA4A9589BB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9629FA-79F8-4184-B1A8-8DA4D0A623B2}"/>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343125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AE4B3-277F-4D86-9B0F-55E796ED67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A2478D-284A-4A23-AA86-AD7F9F79DE69}"/>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4" name="Footer Placeholder 3">
            <a:extLst>
              <a:ext uri="{FF2B5EF4-FFF2-40B4-BE49-F238E27FC236}">
                <a16:creationId xmlns:a16="http://schemas.microsoft.com/office/drawing/2014/main" id="{67751882-D6FE-4506-950C-93E18D0028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8DE7B8-73D9-4F30-9C60-B8626B62FC62}"/>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335038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53B3E5-A5F7-4248-AEFB-674C5BA60201}"/>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3" name="Footer Placeholder 2">
            <a:extLst>
              <a:ext uri="{FF2B5EF4-FFF2-40B4-BE49-F238E27FC236}">
                <a16:creationId xmlns:a16="http://schemas.microsoft.com/office/drawing/2014/main" id="{1FAD689C-8524-495C-9467-6D5F9C57DB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A2E9B8-6966-4A53-A8CF-CE663542038E}"/>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2497062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570E9-680C-4328-AA46-47C4899C63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3AB85C-2170-40A6-8EF2-F646FF8168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A4FE4F-8F3A-497B-AFA7-8F4BE5B384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DC9E17E-4B44-43B2-9AF8-159938DDAB4A}"/>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6" name="Footer Placeholder 5">
            <a:extLst>
              <a:ext uri="{FF2B5EF4-FFF2-40B4-BE49-F238E27FC236}">
                <a16:creationId xmlns:a16="http://schemas.microsoft.com/office/drawing/2014/main" id="{BA808872-A1ED-48ED-832B-57BF0E2093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76DB4C-149C-4A8F-8C0C-F91C2078FF67}"/>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1751400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20533-A50F-44EC-91F1-3302E3EC5E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935BB2-19D1-4EA8-9E65-F502FF5882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4D3E77-FA3A-47F0-857E-59ABD5DFE5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C2D0082-E8FD-4AFD-BF5B-805E3F8C517E}"/>
              </a:ext>
            </a:extLst>
          </p:cNvPr>
          <p:cNvSpPr>
            <a:spLocks noGrp="1"/>
          </p:cNvSpPr>
          <p:nvPr>
            <p:ph type="dt" sz="half" idx="10"/>
          </p:nvPr>
        </p:nvSpPr>
        <p:spPr/>
        <p:txBody>
          <a:bodyPr/>
          <a:lstStyle/>
          <a:p>
            <a:fld id="{D7E1C2F4-463E-49E1-815A-9E7B7DDA6E81}" type="datetimeFigureOut">
              <a:rPr lang="en-US" smtClean="0"/>
              <a:t>1/10/2024</a:t>
            </a:fld>
            <a:endParaRPr lang="en-US"/>
          </a:p>
        </p:txBody>
      </p:sp>
      <p:sp>
        <p:nvSpPr>
          <p:cNvPr id="6" name="Footer Placeholder 5">
            <a:extLst>
              <a:ext uri="{FF2B5EF4-FFF2-40B4-BE49-F238E27FC236}">
                <a16:creationId xmlns:a16="http://schemas.microsoft.com/office/drawing/2014/main" id="{41F23162-AA0F-456A-81D7-BB91753FA8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4DD6A1-47FA-430D-8323-A22A983E98E8}"/>
              </a:ext>
            </a:extLst>
          </p:cNvPr>
          <p:cNvSpPr>
            <a:spLocks noGrp="1"/>
          </p:cNvSpPr>
          <p:nvPr>
            <p:ph type="sldNum" sz="quarter" idx="12"/>
          </p:nvPr>
        </p:nvSpPr>
        <p:spPr/>
        <p:txBody>
          <a:bodyPr/>
          <a:lstStyle/>
          <a:p>
            <a:fld id="{751678B9-FE0C-46D4-B176-A5F72C09D887}" type="slidenum">
              <a:rPr lang="en-US" smtClean="0"/>
              <a:t>‹#›</a:t>
            </a:fld>
            <a:endParaRPr lang="en-US"/>
          </a:p>
        </p:txBody>
      </p:sp>
    </p:spTree>
    <p:extLst>
      <p:ext uri="{BB962C8B-B14F-4D97-AF65-F5344CB8AC3E}">
        <p14:creationId xmlns:p14="http://schemas.microsoft.com/office/powerpoint/2010/main" val="557177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6D7273-64DB-4707-A4F3-B9279D4FE1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AB6075-40D6-4670-B921-C72CC5C934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DF7CAB-B961-4B29-8215-85196D1C41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E1C2F4-463E-49E1-815A-9E7B7DDA6E81}" type="datetimeFigureOut">
              <a:rPr lang="en-US" smtClean="0"/>
              <a:t>1/10/2024</a:t>
            </a:fld>
            <a:endParaRPr lang="en-US"/>
          </a:p>
        </p:txBody>
      </p:sp>
      <p:sp>
        <p:nvSpPr>
          <p:cNvPr id="5" name="Footer Placeholder 4">
            <a:extLst>
              <a:ext uri="{FF2B5EF4-FFF2-40B4-BE49-F238E27FC236}">
                <a16:creationId xmlns:a16="http://schemas.microsoft.com/office/drawing/2014/main" id="{FBEE8252-F4A0-4E31-8E86-20FB757F7E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A2AFF0-DF4A-4A60-B2A0-1F6DEC40F4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678B9-FE0C-46D4-B176-A5F72C09D887}" type="slidenum">
              <a:rPr lang="en-US" smtClean="0"/>
              <a:t>‹#›</a:t>
            </a:fld>
            <a:endParaRPr lang="en-US"/>
          </a:p>
        </p:txBody>
      </p:sp>
    </p:spTree>
    <p:extLst>
      <p:ext uri="{BB962C8B-B14F-4D97-AF65-F5344CB8AC3E}">
        <p14:creationId xmlns:p14="http://schemas.microsoft.com/office/powerpoint/2010/main" val="3198324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tandfonline.com/doi/pdf/10.1080/10511970608984137" TargetMode="External"/><Relationship Id="rId2" Type="http://schemas.openxmlformats.org/officeDocument/2006/relationships/hyperlink" Target="https://digitalcommons.usf.edu/cgi/viewcontent.cgi?article=4942&amp;context=ujmm" TargetMode="External"/><Relationship Id="rId1" Type="http://schemas.openxmlformats.org/officeDocument/2006/relationships/slideLayout" Target="../slideLayouts/slideLayout1.xml"/><Relationship Id="rId5" Type="http://schemas.openxmlformats.org/officeDocument/2006/relationships/hyperlink" Target="https://en.wikipedia.org/wiki/Transient_response" TargetMode="External"/><Relationship Id="rId4" Type="http://schemas.openxmlformats.org/officeDocument/2006/relationships/hyperlink" Target="https://en.wikipedia.org/wiki/Impulse_respons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neuronaldynamics.epfl.ch/online/Ch2.S2.html"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3FBE-7E42-44D0-9F37-16F02B09FDAE}"/>
              </a:ext>
            </a:extLst>
          </p:cNvPr>
          <p:cNvSpPr>
            <a:spLocks noGrp="1"/>
          </p:cNvSpPr>
          <p:nvPr>
            <p:ph type="ctrTitle"/>
          </p:nvPr>
        </p:nvSpPr>
        <p:spPr>
          <a:xfrm>
            <a:off x="1524000" y="0"/>
            <a:ext cx="9144000" cy="1600200"/>
          </a:xfrm>
        </p:spPr>
        <p:txBody>
          <a:bodyPr>
            <a:normAutofit fontScale="90000"/>
          </a:bodyPr>
          <a:lstStyle/>
          <a:p>
            <a:r>
              <a:rPr lang="en-US" dirty="0"/>
              <a:t>“Surge” function in GDF data due to environmental changes</a:t>
            </a:r>
          </a:p>
        </p:txBody>
      </p:sp>
      <p:sp>
        <p:nvSpPr>
          <p:cNvPr id="6" name="TextBox 5">
            <a:extLst>
              <a:ext uri="{FF2B5EF4-FFF2-40B4-BE49-F238E27FC236}">
                <a16:creationId xmlns:a16="http://schemas.microsoft.com/office/drawing/2014/main" id="{FD5A0974-3B97-408D-9EC0-E1FE083C7E37}"/>
              </a:ext>
            </a:extLst>
          </p:cNvPr>
          <p:cNvSpPr txBox="1"/>
          <p:nvPr/>
        </p:nvSpPr>
        <p:spPr>
          <a:xfrm>
            <a:off x="1053193" y="2383971"/>
            <a:ext cx="10466614" cy="4524315"/>
          </a:xfrm>
          <a:prstGeom prst="rect">
            <a:avLst/>
          </a:prstGeom>
          <a:noFill/>
        </p:spPr>
        <p:txBody>
          <a:bodyPr wrap="square" rtlCol="0">
            <a:spAutoFit/>
          </a:bodyPr>
          <a:lstStyle/>
          <a:p>
            <a:r>
              <a:rPr lang="en-US" dirty="0"/>
              <a:t>Typically written in medical journals as “surge” when talking about concentration of drugs in a system after test study takes a certain amount</a:t>
            </a:r>
          </a:p>
          <a:p>
            <a:endParaRPr lang="en-US" dirty="0"/>
          </a:p>
          <a:p>
            <a:r>
              <a:rPr lang="en-US" dirty="0">
                <a:hlinkClick r:id="rId2"/>
              </a:rPr>
              <a:t>https://digitalcommons.usf.edu/cgi/viewcontent.cgi?article=4942&amp;context=ujmm</a:t>
            </a:r>
            <a:endParaRPr lang="en-US" dirty="0"/>
          </a:p>
          <a:p>
            <a:endParaRPr lang="en-US" dirty="0"/>
          </a:p>
          <a:p>
            <a:r>
              <a:rPr lang="en-US" dirty="0">
                <a:hlinkClick r:id="rId3"/>
              </a:rPr>
              <a:t>https://www.tandfonline.com/doi/pdf/10.1080/10511970608984137</a:t>
            </a:r>
            <a:endParaRPr lang="en-US" dirty="0"/>
          </a:p>
          <a:p>
            <a:endParaRPr lang="en-US" dirty="0"/>
          </a:p>
          <a:p>
            <a:r>
              <a:rPr lang="en-US" dirty="0"/>
              <a:t>And also written as surge in terms of voltage delivered over time when power surges the grid. But is also called “Pulse” function in other applications and can pertain any concentration/state change of something from its equilibrium—temp change, hydrogen ion concentrations change, etc.</a:t>
            </a:r>
          </a:p>
          <a:p>
            <a:endParaRPr lang="en-US" dirty="0"/>
          </a:p>
          <a:p>
            <a:r>
              <a:rPr lang="en-US" dirty="0">
                <a:hlinkClick r:id="rId4"/>
              </a:rPr>
              <a:t>https://en.wikipedia.org/wiki/Impulse_response</a:t>
            </a:r>
            <a:endParaRPr lang="en-US" dirty="0"/>
          </a:p>
          <a:p>
            <a:endParaRPr lang="en-US" dirty="0"/>
          </a:p>
          <a:p>
            <a:r>
              <a:rPr lang="en-US" dirty="0">
                <a:hlinkClick r:id="rId5"/>
              </a:rPr>
              <a:t>https://en.wikipedia.org/wiki/Transient_response</a:t>
            </a:r>
            <a:endParaRPr lang="en-US" dirty="0"/>
          </a:p>
          <a:p>
            <a:endParaRPr lang="en-US" dirty="0"/>
          </a:p>
          <a:p>
            <a:endParaRPr lang="en-US" dirty="0"/>
          </a:p>
        </p:txBody>
      </p:sp>
    </p:spTree>
    <p:extLst>
      <p:ext uri="{BB962C8B-B14F-4D97-AF65-F5344CB8AC3E}">
        <p14:creationId xmlns:p14="http://schemas.microsoft.com/office/powerpoint/2010/main" val="612126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3FBE-7E42-44D0-9F37-16F02B09FDAE}"/>
              </a:ext>
            </a:extLst>
          </p:cNvPr>
          <p:cNvSpPr>
            <a:spLocks noGrp="1"/>
          </p:cNvSpPr>
          <p:nvPr>
            <p:ph type="ctrTitle"/>
          </p:nvPr>
        </p:nvSpPr>
        <p:spPr>
          <a:xfrm>
            <a:off x="1524000" y="0"/>
            <a:ext cx="9144000" cy="1600200"/>
          </a:xfrm>
        </p:spPr>
        <p:txBody>
          <a:bodyPr>
            <a:normAutofit fontScale="90000"/>
          </a:bodyPr>
          <a:lstStyle/>
          <a:p>
            <a:r>
              <a:rPr lang="en-US" dirty="0"/>
              <a:t>“Surge” function in GDF data due to environmental changes</a:t>
            </a:r>
          </a:p>
        </p:txBody>
      </p:sp>
      <p:pic>
        <p:nvPicPr>
          <p:cNvPr id="5" name="Picture 4">
            <a:extLst>
              <a:ext uri="{FF2B5EF4-FFF2-40B4-BE49-F238E27FC236}">
                <a16:creationId xmlns:a16="http://schemas.microsoft.com/office/drawing/2014/main" id="{E48A3F41-71BC-4308-9ACF-7D2CB6E80A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3086" y="1600200"/>
            <a:ext cx="9339943" cy="5253718"/>
          </a:xfrm>
          <a:prstGeom prst="rect">
            <a:avLst/>
          </a:prstGeom>
        </p:spPr>
      </p:pic>
      <p:sp>
        <p:nvSpPr>
          <p:cNvPr id="4" name="TextBox 3">
            <a:extLst>
              <a:ext uri="{FF2B5EF4-FFF2-40B4-BE49-F238E27FC236}">
                <a16:creationId xmlns:a16="http://schemas.microsoft.com/office/drawing/2014/main" id="{157023C5-3235-4FC5-867A-0B7145769771}"/>
              </a:ext>
            </a:extLst>
          </p:cNvPr>
          <p:cNvSpPr txBox="1"/>
          <p:nvPr/>
        </p:nvSpPr>
        <p:spPr>
          <a:xfrm>
            <a:off x="250372" y="1975885"/>
            <a:ext cx="2122714" cy="1754326"/>
          </a:xfrm>
          <a:prstGeom prst="rect">
            <a:avLst/>
          </a:prstGeom>
          <a:noFill/>
        </p:spPr>
        <p:txBody>
          <a:bodyPr wrap="square" rtlCol="0">
            <a:spAutoFit/>
          </a:bodyPr>
          <a:lstStyle/>
          <a:p>
            <a:pPr algn="ctr"/>
            <a:r>
              <a:rPr lang="en-US" dirty="0"/>
              <a:t>We can see it in our calibration data, mostly with temperature change</a:t>
            </a:r>
          </a:p>
          <a:p>
            <a:pPr algn="ctr"/>
            <a:endParaRPr lang="en-US" dirty="0"/>
          </a:p>
          <a:p>
            <a:pPr algn="ctr"/>
            <a:endParaRPr lang="en-US" dirty="0"/>
          </a:p>
        </p:txBody>
      </p:sp>
      <p:sp>
        <p:nvSpPr>
          <p:cNvPr id="3" name="Oval 2">
            <a:extLst>
              <a:ext uri="{FF2B5EF4-FFF2-40B4-BE49-F238E27FC236}">
                <a16:creationId xmlns:a16="http://schemas.microsoft.com/office/drawing/2014/main" id="{BE4DBCA1-B74D-4354-8729-CE01DDF11440}"/>
              </a:ext>
            </a:extLst>
          </p:cNvPr>
          <p:cNvSpPr/>
          <p:nvPr/>
        </p:nvSpPr>
        <p:spPr>
          <a:xfrm>
            <a:off x="6245678" y="4227059"/>
            <a:ext cx="359229" cy="369434"/>
          </a:xfrm>
          <a:prstGeom prst="ellipse">
            <a:avLst/>
          </a:prstGeom>
          <a:noFill/>
          <a:ln w="28575">
            <a:solidFill>
              <a:srgbClr val="F028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0CBC924-6216-4FC7-AACB-0F71AD9E515E}"/>
              </a:ext>
            </a:extLst>
          </p:cNvPr>
          <p:cNvSpPr/>
          <p:nvPr/>
        </p:nvSpPr>
        <p:spPr>
          <a:xfrm>
            <a:off x="7598228" y="4241006"/>
            <a:ext cx="359229" cy="369434"/>
          </a:xfrm>
          <a:prstGeom prst="ellipse">
            <a:avLst/>
          </a:prstGeom>
          <a:noFill/>
          <a:ln w="28575">
            <a:solidFill>
              <a:srgbClr val="F028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48DF5F53-4821-4FCA-AF48-9F5F53ABFD20}"/>
              </a:ext>
            </a:extLst>
          </p:cNvPr>
          <p:cNvCxnSpPr>
            <a:cxnSpLocks/>
            <a:stCxn id="3" idx="2"/>
          </p:cNvCxnSpPr>
          <p:nvPr/>
        </p:nvCxnSpPr>
        <p:spPr>
          <a:xfrm flipH="1" flipV="1">
            <a:off x="2271033" y="4033157"/>
            <a:ext cx="3974645" cy="378619"/>
          </a:xfrm>
          <a:prstGeom prst="straightConnector1">
            <a:avLst/>
          </a:prstGeom>
          <a:ln w="19050">
            <a:solidFill>
              <a:srgbClr val="F028D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84608B7-0724-4601-8C08-7409F3B11EDB}"/>
              </a:ext>
            </a:extLst>
          </p:cNvPr>
          <p:cNvCxnSpPr>
            <a:cxnSpLocks/>
            <a:stCxn id="6" idx="3"/>
          </p:cNvCxnSpPr>
          <p:nvPr/>
        </p:nvCxnSpPr>
        <p:spPr>
          <a:xfrm flipH="1">
            <a:off x="2271033" y="4556338"/>
            <a:ext cx="5379803" cy="611655"/>
          </a:xfrm>
          <a:prstGeom prst="straightConnector1">
            <a:avLst/>
          </a:prstGeom>
          <a:ln w="19050">
            <a:solidFill>
              <a:srgbClr val="F028D3"/>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5AB3705E-858A-4401-A6FE-AD80950E8D86}"/>
              </a:ext>
            </a:extLst>
          </p:cNvPr>
          <p:cNvPicPr>
            <a:picLocks noChangeAspect="1"/>
          </p:cNvPicPr>
          <p:nvPr/>
        </p:nvPicPr>
        <p:blipFill rotWithShape="1">
          <a:blip r:embed="rId3"/>
          <a:srcRect l="4671" t="7449"/>
          <a:stretch/>
        </p:blipFill>
        <p:spPr>
          <a:xfrm>
            <a:off x="589952" y="3749204"/>
            <a:ext cx="1579625" cy="477855"/>
          </a:xfrm>
          <a:prstGeom prst="rect">
            <a:avLst/>
          </a:prstGeom>
        </p:spPr>
      </p:pic>
      <p:sp>
        <p:nvSpPr>
          <p:cNvPr id="19" name="TextBox 18">
            <a:extLst>
              <a:ext uri="{FF2B5EF4-FFF2-40B4-BE49-F238E27FC236}">
                <a16:creationId xmlns:a16="http://schemas.microsoft.com/office/drawing/2014/main" id="{D2914931-7200-4123-9478-6DD8AA3DC315}"/>
              </a:ext>
            </a:extLst>
          </p:cNvPr>
          <p:cNvSpPr txBox="1"/>
          <p:nvPr/>
        </p:nvSpPr>
        <p:spPr>
          <a:xfrm>
            <a:off x="427944" y="4128401"/>
            <a:ext cx="1903640" cy="307777"/>
          </a:xfrm>
          <a:prstGeom prst="rect">
            <a:avLst/>
          </a:prstGeom>
          <a:noFill/>
        </p:spPr>
        <p:txBody>
          <a:bodyPr wrap="square" rtlCol="0">
            <a:spAutoFit/>
          </a:bodyPr>
          <a:lstStyle/>
          <a:p>
            <a:r>
              <a:rPr lang="en-US" sz="1400" dirty="0"/>
              <a:t>Going from 10 C to 2 C</a:t>
            </a:r>
          </a:p>
        </p:txBody>
      </p:sp>
      <p:pic>
        <p:nvPicPr>
          <p:cNvPr id="20" name="Picture 19">
            <a:extLst>
              <a:ext uri="{FF2B5EF4-FFF2-40B4-BE49-F238E27FC236}">
                <a16:creationId xmlns:a16="http://schemas.microsoft.com/office/drawing/2014/main" id="{0020FB92-23A3-4ACA-8BC7-92995E2728C6}"/>
              </a:ext>
            </a:extLst>
          </p:cNvPr>
          <p:cNvPicPr>
            <a:picLocks noChangeAspect="1"/>
          </p:cNvPicPr>
          <p:nvPr/>
        </p:nvPicPr>
        <p:blipFill rotWithShape="1">
          <a:blip r:embed="rId4"/>
          <a:srcRect t="5822"/>
          <a:stretch/>
        </p:blipFill>
        <p:spPr>
          <a:xfrm>
            <a:off x="478971" y="4981325"/>
            <a:ext cx="1770281" cy="579340"/>
          </a:xfrm>
          <a:prstGeom prst="rect">
            <a:avLst/>
          </a:prstGeom>
        </p:spPr>
      </p:pic>
      <p:sp>
        <p:nvSpPr>
          <p:cNvPr id="21" name="TextBox 20">
            <a:extLst>
              <a:ext uri="{FF2B5EF4-FFF2-40B4-BE49-F238E27FC236}">
                <a16:creationId xmlns:a16="http://schemas.microsoft.com/office/drawing/2014/main" id="{9F5E4ACD-B676-41D9-B25F-08E626DAE47D}"/>
              </a:ext>
            </a:extLst>
          </p:cNvPr>
          <p:cNvSpPr txBox="1"/>
          <p:nvPr/>
        </p:nvSpPr>
        <p:spPr>
          <a:xfrm>
            <a:off x="407529" y="5483325"/>
            <a:ext cx="1903640" cy="307777"/>
          </a:xfrm>
          <a:prstGeom prst="rect">
            <a:avLst/>
          </a:prstGeom>
          <a:noFill/>
        </p:spPr>
        <p:txBody>
          <a:bodyPr wrap="square" rtlCol="0">
            <a:spAutoFit/>
          </a:bodyPr>
          <a:lstStyle/>
          <a:p>
            <a:r>
              <a:rPr lang="en-US" sz="1400" dirty="0"/>
              <a:t>Going from 2 C to 10 C</a:t>
            </a:r>
          </a:p>
        </p:txBody>
      </p:sp>
    </p:spTree>
    <p:extLst>
      <p:ext uri="{BB962C8B-B14F-4D97-AF65-F5344CB8AC3E}">
        <p14:creationId xmlns:p14="http://schemas.microsoft.com/office/powerpoint/2010/main" val="251227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9BD216C-0CB5-4C6B-A1E4-D57D241F56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250" y="1850118"/>
            <a:ext cx="6434851" cy="4351338"/>
          </a:xfrm>
        </p:spPr>
      </p:pic>
      <p:sp>
        <p:nvSpPr>
          <p:cNvPr id="7" name="Freeform: Shape 6">
            <a:extLst>
              <a:ext uri="{FF2B5EF4-FFF2-40B4-BE49-F238E27FC236}">
                <a16:creationId xmlns:a16="http://schemas.microsoft.com/office/drawing/2014/main" id="{F8643157-D4F7-4A2B-93D1-4792F5A175B9}"/>
              </a:ext>
            </a:extLst>
          </p:cNvPr>
          <p:cNvSpPr/>
          <p:nvPr/>
        </p:nvSpPr>
        <p:spPr>
          <a:xfrm>
            <a:off x="838200" y="4280353"/>
            <a:ext cx="4899413" cy="1171620"/>
          </a:xfrm>
          <a:custGeom>
            <a:avLst/>
            <a:gdLst>
              <a:gd name="connsiteX0" fmla="*/ 0 w 5720168"/>
              <a:gd name="connsiteY0" fmla="*/ 0 h 1816568"/>
              <a:gd name="connsiteX1" fmla="*/ 1885950 w 5720168"/>
              <a:gd name="connsiteY1" fmla="*/ 1583872 h 1816568"/>
              <a:gd name="connsiteX2" fmla="*/ 5388429 w 5720168"/>
              <a:gd name="connsiteY2" fmla="*/ 1796143 h 1816568"/>
              <a:gd name="connsiteX3" fmla="*/ 5372100 w 5720168"/>
              <a:gd name="connsiteY3" fmla="*/ 1796143 h 1816568"/>
              <a:gd name="connsiteX0" fmla="*/ 0 w 5899331"/>
              <a:gd name="connsiteY0" fmla="*/ 0 h 1816568"/>
              <a:gd name="connsiteX1" fmla="*/ 1885950 w 5899331"/>
              <a:gd name="connsiteY1" fmla="*/ 1583872 h 1816568"/>
              <a:gd name="connsiteX2" fmla="*/ 5388429 w 5899331"/>
              <a:gd name="connsiteY2" fmla="*/ 1796143 h 1816568"/>
              <a:gd name="connsiteX3" fmla="*/ 5694510 w 5899331"/>
              <a:gd name="connsiteY3" fmla="*/ 1796143 h 1816568"/>
              <a:gd name="connsiteX0" fmla="*/ 0 w 6416901"/>
              <a:gd name="connsiteY0" fmla="*/ 0 h 1838606"/>
              <a:gd name="connsiteX1" fmla="*/ 1885950 w 6416901"/>
              <a:gd name="connsiteY1" fmla="*/ 1583872 h 1838606"/>
              <a:gd name="connsiteX2" fmla="*/ 5388429 w 6416901"/>
              <a:gd name="connsiteY2" fmla="*/ 1796143 h 1838606"/>
              <a:gd name="connsiteX3" fmla="*/ 6328930 w 6416901"/>
              <a:gd name="connsiteY3" fmla="*/ 1167855 h 1838606"/>
              <a:gd name="connsiteX0" fmla="*/ 0 w 5859105"/>
              <a:gd name="connsiteY0" fmla="*/ 0 h 1807384"/>
              <a:gd name="connsiteX1" fmla="*/ 1885950 w 5859105"/>
              <a:gd name="connsiteY1" fmla="*/ 1583872 h 1807384"/>
              <a:gd name="connsiteX2" fmla="*/ 5388429 w 5859105"/>
              <a:gd name="connsiteY2" fmla="*/ 1796143 h 1807384"/>
              <a:gd name="connsiteX3" fmla="*/ 5632109 w 5859105"/>
              <a:gd name="connsiteY3" fmla="*/ 1768824 h 1807384"/>
              <a:gd name="connsiteX0" fmla="*/ 0 w 5704889"/>
              <a:gd name="connsiteY0" fmla="*/ 0 h 1831387"/>
              <a:gd name="connsiteX1" fmla="*/ 1885950 w 5704889"/>
              <a:gd name="connsiteY1" fmla="*/ 1583872 h 1831387"/>
              <a:gd name="connsiteX2" fmla="*/ 4629206 w 5704889"/>
              <a:gd name="connsiteY2" fmla="*/ 1823459 h 1831387"/>
              <a:gd name="connsiteX3" fmla="*/ 5632109 w 5704889"/>
              <a:gd name="connsiteY3" fmla="*/ 1768824 h 1831387"/>
              <a:gd name="connsiteX0" fmla="*/ 0 w 5991250"/>
              <a:gd name="connsiteY0" fmla="*/ 0 h 1845818"/>
              <a:gd name="connsiteX1" fmla="*/ 1885950 w 5991250"/>
              <a:gd name="connsiteY1" fmla="*/ 1583872 h 1845818"/>
              <a:gd name="connsiteX2" fmla="*/ 4629206 w 5991250"/>
              <a:gd name="connsiteY2" fmla="*/ 1823459 h 1845818"/>
              <a:gd name="connsiteX3" fmla="*/ 5933718 w 5991250"/>
              <a:gd name="connsiteY3" fmla="*/ 1823457 h 1845818"/>
              <a:gd name="connsiteX0" fmla="*/ 0 w 6040220"/>
              <a:gd name="connsiteY0" fmla="*/ 0 h 2059897"/>
              <a:gd name="connsiteX1" fmla="*/ 1885950 w 6040220"/>
              <a:gd name="connsiteY1" fmla="*/ 1583872 h 2059897"/>
              <a:gd name="connsiteX2" fmla="*/ 5201223 w 6040220"/>
              <a:gd name="connsiteY2" fmla="*/ 2055651 h 2059897"/>
              <a:gd name="connsiteX3" fmla="*/ 5933718 w 6040220"/>
              <a:gd name="connsiteY3" fmla="*/ 1823457 h 2059897"/>
              <a:gd name="connsiteX0" fmla="*/ 0 w 6044532"/>
              <a:gd name="connsiteY0" fmla="*/ 0 h 2055658"/>
              <a:gd name="connsiteX1" fmla="*/ 1885950 w 6044532"/>
              <a:gd name="connsiteY1" fmla="*/ 1583872 h 2055658"/>
              <a:gd name="connsiteX2" fmla="*/ 5201223 w 6044532"/>
              <a:gd name="connsiteY2" fmla="*/ 2055651 h 2055658"/>
              <a:gd name="connsiteX3" fmla="*/ 5933718 w 6044532"/>
              <a:gd name="connsiteY3" fmla="*/ 1823457 h 2055658"/>
              <a:gd name="connsiteX0" fmla="*/ 0 w 5201222"/>
              <a:gd name="connsiteY0" fmla="*/ 0 h 2055656"/>
              <a:gd name="connsiteX1" fmla="*/ 1885950 w 5201222"/>
              <a:gd name="connsiteY1" fmla="*/ 1583872 h 2055656"/>
              <a:gd name="connsiteX2" fmla="*/ 5201223 w 5201222"/>
              <a:gd name="connsiteY2" fmla="*/ 2055651 h 2055656"/>
              <a:gd name="connsiteX0" fmla="*/ 0 w 6241253"/>
              <a:gd name="connsiteY0" fmla="*/ 0 h 1960057"/>
              <a:gd name="connsiteX1" fmla="*/ 1885950 w 6241253"/>
              <a:gd name="connsiteY1" fmla="*/ 1583872 h 1960057"/>
              <a:gd name="connsiteX2" fmla="*/ 6241253 w 6241253"/>
              <a:gd name="connsiteY2" fmla="*/ 1960042 h 1960057"/>
            </a:gdLst>
            <a:ahLst/>
            <a:cxnLst>
              <a:cxn ang="0">
                <a:pos x="connsiteX0" y="connsiteY0"/>
              </a:cxn>
              <a:cxn ang="0">
                <a:pos x="connsiteX1" y="connsiteY1"/>
              </a:cxn>
              <a:cxn ang="0">
                <a:pos x="connsiteX2" y="connsiteY2"/>
              </a:cxn>
            </a:cxnLst>
            <a:rect l="l" t="t" r="r" b="b"/>
            <a:pathLst>
              <a:path w="6241253" h="1960057">
                <a:moveTo>
                  <a:pt x="0" y="0"/>
                </a:moveTo>
                <a:cubicBezTo>
                  <a:pt x="493939" y="642257"/>
                  <a:pt x="845741" y="1257198"/>
                  <a:pt x="1885950" y="1583872"/>
                </a:cubicBezTo>
                <a:cubicBezTo>
                  <a:pt x="2926159" y="1910546"/>
                  <a:pt x="5535423" y="1961084"/>
                  <a:pt x="6241253" y="1960042"/>
                </a:cubicBezTo>
              </a:path>
            </a:pathLst>
          </a:custGeom>
          <a:noFill/>
          <a:ln w="38100">
            <a:solidFill>
              <a:srgbClr val="F028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028D3"/>
              </a:solidFill>
            </a:endParaRPr>
          </a:p>
        </p:txBody>
      </p:sp>
      <p:cxnSp>
        <p:nvCxnSpPr>
          <p:cNvPr id="8" name="Straight Arrow Connector 7">
            <a:extLst>
              <a:ext uri="{FF2B5EF4-FFF2-40B4-BE49-F238E27FC236}">
                <a16:creationId xmlns:a16="http://schemas.microsoft.com/office/drawing/2014/main" id="{AF68CB0E-7513-43EE-B02F-8AFA30B2FBE3}"/>
              </a:ext>
            </a:extLst>
          </p:cNvPr>
          <p:cNvCxnSpPr>
            <a:cxnSpLocks/>
          </p:cNvCxnSpPr>
          <p:nvPr/>
        </p:nvCxnSpPr>
        <p:spPr>
          <a:xfrm flipV="1">
            <a:off x="5385497" y="2165337"/>
            <a:ext cx="1496996" cy="3197214"/>
          </a:xfrm>
          <a:prstGeom prst="straightConnector1">
            <a:avLst/>
          </a:prstGeom>
          <a:ln w="19050">
            <a:solidFill>
              <a:srgbClr val="F028D3"/>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0208801-BDB7-4230-B60A-08006C41FBA5}"/>
              </a:ext>
            </a:extLst>
          </p:cNvPr>
          <p:cNvSpPr txBox="1"/>
          <p:nvPr/>
        </p:nvSpPr>
        <p:spPr>
          <a:xfrm>
            <a:off x="5712214" y="5612469"/>
            <a:ext cx="6434851" cy="1200329"/>
          </a:xfrm>
          <a:prstGeom prst="rect">
            <a:avLst/>
          </a:prstGeom>
          <a:noFill/>
        </p:spPr>
        <p:txBody>
          <a:bodyPr wrap="square" rtlCol="0">
            <a:spAutoFit/>
          </a:bodyPr>
          <a:lstStyle/>
          <a:p>
            <a:pPr algn="r"/>
            <a:r>
              <a:rPr lang="en-US" dirty="0">
                <a:hlinkClick r:id="rId3"/>
              </a:rPr>
              <a:t>Fun tangentially related paper</a:t>
            </a:r>
          </a:p>
          <a:p>
            <a:pPr algn="r"/>
            <a:endParaRPr lang="en-US" dirty="0">
              <a:hlinkClick r:id="rId3"/>
            </a:endParaRPr>
          </a:p>
          <a:p>
            <a:pPr algn="r"/>
            <a:r>
              <a:rPr lang="en-US" dirty="0">
                <a:hlinkClick r:id="rId3"/>
              </a:rPr>
              <a:t>https://neuronaldynamics.epfl.ch/online/Ch2.S2.html</a:t>
            </a:r>
            <a:endParaRPr lang="en-US" dirty="0"/>
          </a:p>
          <a:p>
            <a:endParaRPr lang="en-US" dirty="0"/>
          </a:p>
        </p:txBody>
      </p:sp>
      <p:sp>
        <p:nvSpPr>
          <p:cNvPr id="14" name="Title 1">
            <a:extLst>
              <a:ext uri="{FF2B5EF4-FFF2-40B4-BE49-F238E27FC236}">
                <a16:creationId xmlns:a16="http://schemas.microsoft.com/office/drawing/2014/main" id="{A0644303-03BC-49CF-B1A6-DA969A158DFF}"/>
              </a:ext>
            </a:extLst>
          </p:cNvPr>
          <p:cNvSpPr txBox="1">
            <a:spLocks/>
          </p:cNvSpPr>
          <p:nvPr/>
        </p:nvSpPr>
        <p:spPr>
          <a:xfrm>
            <a:off x="1524000" y="0"/>
            <a:ext cx="9144000" cy="16002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“Surge” function in GDF data due to environmental changes</a:t>
            </a:r>
            <a:endParaRPr lang="en-US" dirty="0"/>
          </a:p>
        </p:txBody>
      </p:sp>
      <p:sp>
        <p:nvSpPr>
          <p:cNvPr id="15" name="TextBox 14">
            <a:extLst>
              <a:ext uri="{FF2B5EF4-FFF2-40B4-BE49-F238E27FC236}">
                <a16:creationId xmlns:a16="http://schemas.microsoft.com/office/drawing/2014/main" id="{3B8F2B62-0515-46AC-9503-DA3343F84F69}"/>
              </a:ext>
            </a:extLst>
          </p:cNvPr>
          <p:cNvSpPr txBox="1"/>
          <p:nvPr/>
        </p:nvSpPr>
        <p:spPr>
          <a:xfrm>
            <a:off x="6980464" y="1850119"/>
            <a:ext cx="4882243" cy="3139321"/>
          </a:xfrm>
          <a:prstGeom prst="rect">
            <a:avLst/>
          </a:prstGeom>
          <a:noFill/>
        </p:spPr>
        <p:txBody>
          <a:bodyPr wrap="square" rtlCol="0">
            <a:spAutoFit/>
          </a:bodyPr>
          <a:lstStyle/>
          <a:p>
            <a:r>
              <a:rPr lang="en-US" dirty="0"/>
              <a:t>And this is not to be confused with the well studied (maybe not here lol) equilibration pattern that arises from applying a voltage to a circuit.</a:t>
            </a:r>
          </a:p>
          <a:p>
            <a:endParaRPr lang="en-US" dirty="0"/>
          </a:p>
          <a:p>
            <a:r>
              <a:rPr lang="en-US" dirty="0"/>
              <a:t>All in this to say that it’s hard to tell how well these sensors are doing when we analyze them after first powering them up or after they endure a “shock” of temperature. </a:t>
            </a:r>
          </a:p>
          <a:p>
            <a:endParaRPr lang="en-US" dirty="0"/>
          </a:p>
          <a:p>
            <a:r>
              <a:rPr lang="en-US" dirty="0"/>
              <a:t>In the field it may be better/faster to equilibrate since the environment changes faster</a:t>
            </a:r>
          </a:p>
        </p:txBody>
      </p:sp>
    </p:spTree>
    <p:extLst>
      <p:ext uri="{BB962C8B-B14F-4D97-AF65-F5344CB8AC3E}">
        <p14:creationId xmlns:p14="http://schemas.microsoft.com/office/powerpoint/2010/main" val="26126389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298</Words>
  <Application>Microsoft Office PowerPoint</Application>
  <PresentationFormat>Widescreen</PresentationFormat>
  <Paragraphs>25</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“Surge” function in GDF data due to environmental changes</vt:lpstr>
      <vt:lpstr>“Surge” function in GDF data due to environmental changes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Surge function in GDF data due to environmental changes</dc:title>
  <dc:creator>Ben Davis</dc:creator>
  <cp:lastModifiedBy>Ben Davis</cp:lastModifiedBy>
  <cp:revision>5</cp:revision>
  <dcterms:created xsi:type="dcterms:W3CDTF">2024-01-10T21:50:09Z</dcterms:created>
  <dcterms:modified xsi:type="dcterms:W3CDTF">2024-01-10T22:28:48Z</dcterms:modified>
</cp:coreProperties>
</file>