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9" r:id="rId3"/>
    <p:sldId id="262" r:id="rId4"/>
    <p:sldId id="259" r:id="rId5"/>
    <p:sldId id="265" r:id="rId6"/>
    <p:sldId id="266" r:id="rId7"/>
    <p:sldId id="272" r:id="rId8"/>
    <p:sldId id="273" r:id="rId9"/>
    <p:sldId id="274" r:id="rId10"/>
    <p:sldId id="277" r:id="rId11"/>
    <p:sldId id="278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6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1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8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2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5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7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6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8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3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E1FEE-5ABF-454E-AB6C-11ACF784210A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9F7DC-E449-44B0-A7EB-13E1ECCB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9471" y="544530"/>
            <a:ext cx="87730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pH sensors 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What a long way we have come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(in a very short amount of time)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2056" y="2596278"/>
            <a:ext cx="9367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Josh Plant   Tanya Maurer   Peter </a:t>
            </a:r>
            <a:r>
              <a:rPr lang="en-US" sz="2400" dirty="0"/>
              <a:t>Walz  </a:t>
            </a:r>
            <a:r>
              <a:rPr lang="en-US" sz="2400" dirty="0" smtClean="0"/>
              <a:t> Yui </a:t>
            </a:r>
            <a:r>
              <a:rPr lang="en-US" sz="2400" dirty="0"/>
              <a:t>Takeshita  </a:t>
            </a:r>
            <a:r>
              <a:rPr lang="en-US" sz="2400" dirty="0" smtClean="0"/>
              <a:t> Luke Coletti</a:t>
            </a:r>
          </a:p>
          <a:p>
            <a:pPr algn="ctr"/>
            <a:r>
              <a:rPr lang="en-US" sz="2400" dirty="0" smtClean="0"/>
              <a:t>&amp;   Ken Johnson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9th BGC Argo Meeting, ADMT 21</a:t>
            </a:r>
          </a:p>
          <a:p>
            <a:pPr algn="ctr"/>
            <a:r>
              <a:rPr lang="en-US" sz="2400" dirty="0"/>
              <a:t>November 30 – December 1, 2020</a:t>
            </a:r>
          </a:p>
          <a:p>
            <a:pPr algn="ctr"/>
            <a:r>
              <a:rPr lang="en-US" sz="2400" dirty="0"/>
              <a:t>Virtual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0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04991" y="49992"/>
            <a:ext cx="6938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Correct existing data stored in the GDAC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90263" y="597704"/>
            <a:ext cx="10972839" cy="290848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smtClean="0"/>
              <a:t>C) Auto calculation of pump offset – one possible approach………</a:t>
            </a:r>
            <a:endParaRPr lang="en-US" sz="800" dirty="0" smtClean="0"/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Assume pH is a smooth function of pressure over a narrow data window centered at 985m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Break data window above &amp; below 985m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Add </a:t>
            </a:r>
            <a:r>
              <a:rPr lang="en-US" sz="2000" dirty="0"/>
              <a:t>offset to </a:t>
            </a:r>
            <a:r>
              <a:rPr lang="en-US" sz="2000" dirty="0" smtClean="0"/>
              <a:t>shallower part of data window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Iterate offset value to optimize polynomial fit over data window </a:t>
            </a:r>
            <a:r>
              <a:rPr lang="en-US" sz="2000" dirty="0"/>
              <a:t>(minimize </a:t>
            </a:r>
            <a:r>
              <a:rPr lang="en-US" sz="2000" dirty="0" smtClean="0"/>
              <a:t>SSR) 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Calculate a signal to noise ratio = offset / </a:t>
            </a:r>
            <a:r>
              <a:rPr lang="en-US" sz="2000" dirty="0" err="1" smtClean="0"/>
              <a:t>std</a:t>
            </a:r>
            <a:r>
              <a:rPr lang="en-US" sz="2000" dirty="0" smtClean="0"/>
              <a:t>(fit residuals)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Set offset &amp; signal to noise thresholds (+/- 0.005  &amp;  +/- 10 ??)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000" dirty="0" smtClean="0"/>
              <a:t>Add offsets which exceed thresholds to all data shallower than 985m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44042" y="3873154"/>
            <a:ext cx="10303916" cy="2870335"/>
            <a:chOff x="944042" y="3873154"/>
            <a:chExt cx="10303916" cy="2870335"/>
          </a:xfrm>
        </p:grpSpPr>
        <p:grpSp>
          <p:nvGrpSpPr>
            <p:cNvPr id="11" name="Group 10"/>
            <p:cNvGrpSpPr/>
            <p:nvPr/>
          </p:nvGrpSpPr>
          <p:grpSpPr>
            <a:xfrm>
              <a:off x="944042" y="3873154"/>
              <a:ext cx="10303916" cy="2870335"/>
              <a:chOff x="618567" y="3254190"/>
              <a:chExt cx="11240745" cy="3475451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18567" y="3267636"/>
                <a:ext cx="3042909" cy="3462005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7485" y="3267636"/>
                <a:ext cx="3042909" cy="3462005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16403" y="3254190"/>
                <a:ext cx="3042909" cy="3462005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sp>
            <p:nvSpPr>
              <p:cNvPr id="6" name="Right Arrow 5"/>
              <p:cNvSpPr/>
              <p:nvPr/>
            </p:nvSpPr>
            <p:spPr>
              <a:xfrm>
                <a:off x="3827400" y="4614000"/>
                <a:ext cx="724162" cy="277256"/>
              </a:xfrm>
              <a:prstGeom prst="rightArrow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ight Arrow 6"/>
              <p:cNvSpPr/>
              <p:nvPr/>
            </p:nvSpPr>
            <p:spPr>
              <a:xfrm>
                <a:off x="7926317" y="4614000"/>
                <a:ext cx="724162" cy="277256"/>
              </a:xfrm>
              <a:prstGeom prst="rightArrow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618" y="4311875"/>
              <a:ext cx="1095375" cy="77152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604991" y="5513696"/>
              <a:ext cx="7374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8000"/>
                  </a:solidFill>
                </a:rPr>
                <a:t>Raw</a:t>
              </a:r>
            </a:p>
            <a:p>
              <a:r>
                <a:rPr lang="en-US" sz="2400" dirty="0" smtClean="0">
                  <a:solidFill>
                    <a:srgbClr val="008000"/>
                  </a:solidFill>
                </a:rPr>
                <a:t>data</a:t>
              </a:r>
              <a:endParaRPr lang="en-US" sz="2400" dirty="0">
                <a:solidFill>
                  <a:srgbClr val="008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64615" y="5513695"/>
              <a:ext cx="125098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8000"/>
                  </a:solidFill>
                </a:rPr>
                <a:t>7th</a:t>
              </a:r>
            </a:p>
            <a:p>
              <a:pPr algn="ctr"/>
              <a:r>
                <a:rPr lang="en-US" sz="2400" dirty="0">
                  <a:solidFill>
                    <a:srgbClr val="008000"/>
                  </a:solidFill>
                </a:rPr>
                <a:t>i</a:t>
              </a:r>
              <a:r>
                <a:rPr lang="en-US" sz="2400" dirty="0" smtClean="0">
                  <a:solidFill>
                    <a:srgbClr val="008000"/>
                  </a:solidFill>
                </a:rPr>
                <a:t>teration</a:t>
              </a:r>
              <a:endParaRPr lang="en-US" sz="2400" dirty="0">
                <a:solidFill>
                  <a:srgbClr val="008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733671" y="5513695"/>
              <a:ext cx="125098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8000"/>
                  </a:solidFill>
                </a:rPr>
                <a:t>final</a:t>
              </a:r>
            </a:p>
            <a:p>
              <a:pPr algn="ctr"/>
              <a:r>
                <a:rPr lang="en-US" sz="2400" dirty="0">
                  <a:solidFill>
                    <a:srgbClr val="008000"/>
                  </a:solidFill>
                </a:rPr>
                <a:t>i</a:t>
              </a:r>
              <a:r>
                <a:rPr lang="en-US" sz="2400" dirty="0" smtClean="0">
                  <a:solidFill>
                    <a:srgbClr val="008000"/>
                  </a:solidFill>
                </a:rPr>
                <a:t>teration</a:t>
              </a:r>
              <a:endParaRPr lang="en-US" sz="2400" dirty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25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1" y="2240280"/>
            <a:ext cx="8513379" cy="4572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466851" y="555586"/>
            <a:ext cx="502341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5906000 </a:t>
            </a:r>
            <a:r>
              <a:rPr lang="en-US" sz="2800" dirty="0"/>
              <a:t>Cycle 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Negative pH offset (-0.03)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High signal to noise ratio (-21)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3983" y="1078806"/>
            <a:ext cx="293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Apply correction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9882" y="40343"/>
            <a:ext cx="1595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Example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32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6851" y="567164"/>
            <a:ext cx="433251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5905998 Cycle 2 - No offset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Offset small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Signal to noise ratio low (2.4)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13657" y="1121162"/>
            <a:ext cx="24665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No correction</a:t>
            </a:r>
          </a:p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applied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1" y="2239345"/>
            <a:ext cx="8513379" cy="4572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109882" y="40343"/>
            <a:ext cx="1595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Example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5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77" y="486923"/>
            <a:ext cx="5850201" cy="2971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92119" y="486923"/>
            <a:ext cx="4817660" cy="2995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Today!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900,000 </a:t>
            </a:r>
            <a:r>
              <a:rPr lang="en-US" sz="2400" dirty="0" err="1" smtClean="0"/>
              <a:t>QC’ed</a:t>
            </a:r>
            <a:r>
              <a:rPr lang="en-US" sz="2400" dirty="0" smtClean="0"/>
              <a:t> pH measurements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Largely due to SOCCOM project in the Southern Ocean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Enabling Southern Ocean estimates of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flux, Aragonite Saturation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32" y="3600023"/>
            <a:ext cx="5807746" cy="297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92119" y="4354968"/>
            <a:ext cx="4817660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Just 5 years ago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35,000 </a:t>
            </a:r>
            <a:r>
              <a:rPr lang="en-US" sz="2400" dirty="0" err="1" smtClean="0"/>
              <a:t>QC’ed</a:t>
            </a:r>
            <a:r>
              <a:rPr lang="en-US" sz="2400" dirty="0" smtClean="0"/>
              <a:t> pH measurements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Largely due to SOCCOM project in the Southern Ocean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03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7030" y="119791"/>
            <a:ext cx="277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pH pump offset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8239" y="2342809"/>
            <a:ext cx="7675793" cy="4198958"/>
            <a:chOff x="306156" y="2006634"/>
            <a:chExt cx="7675793" cy="4198958"/>
          </a:xfrm>
        </p:grpSpPr>
        <p:grpSp>
          <p:nvGrpSpPr>
            <p:cNvPr id="7" name="Group 6"/>
            <p:cNvGrpSpPr/>
            <p:nvPr/>
          </p:nvGrpSpPr>
          <p:grpSpPr>
            <a:xfrm>
              <a:off x="306156" y="2006634"/>
              <a:ext cx="7675793" cy="4198958"/>
              <a:chOff x="306156" y="2006634"/>
              <a:chExt cx="7675793" cy="419895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06156" y="2083407"/>
                <a:ext cx="7675793" cy="4122185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263721" y="2006634"/>
                <a:ext cx="3770616" cy="5548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3257008" y="2080786"/>
                <a:ext cx="233945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5906000, Cycle 9</a:t>
                </a:r>
                <a:endParaRPr lang="en-US" sz="2400" dirty="0"/>
              </a:p>
            </p:txBody>
          </p:sp>
          <p:sp>
            <p:nvSpPr>
              <p:cNvPr id="6" name="Oval 5"/>
              <p:cNvSpPr/>
              <p:nvPr/>
            </p:nvSpPr>
            <p:spPr>
              <a:xfrm rot="18346914">
                <a:off x="1803721" y="3751728"/>
                <a:ext cx="968188" cy="551330"/>
              </a:xfrm>
              <a:prstGeom prst="ellipse">
                <a:avLst/>
              </a:prstGeom>
              <a:solidFill>
                <a:srgbClr val="FFFF00">
                  <a:alpha val="4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 rot="16200000">
              <a:off x="1793737" y="4474565"/>
              <a:ext cx="1667915" cy="611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Pump OFF</a:t>
              </a:r>
            </a:p>
            <a:p>
              <a:pPr algn="ctr"/>
              <a:r>
                <a:rPr lang="en-US" sz="2000" dirty="0" smtClean="0"/>
                <a:t>(spot samples)</a:t>
              </a:r>
              <a:endParaRPr lang="en-US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972450" y="2952949"/>
              <a:ext cx="1240846" cy="611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Pump ON</a:t>
              </a:r>
            </a:p>
            <a:p>
              <a:pPr algn="ctr"/>
              <a:r>
                <a:rPr lang="en-US" sz="2000" dirty="0" smtClean="0"/>
                <a:t>(CP mode)</a:t>
              </a:r>
              <a:endParaRPr lang="en-US" sz="20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444956" y="923523"/>
            <a:ext cx="8716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pH profiles exhibit a step change for some MBARI APEX floats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Occurs when CTD shifts to constant profiling mode (CTD pump continuously on) at 985m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28647" y="2435674"/>
            <a:ext cx="4603872" cy="4057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Oxygen &amp; Temperature profiles smooth &amp; linear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pH above 985m drops by ~0.007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Magnitude </a:t>
            </a:r>
            <a:r>
              <a:rPr lang="en-US" sz="2400" dirty="0" smtClean="0"/>
              <a:t>can vary </a:t>
            </a:r>
            <a:r>
              <a:rPr lang="en-US" sz="2400" dirty="0"/>
              <a:t>from float to float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Magnitude of offset </a:t>
            </a:r>
            <a:r>
              <a:rPr lang="en-US" sz="2400" dirty="0" smtClean="0"/>
              <a:t>can vary from </a:t>
            </a:r>
            <a:r>
              <a:rPr lang="en-US" sz="2400" dirty="0"/>
              <a:t>profile to </a:t>
            </a:r>
            <a:r>
              <a:rPr lang="en-US" sz="2400" dirty="0" smtClean="0"/>
              <a:t>profile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Rarely seen in NAVIS </a:t>
            </a:r>
            <a:r>
              <a:rPr lang="en-US" sz="2400" dirty="0" smtClean="0"/>
              <a:t>floats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336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206032"/>
            <a:ext cx="6343650" cy="5172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2595" y="119791"/>
            <a:ext cx="7606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pH pump offset estimates for SOCCOM array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24625" y="1573306"/>
            <a:ext cx="5061072" cy="4057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Affects a small % of total profiles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Overall bias small &amp; within  sensor precision (-0.005)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Some floats affected more than others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-1 </a:t>
            </a:r>
            <a:r>
              <a:rPr lang="en-US" sz="2400" dirty="0" err="1"/>
              <a:t>milli</a:t>
            </a:r>
            <a:r>
              <a:rPr lang="en-US" sz="2400" dirty="0"/>
              <a:t> pH offset  </a:t>
            </a:r>
            <a:r>
              <a:rPr lang="en-US" sz="2400" dirty="0" smtClean="0"/>
              <a:t>=&gt;  +</a:t>
            </a:r>
            <a:r>
              <a:rPr lang="en-US" sz="2400" dirty="0"/>
              <a:t>1 µ</a:t>
            </a:r>
            <a:r>
              <a:rPr lang="en-US" sz="2400" dirty="0" err="1"/>
              <a:t>atm</a:t>
            </a:r>
            <a:r>
              <a:rPr lang="en-US" sz="2400" dirty="0"/>
              <a:t> </a:t>
            </a:r>
            <a:r>
              <a:rPr lang="en-US" sz="2400" dirty="0" smtClean="0"/>
              <a:t>pCO2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Find root cause &amp; fix sensor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Correct existing data at GDAC affected by problem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455894" y="1573306"/>
            <a:ext cx="13447" cy="3913094"/>
          </a:xfrm>
          <a:prstGeom prst="line">
            <a:avLst/>
          </a:prstGeom>
          <a:ln w="34925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90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337934"/>
            <a:ext cx="5513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Find  root cause &amp; fix sensor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127" y="932357"/>
            <a:ext cx="10425397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Partially Related to flow over reference electrode or FET (preliminary lab work)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Good news – Mostly isolated to 2018-2019 deployment season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Interesting behavior over time (2018-2019 deployments)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New sensor design may eliminate the problem completely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907150" y="2971799"/>
            <a:ext cx="10067922" cy="3870781"/>
            <a:chOff x="907150" y="2971799"/>
            <a:chExt cx="10067922" cy="3870781"/>
          </a:xfrm>
        </p:grpSpPr>
        <p:grpSp>
          <p:nvGrpSpPr>
            <p:cNvPr id="11" name="Group 10"/>
            <p:cNvGrpSpPr/>
            <p:nvPr/>
          </p:nvGrpSpPr>
          <p:grpSpPr>
            <a:xfrm>
              <a:off x="1568698" y="2971799"/>
              <a:ext cx="9233893" cy="3639949"/>
              <a:chOff x="261658" y="2308691"/>
              <a:chExt cx="10935506" cy="4114800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1658" y="2308691"/>
                <a:ext cx="5046882" cy="4114800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0282" y="2308691"/>
                <a:ext cx="5046882" cy="4114800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286035" y="2354858"/>
                <a:ext cx="2775375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 smtClean="0"/>
                  <a:t>2019-2020</a:t>
                </a:r>
              </a:p>
              <a:p>
                <a:pPr algn="ctr"/>
                <a:r>
                  <a:rPr lang="en-US" sz="2400" dirty="0" smtClean="0"/>
                  <a:t>&amp;</a:t>
                </a:r>
              </a:p>
              <a:p>
                <a:pPr algn="ctr"/>
                <a:r>
                  <a:rPr lang="en-US" sz="2400" dirty="0" smtClean="0"/>
                  <a:t>2020 -2021</a:t>
                </a:r>
              </a:p>
              <a:p>
                <a:pPr algn="ctr"/>
                <a:r>
                  <a:rPr lang="en-US" sz="2400" dirty="0" smtClean="0"/>
                  <a:t>Deployment seasons</a:t>
                </a:r>
                <a:endParaRPr lang="en-US" sz="24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47140" y="2308691"/>
                <a:ext cx="265515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 smtClean="0"/>
                  <a:t>2018-2019</a:t>
                </a:r>
              </a:p>
              <a:p>
                <a:pPr algn="ctr"/>
                <a:r>
                  <a:rPr lang="en-US" sz="2400" dirty="0" smtClean="0"/>
                  <a:t>Deployment season</a:t>
                </a: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568698" y="3442447"/>
              <a:ext cx="320222" cy="25011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 rot="16200000">
              <a:off x="146173" y="4177372"/>
              <a:ext cx="23529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% profiles with</a:t>
              </a:r>
            </a:p>
            <a:p>
              <a:pPr algn="ctr"/>
              <a:r>
                <a:rPr lang="en-US" sz="2400" dirty="0" smtClean="0"/>
                <a:t>abs(offset) &gt; 0.01</a:t>
              </a:r>
              <a:endParaRPr lang="en-US" sz="2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65930" y="6380915"/>
              <a:ext cx="106080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Cycle #</a:t>
              </a:r>
              <a:endParaRPr lang="en-US" sz="2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2378" y="6380915"/>
              <a:ext cx="106080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Cycle #</a:t>
              </a:r>
              <a:endParaRPr lang="en-US" sz="2400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9848418" y="4493053"/>
              <a:ext cx="179164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Total profiles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7147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991" y="198512"/>
            <a:ext cx="6938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Correct existing data stored in the GDAC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409384" y="1744396"/>
            <a:ext cx="11329897" cy="1200331"/>
            <a:chOff x="194232" y="3237014"/>
            <a:chExt cx="11329897" cy="1200331"/>
          </a:xfrm>
        </p:grpSpPr>
        <p:sp>
          <p:nvSpPr>
            <p:cNvPr id="3" name="TextBox 2"/>
            <p:cNvSpPr txBox="1"/>
            <p:nvPr/>
          </p:nvSpPr>
          <p:spPr>
            <a:xfrm>
              <a:off x="194232" y="3237014"/>
              <a:ext cx="3657600" cy="1197864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arenR"/>
              </a:pPr>
              <a:r>
                <a:rPr lang="en-US" sz="2400" b="1" dirty="0" smtClean="0"/>
                <a:t>Single, static offset per float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30380" y="3237015"/>
              <a:ext cx="3657600" cy="12003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B) Perform adjustments</a:t>
              </a:r>
            </a:p>
            <a:p>
              <a:r>
                <a:rPr lang="en-US" sz="2400" b="1" dirty="0" smtClean="0"/>
                <a:t>     in SAGE at 980 m vs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1500m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66529" y="3237016"/>
              <a:ext cx="3657600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C) Auto-calculation of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offset per float, per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 profile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33917" y="107507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Correction methods that have been considered:</a:t>
            </a:r>
          </a:p>
        </p:txBody>
      </p:sp>
    </p:spTree>
    <p:extLst>
      <p:ext uri="{BB962C8B-B14F-4D97-AF65-F5344CB8AC3E}">
        <p14:creationId xmlns:p14="http://schemas.microsoft.com/office/powerpoint/2010/main" val="426705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991" y="198512"/>
            <a:ext cx="6938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Correct existing data stored in the GDAC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409384" y="1744396"/>
            <a:ext cx="11329897" cy="1200331"/>
            <a:chOff x="194232" y="3237014"/>
            <a:chExt cx="11329897" cy="1200331"/>
          </a:xfrm>
        </p:grpSpPr>
        <p:sp>
          <p:nvSpPr>
            <p:cNvPr id="3" name="TextBox 2"/>
            <p:cNvSpPr txBox="1"/>
            <p:nvPr/>
          </p:nvSpPr>
          <p:spPr>
            <a:xfrm>
              <a:off x="194232" y="3237014"/>
              <a:ext cx="3657600" cy="1197864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arenR"/>
              </a:pPr>
              <a:r>
                <a:rPr lang="en-US" sz="2400" b="1" dirty="0" smtClean="0"/>
                <a:t>Single, static offset per float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30380" y="3237015"/>
              <a:ext cx="3657600" cy="12003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B) Perform adjustments</a:t>
              </a:r>
            </a:p>
            <a:p>
              <a:r>
                <a:rPr lang="en-US" sz="2400" b="1" dirty="0" smtClean="0"/>
                <a:t>     in SAGE at 980 m vs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1500m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66529" y="3237016"/>
              <a:ext cx="3657600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C) Auto-calculation of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offset per float, per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 profile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33917" y="107507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Correction methods that have been considered:</a:t>
            </a:r>
          </a:p>
        </p:txBody>
      </p:sp>
      <p:sp>
        <p:nvSpPr>
          <p:cNvPr id="8" name="Rectangle 7"/>
          <p:cNvSpPr/>
          <p:nvPr/>
        </p:nvSpPr>
        <p:spPr>
          <a:xfrm>
            <a:off x="4178297" y="1536740"/>
            <a:ext cx="7695456" cy="155608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31677" y="3671047"/>
            <a:ext cx="73286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Original method when few floats were affected and observed magnitudes were on the order of </a:t>
            </a:r>
            <a:r>
              <a:rPr lang="en-US" sz="2400" dirty="0" err="1"/>
              <a:t>millipH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not address time-varying nature of offset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49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991" y="198512"/>
            <a:ext cx="6938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Correct existing data stored in the GDAC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409384" y="1744396"/>
            <a:ext cx="11329897" cy="1200331"/>
            <a:chOff x="194232" y="3237014"/>
            <a:chExt cx="11329897" cy="1200331"/>
          </a:xfrm>
        </p:grpSpPr>
        <p:sp>
          <p:nvSpPr>
            <p:cNvPr id="3" name="TextBox 2"/>
            <p:cNvSpPr txBox="1"/>
            <p:nvPr/>
          </p:nvSpPr>
          <p:spPr>
            <a:xfrm>
              <a:off x="194232" y="3237014"/>
              <a:ext cx="3657600" cy="1197864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arenR"/>
              </a:pPr>
              <a:r>
                <a:rPr lang="en-US" sz="2400" b="1" dirty="0" smtClean="0"/>
                <a:t>Single, static offset per float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30380" y="3237015"/>
              <a:ext cx="3657600" cy="12003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B) Perform adjustments</a:t>
              </a:r>
            </a:p>
            <a:p>
              <a:r>
                <a:rPr lang="en-US" sz="2400" b="1" dirty="0" smtClean="0"/>
                <a:t>     in SAGE at 980m vs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1500m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66529" y="3237016"/>
              <a:ext cx="3657600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C) Auto-calculation of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offset per float, per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 profile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33917" y="107507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Correction methods that have been considered: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1677" y="3671047"/>
            <a:ext cx="73286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Maintains accuracy of adjusted surface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Deep data would remain unadjusted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Assumes offset in SAGE is independent of ref depth (980 vs 1500m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8000999" y="1609926"/>
            <a:ext cx="3840480" cy="155608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7186" y="1609926"/>
            <a:ext cx="3840480" cy="155608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34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991" y="198512"/>
            <a:ext cx="6938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dirty="0" smtClean="0">
                <a:solidFill>
                  <a:srgbClr val="0070C0"/>
                </a:solidFill>
              </a:rPr>
              <a:t>Correct existing data stored in the GDAC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409384" y="1744396"/>
            <a:ext cx="11329897" cy="1200331"/>
            <a:chOff x="194232" y="3237014"/>
            <a:chExt cx="11329897" cy="1200331"/>
          </a:xfrm>
        </p:grpSpPr>
        <p:sp>
          <p:nvSpPr>
            <p:cNvPr id="3" name="TextBox 2"/>
            <p:cNvSpPr txBox="1"/>
            <p:nvPr/>
          </p:nvSpPr>
          <p:spPr>
            <a:xfrm>
              <a:off x="194232" y="3237014"/>
              <a:ext cx="3657600" cy="1197864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arenR"/>
              </a:pPr>
              <a:r>
                <a:rPr lang="en-US" sz="2400" b="1" dirty="0" smtClean="0"/>
                <a:t>Single, static offset per float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30380" y="3237015"/>
              <a:ext cx="3657600" cy="12003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B) Perform adjustments</a:t>
              </a:r>
            </a:p>
            <a:p>
              <a:r>
                <a:rPr lang="en-US" sz="2400" b="1" dirty="0" smtClean="0"/>
                <a:t>     in SAGE at 980m vs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1500m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66529" y="3237016"/>
              <a:ext cx="3657600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C) Auto-calculation of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offset per float, per</a:t>
              </a:r>
            </a:p>
            <a:p>
              <a:r>
                <a:rPr lang="en-US" sz="2400" b="1" dirty="0"/>
                <a:t> </a:t>
              </a:r>
              <a:r>
                <a:rPr lang="en-US" sz="2400" b="1" dirty="0" smtClean="0"/>
                <a:t>     profile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33917" y="107507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Correction methods that have been considered: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1677" y="3671047"/>
            <a:ext cx="7328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No algorithm is perfect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Thresholds must be 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to record magnitude of correction and impact on error/uncertainty??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Delayed mode or real time corrections?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Metric for success?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9951" y="1609926"/>
            <a:ext cx="7772400" cy="155608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19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</TotalTime>
  <Words>694</Words>
  <Application>Microsoft Office PowerPoint</Application>
  <PresentationFormat>Widescreen</PresentationFormat>
  <Paragraphs>125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Plant</dc:creator>
  <cp:lastModifiedBy>Josh Plant</cp:lastModifiedBy>
  <cp:revision>67</cp:revision>
  <dcterms:created xsi:type="dcterms:W3CDTF">2020-11-27T22:26:17Z</dcterms:created>
  <dcterms:modified xsi:type="dcterms:W3CDTF">2020-11-29T22:56:34Z</dcterms:modified>
</cp:coreProperties>
</file>