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46" r:id="rId2"/>
    <p:sldId id="444" r:id="rId3"/>
    <p:sldId id="480" r:id="rId4"/>
    <p:sldId id="368" r:id="rId5"/>
    <p:sldId id="373" r:id="rId6"/>
    <p:sldId id="375" r:id="rId7"/>
    <p:sldId id="487" r:id="rId8"/>
    <p:sldId id="486" r:id="rId9"/>
    <p:sldId id="482" r:id="rId10"/>
    <p:sldId id="483" r:id="rId11"/>
    <p:sldId id="488" r:id="rId12"/>
    <p:sldId id="447" r:id="rId13"/>
    <p:sldId id="401" r:id="rId14"/>
  </p:sldIdLst>
  <p:sldSz cx="9144000" cy="6858000" type="screen4x3"/>
  <p:notesSz cx="6934200" cy="92202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A6A6A6"/>
    <a:srgbClr val="42537C"/>
    <a:srgbClr val="C5C000"/>
    <a:srgbClr val="A6B5C2"/>
    <a:srgbClr val="CCD3E4"/>
    <a:srgbClr val="FF9933"/>
    <a:srgbClr val="FFFFCC"/>
    <a:srgbClr val="005DAA"/>
    <a:srgbClr val="575F6D"/>
    <a:srgbClr val="5DA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59" autoAdjust="0"/>
    <p:restoredTop sz="97396" autoAdjust="0"/>
  </p:normalViewPr>
  <p:slideViewPr>
    <p:cSldViewPr snapToGrid="0">
      <p:cViewPr>
        <p:scale>
          <a:sx n="100" d="100"/>
          <a:sy n="100" d="100"/>
        </p:scale>
        <p:origin x="-696" y="-341"/>
      </p:cViewPr>
      <p:guideLst>
        <p:guide orient="horz" pos="2159"/>
        <p:guide pos="14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818" y="-84"/>
      </p:cViewPr>
      <p:guideLst>
        <p:guide orient="horz" pos="2904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775" y="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420" y="4379595"/>
            <a:ext cx="5547360" cy="41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759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775" y="875759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C2B205D-311F-449C-BC2F-DB011333A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nada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2590800" y="6657945"/>
            <a:ext cx="3962400" cy="200055"/>
          </a:xfrm>
        </p:spPr>
        <p:txBody>
          <a:bodyPr anchor="b" anchorCtr="0">
            <a:spAutoFit/>
          </a:bodyPr>
          <a:lstStyle/>
          <a:p>
            <a:r>
              <a:rPr lang="en-US" dirty="0" smtClean="0"/>
              <a:t>HEADER / FOOTER INFORMATION (SUCH AS NORTHROP GRUMMAN PRIVATE / PROPRIETARY LEVEL I)</a:t>
            </a:r>
            <a:endParaRPr lang="en-US" dirty="0"/>
          </a:p>
        </p:txBody>
      </p:sp>
      <p:sp>
        <p:nvSpPr>
          <p:cNvPr id="25" name="Title 4"/>
          <p:cNvSpPr>
            <a:spLocks noGrp="1"/>
          </p:cNvSpPr>
          <p:nvPr>
            <p:ph type="ctrTitle" hasCustomPrompt="1"/>
          </p:nvPr>
        </p:nvSpPr>
        <p:spPr>
          <a:xfrm>
            <a:off x="2305050" y="1927860"/>
            <a:ext cx="6385730" cy="1219200"/>
          </a:xfrm>
        </p:spPr>
        <p:txBody>
          <a:bodyPr tIns="457200" bIns="548640"/>
          <a:lstStyle>
            <a:lvl1pPr algn="r">
              <a:defRPr sz="2800" b="1" spc="4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Main Title, Font: Arial Bold 28pt.</a:t>
            </a:r>
            <a:endParaRPr lang="en-US" dirty="0"/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4" hasCustomPrompt="1"/>
          </p:nvPr>
        </p:nvSpPr>
        <p:spPr>
          <a:xfrm>
            <a:off x="3718947" y="4030729"/>
            <a:ext cx="4968114" cy="457200"/>
          </a:xfrm>
        </p:spPr>
        <p:txBody>
          <a:bodyPr wrap="none" tIns="0"/>
          <a:lstStyle>
            <a:lvl1pPr algn="r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dirty="0" smtClean="0"/>
              <a:t>Meeting date(s), Arial 20pt.</a:t>
            </a:r>
            <a:endParaRPr lang="en-US" dirty="0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3719477" y="5038996"/>
            <a:ext cx="4972728" cy="457200"/>
          </a:xfrm>
        </p:spPr>
        <p:txBody>
          <a:bodyPr wrap="none" bIns="18288" anchor="b" anchorCtr="0"/>
          <a:lstStyle>
            <a:lvl1pPr algn="r">
              <a:buNone/>
              <a:defRPr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Speaker’s name, Arial 20pt.</a:t>
            </a:r>
            <a:endParaRPr lang="en-US" dirty="0"/>
          </a:p>
        </p:txBody>
      </p:sp>
      <p:sp>
        <p:nvSpPr>
          <p:cNvPr id="42" name="Text Placeholder 40"/>
          <p:cNvSpPr>
            <a:spLocks noGrp="1"/>
          </p:cNvSpPr>
          <p:nvPr>
            <p:ph type="body" sz="quarter" idx="16" hasCustomPrompt="1"/>
          </p:nvPr>
        </p:nvSpPr>
        <p:spPr>
          <a:xfrm>
            <a:off x="3719477" y="5539740"/>
            <a:ext cx="4972726" cy="381000"/>
          </a:xfrm>
        </p:spPr>
        <p:txBody>
          <a:bodyPr wrap="none" tIns="0" bIns="438912">
            <a:noAutofit/>
          </a:bodyPr>
          <a:lstStyle>
            <a:lvl1pPr algn="r">
              <a:buNone/>
              <a:defRPr sz="1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 smtClean="0"/>
              <a:t>Speaker’s title, Arial 16pt.</a:t>
            </a:r>
            <a:endParaRPr lang="en-US" dirty="0"/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7" hasCustomPrompt="1"/>
          </p:nvPr>
        </p:nvSpPr>
        <p:spPr>
          <a:xfrm>
            <a:off x="2293034" y="3528060"/>
            <a:ext cx="6394816" cy="457200"/>
          </a:xfrm>
        </p:spPr>
        <p:txBody>
          <a:bodyPr wrap="square" anchor="ctr" anchorCtr="0">
            <a:noAutofit/>
          </a:bodyPr>
          <a:lstStyle>
            <a:lvl1pPr algn="r">
              <a:buNone/>
              <a:defRPr sz="2400" b="1" spc="2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Sub-title, Arial Bold 24pt.</a:t>
            </a:r>
            <a:endParaRPr lang="en-US" dirty="0"/>
          </a:p>
        </p:txBody>
      </p:sp>
      <p:pic>
        <p:nvPicPr>
          <p:cNvPr id="22" name="Picture 93" descr="noc_logo blue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12963" y="623089"/>
            <a:ext cx="2382644" cy="415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02080"/>
            <a:ext cx="8382000" cy="4524333"/>
          </a:xfrm>
        </p:spPr>
        <p:txBody>
          <a:bodyPr/>
          <a:lstStyle>
            <a:lvl1pPr>
              <a:spcBef>
                <a:spcPts val="24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FC63E-F8D9-44BB-A462-AC735E845F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657945"/>
            <a:ext cx="3962400" cy="200055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defRPr sz="700" baseline="0">
                <a:solidFill>
                  <a:srgbClr val="FF0000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HEADER / FOOTER INFORMATION (SUCH AS NORTHROP GRUMMAN PRIVATE / PROPRIETARY LEVEL I)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02289"/>
            <a:ext cx="4038600" cy="4525963"/>
          </a:xfrm>
        </p:spPr>
        <p:txBody>
          <a:bodyPr/>
          <a:lstStyle>
            <a:lvl1pPr>
              <a:spcBef>
                <a:spcPts val="2400"/>
              </a:spcBef>
              <a:defRPr sz="2000"/>
            </a:lvl1pPr>
            <a:lvl2pPr>
              <a:spcBef>
                <a:spcPts val="600"/>
              </a:spcBef>
              <a:defRPr sz="1600"/>
            </a:lvl2pPr>
            <a:lvl3pPr>
              <a:spcBef>
                <a:spcPts val="600"/>
              </a:spcBef>
              <a:defRPr sz="16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0545" y="1402289"/>
            <a:ext cx="4038600" cy="4525963"/>
          </a:xfrm>
        </p:spPr>
        <p:txBody>
          <a:bodyPr/>
          <a:lstStyle>
            <a:lvl1pPr>
              <a:spcBef>
                <a:spcPts val="2400"/>
              </a:spcBef>
              <a:defRPr sz="2000"/>
            </a:lvl1pPr>
            <a:lvl2pPr>
              <a:spcBef>
                <a:spcPts val="600"/>
              </a:spcBef>
              <a:defRPr sz="1600"/>
            </a:lvl2pPr>
            <a:lvl3pPr>
              <a:spcBef>
                <a:spcPts val="600"/>
              </a:spcBef>
              <a:defRPr sz="16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D4B03-E339-4C9D-AC39-0BD7C921B5B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657945"/>
            <a:ext cx="3962400" cy="200055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defRPr sz="700" baseline="0">
                <a:solidFill>
                  <a:srgbClr val="FF0000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HEADER / FOOTER INFORMATION (SUCH AS NORTHROP GRUMMAN PRIVATE / PROPRIETARY LEVEL I)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oc_backgroundD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657945"/>
            <a:ext cx="3962400" cy="200055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defRPr sz="700" baseline="0">
                <a:solidFill>
                  <a:srgbClr val="FF0000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HEADER / FOOTER INFORMATION (SUCH AS NORTHROP GRUMMAN PRIVATE / PROPRIETARY LEVEL I)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381000"/>
            <a:ext cx="6705600" cy="533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746B5-3D6F-4CE8-909F-C1EEFD565759}" type="datetime1">
              <a:rPr lang="en-US"/>
              <a:pPr>
                <a:defRPr/>
              </a:pPr>
              <a:t>5/3/2012</a:t>
            </a:fld>
            <a:endParaRPr lang="en-US"/>
          </a:p>
        </p:txBody>
      </p:sp>
      <p:sp>
        <p:nvSpPr>
          <p:cNvPr id="4" name="Rectangle 8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1A91B-0A1F-4005-9B13-F7FE196FD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BC72E-C592-4388-9C24-65850191F85C}" type="datetime1">
              <a:rPr lang="en-US"/>
              <a:pPr>
                <a:defRPr/>
              </a:pPr>
              <a:t>5/3/2012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4D74A-8628-41DE-8AB7-66594A51224F}" type="datetime1">
              <a:rPr lang="en-US"/>
              <a:pPr>
                <a:defRPr/>
              </a:pPr>
              <a:t>5/3/2012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369A4-1588-4B86-9203-66F6F1D9C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6705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02080"/>
            <a:ext cx="8389034" cy="452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661150"/>
            <a:ext cx="18288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smtClean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13" name="Rectangle 8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411" y="6477000"/>
            <a:ext cx="400378" cy="29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3" tIns="48326" rIns="96653" bIns="48326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3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8E41F33A-8A61-4937-A58C-46521EFFC1C2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1031" name="Picture 109" descr="noc_logo blue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146925" y="381000"/>
            <a:ext cx="1768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657945"/>
            <a:ext cx="3962400" cy="200055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defRPr sz="700" baseline="0">
                <a:solidFill>
                  <a:srgbClr val="FF0000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HEADER / FOOTER INFORMATION (SUCH AS NORTHROP GRUMMAN PRIVATE / PROPRIETARY LEVEL I)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007663"/>
            <a:ext cx="9144000" cy="45719"/>
          </a:xfrm>
          <a:prstGeom prst="rect">
            <a:avLst/>
          </a:prstGeom>
          <a:solidFill>
            <a:srgbClr val="005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2" r:id="rId4"/>
    <p:sldLayoutId id="2147483666" r:id="rId5"/>
    <p:sldLayoutId id="2147483673" r:id="rId6"/>
    <p:sldLayoutId id="2147483674" r:id="rId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Tahoma" charset="0"/>
          <a:cs typeface="Arial" charset="0"/>
        </a:defRPr>
      </a:lvl9pPr>
    </p:titleStyle>
    <p:bodyStyle>
      <a:lvl1pPr marL="230188" indent="-230188" algn="l" rtl="0" eaLnBrk="1" fontAlgn="base" hangingPunct="1">
        <a:spcBef>
          <a:spcPts val="24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84213" indent="-227013" algn="l" rtl="0" eaLnBrk="1" fontAlgn="base" hangingPunct="1">
        <a:spcBef>
          <a:spcPts val="600"/>
        </a:spcBef>
        <a:spcAft>
          <a:spcPct val="0"/>
        </a:spcAft>
        <a:buChar char="–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087438" indent="-173038" algn="l" rtl="0" eaLnBrk="1" fontAlgn="base" hangingPunct="1">
        <a:spcBef>
          <a:spcPts val="600"/>
        </a:spcBef>
        <a:spcAft>
          <a:spcPct val="0"/>
        </a:spcAft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541463" indent="-169863" algn="l" rtl="0" eaLnBrk="1" fontAlgn="base" hangingPunct="1">
        <a:spcBef>
          <a:spcPts val="600"/>
        </a:spcBef>
        <a:spcAft>
          <a:spcPct val="0"/>
        </a:spcAft>
        <a:buChar char="–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01838" indent="-173038" algn="l" rtl="0" eaLnBrk="1" fontAlgn="base" hangingPunct="1">
        <a:spcBef>
          <a:spcPts val="600"/>
        </a:spcBef>
        <a:spcAft>
          <a:spcPct val="0"/>
        </a:spcAft>
        <a:buChar char="»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jpe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jpeg"/><Relationship Id="rId2" Type="http://schemas.openxmlformats.org/officeDocument/2006/relationships/image" Target="../media/image13.jpe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emf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522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 descr="NG-logo-white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38377" y="341692"/>
            <a:ext cx="2415530" cy="42030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498" y="5011211"/>
            <a:ext cx="9144000" cy="18551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4294967295"/>
          </p:nvPr>
        </p:nvSpPr>
        <p:spPr>
          <a:xfrm>
            <a:off x="4791075" y="5172161"/>
            <a:ext cx="4191000" cy="120958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algn="r">
              <a:spcBef>
                <a:spcPts val="200"/>
              </a:spcBef>
              <a:buNone/>
            </a:pPr>
            <a:r>
              <a:rPr lang="en-US" sz="1400" b="1" dirty="0" smtClean="0">
                <a:solidFill>
                  <a:schemeClr val="bg1"/>
                </a:solidFill>
              </a:rPr>
              <a:t>Steve Nichols</a:t>
            </a:r>
          </a:p>
          <a:p>
            <a:pPr algn="r">
              <a:spcBef>
                <a:spcPts val="200"/>
              </a:spcBef>
              <a:buNone/>
            </a:pPr>
            <a:r>
              <a:rPr lang="en-US" sz="1400" b="1" dirty="0" smtClean="0">
                <a:solidFill>
                  <a:schemeClr val="bg1"/>
                </a:solidFill>
              </a:rPr>
              <a:t>Firebird Business Development Manager</a:t>
            </a:r>
          </a:p>
          <a:p>
            <a:pPr algn="r">
              <a:spcBef>
                <a:spcPts val="200"/>
              </a:spcBef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Advanced Programs and Technology Division</a:t>
            </a:r>
          </a:p>
          <a:p>
            <a:pPr algn="r">
              <a:spcBef>
                <a:spcPts val="200"/>
              </a:spcBef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Northrop Grumman Aerospace Systems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432259" y="6347155"/>
            <a:ext cx="3522408" cy="395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August 2011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8377" y="5172161"/>
            <a:ext cx="5428997" cy="9694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Firebird: Multi-INT ISR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Unmanned Systems North America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381250" y="6642556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edia.primezone.com/cache/189/hires/106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47749"/>
            <a:ext cx="9144000" cy="581025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371976" y="1390650"/>
            <a:ext cx="4629150" cy="48672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“Back to the Future”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48175" y="1495426"/>
            <a:ext cx="44957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Leap frog current enhancements and modification efforts to build tomorrow’s system and make it ready today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Adapt the system to the capability needed, not the other way around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Bridge manned and unmanned ISR – no longer need multiple systems for various missions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Provide an open architecture with common ground control station solutions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57425" y="6652081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52703"/>
            <a:ext cx="9144000" cy="58338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0" y="5124451"/>
            <a:ext cx="9144000" cy="17430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23850" y="5038726"/>
            <a:ext cx="2771775" cy="123825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333375"/>
            <a:ext cx="6705600" cy="533400"/>
          </a:xfrm>
        </p:spPr>
        <p:txBody>
          <a:bodyPr/>
          <a:lstStyle/>
          <a:p>
            <a:r>
              <a:rPr lang="en-US" dirty="0" smtClean="0"/>
              <a:t>Bridging Manned &amp; Unmanned ISR platforms </a:t>
            </a:r>
            <a:br>
              <a:rPr lang="en-US" dirty="0" smtClean="0"/>
            </a:br>
            <a:r>
              <a:rPr lang="en-US" dirty="0" smtClean="0"/>
              <a:t>– Why it’s important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4516" y="6477000"/>
            <a:ext cx="288168" cy="297651"/>
          </a:xfrm>
        </p:spPr>
        <p:txBody>
          <a:bodyPr/>
          <a:lstStyle/>
          <a:p>
            <a:pPr>
              <a:defRPr/>
            </a:pPr>
            <a:fld id="{F411A91B-0A1F-4005-9B13-F7FE196FDB65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 descr="XUAS-AV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015829" y="5149411"/>
            <a:ext cx="3137321" cy="1803839"/>
          </a:xfrm>
          <a:prstGeom prst="rect">
            <a:avLst/>
          </a:prstGeom>
          <a:effectLst>
            <a:outerShdw blurRad="304800" dist="127000" dir="2400000" algn="tl" rotWithShape="0">
              <a:prstClr val="black">
                <a:alpha val="25000"/>
              </a:prst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95250" y="1190625"/>
            <a:ext cx="4352925" cy="35052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5251" y="1266825"/>
            <a:ext cx="4181474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Manned Strengths</a:t>
            </a:r>
            <a:endParaRPr 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90500" y="1724025"/>
            <a:ext cx="4114800" cy="9526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199" y="1847851"/>
            <a:ext cx="441960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More control and tasking capability to tactical commanders on the ground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Seamless operation in the U.S. national airspace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Accommodates larger sensor payloads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Less cost to integrate new capabilities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Agility and responsiveness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81525" y="1200150"/>
            <a:ext cx="4352925" cy="35052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81526" y="1276350"/>
            <a:ext cx="4181474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Unmanned Strengths</a:t>
            </a:r>
            <a:endParaRPr 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676775" y="1733550"/>
            <a:ext cx="4114800" cy="9526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562474" y="1857376"/>
            <a:ext cx="44196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Greater endurance than manned platforms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Lower operational cost than manned ISR platforms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Keeps people out of immediate danger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Lower maintenance and manpower costs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triped Right Arrow 25"/>
          <p:cNvSpPr/>
          <p:nvPr/>
        </p:nvSpPr>
        <p:spPr>
          <a:xfrm rot="5400000">
            <a:off x="4138612" y="4614863"/>
            <a:ext cx="762000" cy="542925"/>
          </a:xfrm>
          <a:prstGeom prst="strip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23850" y="5238750"/>
            <a:ext cx="2914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Plug-and-Play architecture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IP-based connectivity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Kit-based OPV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Common mission management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76300" y="4819651"/>
            <a:ext cx="1628775" cy="3428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29350" y="5038725"/>
            <a:ext cx="2771775" cy="120967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248400" y="5248275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Large internal payload bay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Interface with ground units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Multi-sensor, multi-mission</a:t>
            </a:r>
          </a:p>
          <a:p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810375" y="4848226"/>
            <a:ext cx="1628775" cy="3428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38200" y="4810125"/>
            <a:ext cx="1724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Flexibility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67526" y="48291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Utility</a:t>
            </a:r>
          </a:p>
        </p:txBody>
      </p:sp>
      <p:pic>
        <p:nvPicPr>
          <p:cNvPr id="3080" name="Picture 8" descr="https://lh3.googleusercontent.com/-YcWNpKF4dLY/Sp5fqOO0slI/AAAAAAAAVGU/ywfNUt7Dtjo/global_hawk_xx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34239" y="3048000"/>
            <a:ext cx="1866861" cy="15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://www.as.northropgrumman.com/products/hunter/assets/lgm_0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2651" y="3111500"/>
            <a:ext cx="2203450" cy="1449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t="17666" b="14195"/>
          <a:stretch>
            <a:fillRect/>
          </a:stretch>
        </p:blipFill>
        <p:spPr bwMode="auto">
          <a:xfrm>
            <a:off x="2215771" y="3581401"/>
            <a:ext cx="2209149" cy="1000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http://www.as.northropgrumman.com/products/e8cjointstars/assets/lgm_13.jpg"/>
          <p:cNvPicPr>
            <a:picLocks noChangeAspect="1" noChangeArrowheads="1"/>
          </p:cNvPicPr>
          <p:nvPr/>
        </p:nvPicPr>
        <p:blipFill>
          <a:blip r:embed="rId7" cstate="print"/>
          <a:srcRect l="1069" t="29593" r="11752" b="23163"/>
          <a:stretch>
            <a:fillRect/>
          </a:stretch>
        </p:blipFill>
        <p:spPr bwMode="auto">
          <a:xfrm>
            <a:off x="104775" y="3800476"/>
            <a:ext cx="2200275" cy="77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1914525" y="6690181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52703"/>
            <a:ext cx="9144000" cy="58338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381000"/>
            <a:ext cx="7562850" cy="533400"/>
          </a:xfrm>
        </p:spPr>
        <p:txBody>
          <a:bodyPr/>
          <a:lstStyle/>
          <a:p>
            <a:r>
              <a:rPr lang="en-US" dirty="0" smtClean="0"/>
              <a:t>Firebird: Multi-INT ISR capability – by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9550" y="1152524"/>
            <a:ext cx="2028825" cy="535305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60147" y="1152524"/>
            <a:ext cx="2028825" cy="535305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75518" y="1152524"/>
            <a:ext cx="2145640" cy="535305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53250" y="1152524"/>
            <a:ext cx="2028825" cy="535305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9551" y="1238250"/>
            <a:ext cx="2047874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Its About The Architecture</a:t>
            </a:r>
            <a:endParaRPr 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0119" y="1238250"/>
            <a:ext cx="2150782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Multi-INT, Not Multi-Platform</a:t>
            </a:r>
            <a:endParaRPr 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4646" y="1238250"/>
            <a:ext cx="229786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Manned and Unmanned Operation</a:t>
            </a:r>
            <a:endParaRPr 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5379" y="1238250"/>
            <a:ext cx="1914094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Large Internal Payload Bay</a:t>
            </a:r>
            <a:endParaRPr 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04800" y="1895475"/>
            <a:ext cx="18573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26822" y="1895475"/>
            <a:ext cx="18573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00600" y="1895475"/>
            <a:ext cx="18573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29450" y="1895475"/>
            <a:ext cx="18573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0500" y="2028825"/>
            <a:ext cx="207645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Hardware-Software-Network Architectures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Modular, Open and Accessible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Plug-n-Play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Service Based, Standards Based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Mission – Vehicle Management Systems Segregated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Library Approach, CMMS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31571" y="2028825"/>
            <a:ext cx="219075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Multi-Sensor, Mission Ready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On-Board/Off-Board Processing w/Network Attached Storage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Modular Integration (hardware/software)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Flexible requirements based Bandwidth Management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3759" y="2038350"/>
            <a:ext cx="223010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Optionally Piloted by Design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Multi-Mission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Simplified Airspace Integration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Expeditionary Flexibility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Supports Border Protection and First Responders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Manned Single Place with Full UAS Capability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05624" y="2047875"/>
            <a:ext cx="2105025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Eliminates complex  payload POD’s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Reduces time and cost of payload integration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Accelerates capability to the field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Reduces payload development and sustainment cost</a:t>
            </a:r>
          </a:p>
        </p:txBody>
      </p:sp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78964" y="4117628"/>
            <a:ext cx="1826911" cy="244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H="1">
            <a:off x="2507772" y="5153025"/>
            <a:ext cx="1920240" cy="1232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72025" y="5143501"/>
            <a:ext cx="1920240" cy="1274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28411" y="6477000"/>
            <a:ext cx="400378" cy="297651"/>
          </a:xfrm>
        </p:spPr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2049" name="Picture 1" descr="\\ngrc30-cfs\as\X-UAS$\Project_Firebird\A - Program Management\Pictures and Video\Pictures\2010\2010-02-04 Lab Photos\FB Lab-5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47986" y="5181600"/>
            <a:ext cx="1914189" cy="119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257425" y="6661606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498" y="5391150"/>
            <a:ext cx="9144000" cy="1475238"/>
          </a:xfrm>
          <a:prstGeom prst="rect">
            <a:avLst/>
          </a:prstGeom>
          <a:solidFill>
            <a:srgbClr val="00203A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19175"/>
            <a:ext cx="9144000" cy="5619750"/>
          </a:xfrm>
          <a:prstGeom prst="rect">
            <a:avLst/>
          </a:prstGeom>
          <a:solidFill>
            <a:schemeClr val="accent1">
              <a:alpha val="43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556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352425"/>
            <a:ext cx="7524750" cy="838200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Firebird: Persistent Multi-INT ISR with Precision Strike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half" idx="4294967295"/>
          </p:nvPr>
        </p:nvSpPr>
        <p:spPr>
          <a:xfrm>
            <a:off x="181146" y="1068770"/>
            <a:ext cx="5762454" cy="1920240"/>
          </a:xfrm>
          <a:solidFill>
            <a:schemeClr val="accent1">
              <a:alpha val="43000"/>
            </a:schemeClr>
          </a:solidFill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Single Platform, Persistent Multi-INT Integrated ISR Capability</a:t>
            </a:r>
          </a:p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Manned or Unmanned Operation </a:t>
            </a:r>
            <a:r>
              <a:rPr lang="en-US" sz="1300" b="1" kern="1200" dirty="0" smtClean="0"/>
              <a:t>– 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Optionally Piloted by Design</a:t>
            </a:r>
          </a:p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Reconfigurable </a:t>
            </a:r>
            <a:r>
              <a:rPr lang="en-US" sz="1300" b="1" kern="1200" dirty="0" smtClean="0"/>
              <a:t>– 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Accessible Network Enabled IP Architecture </a:t>
            </a:r>
            <a:endParaRPr lang="en-US" sz="1300" b="1" kern="1200" dirty="0" smtClean="0"/>
          </a:p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/>
              <a:t>M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edium Altitude – Tactical  ISR with </a:t>
            </a:r>
            <a:r>
              <a:rPr lang="en-US" sz="1300" b="1" kern="1200" dirty="0" smtClean="0"/>
              <a:t>P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recision Strike</a:t>
            </a:r>
          </a:p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/>
              <a:t>Payload 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Plug-n-Play </a:t>
            </a:r>
            <a:r>
              <a:rPr lang="en-US" sz="1300" b="1" kern="1200" dirty="0" smtClean="0"/>
              <a:t>with </a:t>
            </a:r>
            <a:r>
              <a:rPr lang="en-US" sz="1300" b="1" kern="1200" dirty="0" smtClean="0">
                <a:solidFill>
                  <a:schemeClr val="lt1"/>
                </a:solidFill>
                <a:latin typeface="+mn-lt"/>
                <a:cs typeface="+mn-cs"/>
              </a:rPr>
              <a:t>Large Internal Bay</a:t>
            </a:r>
          </a:p>
          <a:p>
            <a:pPr marL="173038" indent="-173038">
              <a:spcBef>
                <a:spcPts val="600"/>
              </a:spcBef>
            </a:pPr>
            <a:r>
              <a:rPr lang="en-US" sz="1300" b="1" kern="1200" dirty="0" smtClean="0"/>
              <a:t>Mission Ready – Flying Today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screen">
            <a:lum bright="10000" contrast="10000"/>
          </a:blip>
          <a:srcRect/>
          <a:stretch>
            <a:fillRect/>
          </a:stretch>
        </p:blipFill>
        <p:spPr bwMode="auto">
          <a:xfrm>
            <a:off x="6091103" y="1051518"/>
            <a:ext cx="2880359" cy="192024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65792" y="5649721"/>
            <a:ext cx="1371600" cy="89434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5807" y="5629668"/>
            <a:ext cx="1364983" cy="914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3" name="Rectangle 52"/>
          <p:cNvSpPr/>
          <p:nvPr/>
        </p:nvSpPr>
        <p:spPr>
          <a:xfrm>
            <a:off x="285806" y="5076825"/>
            <a:ext cx="1371600" cy="3886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Large Internal Payload Bay</a:t>
            </a:r>
            <a:endParaRPr lang="en-US" sz="1000" b="1" dirty="0"/>
          </a:p>
        </p:txBody>
      </p:sp>
      <p:sp>
        <p:nvSpPr>
          <p:cNvPr id="60" name="Rectangle 59"/>
          <p:cNvSpPr/>
          <p:nvPr/>
        </p:nvSpPr>
        <p:spPr>
          <a:xfrm>
            <a:off x="5570542" y="5076825"/>
            <a:ext cx="1371600" cy="4552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GMTI/DMTI/SAR</a:t>
            </a:r>
            <a:endParaRPr lang="en-US" sz="1000" b="1" dirty="0"/>
          </a:p>
        </p:txBody>
      </p:sp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6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7486650" y="5667286"/>
            <a:ext cx="1371600" cy="8767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1" name="Rectangle 60"/>
          <p:cNvSpPr/>
          <p:nvPr/>
        </p:nvSpPr>
        <p:spPr>
          <a:xfrm>
            <a:off x="7505700" y="5076824"/>
            <a:ext cx="1371600" cy="4857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Multi-INT (4)</a:t>
            </a:r>
            <a:endParaRPr lang="en-US" sz="1000" b="1" dirty="0"/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819524" y="5495925"/>
            <a:ext cx="1685925" cy="111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GTOW 5000 lbs</a:t>
            </a:r>
          </a:p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70-200 KTAS</a:t>
            </a:r>
          </a:p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24-40 hr Endurance</a:t>
            </a:r>
          </a:p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1240 lb Payload</a:t>
            </a:r>
          </a:p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Multi-Fuel Option</a:t>
            </a:r>
          </a:p>
          <a:p>
            <a:pPr marL="117475" indent="-117475"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schemeClr val="bg1"/>
                </a:solidFill>
              </a:rPr>
              <a:t>LOS/BLOS</a:t>
            </a:r>
          </a:p>
        </p:txBody>
      </p:sp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7" cstate="screen"/>
          <a:srcRect b="-2435"/>
          <a:stretch>
            <a:fillRect/>
          </a:stretch>
        </p:blipFill>
        <p:spPr bwMode="auto">
          <a:xfrm>
            <a:off x="2152650" y="5629668"/>
            <a:ext cx="1371600" cy="914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4" name="Rectangle 53"/>
          <p:cNvSpPr/>
          <p:nvPr/>
        </p:nvSpPr>
        <p:spPr>
          <a:xfrm>
            <a:off x="2167719" y="5076825"/>
            <a:ext cx="1371600" cy="44753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Tri IMINT with Quick-Disconnects</a:t>
            </a:r>
            <a:endParaRPr lang="en-US" sz="1000" b="1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381250" y="6642556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619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XUAS_Modular Payload Option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</p:spPr>
      </p:pic>
      <p:pic>
        <p:nvPicPr>
          <p:cNvPr id="78" name="Picture 77" descr="XUAS_Modular Payload Option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" y="304800"/>
            <a:ext cx="6705600" cy="457200"/>
          </a:xfrm>
        </p:spPr>
        <p:txBody>
          <a:bodyPr/>
          <a:lstStyle/>
          <a:p>
            <a:r>
              <a:rPr lang="en-US" sz="2600" dirty="0" smtClean="0"/>
              <a:t>Modular Plug-n-Play</a:t>
            </a:r>
            <a:br>
              <a:rPr lang="en-US" sz="2600" dirty="0" smtClean="0"/>
            </a:br>
            <a:r>
              <a:rPr lang="en-US" sz="2600" dirty="0" smtClean="0"/>
              <a:t>Multi-INT Payload Options</a:t>
            </a:r>
            <a:endParaRPr lang="en-US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369A4-1588-4B86-9203-66F6F1D9C04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5" name="Picture 14" descr="MX-20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28458" y="1266825"/>
            <a:ext cx="438150" cy="605338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190500" y="1057275"/>
            <a:ext cx="868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B1F9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ORGANIC EO/IR FOR DAY / NIGHT SURVEILLANCE AND TARGET DESIGNATION</a:t>
            </a:r>
            <a:endParaRPr lang="en-US" sz="1200" dirty="0">
              <a:solidFill>
                <a:srgbClr val="B1F9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8" name="Picture 17" descr="MX-15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22793" y="2038350"/>
            <a:ext cx="447675" cy="566677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19" name="Picture 18" descr="BriteStar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252527" y="1735098"/>
            <a:ext cx="457199" cy="525779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20" name="Picture 19" descr="StarSafire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575732" y="1669194"/>
            <a:ext cx="468630" cy="542925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21" name="Picture 20" descr="QE2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276851" y="2057400"/>
            <a:ext cx="523875" cy="558800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22" name="Picture 21" descr="Axys.pn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7273761" y="1286646"/>
            <a:ext cx="504825" cy="639019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05453" y="1385079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MX-20 HD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5453" y="2142946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MX-15 HD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58495" y="1806648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BRITEStar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82447" y="1462716"/>
            <a:ext cx="1042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Axsys</a:t>
            </a:r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V14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78611" y="1798410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Star SAFIRE HD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72922" y="2212101"/>
            <a:ext cx="1042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QE2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1" name="Picture 30" descr="StarLite.pn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223838" y="3105150"/>
            <a:ext cx="661988" cy="604144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grpSp>
        <p:nvGrpSpPr>
          <p:cNvPr id="4" name="Group 35"/>
          <p:cNvGrpSpPr/>
          <p:nvPr/>
        </p:nvGrpSpPr>
        <p:grpSpPr>
          <a:xfrm>
            <a:off x="169050" y="4038600"/>
            <a:ext cx="779957" cy="661987"/>
            <a:chOff x="150000" y="4038600"/>
            <a:chExt cx="779957" cy="661987"/>
          </a:xfrm>
        </p:grpSpPr>
        <p:pic>
          <p:nvPicPr>
            <p:cNvPr id="32" name="Picture 31" descr="Vader_02.png"/>
            <p:cNvPicPr>
              <a:picLocks noChangeAspect="1"/>
            </p:cNvPicPr>
            <p:nvPr/>
          </p:nvPicPr>
          <p:blipFill>
            <a:blip r:embed="rId11" cstate="screen"/>
            <a:stretch>
              <a:fillRect/>
            </a:stretch>
          </p:blipFill>
          <p:spPr>
            <a:xfrm>
              <a:off x="268516" y="4303834"/>
              <a:ext cx="542925" cy="396753"/>
            </a:xfrm>
            <a:prstGeom prst="rect">
              <a:avLst/>
            </a:prstGeom>
            <a:ln cmpd="sng">
              <a:noFill/>
            </a:ln>
            <a:effectLst>
              <a:outerShdw blurRad="152400" dist="25400" dir="2700000" sx="97000" sy="97000" algn="tl" rotWithShape="0">
                <a:schemeClr val="bg1">
                  <a:alpha val="40000"/>
                </a:schemeClr>
              </a:outerShdw>
            </a:effectLst>
          </p:spPr>
        </p:pic>
        <p:pic>
          <p:nvPicPr>
            <p:cNvPr id="33" name="Picture 32" descr="Vader_01.png"/>
            <p:cNvPicPr>
              <a:picLocks noChangeAspect="1"/>
            </p:cNvPicPr>
            <p:nvPr/>
          </p:nvPicPr>
          <p:blipFill>
            <a:blip r:embed="rId12" cstate="screen"/>
            <a:stretch>
              <a:fillRect/>
            </a:stretch>
          </p:blipFill>
          <p:spPr>
            <a:xfrm>
              <a:off x="150000" y="4038600"/>
              <a:ext cx="779957" cy="240487"/>
            </a:xfrm>
            <a:prstGeom prst="rect">
              <a:avLst/>
            </a:prstGeom>
            <a:ln cmpd="sng">
              <a:noFill/>
            </a:ln>
            <a:effectLst>
              <a:outerShdw blurRad="152400" dist="25400" dir="2700000" sx="97000" sy="97000" algn="tl" rotWithShape="0">
                <a:schemeClr val="bg1">
                  <a:alpha val="40000"/>
                </a:schemeClr>
              </a:outerShdw>
            </a:effectLst>
          </p:spPr>
        </p:pic>
      </p:grpSp>
      <p:pic>
        <p:nvPicPr>
          <p:cNvPr id="34" name="Picture 33" descr="Telephonics.pn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228599" y="5031240"/>
            <a:ext cx="638175" cy="535611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35" name="Picture 34" descr="Lynx.png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180975" y="5772150"/>
            <a:ext cx="689854" cy="633412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1" name="Picture 40" descr="XUAS-AV.png"/>
          <p:cNvPicPr>
            <a:picLocks noChangeAspect="1"/>
          </p:cNvPicPr>
          <p:nvPr/>
        </p:nvPicPr>
        <p:blipFill>
          <a:blip r:embed="rId15" cstate="screen"/>
          <a:srcRect r="9709"/>
          <a:stretch>
            <a:fillRect/>
          </a:stretch>
        </p:blipFill>
        <p:spPr>
          <a:xfrm>
            <a:off x="2291929" y="2420091"/>
            <a:ext cx="5696131" cy="3275056"/>
          </a:xfrm>
          <a:prstGeom prst="rect">
            <a:avLst/>
          </a:prstGeom>
          <a:effectLst>
            <a:outerShdw blurRad="304800" dist="127000" dir="24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42" name="Picture 41" descr="Pennant-Race.png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8286749" y="3038476"/>
            <a:ext cx="600075" cy="688781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3" name="Picture 42" descr="CSS-1500.png"/>
          <p:cNvPicPr>
            <a:picLocks noChangeAspect="1"/>
          </p:cNvPicPr>
          <p:nvPr/>
        </p:nvPicPr>
        <p:blipFill>
          <a:blip r:embed="rId17" cstate="screen"/>
          <a:stretch>
            <a:fillRect/>
          </a:stretch>
        </p:blipFill>
        <p:spPr>
          <a:xfrm>
            <a:off x="8286750" y="4037015"/>
            <a:ext cx="657225" cy="565944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5" name="Picture 44" descr="Pod_02.png"/>
          <p:cNvPicPr>
            <a:picLocks noChangeAspect="1"/>
          </p:cNvPicPr>
          <p:nvPr/>
        </p:nvPicPr>
        <p:blipFill>
          <a:blip r:embed="rId18" cstate="screen"/>
          <a:stretch>
            <a:fillRect/>
          </a:stretch>
        </p:blipFill>
        <p:spPr>
          <a:xfrm>
            <a:off x="4490540" y="5867399"/>
            <a:ext cx="777875" cy="333375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7" name="Picture 46" descr="ViperStrike.png"/>
          <p:cNvPicPr>
            <a:picLocks noChangeAspect="1"/>
          </p:cNvPicPr>
          <p:nvPr/>
        </p:nvPicPr>
        <p:blipFill>
          <a:blip r:embed="rId19" cstate="screen"/>
          <a:stretch>
            <a:fillRect/>
          </a:stretch>
        </p:blipFill>
        <p:spPr>
          <a:xfrm>
            <a:off x="6255514" y="5719516"/>
            <a:ext cx="590550" cy="547933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8" name="Picture 47" descr="hellfire.png"/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7043716" y="5860204"/>
            <a:ext cx="814388" cy="292945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54" name="Picture 53" descr="2-Racks.png"/>
          <p:cNvPicPr>
            <a:picLocks noChangeAspect="1"/>
          </p:cNvPicPr>
          <p:nvPr/>
        </p:nvPicPr>
        <p:blipFill>
          <a:blip r:embed="rId21" cstate="screen"/>
          <a:stretch>
            <a:fillRect/>
          </a:stretch>
        </p:blipFill>
        <p:spPr>
          <a:xfrm>
            <a:off x="4829175" y="4467224"/>
            <a:ext cx="692258" cy="638175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sp>
        <p:nvSpPr>
          <p:cNvPr id="59" name="TextBox 58"/>
          <p:cNvSpPr txBox="1"/>
          <p:nvPr/>
        </p:nvSpPr>
        <p:spPr>
          <a:xfrm>
            <a:off x="1209675" y="6372225"/>
            <a:ext cx="2933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B1F9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COMMUNICATIONS PAYLOAD/RELAY</a:t>
            </a:r>
            <a:endParaRPr lang="en-US" sz="1200" dirty="0">
              <a:solidFill>
                <a:srgbClr val="B1F9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552950" y="6372225"/>
            <a:ext cx="2933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B1F9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DEPLOYABLE/WEAPONS OPTION</a:t>
            </a:r>
            <a:endParaRPr lang="en-US" sz="1200" dirty="0">
              <a:solidFill>
                <a:srgbClr val="B1F9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-447674" y="4572000"/>
            <a:ext cx="2933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B1F9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RADAR FOR WIDE AREA SEARCH</a:t>
            </a:r>
            <a:endParaRPr lang="en-US" sz="1200" dirty="0">
              <a:solidFill>
                <a:srgbClr val="B1F9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 rot="5400000">
            <a:off x="6150578" y="4664675"/>
            <a:ext cx="3929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B1F9F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SIGINT FOR SIGNAL ANALYSIS AND LOCATION ID</a:t>
            </a:r>
            <a:endParaRPr lang="en-US" sz="1200" dirty="0">
              <a:solidFill>
                <a:srgbClr val="B1F9F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257799" y="5012603"/>
            <a:ext cx="2114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buFont typeface="Arial" pitchFamily="34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Arial Narrow" pitchFamily="34" charset="0"/>
              </a:rPr>
              <a:t>Modular Payload Bay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77658" y="5192369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buFont typeface="Arial" pitchFamily="34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Arial Narrow" pitchFamily="34" charset="0"/>
              </a:rPr>
              <a:t>Dedicated EO/IR</a:t>
            </a:r>
          </a:p>
          <a:p>
            <a:pPr marL="114300" indent="-114300">
              <a:buFont typeface="Arial" pitchFamily="34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Arial Narrow" pitchFamily="34" charset="0"/>
              </a:rPr>
              <a:t>Modular Attach-Ring Concept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 rot="16200000" flipH="1">
            <a:off x="4365100" y="3898372"/>
            <a:ext cx="714371" cy="537631"/>
          </a:xfrm>
          <a:prstGeom prst="straightConnector1">
            <a:avLst/>
          </a:prstGeom>
          <a:ln w="12700">
            <a:headEnd type="oval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rot="16200000" flipH="1">
            <a:off x="3661305" y="4458228"/>
            <a:ext cx="270933" cy="7409"/>
          </a:xfrm>
          <a:prstGeom prst="straightConnector1">
            <a:avLst/>
          </a:prstGeom>
          <a:ln w="12700">
            <a:headEnd type="oval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213315" y="3504763"/>
            <a:ext cx="1650655" cy="1441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>
              <a:spcAft>
                <a:spcPts val="200"/>
              </a:spcAft>
              <a:tabLst>
                <a:tab pos="287338" algn="l"/>
              </a:tabLst>
            </a:pPr>
            <a:r>
              <a:rPr lang="en-US" sz="1100" dirty="0" smtClean="0">
                <a:solidFill>
                  <a:srgbClr val="FFFF00"/>
                </a:solidFill>
                <a:effectLst/>
              </a:rPr>
              <a:t>Payload Interfaces</a:t>
            </a:r>
          </a:p>
          <a:p>
            <a:pPr marL="117475" indent="-117475">
              <a:spcAft>
                <a:spcPts val="200"/>
              </a:spcAft>
              <a:buFont typeface="Arial" pitchFamily="34" charset="0"/>
              <a:buChar char="•"/>
              <a:tabLst>
                <a:tab pos="287338" algn="l"/>
              </a:tabLst>
            </a:pPr>
            <a:r>
              <a:rPr lang="en-US" sz="1000" dirty="0" smtClean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Gigabit Ethernet</a:t>
            </a:r>
          </a:p>
          <a:p>
            <a:pPr marL="117475" indent="-117475">
              <a:spcAft>
                <a:spcPts val="200"/>
              </a:spcAft>
              <a:buFont typeface="Arial" pitchFamily="34" charset="0"/>
              <a:buChar char="•"/>
              <a:tabLst>
                <a:tab pos="287338" algn="l"/>
              </a:tabLst>
            </a:pPr>
            <a:r>
              <a:rPr lang="en-US" sz="1000" dirty="0" smtClean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RS-170, 1553, 1760, 232/422/485, HD-SDI-SMPTE 292M Video Inputs</a:t>
            </a:r>
          </a:p>
          <a:p>
            <a:pPr marL="117475" indent="-117475">
              <a:spcAft>
                <a:spcPts val="200"/>
              </a:spcAft>
              <a:buFont typeface="Arial" pitchFamily="34" charset="0"/>
              <a:buChar char="•"/>
              <a:tabLst>
                <a:tab pos="287338" algn="l"/>
              </a:tabLst>
            </a:pPr>
            <a:r>
              <a:rPr lang="en-US" sz="1000" dirty="0" smtClean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ARINC 429 </a:t>
            </a:r>
          </a:p>
          <a:p>
            <a:pPr marL="117475" indent="-117475">
              <a:spcAft>
                <a:spcPts val="200"/>
              </a:spcAft>
              <a:buFont typeface="Arial" pitchFamily="34" charset="0"/>
              <a:buChar char="•"/>
              <a:tabLst>
                <a:tab pos="287338" algn="l"/>
              </a:tabLst>
            </a:pPr>
            <a:r>
              <a:rPr lang="en-US" sz="1000" dirty="0" smtClean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Synchronous Serial, TTL, Digital Discrete I/O</a:t>
            </a:r>
          </a:p>
        </p:txBody>
      </p:sp>
      <p:pic>
        <p:nvPicPr>
          <p:cNvPr id="94" name="Picture 93" descr="Switchblade_2.png"/>
          <p:cNvPicPr>
            <a:picLocks noChangeAspect="1"/>
          </p:cNvPicPr>
          <p:nvPr/>
        </p:nvPicPr>
        <p:blipFill>
          <a:blip r:embed="rId22" cstate="screen"/>
          <a:stretch>
            <a:fillRect/>
          </a:stretch>
        </p:blipFill>
        <p:spPr>
          <a:xfrm>
            <a:off x="5238268" y="5770235"/>
            <a:ext cx="1030288" cy="472123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96" name="Picture 95" descr="G-Box.png"/>
          <p:cNvPicPr>
            <a:picLocks noChangeAspect="1"/>
          </p:cNvPicPr>
          <p:nvPr/>
        </p:nvPicPr>
        <p:blipFill>
          <a:blip r:embed="rId23" cstate="screen"/>
          <a:stretch>
            <a:fillRect/>
          </a:stretch>
        </p:blipFill>
        <p:spPr>
          <a:xfrm>
            <a:off x="8202083" y="4832805"/>
            <a:ext cx="789517" cy="950457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98" name="Picture 97" descr="Eagle-head.png"/>
          <p:cNvPicPr>
            <a:picLocks noChangeAspect="1"/>
          </p:cNvPicPr>
          <p:nvPr/>
        </p:nvPicPr>
        <p:blipFill>
          <a:blip r:embed="rId24" cstate="screen"/>
          <a:stretch>
            <a:fillRect/>
          </a:stretch>
        </p:blipFill>
        <p:spPr>
          <a:xfrm>
            <a:off x="8315136" y="5931279"/>
            <a:ext cx="596853" cy="458775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44450" h="44450"/>
          </a:sp3d>
        </p:spPr>
      </p:pic>
      <p:sp>
        <p:nvSpPr>
          <p:cNvPr id="74" name="TextBox 73"/>
          <p:cNvSpPr txBox="1"/>
          <p:nvPr/>
        </p:nvSpPr>
        <p:spPr>
          <a:xfrm>
            <a:off x="4178644" y="1810767"/>
            <a:ext cx="15211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Star SAFIRE 380HDL</a:t>
            </a:r>
            <a:endParaRPr lang="en-US" sz="1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6" name="Picture 75" descr="Star_HD_Gen_II.jpg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1698" y="4592380"/>
            <a:ext cx="452258" cy="623804"/>
          </a:xfrm>
          <a:prstGeom prst="rect">
            <a:avLst/>
          </a:prstGeom>
          <a:effectLst>
            <a:outerShdw blurRad="50800" dist="25400" dir="2700000" algn="tl" rotWithShape="0">
              <a:schemeClr val="bg1">
                <a:alpha val="51000"/>
              </a:schemeClr>
            </a:outerShdw>
          </a:effectLst>
        </p:spPr>
      </p:pic>
      <p:pic>
        <p:nvPicPr>
          <p:cNvPr id="73" name="Picture 72" descr="Star_HD_Gen_II.jpg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3228" y="1737969"/>
            <a:ext cx="452258" cy="623804"/>
          </a:xfrm>
          <a:prstGeom prst="rect">
            <a:avLst/>
          </a:prstGeom>
          <a:effectLst>
            <a:outerShdw blurRad="50800" dist="25400" dir="2700000" algn="tl" rotWithShape="0">
              <a:schemeClr val="bg1">
                <a:alpha val="51000"/>
              </a:schemeClr>
            </a:outerShdw>
          </a:effectLst>
        </p:spPr>
      </p:pic>
      <p:pic>
        <p:nvPicPr>
          <p:cNvPr id="80" name="Picture 79" descr="ARC-210.png"/>
          <p:cNvPicPr>
            <a:picLocks noChangeAspect="1"/>
          </p:cNvPicPr>
          <p:nvPr/>
        </p:nvPicPr>
        <p:blipFill>
          <a:blip r:embed="rId26" cstate="screen"/>
          <a:stretch>
            <a:fillRect/>
          </a:stretch>
        </p:blipFill>
        <p:spPr>
          <a:xfrm>
            <a:off x="1240827" y="5798820"/>
            <a:ext cx="528918" cy="449580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82" name="Picture 81" descr="PRC-117.png"/>
          <p:cNvPicPr>
            <a:picLocks noChangeAspect="1"/>
          </p:cNvPicPr>
          <p:nvPr/>
        </p:nvPicPr>
        <p:blipFill>
          <a:blip r:embed="rId27" cstate="screen"/>
          <a:stretch>
            <a:fillRect/>
          </a:stretch>
        </p:blipFill>
        <p:spPr>
          <a:xfrm>
            <a:off x="2354580" y="5852110"/>
            <a:ext cx="1025328" cy="362018"/>
          </a:xfrm>
          <a:prstGeom prst="rect">
            <a:avLst/>
          </a:prstGeom>
          <a:ln cmpd="sng">
            <a:noFill/>
          </a:ln>
          <a:effectLst>
            <a:outerShdw blurRad="152400" dist="25400" dir="2700000" sx="97000" sy="97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28" cstate="screen"/>
          <a:srcRect/>
          <a:stretch>
            <a:fillRect/>
          </a:stretch>
        </p:blipFill>
        <p:spPr bwMode="auto">
          <a:xfrm>
            <a:off x="1883568" y="5806440"/>
            <a:ext cx="455772" cy="44196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chemeClr val="bg1">
                <a:alpha val="38000"/>
              </a:schemeClr>
            </a:outerShdw>
          </a:effectLst>
        </p:spPr>
      </p:pic>
      <p:pic>
        <p:nvPicPr>
          <p:cNvPr id="77" name="Picture 76" descr="SQ_HNR_highband_network_radio_125x125b_tcm19-3994.jpg"/>
          <p:cNvPicPr>
            <a:picLocks noChangeAspect="1"/>
          </p:cNvPicPr>
          <p:nvPr/>
        </p:nvPicPr>
        <p:blipFill>
          <a:blip r:embed="rId29" cstate="screen"/>
          <a:srcRect/>
          <a:stretch>
            <a:fillRect/>
          </a:stretch>
        </p:blipFill>
        <p:spPr>
          <a:xfrm>
            <a:off x="3413760" y="5808635"/>
            <a:ext cx="710565" cy="409285"/>
          </a:xfrm>
          <a:prstGeom prst="rect">
            <a:avLst/>
          </a:prstGeom>
        </p:spPr>
      </p:pic>
      <p:sp>
        <p:nvSpPr>
          <p:cNvPr id="86" name="Footer Placeholder 12"/>
          <p:cNvSpPr txBox="1">
            <a:spLocks/>
          </p:cNvSpPr>
          <p:nvPr/>
        </p:nvSpPr>
        <p:spPr>
          <a:xfrm>
            <a:off x="2331288" y="6642556"/>
            <a:ext cx="3962400" cy="21544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t>NORTHROP GRUMMAN PRIVATE / PROPRIETARY LEVEL I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2381250" y="6652081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24128"/>
            <a:ext cx="9144000" cy="5833872"/>
          </a:xfrm>
          <a:prstGeom prst="rect">
            <a:avLst/>
          </a:prstGeom>
        </p:spPr>
      </p:pic>
      <p:sp>
        <p:nvSpPr>
          <p:cNvPr id="25603" name="Rectangle 1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Unmanned Firebird Model</a:t>
            </a:r>
          </a:p>
        </p:txBody>
      </p:sp>
      <p:pic>
        <p:nvPicPr>
          <p:cNvPr id="25604" name="Picture 18" descr="31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295400"/>
            <a:ext cx="6494463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5" descr="27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100512"/>
            <a:ext cx="8159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4" descr="2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3200400"/>
            <a:ext cx="95885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23"/>
          <p:cNvSpPr txBox="1">
            <a:spLocks noChangeArrowheads="1"/>
          </p:cNvSpPr>
          <p:nvPr/>
        </p:nvSpPr>
        <p:spPr bwMode="auto">
          <a:xfrm>
            <a:off x="6858000" y="3886200"/>
            <a:ext cx="2286000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 dirty="0"/>
              <a:t>Vehicle Management &amp; Power </a:t>
            </a:r>
            <a:r>
              <a:rPr lang="en-US" sz="900" b="1" dirty="0" smtClean="0"/>
              <a:t>Distribution Systems Pallet</a:t>
            </a:r>
            <a:endParaRPr lang="en-US" sz="900" b="1" dirty="0"/>
          </a:p>
        </p:txBody>
      </p:sp>
      <p:pic>
        <p:nvPicPr>
          <p:cNvPr id="25608" name="Picture 12" descr="21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5715000"/>
            <a:ext cx="5349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Text Box 24"/>
          <p:cNvSpPr txBox="1">
            <a:spLocks noChangeArrowheads="1"/>
          </p:cNvSpPr>
          <p:nvPr/>
        </p:nvSpPr>
        <p:spPr bwMode="auto">
          <a:xfrm>
            <a:off x="161925" y="5795963"/>
            <a:ext cx="1811338" cy="7858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4300" indent="-114300">
              <a:buFontTx/>
              <a:buChar char="•"/>
            </a:pPr>
            <a:r>
              <a:rPr lang="en-US" sz="900" b="1" dirty="0"/>
              <a:t>Weather Radar</a:t>
            </a:r>
          </a:p>
          <a:p>
            <a:pPr marL="114300" indent="-114300">
              <a:buFontTx/>
              <a:buChar char="•"/>
            </a:pPr>
            <a:r>
              <a:rPr lang="en-US" sz="900" b="1" dirty="0"/>
              <a:t>TCDL Antenna</a:t>
            </a:r>
          </a:p>
          <a:p>
            <a:pPr marL="114300" indent="-114300">
              <a:buFontTx/>
              <a:buChar char="•"/>
            </a:pPr>
            <a:r>
              <a:rPr lang="en-US" sz="900" b="1" dirty="0"/>
              <a:t>Omni-Directional Antenna</a:t>
            </a:r>
          </a:p>
          <a:p>
            <a:pPr marL="114300" indent="-114300">
              <a:buFontTx/>
              <a:buChar char="•"/>
            </a:pPr>
            <a:r>
              <a:rPr lang="en-US" sz="900" b="1" dirty="0"/>
              <a:t>TCDL RFE</a:t>
            </a:r>
          </a:p>
          <a:p>
            <a:pPr marL="114300" indent="-114300">
              <a:buFontTx/>
              <a:buChar char="•"/>
            </a:pPr>
            <a:r>
              <a:rPr lang="en-US" sz="900" b="1" dirty="0"/>
              <a:t>TCDL </a:t>
            </a:r>
            <a:r>
              <a:rPr lang="en-US" sz="900" b="1" dirty="0" smtClean="0"/>
              <a:t>Modem</a:t>
            </a:r>
            <a:endParaRPr lang="en-US" sz="900" b="1" dirty="0"/>
          </a:p>
        </p:txBody>
      </p:sp>
      <p:sp>
        <p:nvSpPr>
          <p:cNvPr id="25610" name="Text Box 28"/>
          <p:cNvSpPr txBox="1">
            <a:spLocks noChangeArrowheads="1"/>
          </p:cNvSpPr>
          <p:nvPr/>
        </p:nvSpPr>
        <p:spPr bwMode="auto">
          <a:xfrm>
            <a:off x="6324600" y="3352800"/>
            <a:ext cx="1108075" cy="228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 dirty="0"/>
              <a:t>Aft Avionics Bay</a:t>
            </a:r>
          </a:p>
        </p:txBody>
      </p:sp>
      <p:sp>
        <p:nvSpPr>
          <p:cNvPr id="25611" name="Text Box 29"/>
          <p:cNvSpPr txBox="1">
            <a:spLocks noChangeArrowheads="1"/>
          </p:cNvSpPr>
          <p:nvPr/>
        </p:nvSpPr>
        <p:spPr bwMode="auto">
          <a:xfrm>
            <a:off x="4800599" y="4038600"/>
            <a:ext cx="101917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b="1" dirty="0" smtClean="0"/>
              <a:t>Large Internal </a:t>
            </a:r>
            <a:r>
              <a:rPr lang="en-US" sz="900" b="1" dirty="0"/>
              <a:t>Payload Bay</a:t>
            </a:r>
          </a:p>
        </p:txBody>
      </p:sp>
      <p:sp>
        <p:nvSpPr>
          <p:cNvPr id="25612" name="Text Box 30"/>
          <p:cNvSpPr txBox="1">
            <a:spLocks noChangeArrowheads="1"/>
          </p:cNvSpPr>
          <p:nvPr/>
        </p:nvSpPr>
        <p:spPr bwMode="auto">
          <a:xfrm>
            <a:off x="4079875" y="4419600"/>
            <a:ext cx="1177925" cy="228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/>
              <a:t>Fwd Avionics Bay</a:t>
            </a:r>
          </a:p>
        </p:txBody>
      </p:sp>
      <p:sp>
        <p:nvSpPr>
          <p:cNvPr id="25613" name="Text Box 31"/>
          <p:cNvSpPr txBox="1">
            <a:spLocks noChangeArrowheads="1"/>
          </p:cNvSpPr>
          <p:nvPr/>
        </p:nvSpPr>
        <p:spPr bwMode="auto">
          <a:xfrm>
            <a:off x="219075" y="4752975"/>
            <a:ext cx="1263650" cy="228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900" b="1"/>
              <a:t>Nose Landing Gear</a:t>
            </a:r>
          </a:p>
        </p:txBody>
      </p:sp>
      <p:sp>
        <p:nvSpPr>
          <p:cNvPr id="25614" name="Text Box 32"/>
          <p:cNvSpPr txBox="1">
            <a:spLocks noChangeArrowheads="1"/>
          </p:cNvSpPr>
          <p:nvPr/>
        </p:nvSpPr>
        <p:spPr bwMode="auto">
          <a:xfrm>
            <a:off x="285750" y="5124450"/>
            <a:ext cx="971550" cy="228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900" b="1"/>
              <a:t>Nose Radome</a:t>
            </a:r>
          </a:p>
        </p:txBody>
      </p:sp>
      <p:pic>
        <p:nvPicPr>
          <p:cNvPr id="25615" name="Picture 16" descr="30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752600"/>
            <a:ext cx="1306513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6" name="Text Box 33"/>
          <p:cNvSpPr txBox="1">
            <a:spLocks noChangeArrowheads="1"/>
          </p:cNvSpPr>
          <p:nvPr/>
        </p:nvSpPr>
        <p:spPr bwMode="auto">
          <a:xfrm>
            <a:off x="6781800" y="1953220"/>
            <a:ext cx="2362200" cy="2308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b="1" dirty="0"/>
              <a:t>Lycoming </a:t>
            </a:r>
            <a:r>
              <a:rPr lang="en-US" sz="900" b="1" dirty="0" smtClean="0"/>
              <a:t>TEO-540E (AV1)</a:t>
            </a:r>
            <a:endParaRPr lang="en-US" sz="900" b="1" dirty="0"/>
          </a:p>
        </p:txBody>
      </p:sp>
      <p:pic>
        <p:nvPicPr>
          <p:cNvPr id="25617" name="Picture 13" descr="22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4648200"/>
            <a:ext cx="111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Picture 19" descr="32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793" t="9724" r="32994" b="22061"/>
          <a:stretch>
            <a:fillRect/>
          </a:stretch>
        </p:blipFill>
        <p:spPr bwMode="auto">
          <a:xfrm>
            <a:off x="3352800" y="5057775"/>
            <a:ext cx="5127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9" name="Text Box 22"/>
          <p:cNvSpPr txBox="1">
            <a:spLocks noChangeArrowheads="1"/>
          </p:cNvSpPr>
          <p:nvPr/>
        </p:nvSpPr>
        <p:spPr bwMode="auto">
          <a:xfrm>
            <a:off x="4343400" y="5486400"/>
            <a:ext cx="4038600" cy="2308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 dirty="0"/>
              <a:t>Communications &amp; Mission Management Systems </a:t>
            </a:r>
            <a:r>
              <a:rPr lang="en-US" sz="900" b="1" dirty="0" smtClean="0"/>
              <a:t>Pallet</a:t>
            </a:r>
            <a:endParaRPr lang="en-US" sz="900" b="1" dirty="0"/>
          </a:p>
        </p:txBody>
      </p:sp>
      <p:sp>
        <p:nvSpPr>
          <p:cNvPr id="25620" name="Text Box 34"/>
          <p:cNvSpPr txBox="1">
            <a:spLocks noChangeArrowheads="1"/>
          </p:cNvSpPr>
          <p:nvPr/>
        </p:nvSpPr>
        <p:spPr bwMode="auto">
          <a:xfrm>
            <a:off x="3257550" y="5637213"/>
            <a:ext cx="760144" cy="2308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4300" indent="-114300"/>
            <a:r>
              <a:rPr lang="en-US" sz="900" b="1" dirty="0" smtClean="0"/>
              <a:t>HD </a:t>
            </a:r>
            <a:r>
              <a:rPr lang="en-US" sz="900" b="1" dirty="0"/>
              <a:t>EO/IR</a:t>
            </a:r>
          </a:p>
        </p:txBody>
      </p:sp>
      <p:sp>
        <p:nvSpPr>
          <p:cNvPr id="25621" name="Line 35"/>
          <p:cNvSpPr>
            <a:spLocks noChangeShapeType="1"/>
          </p:cNvSpPr>
          <p:nvPr/>
        </p:nvSpPr>
        <p:spPr bwMode="auto">
          <a:xfrm>
            <a:off x="1219200" y="52578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2" name="Line 36"/>
          <p:cNvSpPr>
            <a:spLocks noChangeShapeType="1"/>
          </p:cNvSpPr>
          <p:nvPr/>
        </p:nvSpPr>
        <p:spPr bwMode="auto">
          <a:xfrm>
            <a:off x="1447800" y="4876800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3" name="Line 37"/>
          <p:cNvSpPr>
            <a:spLocks noChangeShapeType="1"/>
          </p:cNvSpPr>
          <p:nvPr/>
        </p:nvSpPr>
        <p:spPr bwMode="auto">
          <a:xfrm flipH="1" flipV="1">
            <a:off x="3810000" y="43434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4" name="Line 38"/>
          <p:cNvSpPr>
            <a:spLocks noChangeShapeType="1"/>
          </p:cNvSpPr>
          <p:nvPr/>
        </p:nvSpPr>
        <p:spPr bwMode="auto">
          <a:xfrm flipH="1">
            <a:off x="5181600" y="35052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5" name="Line 39"/>
          <p:cNvSpPr>
            <a:spLocks noChangeShapeType="1"/>
          </p:cNvSpPr>
          <p:nvPr/>
        </p:nvSpPr>
        <p:spPr bwMode="auto">
          <a:xfrm flipH="1" flipV="1">
            <a:off x="4343400" y="4038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6" name="Text Box 68"/>
          <p:cNvSpPr txBox="1">
            <a:spLocks noChangeArrowheads="1"/>
          </p:cNvSpPr>
          <p:nvPr/>
        </p:nvSpPr>
        <p:spPr bwMode="auto">
          <a:xfrm>
            <a:off x="838200" y="3886200"/>
            <a:ext cx="11350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900" b="1"/>
              <a:t>30” Satcom Dish</a:t>
            </a:r>
          </a:p>
        </p:txBody>
      </p:sp>
      <p:sp>
        <p:nvSpPr>
          <p:cNvPr id="25627" name="Text Box 70"/>
          <p:cNvSpPr txBox="1">
            <a:spLocks noChangeArrowheads="1"/>
          </p:cNvSpPr>
          <p:nvPr/>
        </p:nvSpPr>
        <p:spPr bwMode="auto">
          <a:xfrm>
            <a:off x="1981200" y="6096000"/>
            <a:ext cx="117852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 dirty="0"/>
              <a:t>Air Data </a:t>
            </a:r>
            <a:r>
              <a:rPr lang="en-US" sz="900" b="1" dirty="0" smtClean="0"/>
              <a:t>Sensors</a:t>
            </a:r>
            <a:endParaRPr lang="en-US" sz="900" b="1" dirty="0"/>
          </a:p>
        </p:txBody>
      </p:sp>
      <p:sp>
        <p:nvSpPr>
          <p:cNvPr id="25628" name="Text Box 71"/>
          <p:cNvSpPr txBox="1">
            <a:spLocks noChangeArrowheads="1"/>
          </p:cNvSpPr>
          <p:nvPr/>
        </p:nvSpPr>
        <p:spPr bwMode="auto">
          <a:xfrm>
            <a:off x="228600" y="4343400"/>
            <a:ext cx="16446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/>
              <a:t>Satcom Modem Assembly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2590800" y="5257800"/>
            <a:ext cx="457200" cy="762000"/>
            <a:chOff x="1680" y="3312"/>
            <a:chExt cx="288" cy="480"/>
          </a:xfrm>
        </p:grpSpPr>
        <p:sp>
          <p:nvSpPr>
            <p:cNvPr id="25648" name="Line 72"/>
            <p:cNvSpPr>
              <a:spLocks noChangeShapeType="1"/>
            </p:cNvSpPr>
            <p:nvPr/>
          </p:nvSpPr>
          <p:spPr bwMode="auto">
            <a:xfrm flipV="1">
              <a:off x="1680" y="350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49" name="Line 73"/>
            <p:cNvSpPr>
              <a:spLocks noChangeShapeType="1"/>
            </p:cNvSpPr>
            <p:nvPr/>
          </p:nvSpPr>
          <p:spPr bwMode="auto">
            <a:xfrm flipV="1">
              <a:off x="1680" y="3312"/>
              <a:ext cx="28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30" name="Line 74"/>
          <p:cNvSpPr>
            <a:spLocks noChangeShapeType="1"/>
          </p:cNvSpPr>
          <p:nvPr/>
        </p:nvSpPr>
        <p:spPr bwMode="auto">
          <a:xfrm>
            <a:off x="1828800" y="4495800"/>
            <a:ext cx="1066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1" name="Line 75"/>
          <p:cNvSpPr>
            <a:spLocks noChangeShapeType="1"/>
          </p:cNvSpPr>
          <p:nvPr/>
        </p:nvSpPr>
        <p:spPr bwMode="auto">
          <a:xfrm>
            <a:off x="1981200" y="4038600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5632" name="Picture 20" descr="18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143000"/>
            <a:ext cx="470693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3" name="Picture 21" descr="19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15075" y="5857875"/>
            <a:ext cx="2584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34" name="Text Box 29"/>
          <p:cNvSpPr txBox="1">
            <a:spLocks noChangeArrowheads="1"/>
          </p:cNvSpPr>
          <p:nvPr/>
        </p:nvSpPr>
        <p:spPr bwMode="auto">
          <a:xfrm>
            <a:off x="5666656" y="4811712"/>
            <a:ext cx="1524000" cy="2308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 dirty="0" smtClean="0"/>
              <a:t>Aircraft Racks</a:t>
            </a:r>
            <a:endParaRPr lang="en-US" sz="900" b="1" dirty="0"/>
          </a:p>
        </p:txBody>
      </p:sp>
      <p:sp>
        <p:nvSpPr>
          <p:cNvPr id="25635" name="Line 35"/>
          <p:cNvSpPr>
            <a:spLocks noChangeShapeType="1"/>
          </p:cNvSpPr>
          <p:nvPr/>
        </p:nvSpPr>
        <p:spPr bwMode="auto">
          <a:xfrm flipV="1">
            <a:off x="1752600" y="5562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6" name="Line 75"/>
          <p:cNvSpPr>
            <a:spLocks noChangeShapeType="1"/>
          </p:cNvSpPr>
          <p:nvPr/>
        </p:nvSpPr>
        <p:spPr bwMode="auto">
          <a:xfrm flipV="1">
            <a:off x="2209800" y="33528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7" name="Text Box 68"/>
          <p:cNvSpPr txBox="1">
            <a:spLocks noChangeArrowheads="1"/>
          </p:cNvSpPr>
          <p:nvPr/>
        </p:nvSpPr>
        <p:spPr bwMode="auto">
          <a:xfrm>
            <a:off x="76200" y="3429000"/>
            <a:ext cx="2247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/>
              <a:t>(2) Inboard Hardpoints (LH/RH) w/</a:t>
            </a:r>
          </a:p>
          <a:p>
            <a:r>
              <a:rPr lang="en-US" sz="900" b="1"/>
              <a:t>18 “ x 69 “ Standard Payload Pods</a:t>
            </a:r>
          </a:p>
        </p:txBody>
      </p:sp>
      <p:sp>
        <p:nvSpPr>
          <p:cNvPr id="25638" name="Line 75"/>
          <p:cNvSpPr>
            <a:spLocks noChangeShapeType="1"/>
          </p:cNvSpPr>
          <p:nvPr/>
        </p:nvSpPr>
        <p:spPr bwMode="auto">
          <a:xfrm>
            <a:off x="3810000" y="22098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9" name="Text Box 68"/>
          <p:cNvSpPr txBox="1">
            <a:spLocks noChangeArrowheads="1"/>
          </p:cNvSpPr>
          <p:nvPr/>
        </p:nvSpPr>
        <p:spPr bwMode="auto">
          <a:xfrm>
            <a:off x="2743200" y="1981200"/>
            <a:ext cx="20320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 dirty="0"/>
              <a:t>(2) Fuel Tanks (1000 -1300 lbs)</a:t>
            </a:r>
          </a:p>
        </p:txBody>
      </p:sp>
      <p:sp>
        <p:nvSpPr>
          <p:cNvPr id="25642" name="Text Box 68"/>
          <p:cNvSpPr txBox="1">
            <a:spLocks noChangeArrowheads="1"/>
          </p:cNvSpPr>
          <p:nvPr/>
        </p:nvSpPr>
        <p:spPr bwMode="auto">
          <a:xfrm>
            <a:off x="76200" y="2482850"/>
            <a:ext cx="22860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 u="sng" dirty="0"/>
              <a:t>Growth </a:t>
            </a:r>
            <a:r>
              <a:rPr lang="en-US" sz="900" b="1" u="sng" dirty="0" err="1"/>
              <a:t>Hardpoints</a:t>
            </a:r>
            <a:r>
              <a:rPr lang="en-US" sz="900" b="1" dirty="0"/>
              <a:t>:</a:t>
            </a:r>
            <a:endParaRPr lang="en-US" sz="900" b="1" u="sng" dirty="0"/>
          </a:p>
          <a:p>
            <a:pPr marL="114300" lvl="1"/>
            <a:r>
              <a:rPr lang="en-US" sz="900" dirty="0"/>
              <a:t>(2) Additional Outboard Wing</a:t>
            </a:r>
            <a:r>
              <a:rPr lang="en-US" sz="900" b="1" dirty="0"/>
              <a:t> </a:t>
            </a:r>
            <a:r>
              <a:rPr lang="en-US" sz="900" dirty="0"/>
              <a:t>(LH/RH)</a:t>
            </a:r>
          </a:p>
          <a:p>
            <a:pPr marL="114300" lvl="1"/>
            <a:r>
              <a:rPr lang="en-US" sz="900" dirty="0"/>
              <a:t>(1) Additional Centerline</a:t>
            </a:r>
          </a:p>
        </p:txBody>
      </p:sp>
      <p:sp>
        <p:nvSpPr>
          <p:cNvPr id="25643" name="Text Box 68"/>
          <p:cNvSpPr txBox="1">
            <a:spLocks noChangeArrowheads="1"/>
          </p:cNvSpPr>
          <p:nvPr/>
        </p:nvSpPr>
        <p:spPr bwMode="auto">
          <a:xfrm>
            <a:off x="3463925" y="1655763"/>
            <a:ext cx="116681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1"/>
              <a:t>Retractable Gear</a:t>
            </a:r>
          </a:p>
        </p:txBody>
      </p:sp>
      <p:sp>
        <p:nvSpPr>
          <p:cNvPr id="25644" name="Line 75"/>
          <p:cNvSpPr>
            <a:spLocks noChangeShapeType="1"/>
          </p:cNvSpPr>
          <p:nvPr/>
        </p:nvSpPr>
        <p:spPr bwMode="auto">
          <a:xfrm flipH="1" flipV="1">
            <a:off x="3254375" y="1514475"/>
            <a:ext cx="250825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45" name="Line 75"/>
          <p:cNvSpPr>
            <a:spLocks noChangeShapeType="1"/>
          </p:cNvSpPr>
          <p:nvPr/>
        </p:nvSpPr>
        <p:spPr bwMode="auto">
          <a:xfrm flipH="1" flipV="1">
            <a:off x="2760663" y="1550988"/>
            <a:ext cx="762000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46" name="Line 37"/>
          <p:cNvSpPr>
            <a:spLocks noChangeShapeType="1"/>
          </p:cNvSpPr>
          <p:nvPr/>
        </p:nvSpPr>
        <p:spPr bwMode="auto">
          <a:xfrm flipH="1" flipV="1">
            <a:off x="35814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47" name="Slide Number Placeholder 2"/>
          <p:cNvSpPr txBox="1">
            <a:spLocks noGrp="1"/>
          </p:cNvSpPr>
          <p:nvPr/>
        </p:nvSpPr>
        <p:spPr bwMode="auto">
          <a:xfrm>
            <a:off x="9525" y="6567488"/>
            <a:ext cx="3841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584" rIns="100584">
            <a:spAutoFit/>
          </a:bodyPr>
          <a:lstStyle/>
          <a:p>
            <a:pPr algn="ctr"/>
            <a:fld id="{FBABAFFC-E62F-4F6B-9FC5-654D54205CB7}" type="slidenum">
              <a:rPr lang="en-US" sz="1300" b="1">
                <a:latin typeface="Arial" pitchFamily="34" charset="0"/>
              </a:rPr>
              <a:pPr algn="ctr"/>
              <a:t>4</a:t>
            </a:fld>
            <a:endParaRPr lang="en-US" sz="1300" b="1">
              <a:latin typeface="Arial" pitchFamily="34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2381250" y="6642556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1209675"/>
            <a:ext cx="91440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381000"/>
            <a:ext cx="7562850" cy="533400"/>
          </a:xfrm>
        </p:spPr>
        <p:txBody>
          <a:bodyPr/>
          <a:lstStyle/>
          <a:p>
            <a:r>
              <a:rPr lang="en-US" dirty="0" smtClean="0"/>
              <a:t>Concept to Flight: 12 Months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66800"/>
          <a:ext cx="91440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Feb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Apr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Jun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Jul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Aug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Jan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Feb</a:t>
                      </a:r>
                      <a:endParaRPr lang="en-US" sz="14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0" descr="Image 3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62050" y="1986568"/>
            <a:ext cx="838200" cy="63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1145961" y="1742428"/>
            <a:ext cx="832279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b="1" dirty="0" smtClean="0">
                <a:cs typeface="Arial" pitchFamily="34" charset="0"/>
              </a:rPr>
              <a:t>Loft </a:t>
            </a:r>
            <a:r>
              <a:rPr lang="en-US" sz="900" b="1" dirty="0">
                <a:cs typeface="Arial" pitchFamily="34" charset="0"/>
              </a:rPr>
              <a:t>Freeze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6099" y="1983432"/>
            <a:ext cx="963824" cy="64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2190750" y="1983432"/>
            <a:ext cx="853440" cy="64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2212515" y="1742428"/>
            <a:ext cx="83548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900" b="1" dirty="0" smtClean="0">
                <a:cs typeface="Arial" pitchFamily="34" charset="0"/>
              </a:rPr>
              <a:t>Fabrication</a:t>
            </a:r>
            <a:endParaRPr lang="en-US" sz="900" b="1" dirty="0"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7800" y="162560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425950" y="1973260"/>
            <a:ext cx="941399" cy="64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18"/>
          <p:cNvSpPr txBox="1"/>
          <p:nvPr/>
        </p:nvSpPr>
        <p:spPr>
          <a:xfrm>
            <a:off x="4267200" y="1742428"/>
            <a:ext cx="1295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b="1" dirty="0" smtClean="0">
                <a:cs typeface="Arial" pitchFamily="34" charset="0"/>
              </a:rPr>
              <a:t>Assembly</a:t>
            </a:r>
            <a:endParaRPr lang="en-US" sz="900" b="1" dirty="0"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85156" y="1742428"/>
            <a:ext cx="9475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b="1" dirty="0" smtClean="0">
                <a:cs typeface="Arial" pitchFamily="34" charset="0"/>
              </a:rPr>
              <a:t>Installations</a:t>
            </a:r>
            <a:endParaRPr lang="en-US" sz="900" b="1" dirty="0"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10400" y="1742428"/>
            <a:ext cx="112521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b="1" dirty="0" smtClean="0">
                <a:cs typeface="Arial" pitchFamily="34" charset="0"/>
              </a:rPr>
              <a:t>Roll-Out</a:t>
            </a:r>
            <a:endParaRPr lang="en-US" sz="900" b="1" dirty="0"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68400" y="1631891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09902" y="1742428"/>
            <a:ext cx="62869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b="1" dirty="0" smtClean="0">
                <a:cs typeface="Arial" pitchFamily="34" charset="0"/>
              </a:rPr>
              <a:t>Staging</a:t>
            </a:r>
            <a:endParaRPr lang="en-US" sz="900" b="1" dirty="0"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54511" y="162186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532356" y="160020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800600" y="1609078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324600" y="160655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632700" y="161290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867400" y="1996202"/>
            <a:ext cx="960120" cy="64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Picture 2" descr="C:\Documents and Settings\crookrs\Desktop\DSC_0001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010400" y="2006600"/>
            <a:ext cx="956068" cy="64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Group 44"/>
          <p:cNvGrpSpPr/>
          <p:nvPr/>
        </p:nvGrpSpPr>
        <p:grpSpPr>
          <a:xfrm>
            <a:off x="28575" y="1828800"/>
            <a:ext cx="1047242" cy="928132"/>
            <a:chOff x="0" y="2881868"/>
            <a:chExt cx="1219200" cy="1080532"/>
          </a:xfrm>
        </p:grpSpPr>
        <p:sp>
          <p:nvSpPr>
            <p:cNvPr id="44" name="Rounded Rectangle 43"/>
            <p:cNvSpPr/>
            <p:nvPr/>
          </p:nvSpPr>
          <p:spPr>
            <a:xfrm>
              <a:off x="0" y="2895600"/>
              <a:ext cx="1219200" cy="1066800"/>
            </a:xfrm>
            <a:prstGeom prst="roundRect">
              <a:avLst/>
            </a:prstGeom>
            <a:ln w="12700">
              <a:solidFill>
                <a:schemeClr val="accent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8" descr="cibird 2"/>
            <p:cNvPicPr>
              <a:picLocks noChangeAspect="1" noChangeArrowheads="1"/>
            </p:cNvPicPr>
            <p:nvPr/>
          </p:nvPicPr>
          <p:blipFill>
            <a:blip r:embed="rId9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1712" y="3163534"/>
              <a:ext cx="911226" cy="7810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153887" y="2881868"/>
              <a:ext cx="845104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900" b="1" dirty="0" smtClean="0">
                  <a:cs typeface="Arial" pitchFamily="34" charset="0"/>
                </a:rPr>
                <a:t>Concept</a:t>
              </a:r>
            </a:p>
            <a:p>
              <a:pPr algn="ctr">
                <a:defRPr/>
              </a:pPr>
              <a:r>
                <a:rPr lang="en-US" sz="900" b="1" dirty="0" smtClean="0"/>
                <a:t>9-Feb 2009</a:t>
              </a:r>
              <a:endParaRPr lang="en-US" sz="900" b="1" dirty="0">
                <a:cs typeface="Arial" pitchFamily="34" charset="0"/>
              </a:endParaRPr>
            </a:p>
          </p:txBody>
        </p:sp>
      </p:grpSp>
      <p:sp>
        <p:nvSpPr>
          <p:cNvPr id="42" name="Oval 41"/>
          <p:cNvSpPr/>
          <p:nvPr/>
        </p:nvSpPr>
        <p:spPr>
          <a:xfrm>
            <a:off x="8470900" y="1625600"/>
            <a:ext cx="127000" cy="127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50"/>
          <p:cNvGrpSpPr/>
          <p:nvPr/>
        </p:nvGrpSpPr>
        <p:grpSpPr>
          <a:xfrm>
            <a:off x="8045390" y="1828800"/>
            <a:ext cx="1047242" cy="930391"/>
            <a:chOff x="8077200" y="1828800"/>
            <a:chExt cx="1047242" cy="930391"/>
          </a:xfrm>
        </p:grpSpPr>
        <p:sp>
          <p:nvSpPr>
            <p:cNvPr id="48" name="Rounded Rectangle 47"/>
            <p:cNvSpPr/>
            <p:nvPr/>
          </p:nvSpPr>
          <p:spPr>
            <a:xfrm>
              <a:off x="8077200" y="1842854"/>
              <a:ext cx="1047242" cy="916337"/>
            </a:xfrm>
            <a:prstGeom prst="roundRect">
              <a:avLst/>
            </a:prstGeom>
            <a:ln w="12700">
              <a:solidFill>
                <a:schemeClr val="accent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8219821" y="2165410"/>
              <a:ext cx="762000" cy="506087"/>
            </a:xfrm>
            <a:prstGeom prst="rect">
              <a:avLst/>
            </a:prstGeom>
            <a:ln>
              <a:solidFill>
                <a:schemeClr val="accent1"/>
              </a:solidFill>
            </a:ln>
            <a:effectLst/>
          </p:spPr>
        </p:pic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8146796" y="1828800"/>
              <a:ext cx="9080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 smtClean="0"/>
                <a:t>First Flight</a:t>
              </a:r>
            </a:p>
            <a:p>
              <a:pPr algn="ctr"/>
              <a:r>
                <a:rPr lang="en-US" sz="900" b="1" dirty="0" smtClean="0"/>
                <a:t>9-Feb-2010</a:t>
              </a:r>
              <a:endParaRPr lang="en-US" sz="900" b="1" dirty="0"/>
            </a:p>
          </p:txBody>
        </p:sp>
      </p:grp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381250" y="6642556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24128"/>
            <a:ext cx="9144000" cy="58338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Demonstration Support Vehicle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00674" y="1238250"/>
            <a:ext cx="3609975" cy="5448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" y="2794377"/>
            <a:ext cx="5143500" cy="344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495924" y="3571872"/>
            <a:ext cx="3383280" cy="2930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495925" y="1381125"/>
            <a:ext cx="3383280" cy="2019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14300" y="1266825"/>
            <a:ext cx="5143500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14300" indent="-1143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Open System – Flexible GCS Capability</a:t>
            </a:r>
          </a:p>
          <a:p>
            <a:pPr marL="114300" indent="-1143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Standards-Based</a:t>
            </a:r>
          </a:p>
          <a:p>
            <a:pPr marL="114300" indent="-1143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Provides Payload Integration / Test PED</a:t>
            </a:r>
          </a:p>
          <a:p>
            <a:pPr marL="114300" indent="-1143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Remote Connectivity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381250" y="6642556"/>
            <a:ext cx="42242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11-0842 dated July 19,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52703"/>
            <a:ext cx="9144000" cy="58338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Empire Challenge 2011 Accomplishments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3825" y="1123948"/>
            <a:ext cx="6229349" cy="5734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30 Sorties, 99 flight hours over four weeks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100% operational availability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Eight unique payloads integrated – five for the first time at the exercise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Multiple quad-sensor configurations flown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RITE 3G network elements flown including the Harris HNR Radio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Rapid payload reconfigurations at 28 to 57 minutes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Demonstrated real-time cross cueing between all onboard sensors</a:t>
            </a:r>
          </a:p>
          <a:p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All payloads operations and exploitation run by the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warfighter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03118" y="1228725"/>
            <a:ext cx="2740882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00800" y="4887526"/>
            <a:ext cx="2752726" cy="18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96040" y="3048000"/>
            <a:ext cx="2771806" cy="184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03566" y="6553200"/>
            <a:ext cx="288168" cy="297651"/>
          </a:xfrm>
        </p:spPr>
        <p:txBody>
          <a:bodyPr/>
          <a:lstStyle/>
          <a:p>
            <a:pPr>
              <a:defRPr/>
            </a:pPr>
            <a:fld id="{F411A91B-0A1F-4005-9B13-F7FE196FDB65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57425" y="6652081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24128"/>
            <a:ext cx="9144000" cy="58338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Empire Challenge 2011 Sensor Payloads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2" descr="C:\Documents and Settings\berkmda\Desktop\EC11 Pix\05-03\DIB_027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2088" y="1146864"/>
            <a:ext cx="4129849" cy="2743200"/>
          </a:xfrm>
          <a:prstGeom prst="rect">
            <a:avLst/>
          </a:prstGeom>
          <a:ln w="63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Documents and Settings\berkmda\Desktop\EC11 Pix\05-05\DIB_0538.JPG"/>
          <p:cNvPicPr>
            <a:picLocks noChangeAspect="1" noChangeArrowheads="1"/>
          </p:cNvPicPr>
          <p:nvPr/>
        </p:nvPicPr>
        <p:blipFill>
          <a:blip r:embed="rId4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200025" y="4000500"/>
            <a:ext cx="4393799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 descr="C:\Documents and Settings\berkmda\Desktop\EC11 Pix\05-08\DIB_070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39616" y="1146864"/>
            <a:ext cx="2158364" cy="2777436"/>
          </a:xfrm>
          <a:prstGeom prst="rect">
            <a:avLst/>
          </a:prstGeom>
          <a:ln w="63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Documents and Settings\berkmda\Desktop\EC11 Pix\05-13\DIB_0948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00846" y="1146864"/>
            <a:ext cx="2244093" cy="2777436"/>
          </a:xfrm>
          <a:prstGeom prst="rect">
            <a:avLst/>
          </a:prstGeom>
          <a:ln w="63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Documents and Settings\berkmda\Desktop\EC11 Pix\05-17\DIB_1014.JPG"/>
          <p:cNvPicPr>
            <a:picLocks noChangeAspect="1" noChangeArrowheads="1"/>
          </p:cNvPicPr>
          <p:nvPr/>
        </p:nvPicPr>
        <p:blipFill>
          <a:blip r:embed="rId7" cstate="screen">
            <a:lum bright="10000"/>
          </a:blip>
          <a:srcRect/>
          <a:stretch>
            <a:fillRect/>
          </a:stretch>
        </p:blipFill>
        <p:spPr bwMode="auto">
          <a:xfrm>
            <a:off x="4747260" y="4000499"/>
            <a:ext cx="4304836" cy="2743200"/>
          </a:xfrm>
          <a:prstGeom prst="rect">
            <a:avLst/>
          </a:prstGeom>
          <a:ln w="63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192088" y="1142911"/>
            <a:ext cx="4128452" cy="707886"/>
          </a:xfrm>
          <a:prstGeom prst="rect">
            <a:avLst/>
          </a:prstGeom>
          <a:solidFill>
            <a:srgbClr val="42537C">
              <a:alpha val="34902"/>
            </a:srgbClr>
          </a:solidFill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Dual Sensor: </a:t>
            </a:r>
          </a:p>
          <a:p>
            <a:pPr>
              <a:tabLst>
                <a:tab pos="800100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IMINT: 	FLIR Safire HD</a:t>
            </a:r>
          </a:p>
          <a:p>
            <a:pPr>
              <a:tabLst>
                <a:tab pos="800100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ESDF:	CSS-1500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39614" y="1142911"/>
            <a:ext cx="2165986" cy="707886"/>
          </a:xfrm>
          <a:prstGeom prst="rect">
            <a:avLst/>
          </a:prstGeom>
          <a:solidFill>
            <a:schemeClr val="bg1">
              <a:alpha val="34902"/>
            </a:schemeClr>
          </a:solidFill>
        </p:spPr>
        <p:txBody>
          <a:bodyPr wrap="square">
            <a:spAutoFit/>
          </a:bodyPr>
          <a:lstStyle/>
          <a:p>
            <a:pPr>
              <a:tabLst>
                <a:tab pos="631825" algn="l"/>
              </a:tabLst>
            </a:pPr>
            <a:r>
              <a:rPr lang="en-US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Quad Sensor: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/>
            </a:r>
            <a:b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IMINT: 	(3) FLIR Safire HD</a:t>
            </a:r>
          </a:p>
          <a:p>
            <a:pPr>
              <a:tabLst>
                <a:tab pos="631825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ESDF:	CSS-1500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98946" y="1142911"/>
            <a:ext cx="2253614" cy="1046440"/>
          </a:xfrm>
          <a:prstGeom prst="rect">
            <a:avLst/>
          </a:prstGeom>
          <a:solidFill>
            <a:schemeClr val="bg1">
              <a:alpha val="34902"/>
            </a:schemeClr>
          </a:solidFill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Quad Sensor: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/>
            </a:r>
            <a:b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IMINT: 	FLIR Safire HD</a:t>
            </a:r>
          </a:p>
          <a:p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Radar:	</a:t>
            </a:r>
            <a:r>
              <a:rPr lang="en-US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STARLite</a:t>
            </a:r>
            <a:endParaRPr lang="en-US" sz="11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COMMS:	Harris HNR</a:t>
            </a:r>
          </a:p>
          <a:p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ESDF:	CSS-1500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49164" y="4005560"/>
            <a:ext cx="4306824" cy="877163"/>
          </a:xfrm>
          <a:prstGeom prst="rect">
            <a:avLst/>
          </a:prstGeom>
          <a:solidFill>
            <a:srgbClr val="42537C">
              <a:alpha val="34902"/>
            </a:srgbClr>
          </a:solidFill>
        </p:spPr>
        <p:txBody>
          <a:bodyPr wrap="square">
            <a:spAutoFit/>
          </a:bodyPr>
          <a:lstStyle/>
          <a:p>
            <a:pPr>
              <a:tabLst>
                <a:tab pos="685800" algn="l"/>
              </a:tabLst>
            </a:pPr>
            <a:r>
              <a:rPr lang="en-US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Tri-Sensor: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/>
            </a:r>
            <a:b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IMINT:	FLIR Safire HD</a:t>
            </a:r>
          </a:p>
          <a:p>
            <a:pPr>
              <a:tabLst>
                <a:tab pos="685800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Radar:	</a:t>
            </a:r>
            <a:r>
              <a:rPr lang="en-US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STARLite</a:t>
            </a:r>
            <a:endParaRPr lang="en-US" sz="11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pPr>
              <a:tabLst>
                <a:tab pos="685800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ESDF:	CSS-1500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8119" y="4001750"/>
            <a:ext cx="4398264" cy="677108"/>
          </a:xfrm>
          <a:prstGeom prst="rect">
            <a:avLst/>
          </a:prstGeom>
          <a:solidFill>
            <a:srgbClr val="42537C">
              <a:alpha val="34902"/>
            </a:srgbClr>
          </a:solidFill>
        </p:spPr>
        <p:txBody>
          <a:bodyPr wrap="square">
            <a:spAutoFit/>
          </a:bodyPr>
          <a:lstStyle/>
          <a:p>
            <a:r>
              <a:rPr lang="en-US" sz="1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Tri-Sensor:</a:t>
            </a:r>
          </a:p>
          <a:p>
            <a:pPr>
              <a:tabLst>
                <a:tab pos="746125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IMINT: 	(2) FLIR Safire HD</a:t>
            </a:r>
          </a:p>
          <a:p>
            <a:pPr>
              <a:tabLst>
                <a:tab pos="746125" algn="l"/>
              </a:tabLst>
            </a:pP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ESDF:	CSS-1500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257425" y="6652081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MS Overview_backgrou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052703"/>
            <a:ext cx="9144000" cy="58338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342900"/>
            <a:ext cx="6705600" cy="533400"/>
          </a:xfrm>
        </p:spPr>
        <p:txBody>
          <a:bodyPr/>
          <a:lstStyle/>
          <a:p>
            <a:r>
              <a:rPr lang="en-US" dirty="0" smtClean="0"/>
              <a:t>Meeting U.S. Army UAS Mid-Term Requirements (2025)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11A91B-0A1F-4005-9B13-F7FE196FDB6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5251" y="1247774"/>
            <a:ext cx="2724150" cy="493395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5251" y="1333500"/>
            <a:ext cx="264795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Eight Roadmap Themes</a:t>
            </a:r>
            <a:endParaRPr 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90500" y="1724025"/>
            <a:ext cx="2533650" cy="9525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199" y="1847851"/>
            <a:ext cx="2724151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Soldiers are the strategy’s backbone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Synchronize the human, networking, and equipment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“Commonality” and “open architecture systems” are UAS strategy foundation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Dynamically re-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taskable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assets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Actionable intelligence to the lowest tactical level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Shorten “sensor-to-shooter” timeline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Support full-spectrum operations</a:t>
            </a:r>
          </a:p>
          <a:p>
            <a:pPr marL="114300" indent="-1143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Allow commanders to employ a variety of capabilities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33700" y="1429936"/>
            <a:ext cx="6124575" cy="4599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Rounded Rectangle 19"/>
          <p:cNvSpPr/>
          <p:nvPr/>
        </p:nvSpPr>
        <p:spPr>
          <a:xfrm>
            <a:off x="419100" y="6238875"/>
            <a:ext cx="8572500" cy="39052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23849" y="6276975"/>
            <a:ext cx="868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Simultaneous use of multiple sensors provides valuable resource to the </a:t>
            </a:r>
            <a:r>
              <a:rPr lang="en-US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warfighter</a:t>
            </a: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257425" y="6652081"/>
            <a:ext cx="418736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Approved for Public Release, Northrop Grumman Case 11-0959 dated </a:t>
            </a:r>
            <a:r>
              <a:rPr lang="en-US" sz="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Aug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9, 2011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MTOOLS" val="&lt;WMTools ver=&quot;1.0&quot;&gt;&lt;Timings time=&quot;3/6/2008 12:03:03 PM&quot;&gt;&lt;Slide id=&quot;335&quot; dur=&quot;.609375&quot;/&gt;&lt;Slide id=&quot;337&quot; dur=&quot;13.53516&quot;/&gt;&lt;Slide id=&quot;335&quot; dur=&quot;.765625&quot;/&gt;&lt;Slide id=&quot;337&quot; dur=&quot;4.699219&quot;/&gt;&lt;Slide id=&quot;312&quot; dur=&quot;2.902344&quot;/&gt;&lt;Slide id=&quot;313&quot; dur=&quot;7.195313&quot;/&gt;&lt;Slide id=&quot;316&quot; dur=&quot;10.69141&quot;/&gt;&lt;Slide id=&quot;317&quot; dur=&quot;1.734375&quot;/&gt;&lt;Slide id=&quot;336&quot; dur=&quot;1.703125&quot;/&gt;&lt;Slide id=&quot;338&quot; dur=&quot;1&quot;/&gt;&lt;/Timings&gt;&lt;/WMTools&gt;"/>
</p:tagLst>
</file>

<file path=ppt/theme/theme1.xml><?xml version="1.0" encoding="utf-8"?>
<a:theme xmlns:a="http://schemas.openxmlformats.org/drawingml/2006/main" name="noc_ppt_template052610">
  <a:themeElements>
    <a:clrScheme name="Default Design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AA"/>
      </a:accent1>
      <a:accent2>
        <a:srgbClr val="CC0000"/>
      </a:accent2>
      <a:accent3>
        <a:srgbClr val="FFFFFF"/>
      </a:accent3>
      <a:accent4>
        <a:srgbClr val="000000"/>
      </a:accent4>
      <a:accent5>
        <a:srgbClr val="AAB6D2"/>
      </a:accent5>
      <a:accent6>
        <a:srgbClr val="B90000"/>
      </a:accent6>
      <a:hlink>
        <a:srgbClr val="4FAFFF"/>
      </a:hlink>
      <a:folHlink>
        <a:srgbClr val="009600"/>
      </a:folHlink>
    </a:clrScheme>
    <a:fontScheme name="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>
          <a:defRPr sz="1600" dirty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AA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AAB6D2"/>
        </a:accent5>
        <a:accent6>
          <a:srgbClr val="B90000"/>
        </a:accent6>
        <a:hlink>
          <a:srgbClr val="4FAFFF"/>
        </a:hlink>
        <a:folHlink>
          <a:srgbClr val="009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9475</TotalTime>
  <Words>978</Words>
  <Application>Microsoft Office PowerPoint</Application>
  <PresentationFormat>On-screen Show (4:3)</PresentationFormat>
  <Paragraphs>232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noc_ppt_template052610</vt:lpstr>
      <vt:lpstr>Slide 1</vt:lpstr>
      <vt:lpstr>Firebird: Persistent Multi-INT ISR with Precision Strike</vt:lpstr>
      <vt:lpstr>Modular Plug-n-Play Multi-INT Payload Options</vt:lpstr>
      <vt:lpstr>Unmanned Firebird Model</vt:lpstr>
      <vt:lpstr>Concept to Flight: 12 Months</vt:lpstr>
      <vt:lpstr>Mobile Demonstration Support Vehicle</vt:lpstr>
      <vt:lpstr>Empire Challenge 2011 Accomplishments</vt:lpstr>
      <vt:lpstr>Empire Challenge 2011 Sensor Payloads</vt:lpstr>
      <vt:lpstr>Meeting U.S. Army UAS Mid-Term Requirements (2025)</vt:lpstr>
      <vt:lpstr>Going “Back to the Future”</vt:lpstr>
      <vt:lpstr>Bridging Manned &amp; Unmanned ISR platforms  – Why it’s important</vt:lpstr>
      <vt:lpstr>Firebird: Multi-INT ISR capability – by design</vt:lpstr>
      <vt:lpstr>Slide 13</vt:lpstr>
    </vt:vector>
  </TitlesOfParts>
  <Company>Northrop Grumman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crookrs</dc:creator>
  <cp:lastModifiedBy>Gene Massion</cp:lastModifiedBy>
  <cp:revision>590</cp:revision>
  <dcterms:created xsi:type="dcterms:W3CDTF">2010-06-02T14:54:09Z</dcterms:created>
  <dcterms:modified xsi:type="dcterms:W3CDTF">2012-05-03T16:24:30Z</dcterms:modified>
</cp:coreProperties>
</file>