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9" r:id="rId3"/>
    <p:sldId id="268" r:id="rId4"/>
    <p:sldId id="257" r:id="rId5"/>
    <p:sldId id="259" r:id="rId6"/>
    <p:sldId id="261" r:id="rId7"/>
    <p:sldId id="267" r:id="rId8"/>
    <p:sldId id="263" r:id="rId9"/>
    <p:sldId id="271" r:id="rId10"/>
    <p:sldId id="270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-84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FC6D9-7E36-405A-8EA9-48C545BEC802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3F36D-2080-45D5-8953-66D3ECB9C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01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6E8EDB-E2BC-4085-923C-DD18923CA81F}" type="slidenum">
              <a:rPr lang="en-US"/>
              <a:pPr/>
              <a:t>4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8465" y="686474"/>
            <a:ext cx="4941072" cy="3428114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5BDED5-E883-4376-B8B3-A6DD7DC2F94D}" type="slidenum">
              <a:rPr lang="en-US"/>
              <a:pPr/>
              <a:t>5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31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50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52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1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056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49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0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677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66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70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6E7ED-7EED-4EF1-A8D5-AC5673261B44}" type="datetimeFigureOut">
              <a:rPr lang="en-US" smtClean="0"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114D9-66FF-47CC-BC86-07E3CF65E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60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trglobalscale@listserver.mbari.or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trglobalscale@listserver.mbari.or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229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Technology Roadmap:  Observing at the Global Scale</a:t>
            </a:r>
          </a:p>
          <a:p>
            <a:r>
              <a:rPr lang="en-US" sz="2400" dirty="0" smtClean="0"/>
              <a:t>The agenda:</a:t>
            </a:r>
          </a:p>
          <a:p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 smtClean="0"/>
              <a:t>Background on the TR process</a:t>
            </a: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 smtClean="0"/>
              <a:t>Why do we want to observe at the global scale?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The science drivers that tie to Strategic Plan</a:t>
            </a: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 smtClean="0"/>
              <a:t>What are we considering that fits with our guidance?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Sensor arrays that scale to large numbers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Platforms – vehicles, ships that may have a global reach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Efficient use of ships of opportunity </a:t>
            </a:r>
          </a:p>
          <a:p>
            <a:pPr marL="1428750" lvl="2" indent="-514350">
              <a:buAutoNum type="alphaLcPeriod"/>
            </a:pPr>
            <a:r>
              <a:rPr lang="en-US" sz="2400" dirty="0" smtClean="0"/>
              <a:t>Adaptable vehicles (hybrid ROV’s, AUV’s…)</a:t>
            </a: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 smtClean="0"/>
              <a:t>The report:</a:t>
            </a:r>
          </a:p>
          <a:p>
            <a:pPr marL="971550" lvl="1" indent="-514350">
              <a:buAutoNum type="arabicPeriod"/>
            </a:pPr>
            <a:r>
              <a:rPr lang="en-US" sz="2400" dirty="0" smtClean="0"/>
              <a:t>How do we select </a:t>
            </a:r>
            <a:r>
              <a:rPr lang="en-US" sz="2400" dirty="0" err="1" smtClean="0"/>
              <a:t>focii</a:t>
            </a:r>
            <a:r>
              <a:rPr lang="en-US" sz="2400" dirty="0" smtClean="0"/>
              <a:t>?</a:t>
            </a:r>
          </a:p>
          <a:p>
            <a:pPr marL="914400" lvl="1" indent="-457200">
              <a:buAutoNum type="arabicPeriod" startAt="2"/>
            </a:pPr>
            <a:r>
              <a:rPr lang="en-US" sz="2400" dirty="0" smtClean="0"/>
              <a:t>What else do we need to talk about?</a:t>
            </a:r>
          </a:p>
          <a:p>
            <a:pPr marL="914400" lvl="1" indent="-457200">
              <a:buAutoNum type="arabicPeriod" startAt="2"/>
            </a:pPr>
            <a:endParaRPr lang="en-US" sz="2400" dirty="0"/>
          </a:p>
          <a:p>
            <a:pPr lvl="1"/>
            <a:r>
              <a:rPr lang="en-US" sz="2400" u="sng" dirty="0">
                <a:hlinkClick r:id="rId2"/>
              </a:rPr>
              <a:t>trglobalscale@listserver.mbari.org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3323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0857" y="812800"/>
            <a:ext cx="59871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Example of what is needed by May 1:</a:t>
            </a:r>
          </a:p>
          <a:p>
            <a:endParaRPr lang="en-US" sz="2400" dirty="0"/>
          </a:p>
          <a:p>
            <a:r>
              <a:rPr lang="en-US" sz="2400" dirty="0" smtClean="0"/>
              <a:t>Title</a:t>
            </a:r>
            <a:r>
              <a:rPr lang="en-US" sz="2400" dirty="0"/>
              <a:t>:</a:t>
            </a:r>
          </a:p>
          <a:p>
            <a:r>
              <a:rPr lang="en-US" sz="2400" dirty="0"/>
              <a:t>Working group lead (POC):</a:t>
            </a:r>
          </a:p>
          <a:p>
            <a:r>
              <a:rPr lang="en-US" sz="2400" dirty="0"/>
              <a:t>Working group team:</a:t>
            </a:r>
          </a:p>
          <a:p>
            <a:r>
              <a:rPr lang="en-US" sz="2400" dirty="0"/>
              <a:t>Project overview in brief (1-2 paragraphs):</a:t>
            </a:r>
          </a:p>
          <a:p>
            <a:r>
              <a:rPr lang="en-US" sz="2400" dirty="0"/>
              <a:t>Relevance to the SP (1 paragraph):</a:t>
            </a:r>
          </a:p>
          <a:p>
            <a:r>
              <a:rPr lang="en-US" sz="2400" dirty="0"/>
              <a:t>Envisioned technology developments (short bullets under each heading):</a:t>
            </a:r>
          </a:p>
          <a:p>
            <a:r>
              <a:rPr lang="en-US" sz="2400" dirty="0"/>
              <a:t>   a. 0-3y</a:t>
            </a:r>
          </a:p>
          <a:p>
            <a:r>
              <a:rPr lang="en-US" sz="2400" dirty="0"/>
              <a:t>   b. 3-5y</a:t>
            </a:r>
          </a:p>
          <a:p>
            <a:r>
              <a:rPr lang="en-US" sz="2400" dirty="0"/>
              <a:t>   c. 5-10y</a:t>
            </a:r>
          </a:p>
          <a:p>
            <a:r>
              <a:rPr lang="en-US" sz="2400" dirty="0"/>
              <a:t>Opportunities for external collaboration and/or funding (1 paragraph):</a:t>
            </a:r>
          </a:p>
        </p:txBody>
      </p:sp>
    </p:spTree>
    <p:extLst>
      <p:ext uri="{BB962C8B-B14F-4D97-AF65-F5344CB8AC3E}">
        <p14:creationId xmlns:p14="http://schemas.microsoft.com/office/powerpoint/2010/main" val="98337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52400"/>
            <a:ext cx="8229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Technology Roadmap:  Observing at the Global Scale</a:t>
            </a:r>
          </a:p>
          <a:p>
            <a:r>
              <a:rPr lang="en-US" sz="2400" dirty="0" smtClean="0"/>
              <a:t>The agenda:</a:t>
            </a:r>
          </a:p>
          <a:p>
            <a:endParaRPr lang="en-US" sz="2400" dirty="0"/>
          </a:p>
          <a:p>
            <a:r>
              <a:rPr lang="en-US" sz="2400" dirty="0" smtClean="0"/>
              <a:t>3.   The process to refine the report (10 pages plus figures):</a:t>
            </a:r>
          </a:p>
          <a:p>
            <a:pPr marL="971550" lvl="1" indent="-514350">
              <a:buAutoNum type="arabicPeriod"/>
            </a:pPr>
            <a:r>
              <a:rPr lang="en-US" sz="2400" dirty="0" smtClean="0"/>
              <a:t>The report needs to be </a:t>
            </a:r>
          </a:p>
          <a:p>
            <a:pPr marL="1428750" lvl="2" indent="-514350">
              <a:buAutoNum type="arabicPeriod"/>
            </a:pPr>
            <a:r>
              <a:rPr lang="en-US" sz="2400" dirty="0" smtClean="0"/>
              <a:t>credible, </a:t>
            </a:r>
          </a:p>
          <a:p>
            <a:pPr marL="1428750" lvl="2" indent="-514350">
              <a:buAutoNum type="arabicPeriod"/>
            </a:pPr>
            <a:r>
              <a:rPr lang="en-US" sz="2400" dirty="0" smtClean="0"/>
              <a:t>forward looking, </a:t>
            </a:r>
          </a:p>
          <a:p>
            <a:pPr marL="1428750" lvl="2" indent="-514350">
              <a:buAutoNum type="arabicPeriod"/>
            </a:pPr>
            <a:r>
              <a:rPr lang="en-US" sz="2400" dirty="0" smtClean="0"/>
              <a:t>feasible, </a:t>
            </a:r>
          </a:p>
          <a:p>
            <a:pPr marL="1428750" lvl="2" indent="-514350">
              <a:buAutoNum type="arabicPeriod"/>
            </a:pPr>
            <a:r>
              <a:rPr lang="en-US" sz="2400" dirty="0" smtClean="0"/>
              <a:t>affordable</a:t>
            </a:r>
          </a:p>
          <a:p>
            <a:pPr marL="971550" lvl="1" indent="-514350">
              <a:buAutoNum type="arabicPeriod"/>
            </a:pPr>
            <a:r>
              <a:rPr lang="en-US" sz="2400" dirty="0" smtClean="0"/>
              <a:t>How do we select </a:t>
            </a:r>
            <a:r>
              <a:rPr lang="en-US" sz="2400" dirty="0" err="1" smtClean="0"/>
              <a:t>focii</a:t>
            </a:r>
            <a:r>
              <a:rPr lang="en-US" sz="2400" dirty="0" smtClean="0"/>
              <a:t>?</a:t>
            </a:r>
          </a:p>
          <a:p>
            <a:pPr marL="1428750" lvl="2" indent="-514350">
              <a:buFontTx/>
              <a:buAutoNum type="arabicPeriod"/>
            </a:pPr>
            <a:r>
              <a:rPr lang="en-US" sz="2400" dirty="0"/>
              <a:t>Science </a:t>
            </a:r>
            <a:r>
              <a:rPr lang="en-US" sz="2400" dirty="0" smtClean="0"/>
              <a:t>Impact </a:t>
            </a:r>
            <a:endParaRPr lang="en-US" sz="2400" dirty="0"/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Feasibility</a:t>
            </a:r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Affordability</a:t>
            </a:r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Transferability </a:t>
            </a:r>
            <a:endParaRPr lang="en-US" sz="2400" dirty="0"/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MBARI interest and consistency with Strategic Plan</a:t>
            </a:r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Fit to MBARI, can MBARI have an impact</a:t>
            </a:r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What are the negatives, can they be mitigated</a:t>
            </a:r>
          </a:p>
          <a:p>
            <a:pPr lvl="1"/>
            <a:r>
              <a:rPr lang="en-US" sz="2400" dirty="0" smtClean="0"/>
              <a:t>3.   What else do we need to talk about?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886200"/>
            <a:ext cx="4855619" cy="141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58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382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Technology Roadmap:  Observing at the Global Scale</a:t>
            </a:r>
          </a:p>
          <a:p>
            <a:r>
              <a:rPr lang="en-US" sz="2400" dirty="0" smtClean="0"/>
              <a:t>The agenda:</a:t>
            </a:r>
          </a:p>
          <a:p>
            <a:endParaRPr lang="en-US" sz="2400" dirty="0"/>
          </a:p>
          <a:p>
            <a:r>
              <a:rPr lang="en-US" sz="2400" dirty="0" smtClean="0"/>
              <a:t>2.   What are we considering that fits with our guidance?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Sensor arrays that scale to large numbers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Platforms – vehicles, ships that may have a global reach</a:t>
            </a:r>
          </a:p>
          <a:p>
            <a:pPr marL="1428750" lvl="2" indent="-514350">
              <a:buAutoNum type="alphaLcPeriod"/>
            </a:pPr>
            <a:r>
              <a:rPr lang="en-US" sz="2400" dirty="0" smtClean="0"/>
              <a:t>Satellites?</a:t>
            </a:r>
          </a:p>
          <a:p>
            <a:pPr marL="1428750" lvl="2" indent="-514350">
              <a:buAutoNum type="alphaLcPeriod"/>
            </a:pPr>
            <a:r>
              <a:rPr lang="en-US" sz="2400" dirty="0" smtClean="0"/>
              <a:t>Unmanned Aerial Vehicles (UAV’s</a:t>
            </a:r>
            <a:r>
              <a:rPr lang="en-US" sz="2400" dirty="0" smtClean="0"/>
              <a:t>)</a:t>
            </a:r>
          </a:p>
          <a:p>
            <a:pPr marL="1428750" lvl="2" indent="-514350">
              <a:buAutoNum type="alphaLcPeriod"/>
            </a:pPr>
            <a:r>
              <a:rPr lang="en-US" sz="2400" dirty="0" smtClean="0"/>
              <a:t>Using ships of opportunity – volunteer observing ships</a:t>
            </a:r>
            <a:endParaRPr lang="en-US" sz="2400" dirty="0" smtClean="0"/>
          </a:p>
          <a:p>
            <a:pPr marL="971550" lvl="1" indent="-514350">
              <a:buAutoNum type="alphaLcPeriod"/>
            </a:pPr>
            <a:r>
              <a:rPr lang="en-US" sz="2400" dirty="0" smtClean="0"/>
              <a:t>Efficient use of ships of opportunity </a:t>
            </a:r>
          </a:p>
          <a:p>
            <a:pPr marL="1428750" lvl="2" indent="-514350">
              <a:buAutoNum type="alphaLcPeriod"/>
            </a:pPr>
            <a:r>
              <a:rPr lang="en-US" sz="2400" dirty="0" smtClean="0"/>
              <a:t>Adaptable vehicles (hybrid ROV’s, AUV’s…)</a:t>
            </a:r>
          </a:p>
          <a:p>
            <a:endParaRPr lang="en-US" sz="2400" dirty="0" smtClean="0"/>
          </a:p>
          <a:p>
            <a:r>
              <a:rPr lang="en-US" sz="2400" dirty="0" smtClean="0"/>
              <a:t>Submit short (or long) topics to</a:t>
            </a:r>
            <a:endParaRPr lang="en-US" sz="2400" dirty="0"/>
          </a:p>
          <a:p>
            <a:r>
              <a:rPr lang="en-US" sz="2400" u="sng" dirty="0" smtClean="0">
                <a:hlinkClick r:id="rId2"/>
              </a:rPr>
              <a:t>trglobalscale@listserver.mbari.org</a:t>
            </a:r>
            <a:endParaRPr lang="en-US" sz="2400" u="sng" dirty="0" smtClean="0"/>
          </a:p>
          <a:p>
            <a:r>
              <a:rPr lang="en-US" sz="2400" dirty="0" smtClean="0"/>
              <a:t>I’ll collate and we can have a discussion regarding: science impact, feasibility, affordability, transferability, MBARI interest, fit to MBARI, negatives.  Ultimately, we’ll rank and select?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358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32" y="2971800"/>
            <a:ext cx="7830456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401050" cy="231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15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74" y="2971800"/>
            <a:ext cx="4876801" cy="633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5148951" cy="1160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62834"/>
            <a:ext cx="6304614" cy="1771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642967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972" y="4953000"/>
            <a:ext cx="3809676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8074" y="19050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074" y="2971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4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8862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52600"/>
            <a:ext cx="5715000" cy="455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27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"/>
          <p:cNvGrpSpPr>
            <a:grpSpLocks/>
          </p:cNvGrpSpPr>
          <p:nvPr/>
        </p:nvGrpSpPr>
        <p:grpSpPr bwMode="auto">
          <a:xfrm>
            <a:off x="3581400" y="0"/>
            <a:ext cx="6645275" cy="7670800"/>
            <a:chOff x="1488" y="0"/>
            <a:chExt cx="4186" cy="4832"/>
          </a:xfrm>
        </p:grpSpPr>
        <p:pic>
          <p:nvPicPr>
            <p:cNvPr id="6041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832"/>
              <a:ext cx="3306" cy="2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60420" name="Group 4"/>
            <p:cNvGrpSpPr>
              <a:grpSpLocks/>
            </p:cNvGrpSpPr>
            <p:nvPr/>
          </p:nvGrpSpPr>
          <p:grpSpPr bwMode="auto">
            <a:xfrm>
              <a:off x="1488" y="0"/>
              <a:ext cx="4186" cy="1647"/>
              <a:chOff x="0" y="0"/>
              <a:chExt cx="4186" cy="1647"/>
            </a:xfrm>
          </p:grpSpPr>
          <p:pic>
            <p:nvPicPr>
              <p:cNvPr id="60421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186" cy="1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0422" name="Picture 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" y="1008"/>
                <a:ext cx="3497" cy="6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60423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680"/>
              <a:ext cx="3168" cy="1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152400" y="254000"/>
            <a:ext cx="3657600" cy="575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/>
              <a:t>  Numerous studies point to changing ocean phytoplankton/ productivity.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/>
              <a:t>  Results are often criticized because of problems in underlying data sets.</a:t>
            </a:r>
          </a:p>
          <a:p>
            <a:pPr>
              <a:spcBef>
                <a:spcPct val="50000"/>
              </a:spcBef>
            </a:pPr>
            <a:r>
              <a:rPr lang="en-US" sz="2400"/>
              <a:t>We need better data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/>
              <a:t>  Global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/>
              <a:t>  In Situ/Resolve Z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/>
              <a:t>  DIrectly Linked To Pri. Prod./ Biomass</a:t>
            </a:r>
          </a:p>
        </p:txBody>
      </p:sp>
    </p:spTree>
    <p:extLst>
      <p:ext uri="{BB962C8B-B14F-4D97-AF65-F5344CB8AC3E}">
        <p14:creationId xmlns:p14="http://schemas.microsoft.com/office/powerpoint/2010/main" val="77292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06" y="-457200"/>
            <a:ext cx="9448800" cy="6871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52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21373"/>
          <a:stretch/>
        </p:blipFill>
        <p:spPr bwMode="auto">
          <a:xfrm>
            <a:off x="152400" y="0"/>
            <a:ext cx="88392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04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229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Technology Roadmap:  Observing at the Global Scale</a:t>
            </a:r>
          </a:p>
          <a:p>
            <a:r>
              <a:rPr lang="en-US" sz="2400" dirty="0" smtClean="0"/>
              <a:t>The agenda:</a:t>
            </a:r>
          </a:p>
          <a:p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 smtClean="0"/>
              <a:t>Why do we want to observe at the global scale?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The science drivers</a:t>
            </a:r>
          </a:p>
          <a:p>
            <a:pPr marL="971550" lvl="1" indent="-514350">
              <a:buAutoNum type="alphaLcPeriod"/>
            </a:pP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 smtClean="0"/>
              <a:t>What are we considering that fits with our guidance?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Sensor arrays that scale to large numbers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Platforms – vehicles, ships that may have a global reach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Efficient use of ships of opportunity </a:t>
            </a:r>
          </a:p>
          <a:p>
            <a:pPr marL="1428750" lvl="2" indent="-514350">
              <a:buAutoNum type="alphaLcPeriod"/>
            </a:pPr>
            <a:r>
              <a:rPr lang="en-US" sz="2400" dirty="0" smtClean="0"/>
              <a:t>Adaptable vehicles (hybrid ROV’s, AUV’s…)</a:t>
            </a:r>
          </a:p>
          <a:p>
            <a:pPr marL="514350" indent="-514350">
              <a:buAutoNum type="arabicPeriod"/>
            </a:pP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 smtClean="0"/>
              <a:t>The report:</a:t>
            </a:r>
          </a:p>
          <a:p>
            <a:pPr marL="971550" lvl="1" indent="-514350">
              <a:buAutoNum type="arabicPeriod"/>
            </a:pPr>
            <a:r>
              <a:rPr lang="en-US" sz="2400" dirty="0" smtClean="0"/>
              <a:t>How do we select </a:t>
            </a:r>
            <a:r>
              <a:rPr lang="en-US" sz="2400" dirty="0" err="1" smtClean="0"/>
              <a:t>focii</a:t>
            </a:r>
            <a:r>
              <a:rPr lang="en-US" sz="2400" dirty="0" smtClean="0"/>
              <a:t>?</a:t>
            </a:r>
          </a:p>
          <a:p>
            <a:pPr lvl="1"/>
            <a:r>
              <a:rPr lang="en-US" sz="2400" dirty="0" smtClean="0"/>
              <a:t>2.   What else do we need to talk about?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8816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"/>
            <a:ext cx="791723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87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3030</TotalTime>
  <Words>455</Words>
  <Application>Microsoft Office PowerPoint</Application>
  <PresentationFormat>On-screen Show (4:3)</PresentationFormat>
  <Paragraphs>86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Johnson, Ken</dc:creator>
  <cp:lastModifiedBy>Johnson, Ken</cp:lastModifiedBy>
  <cp:revision>32</cp:revision>
  <dcterms:created xsi:type="dcterms:W3CDTF">2012-02-11T19:28:46Z</dcterms:created>
  <dcterms:modified xsi:type="dcterms:W3CDTF">2012-02-14T22:50:25Z</dcterms:modified>
</cp:coreProperties>
</file>