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1" r:id="rId2"/>
    <p:sldId id="262" r:id="rId3"/>
    <p:sldId id="260" r:id="rId4"/>
    <p:sldId id="266" r:id="rId5"/>
    <p:sldId id="259" r:id="rId6"/>
    <p:sldId id="256" r:id="rId7"/>
    <p:sldId id="257" r:id="rId8"/>
    <p:sldId id="265" r:id="rId9"/>
    <p:sldId id="258" r:id="rId10"/>
    <p:sldId id="267" r:id="rId11"/>
    <p:sldId id="264" r:id="rId12"/>
    <p:sldId id="263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9" d="100"/>
          <a:sy n="129" d="100"/>
        </p:scale>
        <p:origin x="-102" y="-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B53C93-D13B-44A1-B2C0-558E479447BA}" type="datetimeFigureOut">
              <a:rPr lang="en-US" smtClean="0"/>
              <a:t>05/01/2012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6283B3-649A-4B59-9BAC-0AA669B59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816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5C8070-5720-4F40-AAED-6001EE91D7E1}" type="slidenum">
              <a:rPr lang="en-US"/>
              <a:pPr/>
              <a:t>1</a:t>
            </a:fld>
            <a:endParaRPr lang="en-US"/>
          </a:p>
        </p:txBody>
      </p:sp>
      <p:sp>
        <p:nvSpPr>
          <p:cNvPr id="257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30A57-B55C-4260-88CC-DDA0393970F8}" type="datetimeFigureOut">
              <a:rPr lang="en-US" smtClean="0"/>
              <a:t>05/01/2012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49D16-3455-4AF8-804C-5EFA89AD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066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30A57-B55C-4260-88CC-DDA0393970F8}" type="datetimeFigureOut">
              <a:rPr lang="en-US" smtClean="0"/>
              <a:t>05/01/2012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49D16-3455-4AF8-804C-5EFA89AD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481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30A57-B55C-4260-88CC-DDA0393970F8}" type="datetimeFigureOut">
              <a:rPr lang="en-US" smtClean="0"/>
              <a:t>05/01/2012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49D16-3455-4AF8-804C-5EFA89AD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836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30A57-B55C-4260-88CC-DDA0393970F8}" type="datetimeFigureOut">
              <a:rPr lang="en-US" smtClean="0"/>
              <a:t>05/01/2012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49D16-3455-4AF8-804C-5EFA89AD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435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30A57-B55C-4260-88CC-DDA0393970F8}" type="datetimeFigureOut">
              <a:rPr lang="en-US" smtClean="0"/>
              <a:t>05/01/2012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49D16-3455-4AF8-804C-5EFA89AD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591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30A57-B55C-4260-88CC-DDA0393970F8}" type="datetimeFigureOut">
              <a:rPr lang="en-US" smtClean="0"/>
              <a:t>05/01/2012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49D16-3455-4AF8-804C-5EFA89AD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031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30A57-B55C-4260-88CC-DDA0393970F8}" type="datetimeFigureOut">
              <a:rPr lang="en-US" smtClean="0"/>
              <a:t>05/01/2012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49D16-3455-4AF8-804C-5EFA89AD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488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30A57-B55C-4260-88CC-DDA0393970F8}" type="datetimeFigureOut">
              <a:rPr lang="en-US" smtClean="0"/>
              <a:t>05/01/2012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49D16-3455-4AF8-804C-5EFA89AD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527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30A57-B55C-4260-88CC-DDA0393970F8}" type="datetimeFigureOut">
              <a:rPr lang="en-US" smtClean="0"/>
              <a:t>05/01/2012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49D16-3455-4AF8-804C-5EFA89AD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244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30A57-B55C-4260-88CC-DDA0393970F8}" type="datetimeFigureOut">
              <a:rPr lang="en-US" smtClean="0"/>
              <a:t>05/01/2012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49D16-3455-4AF8-804C-5EFA89AD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276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30A57-B55C-4260-88CC-DDA0393970F8}" type="datetimeFigureOut">
              <a:rPr lang="en-US" smtClean="0"/>
              <a:t>05/01/2012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49D16-3455-4AF8-804C-5EFA89AD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635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930A57-B55C-4260-88CC-DDA0393970F8}" type="datetimeFigureOut">
              <a:rPr lang="en-US" smtClean="0"/>
              <a:t>05/01/2012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049D16-3455-4AF8-804C-5EFA89AD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987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mww.mbari.org/pco/technical_roadmap/documents/Concept_Brief_Template.doc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Oval 2"/>
          <p:cNvSpPr>
            <a:spLocks noChangeArrowheads="1"/>
          </p:cNvSpPr>
          <p:nvPr/>
        </p:nvSpPr>
        <p:spPr bwMode="auto">
          <a:xfrm>
            <a:off x="2743200" y="1524000"/>
            <a:ext cx="4495800" cy="3429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03" name="Line 3"/>
          <p:cNvSpPr>
            <a:spLocks noChangeShapeType="1"/>
          </p:cNvSpPr>
          <p:nvPr/>
        </p:nvSpPr>
        <p:spPr bwMode="auto">
          <a:xfrm>
            <a:off x="2209800" y="1371600"/>
            <a:ext cx="1295400" cy="1371600"/>
          </a:xfrm>
          <a:prstGeom prst="line">
            <a:avLst/>
          </a:prstGeom>
          <a:noFill/>
          <a:ln w="349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04" name="Line 4"/>
          <p:cNvSpPr>
            <a:spLocks noChangeShapeType="1"/>
          </p:cNvSpPr>
          <p:nvPr/>
        </p:nvSpPr>
        <p:spPr bwMode="auto">
          <a:xfrm>
            <a:off x="3429000" y="838200"/>
            <a:ext cx="1295400" cy="1371600"/>
          </a:xfrm>
          <a:prstGeom prst="line">
            <a:avLst/>
          </a:prstGeom>
          <a:noFill/>
          <a:ln w="349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05" name="Line 5"/>
          <p:cNvSpPr>
            <a:spLocks noChangeShapeType="1"/>
          </p:cNvSpPr>
          <p:nvPr/>
        </p:nvSpPr>
        <p:spPr bwMode="auto">
          <a:xfrm flipH="1">
            <a:off x="5715000" y="1143000"/>
            <a:ext cx="1295400" cy="1143000"/>
          </a:xfrm>
          <a:prstGeom prst="line">
            <a:avLst/>
          </a:prstGeom>
          <a:noFill/>
          <a:ln w="349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06" name="Text Box 6"/>
          <p:cNvSpPr txBox="1">
            <a:spLocks noChangeArrowheads="1"/>
          </p:cNvSpPr>
          <p:nvPr/>
        </p:nvSpPr>
        <p:spPr bwMode="auto">
          <a:xfrm>
            <a:off x="914400" y="990600"/>
            <a:ext cx="1600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cs typeface="Arial" pitchFamily="34" charset="0"/>
              </a:rPr>
              <a:t>↑</a:t>
            </a:r>
            <a:r>
              <a:rPr lang="en-US" sz="2400" dirty="0"/>
              <a:t>Carbon Dioxide</a:t>
            </a:r>
            <a:endParaRPr lang="en-US" sz="2400" baseline="-25000" dirty="0"/>
          </a:p>
        </p:txBody>
      </p:sp>
      <p:sp>
        <p:nvSpPr>
          <p:cNvPr id="256007" name="Text Box 7"/>
          <p:cNvSpPr txBox="1">
            <a:spLocks noChangeArrowheads="1"/>
          </p:cNvSpPr>
          <p:nvPr/>
        </p:nvSpPr>
        <p:spPr bwMode="auto">
          <a:xfrm>
            <a:off x="2133600" y="533400"/>
            <a:ext cx="152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↑Acidity</a:t>
            </a:r>
            <a:endParaRPr lang="en-US" sz="2400" baseline="30000"/>
          </a:p>
        </p:txBody>
      </p:sp>
      <p:sp>
        <p:nvSpPr>
          <p:cNvPr id="256008" name="Text Box 8"/>
          <p:cNvSpPr txBox="1">
            <a:spLocks noChangeArrowheads="1"/>
          </p:cNvSpPr>
          <p:nvPr/>
        </p:nvSpPr>
        <p:spPr bwMode="auto">
          <a:xfrm>
            <a:off x="7010400" y="685800"/>
            <a:ext cx="182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/>
              <a:t>↑↓</a:t>
            </a:r>
            <a:r>
              <a:rPr lang="en-US" sz="2400" dirty="0" smtClean="0"/>
              <a:t>? Nitrate</a:t>
            </a:r>
            <a:endParaRPr lang="en-US" sz="2400" baseline="30000" dirty="0"/>
          </a:p>
        </p:txBody>
      </p:sp>
      <p:sp>
        <p:nvSpPr>
          <p:cNvPr id="256009" name="Line 9"/>
          <p:cNvSpPr>
            <a:spLocks noChangeShapeType="1"/>
          </p:cNvSpPr>
          <p:nvPr/>
        </p:nvSpPr>
        <p:spPr bwMode="auto">
          <a:xfrm flipH="1">
            <a:off x="6172200" y="2209800"/>
            <a:ext cx="1676400" cy="609600"/>
          </a:xfrm>
          <a:prstGeom prst="line">
            <a:avLst/>
          </a:prstGeom>
          <a:noFill/>
          <a:ln w="349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10" name="Text Box 10"/>
          <p:cNvSpPr txBox="1">
            <a:spLocks noChangeArrowheads="1"/>
          </p:cNvSpPr>
          <p:nvPr/>
        </p:nvSpPr>
        <p:spPr bwMode="auto">
          <a:xfrm>
            <a:off x="7924800" y="18288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↑Heat</a:t>
            </a:r>
          </a:p>
        </p:txBody>
      </p:sp>
      <p:sp>
        <p:nvSpPr>
          <p:cNvPr id="256011" name="Line 11"/>
          <p:cNvSpPr>
            <a:spLocks noChangeShapeType="1"/>
          </p:cNvSpPr>
          <p:nvPr/>
        </p:nvSpPr>
        <p:spPr bwMode="auto">
          <a:xfrm flipH="1">
            <a:off x="5181600" y="1066800"/>
            <a:ext cx="0" cy="914400"/>
          </a:xfrm>
          <a:prstGeom prst="line">
            <a:avLst/>
          </a:prstGeom>
          <a:noFill/>
          <a:ln w="349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12" name="Text Box 12"/>
          <p:cNvSpPr txBox="1">
            <a:spLocks noChangeArrowheads="1"/>
          </p:cNvSpPr>
          <p:nvPr/>
        </p:nvSpPr>
        <p:spPr bwMode="auto">
          <a:xfrm>
            <a:off x="4724400" y="304800"/>
            <a:ext cx="152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↓Oxygen</a:t>
            </a:r>
            <a:endParaRPr lang="en-US" sz="2400" baseline="-25000"/>
          </a:p>
        </p:txBody>
      </p:sp>
      <p:sp>
        <p:nvSpPr>
          <p:cNvPr id="256013" name="Text Box 13"/>
          <p:cNvSpPr txBox="1">
            <a:spLocks noChangeArrowheads="1"/>
          </p:cNvSpPr>
          <p:nvPr/>
        </p:nvSpPr>
        <p:spPr bwMode="auto">
          <a:xfrm>
            <a:off x="3962400" y="2971800"/>
            <a:ext cx="20574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>
                <a:solidFill>
                  <a:srgbClr val="FFFF00"/>
                </a:solidFill>
              </a:rPr>
              <a:t>The Ocean</a:t>
            </a:r>
          </a:p>
        </p:txBody>
      </p:sp>
      <p:sp>
        <p:nvSpPr>
          <p:cNvPr id="256014" name="Line 14"/>
          <p:cNvSpPr>
            <a:spLocks noChangeShapeType="1"/>
          </p:cNvSpPr>
          <p:nvPr/>
        </p:nvSpPr>
        <p:spPr bwMode="auto">
          <a:xfrm>
            <a:off x="4953000" y="4191000"/>
            <a:ext cx="0" cy="990600"/>
          </a:xfrm>
          <a:prstGeom prst="line">
            <a:avLst/>
          </a:prstGeom>
          <a:noFill/>
          <a:ln w="444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15" name="Text Box 15"/>
          <p:cNvSpPr txBox="1">
            <a:spLocks noChangeArrowheads="1"/>
          </p:cNvSpPr>
          <p:nvPr/>
        </p:nvSpPr>
        <p:spPr bwMode="auto">
          <a:xfrm>
            <a:off x="381000" y="5257800"/>
            <a:ext cx="838200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/>
              <a:t>What happens </a:t>
            </a:r>
            <a:r>
              <a:rPr lang="en-US" sz="2800" dirty="0" smtClean="0"/>
              <a:t>to chemical </a:t>
            </a:r>
            <a:r>
              <a:rPr lang="en-US" sz="2800" dirty="0"/>
              <a:t>cycles (C, N, O) and biological processes that drive them? What is the impact on the planet?</a:t>
            </a:r>
          </a:p>
        </p:txBody>
      </p:sp>
      <p:sp>
        <p:nvSpPr>
          <p:cNvPr id="256016" name="Line 16"/>
          <p:cNvSpPr>
            <a:spLocks noChangeShapeType="1"/>
          </p:cNvSpPr>
          <p:nvPr/>
        </p:nvSpPr>
        <p:spPr bwMode="auto">
          <a:xfrm flipH="1" flipV="1">
            <a:off x="6705600" y="3276600"/>
            <a:ext cx="914400" cy="609600"/>
          </a:xfrm>
          <a:prstGeom prst="line">
            <a:avLst/>
          </a:prstGeom>
          <a:noFill/>
          <a:ln w="349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17" name="Text Box 17"/>
          <p:cNvSpPr txBox="1">
            <a:spLocks noChangeArrowheads="1"/>
          </p:cNvSpPr>
          <p:nvPr/>
        </p:nvSpPr>
        <p:spPr bwMode="auto">
          <a:xfrm>
            <a:off x="7315200" y="4038600"/>
            <a:ext cx="1828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↑Density stratification</a:t>
            </a:r>
          </a:p>
        </p:txBody>
      </p:sp>
      <p:sp>
        <p:nvSpPr>
          <p:cNvPr id="256018" name="Line 18"/>
          <p:cNvSpPr>
            <a:spLocks noChangeShapeType="1"/>
          </p:cNvSpPr>
          <p:nvPr/>
        </p:nvSpPr>
        <p:spPr bwMode="auto">
          <a:xfrm>
            <a:off x="1752600" y="3124200"/>
            <a:ext cx="1676400" cy="152400"/>
          </a:xfrm>
          <a:prstGeom prst="line">
            <a:avLst/>
          </a:prstGeom>
          <a:noFill/>
          <a:ln w="349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19" name="Text Box 19"/>
          <p:cNvSpPr txBox="1">
            <a:spLocks noChangeArrowheads="1"/>
          </p:cNvSpPr>
          <p:nvPr/>
        </p:nvSpPr>
        <p:spPr bwMode="auto">
          <a:xfrm>
            <a:off x="381000" y="2667000"/>
            <a:ext cx="182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/>
              <a:t>↓Carbonate</a:t>
            </a:r>
            <a:endParaRPr lang="en-US" sz="2400" baseline="30000" dirty="0"/>
          </a:p>
        </p:txBody>
      </p:sp>
      <p:sp>
        <p:nvSpPr>
          <p:cNvPr id="256020" name="Text Box 20"/>
          <p:cNvSpPr txBox="1">
            <a:spLocks noChangeArrowheads="1"/>
          </p:cNvSpPr>
          <p:nvPr/>
        </p:nvSpPr>
        <p:spPr bwMode="auto">
          <a:xfrm>
            <a:off x="1584325" y="42275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56021" name="Line 21"/>
          <p:cNvSpPr>
            <a:spLocks noChangeShapeType="1"/>
          </p:cNvSpPr>
          <p:nvPr/>
        </p:nvSpPr>
        <p:spPr bwMode="auto">
          <a:xfrm flipV="1">
            <a:off x="1905000" y="3810000"/>
            <a:ext cx="1447800" cy="381000"/>
          </a:xfrm>
          <a:prstGeom prst="line">
            <a:avLst/>
          </a:prstGeom>
          <a:noFill/>
          <a:ln w="349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22" name="Text Box 22"/>
          <p:cNvSpPr txBox="1">
            <a:spLocks noChangeArrowheads="1"/>
          </p:cNvSpPr>
          <p:nvPr/>
        </p:nvSpPr>
        <p:spPr bwMode="auto">
          <a:xfrm>
            <a:off x="533400" y="3988097"/>
            <a:ext cx="152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smtClean="0"/>
              <a:t>↓Sea Ice</a:t>
            </a:r>
            <a:endParaRPr lang="en-US" sz="2400" baseline="30000" dirty="0"/>
          </a:p>
        </p:txBody>
      </p:sp>
    </p:spTree>
    <p:extLst>
      <p:ext uri="{BB962C8B-B14F-4D97-AF65-F5344CB8AC3E}">
        <p14:creationId xmlns:p14="http://schemas.microsoft.com/office/powerpoint/2010/main" val="1387830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Are we just focused on sensor arrays or is there a global access component using low cost ships to deliver autonomous packages like AUV’s or gliders or benthic rovers to interesting areas?</a:t>
            </a:r>
          </a:p>
          <a:p>
            <a:pPr marL="971550" lvl="1" indent="-514350">
              <a:buAutoNum type="alphaLcPeriod"/>
            </a:pPr>
            <a:r>
              <a:rPr lang="en-US" dirty="0" smtClean="0"/>
              <a:t>Corollary is </a:t>
            </a:r>
            <a:r>
              <a:rPr lang="en-US" sz="2400" dirty="0"/>
              <a:t>e</a:t>
            </a:r>
            <a:r>
              <a:rPr lang="en-US" sz="2400" dirty="0" smtClean="0"/>
              <a:t>fficient use of low cost ships to access remote regions with new MBARI technology</a:t>
            </a:r>
          </a:p>
          <a:p>
            <a:pPr marL="1428750" lvl="2" indent="-514350">
              <a:buAutoNum type="alphaLcPeriod"/>
            </a:pPr>
            <a:r>
              <a:rPr lang="en-US" dirty="0"/>
              <a:t>Adaptable vehicles (hybrid ROV’s, AUV’s…)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200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152400"/>
            <a:ext cx="82296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Technology Roadmap:  Observing at the Global Scale</a:t>
            </a:r>
          </a:p>
          <a:p>
            <a:r>
              <a:rPr lang="en-US" sz="2400" dirty="0" smtClean="0"/>
              <a:t>The agenda:</a:t>
            </a:r>
          </a:p>
          <a:p>
            <a:endParaRPr lang="en-US" sz="2400" dirty="0"/>
          </a:p>
          <a:p>
            <a:r>
              <a:rPr lang="en-US" sz="2400" dirty="0" smtClean="0"/>
              <a:t>3.   The process to refine the report (10 pages plus figures):</a:t>
            </a:r>
          </a:p>
          <a:p>
            <a:pPr marL="971550" lvl="1" indent="-514350">
              <a:buAutoNum type="arabicPeriod"/>
            </a:pPr>
            <a:r>
              <a:rPr lang="en-US" sz="2400" dirty="0" smtClean="0"/>
              <a:t>The report needs to be </a:t>
            </a:r>
          </a:p>
          <a:p>
            <a:pPr marL="1428750" lvl="2" indent="-514350">
              <a:buAutoNum type="arabicPeriod"/>
            </a:pPr>
            <a:r>
              <a:rPr lang="en-US" sz="2400" dirty="0" smtClean="0"/>
              <a:t>credible, </a:t>
            </a:r>
          </a:p>
          <a:p>
            <a:pPr marL="1428750" lvl="2" indent="-514350">
              <a:buAutoNum type="arabicPeriod"/>
            </a:pPr>
            <a:r>
              <a:rPr lang="en-US" sz="2400" dirty="0" smtClean="0"/>
              <a:t>forward looking, </a:t>
            </a:r>
          </a:p>
          <a:p>
            <a:pPr marL="1428750" lvl="2" indent="-514350">
              <a:buAutoNum type="arabicPeriod"/>
            </a:pPr>
            <a:r>
              <a:rPr lang="en-US" sz="2400" dirty="0" smtClean="0"/>
              <a:t>feasible, </a:t>
            </a:r>
          </a:p>
          <a:p>
            <a:pPr marL="1428750" lvl="2" indent="-514350">
              <a:buAutoNum type="arabicPeriod"/>
            </a:pPr>
            <a:r>
              <a:rPr lang="en-US" sz="2400" dirty="0" smtClean="0"/>
              <a:t>affordable</a:t>
            </a:r>
          </a:p>
          <a:p>
            <a:pPr marL="971550" lvl="1" indent="-514350">
              <a:buAutoNum type="arabicPeriod"/>
            </a:pPr>
            <a:r>
              <a:rPr lang="en-US" sz="2400" dirty="0" smtClean="0"/>
              <a:t>How do we select </a:t>
            </a:r>
            <a:r>
              <a:rPr lang="en-US" sz="2400" dirty="0" err="1" smtClean="0"/>
              <a:t>focii</a:t>
            </a:r>
            <a:r>
              <a:rPr lang="en-US" sz="2400" dirty="0" smtClean="0"/>
              <a:t>?</a:t>
            </a:r>
          </a:p>
          <a:p>
            <a:pPr marL="1428750" lvl="2" indent="-514350">
              <a:buFontTx/>
              <a:buAutoNum type="arabicPeriod"/>
            </a:pPr>
            <a:r>
              <a:rPr lang="en-US" sz="2400" dirty="0"/>
              <a:t>Science </a:t>
            </a:r>
            <a:r>
              <a:rPr lang="en-US" sz="2400" dirty="0" smtClean="0"/>
              <a:t>Impact </a:t>
            </a:r>
            <a:endParaRPr lang="en-US" sz="2400" dirty="0"/>
          </a:p>
          <a:p>
            <a:pPr marL="1428750" lvl="2" indent="-514350">
              <a:buFontTx/>
              <a:buAutoNum type="arabicPeriod"/>
            </a:pPr>
            <a:r>
              <a:rPr lang="en-US" sz="2400" dirty="0" smtClean="0"/>
              <a:t>Feasibility</a:t>
            </a:r>
          </a:p>
          <a:p>
            <a:pPr marL="1428750" lvl="2" indent="-514350">
              <a:buFontTx/>
              <a:buAutoNum type="arabicPeriod"/>
            </a:pPr>
            <a:r>
              <a:rPr lang="en-US" sz="2400" dirty="0" smtClean="0"/>
              <a:t>Affordability</a:t>
            </a:r>
          </a:p>
          <a:p>
            <a:pPr marL="1428750" lvl="2" indent="-514350">
              <a:buFontTx/>
              <a:buAutoNum type="arabicPeriod"/>
            </a:pPr>
            <a:r>
              <a:rPr lang="en-US" sz="2400" dirty="0" smtClean="0"/>
              <a:t>Transferability </a:t>
            </a:r>
            <a:endParaRPr lang="en-US" sz="2400" dirty="0"/>
          </a:p>
          <a:p>
            <a:pPr marL="1428750" lvl="2" indent="-514350">
              <a:buFontTx/>
              <a:buAutoNum type="arabicPeriod"/>
            </a:pPr>
            <a:r>
              <a:rPr lang="en-US" sz="2400" dirty="0" smtClean="0"/>
              <a:t>MBARI interest and consistency with Strategic Plan</a:t>
            </a:r>
          </a:p>
          <a:p>
            <a:pPr marL="1428750" lvl="2" indent="-514350">
              <a:buFontTx/>
              <a:buAutoNum type="arabicPeriod"/>
            </a:pPr>
            <a:r>
              <a:rPr lang="en-US" sz="2400" dirty="0" smtClean="0"/>
              <a:t>Fit to MBARI, can MBARI have an impact</a:t>
            </a:r>
          </a:p>
          <a:p>
            <a:pPr marL="1428750" lvl="2" indent="-514350">
              <a:buFontTx/>
              <a:buAutoNum type="arabicPeriod"/>
            </a:pPr>
            <a:r>
              <a:rPr lang="en-US" sz="2400" dirty="0" smtClean="0"/>
              <a:t>What are the negatives, can they be mitigated</a:t>
            </a:r>
          </a:p>
          <a:p>
            <a:pPr lvl="1"/>
            <a:r>
              <a:rPr lang="en-US" sz="2400" dirty="0" smtClean="0"/>
              <a:t>3.   What else do we need to talk about?</a:t>
            </a:r>
            <a:endParaRPr lang="en-US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886200"/>
            <a:ext cx="4855619" cy="1414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99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3000" y="889844"/>
            <a:ext cx="67818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Concept Brief Due Dates</a:t>
            </a:r>
          </a:p>
          <a:p>
            <a:r>
              <a:rPr lang="en-US" dirty="0" smtClean="0"/>
              <a:t>May 8, 2012: Steering Committee meets </a:t>
            </a:r>
          </a:p>
          <a:p>
            <a:r>
              <a:rPr lang="en-US" dirty="0" smtClean="0"/>
              <a:t>May 14: TR brief 1st draft due (Submit BRIEF documents using the </a:t>
            </a:r>
            <a:r>
              <a:rPr lang="en-US" dirty="0" smtClean="0">
                <a:hlinkClick r:id="rId2"/>
              </a:rPr>
              <a:t>Template for submitting Concept Briefs</a:t>
            </a:r>
            <a:r>
              <a:rPr lang="en-US" dirty="0" smtClean="0"/>
              <a:t>.)</a:t>
            </a:r>
          </a:p>
          <a:p>
            <a:r>
              <a:rPr lang="en-US" dirty="0" smtClean="0"/>
              <a:t>May 21: Comments back to teams as necessary </a:t>
            </a:r>
          </a:p>
          <a:p>
            <a:r>
              <a:rPr lang="en-US" dirty="0" smtClean="0"/>
              <a:t>May 29: TR brief 2nd draft due </a:t>
            </a:r>
          </a:p>
          <a:p>
            <a:r>
              <a:rPr lang="en-US" dirty="0" smtClean="0"/>
              <a:t>June 4: "Final," binned briefs compiled for TRSC/Board and shipped out </a:t>
            </a:r>
          </a:p>
          <a:p>
            <a:r>
              <a:rPr lang="en-US" dirty="0" smtClean="0"/>
              <a:t>June 18: TRSC meeting to discuss briefs and formulate next steps</a:t>
            </a:r>
          </a:p>
          <a:p>
            <a:r>
              <a:rPr lang="en-US" b="1" dirty="0" smtClean="0"/>
              <a:t>Tentative time line for remainder of process</a:t>
            </a:r>
          </a:p>
          <a:p>
            <a:r>
              <a:rPr lang="en-US" dirty="0" smtClean="0"/>
              <a:t>Draft plans due by October 2012</a:t>
            </a:r>
          </a:p>
          <a:p>
            <a:r>
              <a:rPr lang="en-US" dirty="0" smtClean="0"/>
              <a:t>Detailed plans due by January/March 2013</a:t>
            </a:r>
          </a:p>
          <a:p>
            <a:r>
              <a:rPr lang="en-US" dirty="0" smtClean="0"/>
              <a:t>Final plan due by June 2013</a:t>
            </a:r>
          </a:p>
          <a:p>
            <a:r>
              <a:rPr lang="en-US" dirty="0" smtClean="0"/>
              <a:t>Foundation Reviews Conservation and Science program in 2013</a:t>
            </a:r>
          </a:p>
          <a:p>
            <a:r>
              <a:rPr lang="en-US" dirty="0" smtClean="0"/>
              <a:t>Foundation makes budget adjustments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594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49" y="381000"/>
            <a:ext cx="8915400" cy="4795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74849" y="5176929"/>
            <a:ext cx="716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Annual Review of Marine Science, 2, 2010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9068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143000" y="609600"/>
            <a:ext cx="6781800" cy="5562600"/>
            <a:chOff x="0" y="0"/>
            <a:chExt cx="4276725" cy="3476625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276725" cy="28098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Text Box 18"/>
            <p:cNvSpPr txBox="1"/>
            <p:nvPr/>
          </p:nvSpPr>
          <p:spPr>
            <a:xfrm>
              <a:off x="0" y="2857500"/>
              <a:ext cx="4276725" cy="61912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dirty="0">
                  <a:effectLst/>
                  <a:latin typeface="Times New Roman"/>
                  <a:ea typeface="Times New Roman"/>
                </a:rPr>
                <a:t>Fig. 2 Red dots are regions with sufficient oxygen data to compute temporal trends according to a minimal set of criteria for data availability (from Gilbert et al., 2010).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314013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310572"/>
            <a:ext cx="9379626" cy="4334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9959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-19665"/>
            <a:ext cx="8362950" cy="4381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810000"/>
            <a:ext cx="2667000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14400" y="4572000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30 meters, $8000/day</a:t>
            </a:r>
          </a:p>
          <a:p>
            <a:r>
              <a:rPr lang="en-US" dirty="0" smtClean="0"/>
              <a:t>No scientists for Argo deployments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83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990600" y="609600"/>
            <a:ext cx="7239000" cy="5486400"/>
            <a:chOff x="4140" y="5580"/>
            <a:chExt cx="7020" cy="4860"/>
          </a:xfrm>
        </p:grpSpPr>
        <p:pic>
          <p:nvPicPr>
            <p:cNvPr id="5" name="Picture 4" descr="ETP_oxymin_plus_stations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0" y="5580"/>
              <a:ext cx="7016" cy="35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 Box 35"/>
            <p:cNvSpPr txBox="1">
              <a:spLocks noChangeArrowheads="1"/>
            </p:cNvSpPr>
            <p:nvPr/>
          </p:nvSpPr>
          <p:spPr bwMode="auto">
            <a:xfrm>
              <a:off x="4140" y="9180"/>
              <a:ext cx="7020" cy="12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dirty="0">
                  <a:effectLst/>
                  <a:latin typeface="Times New Roman"/>
                  <a:ea typeface="Times New Roman"/>
                </a:rPr>
                <a:t>Fig. 1.  Dissolved oxygen concentration at 400 m depth.  Contour lines are drawn at 5 and 10 µ</a:t>
              </a:r>
              <a:r>
                <a:rPr lang="en-US" dirty="0" err="1">
                  <a:effectLst/>
                  <a:latin typeface="Times New Roman"/>
                  <a:ea typeface="Times New Roman"/>
                </a:rPr>
                <a:t>mol</a:t>
              </a:r>
              <a:r>
                <a:rPr lang="en-US" dirty="0">
                  <a:effectLst/>
                  <a:latin typeface="Times New Roman"/>
                  <a:ea typeface="Times New Roman"/>
                </a:rPr>
                <a:t>/kg.  Black squares are possible deployment locations for 20 profiling floats.  Oxygen data from the e-WOCE Atlas were accumulated over the past 25 years.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557656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28602" y="1446591"/>
            <a:ext cx="8901111" cy="2786063"/>
            <a:chOff x="228602" y="1446591"/>
            <a:chExt cx="8901111" cy="2786063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2" y="1446591"/>
              <a:ext cx="4405313" cy="27860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4400" y="1446591"/>
              <a:ext cx="4405313" cy="27860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" name="TextBox 4"/>
          <p:cNvSpPr txBox="1"/>
          <p:nvPr/>
        </p:nvSpPr>
        <p:spPr>
          <a:xfrm>
            <a:off x="609600" y="228600"/>
            <a:ext cx="746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Eastern Tropical North Pacific – largest volume of </a:t>
            </a:r>
            <a:r>
              <a:rPr lang="en-US" dirty="0" err="1" smtClean="0"/>
              <a:t>suboxic</a:t>
            </a:r>
            <a:r>
              <a:rPr lang="en-US" dirty="0" smtClean="0"/>
              <a:t> (O2 &lt; 4.5 µ</a:t>
            </a:r>
            <a:r>
              <a:rPr lang="en-US" dirty="0" err="1" smtClean="0"/>
              <a:t>mol</a:t>
            </a:r>
            <a:r>
              <a:rPr lang="en-US" dirty="0" smtClean="0"/>
              <a:t>/kg) water in the world ocean – almost no historical data from which a time series of O2 be generated.   So interesting we dropped two floats in last month – data on www.mbari.org/chemsensor/floatviz.htm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762000" y="2133600"/>
            <a:ext cx="2895600" cy="2667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676400" y="480060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Suboxic</a:t>
            </a:r>
            <a:r>
              <a:rPr lang="en-US" dirty="0" smtClean="0"/>
              <a:t> water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5105400" y="2133600"/>
            <a:ext cx="1600200" cy="2514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495800" y="4800600"/>
            <a:ext cx="381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Losing nitrate due to </a:t>
            </a:r>
            <a:r>
              <a:rPr lang="en-US" dirty="0" err="1" smtClean="0"/>
              <a:t>denitrification</a:t>
            </a:r>
            <a:r>
              <a:rPr lang="en-US" dirty="0" smtClean="0"/>
              <a:t> – what happens to long term balance of ocean nitrate?  Models now suggest rapid response to O2 loss.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410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06" y="-457200"/>
            <a:ext cx="9448800" cy="6871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470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152400"/>
            <a:ext cx="861060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Technology Roadmap:  Observing at the Global Scale</a:t>
            </a:r>
          </a:p>
          <a:p>
            <a:endParaRPr lang="en-US" sz="2400" dirty="0"/>
          </a:p>
          <a:p>
            <a:r>
              <a:rPr lang="en-US" sz="2400" dirty="0" smtClean="0"/>
              <a:t>2.   What are we considering that fits with our guidance?</a:t>
            </a:r>
          </a:p>
          <a:p>
            <a:pPr marL="971550" lvl="1" indent="-514350">
              <a:buAutoNum type="alphaLcPeriod"/>
            </a:pPr>
            <a:r>
              <a:rPr lang="en-US" sz="2400" dirty="0" smtClean="0"/>
              <a:t>Sensor arrays that scale to large </a:t>
            </a:r>
            <a:r>
              <a:rPr lang="en-US" sz="2400" dirty="0" smtClean="0"/>
              <a:t>numbers</a:t>
            </a:r>
          </a:p>
          <a:p>
            <a:pPr marL="1428750" lvl="2" indent="-514350">
              <a:buAutoNum type="alphaLcPeriod"/>
            </a:pPr>
            <a:r>
              <a:rPr lang="en-US" sz="2400" dirty="0" smtClean="0"/>
              <a:t>Floats – proven model – they scale $60k/5 </a:t>
            </a:r>
            <a:r>
              <a:rPr lang="en-US" sz="2400" dirty="0" err="1" smtClean="0"/>
              <a:t>yrs</a:t>
            </a:r>
            <a:r>
              <a:rPr lang="en-US" sz="2400" dirty="0" smtClean="0"/>
              <a:t> = $12k/y</a:t>
            </a:r>
          </a:p>
          <a:p>
            <a:pPr marL="1428750" lvl="2" indent="-514350">
              <a:buAutoNum type="alphaLcPeriod"/>
            </a:pPr>
            <a:r>
              <a:rPr lang="en-US" sz="2400" dirty="0" smtClean="0"/>
              <a:t>Gliders – not yet demonstrated in large arrays, operational cost probably too high ($250k+$50k/y*5)/5 = $100k/y,  use judiciously only in select places</a:t>
            </a:r>
          </a:p>
          <a:p>
            <a:pPr marL="1428750" lvl="2" indent="-514350">
              <a:buAutoNum type="alphaLcPeriod"/>
            </a:pPr>
            <a:r>
              <a:rPr lang="en-US" sz="2400" dirty="0" smtClean="0"/>
              <a:t>AUV’s – likely similar</a:t>
            </a:r>
            <a:endParaRPr lang="en-US" sz="2400" dirty="0" smtClean="0"/>
          </a:p>
          <a:p>
            <a:pPr marL="971550" lvl="1" indent="-514350">
              <a:buAutoNum type="alphaLcPeriod"/>
            </a:pPr>
            <a:r>
              <a:rPr lang="en-US" sz="2400" dirty="0" smtClean="0"/>
              <a:t>Platforms – vehicles, ships that may have a global reach</a:t>
            </a:r>
          </a:p>
          <a:p>
            <a:pPr marL="1428750" lvl="2" indent="-514350">
              <a:buAutoNum type="alphaLcPeriod"/>
            </a:pPr>
            <a:r>
              <a:rPr lang="en-US" sz="2400" strike="sngStrike" dirty="0" smtClean="0"/>
              <a:t>Satellites?</a:t>
            </a:r>
          </a:p>
          <a:p>
            <a:pPr marL="1428750" lvl="2" indent="-514350">
              <a:buAutoNum type="alphaLcPeriod"/>
            </a:pPr>
            <a:r>
              <a:rPr lang="en-US" sz="2400" strike="sngStrike" dirty="0" smtClean="0"/>
              <a:t>Unmanned Aerial Vehicles (UAV’s)</a:t>
            </a:r>
          </a:p>
          <a:p>
            <a:pPr marL="1428750" lvl="2" indent="-514350">
              <a:buAutoNum type="alphaLcPeriod"/>
            </a:pPr>
            <a:r>
              <a:rPr lang="en-US" sz="2400" dirty="0" smtClean="0"/>
              <a:t>Using ships of opportunity – volunteer observing ships</a:t>
            </a:r>
          </a:p>
          <a:p>
            <a:pPr marL="971550" lvl="1" indent="-514350">
              <a:buAutoNum type="alphaLcPeriod"/>
            </a:pPr>
            <a:r>
              <a:rPr lang="en-US" sz="2400" dirty="0" smtClean="0"/>
              <a:t>Efficient use of ships of opportunity </a:t>
            </a:r>
          </a:p>
          <a:p>
            <a:pPr marL="1428750" lvl="2" indent="-514350">
              <a:buAutoNum type="alphaLcPeriod"/>
            </a:pPr>
            <a:r>
              <a:rPr lang="en-US" sz="2400" dirty="0" smtClean="0"/>
              <a:t>Adaptable vehicles (hybrid ROV’s, AUV’s</a:t>
            </a:r>
            <a:r>
              <a:rPr lang="en-US" sz="2400" dirty="0" smtClean="0"/>
              <a:t>…)</a:t>
            </a:r>
          </a:p>
          <a:p>
            <a:pPr marL="971550" lvl="1" indent="-514350">
              <a:buAutoNum type="alphaLcPeriod"/>
            </a:pPr>
            <a:r>
              <a:rPr lang="en-US" sz="2400" dirty="0" smtClean="0"/>
              <a:t>Sensor metrology</a:t>
            </a:r>
            <a:endParaRPr lang="en-US" sz="2400" dirty="0" smtClean="0"/>
          </a:p>
          <a:p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725199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596</Words>
  <Application>Microsoft Office PowerPoint</Application>
  <PresentationFormat>On-screen Show (4:3)</PresentationFormat>
  <Paragraphs>67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Johnson, Ken</dc:creator>
  <cp:lastModifiedBy>Johnson, Ken</cp:lastModifiedBy>
  <cp:revision>8</cp:revision>
  <dcterms:created xsi:type="dcterms:W3CDTF">2012-05-01T15:17:26Z</dcterms:created>
  <dcterms:modified xsi:type="dcterms:W3CDTF">2012-05-01T16:49:50Z</dcterms:modified>
</cp:coreProperties>
</file>