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4" r:id="rId3"/>
    <p:sldId id="279" r:id="rId4"/>
    <p:sldId id="292" r:id="rId5"/>
    <p:sldId id="293" r:id="rId6"/>
    <p:sldId id="294" r:id="rId7"/>
    <p:sldId id="295" r:id="rId8"/>
    <p:sldId id="296" r:id="rId9"/>
    <p:sldId id="297" r:id="rId10"/>
    <p:sldId id="303" r:id="rId11"/>
    <p:sldId id="305" r:id="rId12"/>
    <p:sldId id="300" r:id="rId13"/>
    <p:sldId id="291" r:id="rId14"/>
    <p:sldId id="306" r:id="rId15"/>
    <p:sldId id="307" r:id="rId16"/>
    <p:sldId id="308" r:id="rId17"/>
    <p:sldId id="309" r:id="rId18"/>
    <p:sldId id="298" r:id="rId19"/>
    <p:sldId id="299" r:id="rId20"/>
    <p:sldId id="301" r:id="rId21"/>
    <p:sldId id="302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8" autoAdjust="0"/>
  </p:normalViewPr>
  <p:slideViewPr>
    <p:cSldViewPr>
      <p:cViewPr varScale="1">
        <p:scale>
          <a:sx n="181" d="100"/>
          <a:sy n="181" d="100"/>
        </p:scale>
        <p:origin x="-112" y="-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5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E587-E7A6-3547-8F3E-8FCDC43AC4A0}" type="datetimeFigureOut">
              <a:rPr lang="en-US" smtClean="0"/>
              <a:t>6/24/13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64B8-2DEE-184F-889B-79976248E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3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902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9F1DC-130E-6D41-812A-02F98F04EEDD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DCB81-3101-5F49-AC44-111B33B472FB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148E-790A-2241-A944-B494B4DAD9A6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22212-485D-FA43-9FCA-EA0C44126ED2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E016-DB6B-304C-BB19-DB73EA267919}" type="datetime1">
              <a:rPr lang="en-US" smtClean="0"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CE2C-D2C9-3944-AF7F-24C423A98074}" type="datetime1">
              <a:rPr lang="en-US" smtClean="0"/>
              <a:t>6/24/13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BC79F-ABFB-1B46-8CC0-9EE822367BD4}" type="datetime1">
              <a:rPr lang="en-US" smtClean="0"/>
              <a:t>6/24/13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2C5B-075B-D146-AA14-3D9F903096EE}" type="datetime1">
              <a:rPr lang="en-US" smtClean="0"/>
              <a:t>6/24/13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2A18-1564-704E-8BF6-F23E4D17AB52}" type="datetime1">
              <a:rPr lang="en-US" smtClean="0"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8871-B142-5F4E-89FA-ECA270965842}" type="datetime1">
              <a:rPr lang="en-US" smtClean="0"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C749B-18CD-F646-BA0A-E5B9990A2C1E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391400" y="304800"/>
            <a:ext cx="16764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6002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Software 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6470-91B3-6A48-B3D4-5CB82C3A69EE}" type="datetime1">
              <a:rPr lang="en-US" smtClean="0"/>
              <a:t>6/24/13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 is </a:t>
            </a:r>
            <a:r>
              <a:rPr lang="en-US" dirty="0" smtClean="0"/>
              <a:t>not to reason why…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Despite the known and unknown problems with C#, NETMF and </a:t>
            </a:r>
            <a:r>
              <a:rPr lang="en-US" dirty="0" err="1" smtClean="0"/>
              <a:t>Gadgeteer</a:t>
            </a:r>
            <a:r>
              <a:rPr lang="en-US" dirty="0"/>
              <a:t>;</a:t>
            </a:r>
            <a:r>
              <a:rPr lang="en-US" dirty="0" smtClean="0"/>
              <a:t> one team member (GM) has made very rapid progress using it.</a:t>
            </a:r>
          </a:p>
          <a:p>
            <a:r>
              <a:rPr lang="en-US" dirty="0" smtClean="0"/>
              <a:t>The impact of byte code performance and non determinism introduced by garbage collection </a:t>
            </a:r>
            <a:r>
              <a:rPr lang="en-US" dirty="0" smtClean="0"/>
              <a:t>is believed </a:t>
            </a:r>
            <a:r>
              <a:rPr lang="en-US" dirty="0" smtClean="0"/>
              <a:t>to be modest.  Control loops only run at 1 to 10 Hertz.  </a:t>
            </a:r>
          </a:p>
          <a:p>
            <a:r>
              <a:rPr lang="en-US" dirty="0" smtClean="0"/>
              <a:t>Standby power consumption (100 </a:t>
            </a:r>
            <a:r>
              <a:rPr lang="en-US" dirty="0" err="1" smtClean="0"/>
              <a:t>mW</a:t>
            </a:r>
            <a:r>
              <a:rPr lang="en-US" dirty="0" smtClean="0"/>
              <a:t>) of the COTS </a:t>
            </a:r>
            <a:r>
              <a:rPr lang="en-US" dirty="0" err="1" smtClean="0"/>
              <a:t>Gadgeteer</a:t>
            </a:r>
            <a:r>
              <a:rPr lang="en-US" dirty="0" smtClean="0"/>
              <a:t> might be the most challenging problem to overcome (or not).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3629-8B73-1E45-B18E-377FC95A2DAB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17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back up plan…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C# will be written to allow an easy (if tedious) </a:t>
            </a:r>
            <a:r>
              <a:rPr lang="en-US" dirty="0" smtClean="0"/>
              <a:t>back port to </a:t>
            </a:r>
            <a:r>
              <a:rPr lang="en-US" dirty="0" smtClean="0"/>
              <a:t>C++ 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Freescale’s</a:t>
            </a:r>
            <a:r>
              <a:rPr lang="en-US" dirty="0" smtClean="0"/>
              <a:t> </a:t>
            </a:r>
            <a:r>
              <a:rPr lang="en-US" dirty="0" smtClean="0"/>
              <a:t>FRDM evaluation </a:t>
            </a:r>
            <a:r>
              <a:rPr lang="en-US" dirty="0" smtClean="0"/>
              <a:t>board running MBED</a:t>
            </a:r>
            <a:r>
              <a:rPr lang="en-US" dirty="0"/>
              <a:t> </a:t>
            </a:r>
            <a:r>
              <a:rPr lang="en-US" dirty="0" smtClean="0"/>
              <a:t>will be used as target. </a:t>
            </a:r>
          </a:p>
          <a:p>
            <a:r>
              <a:rPr lang="en-US" dirty="0" smtClean="0"/>
              <a:t>MBED avoids having to write our own TCP/IP stack and FAT32 file system.</a:t>
            </a:r>
            <a:endParaRPr lang="en-US" dirty="0" smtClean="0"/>
          </a:p>
          <a:p>
            <a:r>
              <a:rPr lang="en-US" dirty="0"/>
              <a:t>A C++ class emulating C# delegates was </a:t>
            </a:r>
            <a:r>
              <a:rPr lang="en-US" dirty="0" smtClean="0"/>
              <a:t>developed to facilitate a hasty retreat.</a:t>
            </a:r>
          </a:p>
          <a:p>
            <a:r>
              <a:rPr lang="en-US" dirty="0" smtClean="0"/>
              <a:t>Most of the hardware can be re-used without modification but the motherboard will probably be different.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71BF-782C-3C49-8896-3D2A7BF35666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67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Profiler Software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collection of Hierarchical State Machines implement </a:t>
            </a:r>
            <a:r>
              <a:rPr lang="en-US" dirty="0" smtClean="0"/>
              <a:t>the overall mission, PID loop </a:t>
            </a:r>
            <a:r>
              <a:rPr lang="en-US" dirty="0" smtClean="0"/>
              <a:t>and instrument </a:t>
            </a:r>
            <a:r>
              <a:rPr lang="en-US" dirty="0" smtClean="0"/>
              <a:t>control (one HSM per instrument).</a:t>
            </a:r>
            <a:endParaRPr lang="en-US" dirty="0" smtClean="0"/>
          </a:p>
          <a:p>
            <a:r>
              <a:rPr lang="en-US" dirty="0"/>
              <a:t>A </a:t>
            </a:r>
            <a:r>
              <a:rPr lang="en-US" dirty="0" smtClean="0"/>
              <a:t>scheduler that determines when to sample and power manages instruments.</a:t>
            </a:r>
          </a:p>
          <a:p>
            <a:r>
              <a:rPr lang="en-US" dirty="0" smtClean="0"/>
              <a:t>FTP </a:t>
            </a:r>
            <a:r>
              <a:rPr lang="en-US" dirty="0" smtClean="0"/>
              <a:t>and Telnet </a:t>
            </a:r>
            <a:r>
              <a:rPr lang="en-US" dirty="0" smtClean="0"/>
              <a:t>servers</a:t>
            </a:r>
            <a:r>
              <a:rPr lang="en-US" dirty="0" smtClean="0"/>
              <a:t> running in their own threads.</a:t>
            </a:r>
            <a:endParaRPr lang="en-US" dirty="0" smtClean="0"/>
          </a:p>
          <a:p>
            <a:r>
              <a:rPr lang="en-US" dirty="0"/>
              <a:t>An event </a:t>
            </a:r>
            <a:r>
              <a:rPr lang="en-US" dirty="0" smtClean="0"/>
              <a:t>queue that contains events waiting to be processed by the HSMs.  </a:t>
            </a:r>
          </a:p>
          <a:p>
            <a:r>
              <a:rPr lang="en-US" dirty="0" smtClean="0"/>
              <a:t>A logger that saves science and engineering data on an SD card.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5849-A5ED-264C-8AC1-4C328143AFFE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02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State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Shamelessly stolen from </a:t>
            </a:r>
            <a:r>
              <a:rPr lang="en-US" dirty="0" err="1" smtClean="0"/>
              <a:t>Miro</a:t>
            </a:r>
            <a:r>
              <a:rPr lang="en-US" dirty="0" smtClean="0"/>
              <a:t> </a:t>
            </a:r>
            <a:r>
              <a:rPr lang="en-US" dirty="0" err="1" smtClean="0"/>
              <a:t>Samek’s</a:t>
            </a:r>
            <a:r>
              <a:rPr lang="en-US" dirty="0" smtClean="0"/>
              <a:t> QP framework and textbook.   Code generation for C#, not supported by the graphical HSM tools only C/C++.</a:t>
            </a:r>
          </a:p>
          <a:p>
            <a:r>
              <a:rPr lang="en-US" dirty="0" smtClean="0"/>
              <a:t>No NETMF C# implementation available, so one was developed.</a:t>
            </a:r>
          </a:p>
          <a:p>
            <a:r>
              <a:rPr lang="en-US" dirty="0" smtClean="0"/>
              <a:t>Minimize </a:t>
            </a:r>
            <a:r>
              <a:rPr lang="en-US" dirty="0" smtClean="0"/>
              <a:t>the “state explosion” that can result from modeling complex behavior using flat Finite State Machines.</a:t>
            </a:r>
          </a:p>
          <a:p>
            <a:r>
              <a:rPr lang="en-US" dirty="0" smtClean="0"/>
              <a:t>Roughly analogous to Brook’s “layered control”.</a:t>
            </a:r>
          </a:p>
          <a:p>
            <a:r>
              <a:rPr lang="en-US" dirty="0" smtClean="0"/>
              <a:t>A number of Hierarchical </a:t>
            </a:r>
            <a:r>
              <a:rPr lang="en-US" dirty="0"/>
              <a:t>State Machines (HSMs) implement the desired mission behavior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HSM runs the “mission” (ascend, descend, etc.)</a:t>
            </a:r>
          </a:p>
          <a:p>
            <a:pPr lvl="1"/>
            <a:r>
              <a:rPr lang="en-US" dirty="0"/>
              <a:t>Another HSM runs the PID depth control loop</a:t>
            </a:r>
          </a:p>
          <a:p>
            <a:pPr lvl="1"/>
            <a:r>
              <a:rPr lang="en-US" dirty="0"/>
              <a:t>One HSM per instrument </a:t>
            </a:r>
            <a:r>
              <a:rPr lang="en-US" dirty="0" smtClean="0"/>
              <a:t>implement that instrument’s driver</a:t>
            </a:r>
          </a:p>
          <a:p>
            <a:r>
              <a:rPr lang="en-US" dirty="0"/>
              <a:t>HSMs can send events to themselves or other HSMs via an event queue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27E8-50FF-8F44-8C08-52B75FC8DB80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7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HSM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Blind-Well’s Microwave Toaster Oven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Picture 8" descr="oven_hs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514600"/>
            <a:ext cx="4893564" cy="312724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CBD1-57AB-7044-AC25-B34924DDDE15}" type="datetime1">
              <a:rPr lang="en-US" smtClean="0"/>
              <a:t>6/24/13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3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Implementation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895600" cy="639762"/>
          </a:xfrm>
        </p:spPr>
        <p:txBody>
          <a:bodyPr/>
          <a:lstStyle/>
          <a:p>
            <a:r>
              <a:rPr lang="en-US" dirty="0" err="1" smtClean="0"/>
              <a:t>States.cs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895600" cy="3616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</a:t>
            </a:r>
            <a:r>
              <a:rPr lang="en-US" dirty="0"/>
              <a:t> 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 err="1" smtClean="0">
                <a:solidFill>
                  <a:srgbClr val="008000"/>
                </a:solidFill>
              </a:rPr>
              <a:t>enum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Signal</a:t>
            </a:r>
          </a:p>
          <a:p>
            <a:pPr marL="0" indent="0">
              <a:buNone/>
            </a:pPr>
            <a:r>
              <a:rPr lang="en-US" dirty="0" smtClean="0"/>
              <a:t>      {</a:t>
            </a:r>
          </a:p>
          <a:p>
            <a:pPr marL="0" indent="0">
              <a:buNone/>
            </a:pPr>
            <a:r>
              <a:rPr lang="sv-SE" dirty="0" smtClean="0"/>
              <a:t>              </a:t>
            </a:r>
            <a:r>
              <a:rPr lang="sv-SE" dirty="0" err="1" smtClean="0"/>
              <a:t>Null</a:t>
            </a:r>
            <a:r>
              <a:rPr lang="sv-SE" dirty="0" smtClean="0"/>
              <a:t> = 0,</a:t>
            </a:r>
          </a:p>
          <a:p>
            <a:pPr marL="0" indent="0">
              <a:buNone/>
            </a:pPr>
            <a:r>
              <a:rPr lang="ro-RO" dirty="0" smtClean="0"/>
              <a:t>              Init = 1,</a:t>
            </a:r>
          </a:p>
          <a:p>
            <a:pPr marL="0" indent="0">
              <a:buNone/>
            </a:pPr>
            <a:r>
              <a:rPr lang="en-US" dirty="0" smtClean="0"/>
              <a:t>              Entry = 2,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err="1" smtClean="0"/>
              <a:t>DeepHistory</a:t>
            </a:r>
            <a:r>
              <a:rPr lang="en-US" dirty="0" smtClean="0"/>
              <a:t> = 3,  // Record Deep History</a:t>
            </a:r>
          </a:p>
          <a:p>
            <a:pPr marL="0" indent="0">
              <a:buNone/>
            </a:pPr>
            <a:r>
              <a:rPr lang="en-US" dirty="0" smtClean="0"/>
              <a:t>              Exit = 4,</a:t>
            </a:r>
          </a:p>
          <a:p>
            <a:pPr marL="0" indent="0">
              <a:buNone/>
            </a:pPr>
            <a:r>
              <a:rPr lang="en-US" dirty="0" smtClean="0"/>
              <a:t>              User  = 5</a:t>
            </a:r>
          </a:p>
          <a:p>
            <a:pPr marL="0" indent="0">
              <a:buNone/>
            </a:pPr>
            <a:r>
              <a:rPr lang="en-US" dirty="0" smtClean="0"/>
              <a:t>       };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public </a:t>
            </a:r>
            <a:r>
              <a:rPr lang="en-US" dirty="0"/>
              <a:t>class </a:t>
            </a:r>
            <a:r>
              <a:rPr lang="en-US" dirty="0" smtClean="0">
                <a:solidFill>
                  <a:srgbClr val="0000FF"/>
                </a:solidFill>
              </a:rPr>
              <a:t>Event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/>
              <a:t>Event(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signal)</a:t>
            </a:r>
          </a:p>
          <a:p>
            <a:pPr marL="0" indent="0">
              <a:buNone/>
            </a:pPr>
            <a:r>
              <a:rPr lang="en-US" dirty="0" smtClean="0"/>
              <a:t>         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</a:t>
            </a:r>
            <a:r>
              <a:rPr lang="en-US" dirty="0" err="1" smtClean="0"/>
              <a:t>m_signal</a:t>
            </a:r>
            <a:r>
              <a:rPr lang="en-US" dirty="0" smtClean="0"/>
              <a:t> </a:t>
            </a:r>
            <a:r>
              <a:rPr lang="en-US" dirty="0"/>
              <a:t>= signal;</a:t>
            </a:r>
          </a:p>
          <a:p>
            <a:pPr marL="0" indent="0">
              <a:buNone/>
            </a:pPr>
            <a:r>
              <a:rPr lang="en-US" dirty="0" smtClean="0"/>
              <a:t>               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</a:t>
            </a:r>
            <a:r>
              <a:rPr lang="en-US" dirty="0" smtClean="0"/>
              <a:t> 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</a:t>
            </a:r>
            <a:r>
              <a:rPr lang="en-US" dirty="0" err="1"/>
              <a:t>m_signal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}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>
                <a:solidFill>
                  <a:srgbClr val="008000"/>
                </a:solidFill>
              </a:rPr>
              <a:t>delegate </a:t>
            </a:r>
            <a:r>
              <a:rPr lang="en-US" dirty="0">
                <a:solidFill>
                  <a:srgbClr val="3366FF"/>
                </a:solidFill>
              </a:rPr>
              <a:t>State 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810000" y="1600200"/>
            <a:ext cx="4648201" cy="639762"/>
          </a:xfrm>
        </p:spPr>
        <p:txBody>
          <a:bodyPr/>
          <a:lstStyle/>
          <a:p>
            <a:r>
              <a:rPr lang="en-US" dirty="0" err="1" smtClean="0"/>
              <a:t>HSM.cs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733800" y="2133600"/>
            <a:ext cx="5105401" cy="3951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 </a:t>
            </a:r>
            <a:r>
              <a:rPr lang="en-US" dirty="0"/>
              <a:t>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rgbClr val="008000"/>
                </a:solidFill>
              </a:rPr>
              <a:t>public class </a:t>
            </a:r>
            <a:r>
              <a:rPr lang="en-US" dirty="0" err="1"/>
              <a:t>Hsm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{</a:t>
            </a:r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/>
              <a:t>Initialize(</a:t>
            </a:r>
            <a:r>
              <a:rPr lang="en-US" dirty="0">
                <a:solidFill>
                  <a:srgbClr val="3366FF"/>
                </a:solidFill>
              </a:rPr>
              <a:t>State </a:t>
            </a:r>
            <a:r>
              <a:rPr lang="en-US" dirty="0" err="1"/>
              <a:t>topState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IsParent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parentState</a:t>
            </a:r>
            <a:r>
              <a:rPr lang="en-US" dirty="0"/>
              <a:t>, State </a:t>
            </a:r>
            <a:r>
              <a:rPr lang="en-US" dirty="0" err="1"/>
              <a:t>childState</a:t>
            </a:r>
            <a:r>
              <a:rPr lang="en-US" dirty="0" smtClean="0"/>
              <a:t>);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 err="1">
                <a:solidFill>
                  <a:srgbClr val="008000"/>
                </a:solidFill>
              </a:rPr>
              <a:t>protected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>
                <a:solidFill>
                  <a:srgbClr val="008000"/>
                </a:solidFill>
              </a:rPr>
              <a:t>void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/>
              <a:t>TransitionState</a:t>
            </a:r>
            <a:r>
              <a:rPr lang="nb-NO" dirty="0"/>
              <a:t>(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newState</a:t>
            </a:r>
            <a:r>
              <a:rPr lang="nb-NO" dirty="0"/>
              <a:t>, </a:t>
            </a:r>
            <a:r>
              <a:rPr lang="nb-NO" dirty="0" err="1"/>
              <a:t>bool</a:t>
            </a:r>
            <a:r>
              <a:rPr lang="nb-NO" dirty="0"/>
              <a:t> </a:t>
            </a:r>
            <a:r>
              <a:rPr lang="nb-NO" dirty="0" err="1"/>
              <a:t>toDeepHist</a:t>
            </a:r>
            <a:r>
              <a:rPr lang="nb-NO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InitTransitionState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/>
              <a:t>) </a:t>
            </a:r>
            <a:r>
              <a:rPr lang="en-US" dirty="0" smtClean="0"/>
              <a:t>;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public void </a:t>
            </a:r>
            <a:r>
              <a:rPr lang="en-US" dirty="0" err="1"/>
              <a:t>SignalCurrentState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IsInState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state) 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 err="1">
                <a:solidFill>
                  <a:srgbClr val="3366FF"/>
                </a:solidFill>
              </a:rPr>
              <a:t>History</a:t>
            </a:r>
            <a:r>
              <a:rPr lang="nb-NO" dirty="0"/>
              <a:t> </a:t>
            </a:r>
            <a:r>
              <a:rPr lang="nb-NO" dirty="0" err="1"/>
              <a:t>StateHistory</a:t>
            </a:r>
            <a:r>
              <a:rPr lang="nb-NO" dirty="0"/>
              <a:t> = </a:t>
            </a:r>
            <a:r>
              <a:rPr lang="nb-NO" dirty="0" err="1">
                <a:solidFill>
                  <a:srgbClr val="008000"/>
                </a:solidFill>
              </a:rPr>
              <a:t>new</a:t>
            </a:r>
            <a:r>
              <a:rPr lang="nb-NO" dirty="0"/>
              <a:t> </a:t>
            </a:r>
            <a:r>
              <a:rPr lang="nb-NO" dirty="0" err="1"/>
              <a:t>History</a:t>
            </a:r>
            <a:r>
              <a:rPr lang="nb-NO" dirty="0"/>
              <a:t>();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curState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topState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}</a:t>
            </a:r>
          </a:p>
          <a:p>
            <a:pPr marL="0" indent="0">
              <a:buNone/>
            </a:pPr>
            <a:r>
              <a:rPr lang="nb-NO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4498-47B2-6644-B43F-0393939E239C}" type="datetime1">
              <a:rPr lang="en-US" smtClean="0"/>
              <a:t>6/24/13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04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Test Code and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00600" cy="4343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rgbClr val="008000"/>
                </a:solidFill>
              </a:rPr>
              <a:t>using</a:t>
            </a:r>
            <a:r>
              <a:rPr lang="en-US" sz="4400" dirty="0" smtClean="0"/>
              <a:t> </a:t>
            </a:r>
            <a:r>
              <a:rPr lang="en-US" sz="4400" dirty="0"/>
              <a:t>HSM;</a:t>
            </a:r>
          </a:p>
          <a:p>
            <a:endParaRPr lang="en-US" sz="4400" dirty="0"/>
          </a:p>
          <a:p>
            <a:pPr marL="0" indent="0">
              <a:buNone/>
            </a:pPr>
            <a:r>
              <a:rPr lang="en-US" sz="4400" dirty="0">
                <a:solidFill>
                  <a:srgbClr val="008000"/>
                </a:solidFill>
              </a:rPr>
              <a:t>namespace</a:t>
            </a:r>
            <a:r>
              <a:rPr lang="en-US" sz="4400" dirty="0"/>
              <a:t> </a:t>
            </a:r>
            <a:r>
              <a:rPr lang="en-US" sz="4400" dirty="0" err="1"/>
              <a:t>CPF_Test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{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  <a:r>
              <a:rPr lang="en-US" sz="4400" dirty="0" smtClean="0">
                <a:solidFill>
                  <a:srgbClr val="008000"/>
                </a:solidFill>
              </a:rPr>
              <a:t>public </a:t>
            </a:r>
            <a:r>
              <a:rPr lang="en-US" sz="4400" dirty="0" err="1">
                <a:solidFill>
                  <a:srgbClr val="008000"/>
                </a:solidFill>
              </a:rPr>
              <a:t>enum</a:t>
            </a:r>
            <a:r>
              <a:rPr lang="en-US" sz="4400" dirty="0">
                <a:solidFill>
                  <a:srgbClr val="008000"/>
                </a:solidFill>
              </a:rPr>
              <a:t> </a:t>
            </a:r>
            <a:r>
              <a:rPr lang="en-US" sz="4400" dirty="0" err="1"/>
              <a:t>OvenEvents</a:t>
            </a:r>
            <a:r>
              <a:rPr lang="en-US" sz="4400" dirty="0"/>
              <a:t> {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</a:t>
            </a:r>
            <a:r>
              <a:rPr lang="en-US" sz="4400" dirty="0" err="1" smtClean="0"/>
              <a:t>OpenDoor</a:t>
            </a:r>
            <a:r>
              <a:rPr lang="en-US" sz="4400" dirty="0" smtClean="0"/>
              <a:t> </a:t>
            </a:r>
            <a:r>
              <a:rPr lang="en-US" sz="4400" dirty="0"/>
              <a:t>= </a:t>
            </a:r>
            <a:r>
              <a:rPr lang="en-US" sz="4400" dirty="0" err="1"/>
              <a:t>Signal.User</a:t>
            </a:r>
            <a:r>
              <a:rPr lang="en-US" sz="4400" dirty="0"/>
              <a:t>, </a:t>
            </a:r>
            <a:r>
              <a:rPr lang="en-US" sz="4400" dirty="0" err="1"/>
              <a:t>CloseDoor</a:t>
            </a:r>
            <a:r>
              <a:rPr lang="en-US" sz="4400" dirty="0"/>
              <a:t>, Toasting, Baking };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</a:p>
          <a:p>
            <a:pPr marL="0" indent="0">
              <a:buNone/>
            </a:pPr>
            <a:r>
              <a:rPr lang="en-US" sz="4400" dirty="0" smtClean="0"/>
              <a:t>    /</a:t>
            </a:r>
            <a:r>
              <a:rPr lang="en-US" sz="4400" dirty="0"/>
              <a:t>/ Oven State </a:t>
            </a:r>
            <a:r>
              <a:rPr lang="en-US" sz="4400" dirty="0" smtClean="0"/>
              <a:t>Hierarchy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</a:t>
            </a:r>
            <a:r>
              <a:rPr lang="da-DK" sz="4400" dirty="0" smtClean="0"/>
              <a:t>/</a:t>
            </a:r>
            <a:r>
              <a:rPr lang="da-DK" sz="4400" dirty="0"/>
              <a:t>/ </a:t>
            </a:r>
            <a:r>
              <a:rPr lang="da-DK" sz="4400" dirty="0" smtClean="0"/>
              <a:t>oven</a:t>
            </a:r>
            <a:r>
              <a:rPr lang="en-US" sz="4400" dirty="0" smtClean="0"/>
              <a:t>          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/</a:t>
            </a:r>
            <a:r>
              <a:rPr lang="en-US" sz="4400" dirty="0"/>
              <a:t>/   </a:t>
            </a:r>
            <a:r>
              <a:rPr lang="en-US" sz="4400" dirty="0" smtClean="0"/>
              <a:t>heating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   </a:t>
            </a:r>
            <a:r>
              <a:rPr lang="ro-RO" sz="4400" dirty="0" smtClean="0"/>
              <a:t>/</a:t>
            </a:r>
            <a:r>
              <a:rPr lang="ro-RO" sz="4400" dirty="0"/>
              <a:t>/     </a:t>
            </a:r>
            <a:r>
              <a:rPr lang="ro-RO" sz="4400" dirty="0" smtClean="0"/>
              <a:t>toasting</a:t>
            </a:r>
          </a:p>
          <a:p>
            <a:pPr marL="0" indent="0">
              <a:buNone/>
            </a:pPr>
            <a:r>
              <a:rPr lang="ro-RO" sz="4400" dirty="0"/>
              <a:t> </a:t>
            </a:r>
            <a:r>
              <a:rPr lang="ro-RO" sz="4400" dirty="0" smtClean="0"/>
              <a:t>                     </a:t>
            </a:r>
            <a:r>
              <a:rPr lang="en-US" sz="4400" dirty="0" smtClean="0"/>
              <a:t>/</a:t>
            </a:r>
            <a:r>
              <a:rPr lang="en-US" sz="4400" dirty="0"/>
              <a:t>/     baking</a:t>
            </a:r>
          </a:p>
          <a:p>
            <a:pPr marL="0" indent="0">
              <a:buNone/>
            </a:pPr>
            <a:r>
              <a:rPr lang="nl-NL" sz="4400" dirty="0" smtClean="0"/>
              <a:t>        /</a:t>
            </a:r>
            <a:r>
              <a:rPr lang="nl-NL" sz="4400" dirty="0"/>
              <a:t>/ </a:t>
            </a:r>
            <a:r>
              <a:rPr lang="nl-NL" sz="4400" dirty="0" err="1"/>
              <a:t>doorOpen</a:t>
            </a:r>
            <a:endParaRPr lang="nl-NL" sz="4400" dirty="0"/>
          </a:p>
          <a:p>
            <a:pPr marL="0" indent="0">
              <a:buNone/>
            </a:pPr>
            <a:endParaRPr lang="da-DK" sz="4400" dirty="0"/>
          </a:p>
          <a:p>
            <a:pPr marL="0" indent="0">
              <a:buNone/>
            </a:pPr>
            <a:r>
              <a:rPr lang="da-DK" sz="4400" dirty="0" smtClean="0"/>
              <a:t>    </a:t>
            </a:r>
            <a:r>
              <a:rPr lang="da-DK" sz="4400" dirty="0" err="1" smtClean="0">
                <a:solidFill>
                  <a:srgbClr val="008000"/>
                </a:solidFill>
              </a:rPr>
              <a:t>class</a:t>
            </a:r>
            <a:r>
              <a:rPr lang="da-DK" sz="4400" dirty="0" smtClean="0"/>
              <a:t> </a:t>
            </a:r>
            <a:r>
              <a:rPr lang="da-DK" sz="4400" dirty="0"/>
              <a:t>Program</a:t>
            </a:r>
          </a:p>
          <a:p>
            <a:pPr marL="0" indent="0">
              <a:buNone/>
            </a:pPr>
            <a:r>
              <a:rPr lang="da-DK" sz="4400" dirty="0" smtClean="0"/>
              <a:t>    {</a:t>
            </a:r>
            <a:endParaRPr lang="da-DK" sz="4400" dirty="0"/>
          </a:p>
          <a:p>
            <a:pPr marL="0" indent="0">
              <a:buNone/>
            </a:pPr>
            <a:r>
              <a:rPr lang="fi-FI" sz="4400" dirty="0" smtClean="0"/>
              <a:t>            </a:t>
            </a:r>
            <a:r>
              <a:rPr lang="fi-FI" sz="4400" dirty="0" err="1" smtClean="0">
                <a:solidFill>
                  <a:srgbClr val="008000"/>
                </a:solidFill>
              </a:rPr>
              <a:t>static</a:t>
            </a:r>
            <a:r>
              <a:rPr lang="fi-FI" sz="4400" dirty="0" smtClean="0">
                <a:solidFill>
                  <a:srgbClr val="008000"/>
                </a:solidFill>
              </a:rPr>
              <a:t> </a:t>
            </a:r>
            <a:r>
              <a:rPr lang="fi-FI" sz="4400" dirty="0" err="1">
                <a:solidFill>
                  <a:srgbClr val="008000"/>
                </a:solidFill>
              </a:rPr>
              <a:t>void</a:t>
            </a:r>
            <a:r>
              <a:rPr lang="fi-FI" sz="4400" dirty="0">
                <a:solidFill>
                  <a:srgbClr val="008000"/>
                </a:solidFill>
              </a:rPr>
              <a:t> </a:t>
            </a:r>
            <a:r>
              <a:rPr lang="fi-FI" sz="4400" dirty="0"/>
              <a:t>Main(</a:t>
            </a:r>
            <a:r>
              <a:rPr lang="fi-FI" sz="4400" dirty="0" smtClean="0"/>
              <a:t>)</a:t>
            </a:r>
          </a:p>
          <a:p>
            <a:pPr marL="0" indent="0">
              <a:buNone/>
            </a:pPr>
            <a:r>
              <a:rPr lang="fi-FI" sz="4400" dirty="0"/>
              <a:t> </a:t>
            </a:r>
            <a:r>
              <a:rPr lang="fi-FI" sz="4400" dirty="0" smtClean="0"/>
              <a:t>          {</a:t>
            </a:r>
            <a:endParaRPr lang="fi-FI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OVEN_HSM </a:t>
            </a:r>
            <a:r>
              <a:rPr lang="en-US" sz="4400" dirty="0"/>
              <a:t>oven = 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OVEN_HSM();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OvenEvents.Baking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OvenEvents.OpenDoor</a:t>
            </a:r>
            <a:r>
              <a:rPr lang="en-US" sz="4400" dirty="0"/>
              <a:t>))</a:t>
            </a:r>
            <a:r>
              <a:rPr lang="en-US" sz="4400" dirty="0" smtClean="0"/>
              <a:t>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OvenEvents.CloseDoor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}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8800" y="1600200"/>
            <a:ext cx="32004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 smtClean="0"/>
              <a:t>Entering Oven State</a:t>
            </a:r>
          </a:p>
          <a:p>
            <a:pPr marL="0" indent="0">
              <a:buNone/>
            </a:pPr>
            <a:r>
              <a:rPr lang="en-US" sz="5600" dirty="0" smtClean="0"/>
              <a:t>Initializing </a:t>
            </a:r>
            <a:r>
              <a:rPr lang="en-US" sz="5600" dirty="0"/>
              <a:t>Oven </a:t>
            </a:r>
            <a:r>
              <a:rPr lang="en-US" sz="5600" dirty="0" smtClean="0"/>
              <a:t>State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Initializing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Initializing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Heating</a:t>
            </a:r>
            <a:r>
              <a:rPr lang="en-US" sz="5600" dirty="0"/>
              <a:t>: BAKING signal!</a:t>
            </a:r>
          </a:p>
          <a:p>
            <a:pPr marL="0" indent="0">
              <a:buNone/>
            </a:pPr>
            <a:r>
              <a:rPr lang="en-US" sz="5600" dirty="0" smtClean="0"/>
              <a:t>                      Exiting </a:t>
            </a:r>
            <a:r>
              <a:rPr lang="en-US" sz="5600" dirty="0"/>
              <a:t>Toasting </a:t>
            </a:r>
            <a:r>
              <a:rPr lang="en-US" sz="5600" dirty="0" smtClean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Heating</a:t>
            </a:r>
            <a:r>
              <a:rPr lang="en-US" sz="5600" dirty="0"/>
              <a:t>: OPEN_DOOR signal</a:t>
            </a:r>
            <a:r>
              <a:rPr lang="en-US" sz="5600" dirty="0" smtClean="0"/>
              <a:t>!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Exiting Toasting </a:t>
            </a:r>
            <a:r>
              <a:rPr lang="en-US" sz="5600" dirty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Exiting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Entering Door Open State</a:t>
            </a:r>
          </a:p>
          <a:p>
            <a:pPr marL="0" indent="0">
              <a:buNone/>
            </a:pPr>
            <a:r>
              <a:rPr lang="en-US" sz="5600" dirty="0" smtClean="0"/>
              <a:t>Door </a:t>
            </a:r>
            <a:r>
              <a:rPr lang="en-US" sz="5600" dirty="0"/>
              <a:t>Open: CLOSE_DOOR signal!</a:t>
            </a:r>
          </a:p>
          <a:p>
            <a:pPr marL="0" indent="0">
              <a:buNone/>
            </a:pPr>
            <a:r>
              <a:rPr lang="en-US" sz="5600" dirty="0"/>
              <a:t>Exiting Door Open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2568-6359-4042-A63A-CA670D59B753}" type="datetime1">
              <a:rPr lang="en-US" smtClean="0"/>
              <a:t>6/24/13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9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“Door Open” State in C#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3366FF"/>
                </a:solidFill>
              </a:rPr>
              <a:t>State </a:t>
            </a:r>
            <a:r>
              <a:rPr lang="en-US" dirty="0" err="1"/>
              <a:t>doorOpen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       </a:t>
            </a:r>
            <a:r>
              <a:rPr lang="pl-PL" dirty="0" err="1" smtClean="0">
                <a:solidFill>
                  <a:srgbClr val="008000"/>
                </a:solidFill>
              </a:rPr>
              <a:t>switch</a:t>
            </a:r>
            <a:r>
              <a:rPr lang="pl-PL" dirty="0" smtClean="0"/>
              <a:t> </a:t>
            </a:r>
            <a:r>
              <a:rPr lang="pl-PL" dirty="0"/>
              <a:t>(</a:t>
            </a:r>
            <a:r>
              <a:rPr lang="pl-PL" dirty="0" err="1"/>
              <a:t>e.m_signal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 smtClean="0"/>
              <a:t>       {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008000"/>
                </a:solidFill>
              </a:rPr>
              <a:t>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.Entry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</a:t>
            </a:r>
            <a:r>
              <a:rPr lang="en-US" dirty="0" err="1" smtClean="0">
                <a:solidFill>
                  <a:srgbClr val="3366FF"/>
                </a:solidFill>
              </a:rPr>
              <a:t>Debug.Print</a:t>
            </a:r>
            <a:r>
              <a:rPr lang="en-US" dirty="0"/>
              <a:t>("Entering Door Open State");</a:t>
            </a:r>
          </a:p>
          <a:p>
            <a:pPr marL="0" indent="0">
              <a:buNone/>
            </a:pPr>
            <a:r>
              <a:rPr lang="is-IS" dirty="0" smtClean="0"/>
              <a:t> 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3366FF"/>
                </a:solidFill>
              </a:rPr>
              <a:t>Signa</a:t>
            </a:r>
            <a:r>
              <a:rPr lang="en-US" dirty="0" err="1"/>
              <a:t>l.Init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.Exit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</a:t>
            </a:r>
            <a:r>
              <a:rPr lang="nl-NL" dirty="0" err="1"/>
              <a:t>Exiting</a:t>
            </a:r>
            <a:r>
              <a:rPr lang="nl-NL" dirty="0"/>
              <a:t> Door Open State");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</a:t>
            </a:r>
            <a:r>
              <a:rPr lang="is-IS" dirty="0" smtClean="0"/>
              <a:t>n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3366FF"/>
                </a:solidFill>
              </a:rPr>
              <a:t>OvenEvents</a:t>
            </a:r>
            <a:r>
              <a:rPr lang="en-US" dirty="0" err="1" smtClean="0"/>
              <a:t>.CloseDoor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("Door Open: CLOSE_DOOR </a:t>
            </a:r>
            <a:r>
              <a:rPr lang="nl-NL" dirty="0" err="1"/>
              <a:t>signal</a:t>
            </a:r>
            <a:r>
              <a:rPr lang="nl-NL" dirty="0"/>
              <a:t>!");</a:t>
            </a:r>
          </a:p>
          <a:p>
            <a:pPr marL="0" indent="0">
              <a:buNone/>
            </a:pPr>
            <a:r>
              <a:rPr lang="en-US" dirty="0" smtClean="0"/>
              <a:t>                  </a:t>
            </a:r>
            <a:r>
              <a:rPr lang="en-US" dirty="0" err="1" smtClean="0"/>
              <a:t>TransitionState</a:t>
            </a:r>
            <a:r>
              <a:rPr lang="en-US" dirty="0"/>
              <a:t>(heating, true);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is-IS" dirty="0" smtClean="0"/>
              <a:t>       }</a:t>
            </a:r>
            <a:endParaRPr lang="is-IS" dirty="0"/>
          </a:p>
          <a:p>
            <a:pPr marL="0" indent="0">
              <a:buNone/>
            </a:pPr>
            <a:r>
              <a:rPr lang="da-DK" dirty="0" smtClean="0"/>
              <a:t>      </a:t>
            </a:r>
            <a:r>
              <a:rPr lang="da-DK" dirty="0" err="1" smtClean="0">
                <a:solidFill>
                  <a:srgbClr val="008000"/>
                </a:solidFill>
              </a:rPr>
              <a:t>return</a:t>
            </a:r>
            <a:r>
              <a:rPr lang="da-DK" dirty="0" smtClean="0"/>
              <a:t> </a:t>
            </a:r>
            <a:r>
              <a:rPr lang="da-DK" dirty="0" err="1"/>
              <a:t>ovenOff</a:t>
            </a:r>
            <a:r>
              <a:rPr lang="da-DK" dirty="0" smtClean="0"/>
              <a:t>;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r>
              <a:rPr lang="da-DK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FE68-754C-E444-A024-E250303A2789}" type="datetime1">
              <a:rPr lang="en-US" smtClean="0"/>
              <a:t>6/24/13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86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If </a:t>
            </a:r>
            <a:r>
              <a:rPr lang="en-US" sz="3300" dirty="0" smtClean="0"/>
              <a:t>the </a:t>
            </a:r>
            <a:r>
              <a:rPr lang="en-US" sz="3300" dirty="0"/>
              <a:t>event queue is not </a:t>
            </a:r>
            <a:r>
              <a:rPr lang="en-US" sz="3300" dirty="0" smtClean="0"/>
              <a:t>empty, a dispatch thread </a:t>
            </a:r>
          </a:p>
          <a:p>
            <a:pPr lvl="1"/>
            <a:r>
              <a:rPr lang="en-US" dirty="0" smtClean="0"/>
              <a:t>Removes the oldest event in the queue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alls an appropriate HSM to the handle the event.</a:t>
            </a:r>
          </a:p>
          <a:p>
            <a:r>
              <a:rPr lang="en-US" sz="3300" dirty="0"/>
              <a:t>The dispatch thread will block whenever the event queue is empty.</a:t>
            </a:r>
          </a:p>
          <a:p>
            <a:r>
              <a:rPr lang="en-US" sz="3300" dirty="0" smtClean="0"/>
              <a:t>HSMs run to completion minimizing problems with </a:t>
            </a:r>
            <a:r>
              <a:rPr lang="en-US" sz="3300" dirty="0" smtClean="0"/>
              <a:t>concurrency.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/>
              <a:t>P</a:t>
            </a:r>
            <a:r>
              <a:rPr lang="en-US" sz="3300" dirty="0" err="1" smtClean="0"/>
              <a:t>rogram.Run</a:t>
            </a:r>
            <a:r>
              <a:rPr lang="en-US" sz="3300" dirty="0" smtClean="0"/>
              <a:t>()” method is hijacked and used as the System’s event dispatcher.</a:t>
            </a:r>
          </a:p>
          <a:p>
            <a:r>
              <a:rPr lang="en-US" sz="3300" dirty="0" err="1" smtClean="0"/>
              <a:t>G</a:t>
            </a:r>
            <a:r>
              <a:rPr lang="en-US" sz="3300" dirty="0" err="1" smtClean="0"/>
              <a:t>adgeteer’s</a:t>
            </a:r>
            <a:r>
              <a:rPr lang="en-US" sz="3300" dirty="0" smtClean="0"/>
              <a:t> </a:t>
            </a:r>
            <a:r>
              <a:rPr lang="en-US" sz="3300" dirty="0" smtClean="0"/>
              <a:t>“</a:t>
            </a:r>
            <a:r>
              <a:rPr lang="en-US" sz="3300" dirty="0" err="1" smtClean="0"/>
              <a:t>Program.CheckAndInvoke</a:t>
            </a:r>
            <a:r>
              <a:rPr lang="en-US" sz="3300" dirty="0" smtClean="0"/>
              <a:t>()” method is used to send signals to all software components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6B22-237F-9546-8BF5-A3D8F8E4D83F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46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event is a </a:t>
            </a:r>
          </a:p>
          <a:p>
            <a:pPr lvl="1"/>
            <a:r>
              <a:rPr lang="en-US" dirty="0"/>
              <a:t>Pointer to an instance of an HSM with a member function to be called (RX UART register full) </a:t>
            </a:r>
          </a:p>
          <a:p>
            <a:pPr lvl="1"/>
            <a:r>
              <a:rPr lang="en-US" dirty="0"/>
              <a:t>Ancillary data (RX character received) for that event</a:t>
            </a:r>
            <a:r>
              <a:rPr lang="en-US" dirty="0" smtClean="0"/>
              <a:t>.</a:t>
            </a:r>
          </a:p>
          <a:p>
            <a:r>
              <a:rPr lang="en-US" dirty="0"/>
              <a:t>Events include</a:t>
            </a:r>
          </a:p>
          <a:p>
            <a:pPr lvl="1"/>
            <a:r>
              <a:rPr lang="en-US" dirty="0"/>
              <a:t>UART RX interrupt with received character</a:t>
            </a:r>
          </a:p>
          <a:p>
            <a:pPr lvl="1"/>
            <a:r>
              <a:rPr lang="en-US" dirty="0"/>
              <a:t>Timeouts</a:t>
            </a:r>
          </a:p>
          <a:p>
            <a:pPr lvl="1"/>
            <a:r>
              <a:rPr lang="en-US" dirty="0"/>
              <a:t> HSM to HSM communication</a:t>
            </a:r>
          </a:p>
          <a:p>
            <a:pPr lvl="1"/>
            <a:r>
              <a:rPr lang="en-US" dirty="0"/>
              <a:t>Telnet/FTP server to HSM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Whenever </a:t>
            </a:r>
            <a:r>
              <a:rPr lang="en-US" dirty="0"/>
              <a:t>an event is placed in or remove from the event queue, it is time stamped and </a:t>
            </a:r>
            <a:r>
              <a:rPr lang="en-US" dirty="0" smtClean="0"/>
              <a:t>logged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64DE-9051-7A48-88A5-3E9B32048D48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0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Profiler Software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 smtClean="0"/>
              <a:t>decision was taken to use Microsoft’s NETMF/</a:t>
            </a:r>
            <a:r>
              <a:rPr lang="en-US" dirty="0" err="1" smtClean="0"/>
              <a:t>Gadgeteer</a:t>
            </a:r>
            <a:r>
              <a:rPr lang="en-US" dirty="0" smtClean="0"/>
              <a:t> toolkit, C# and COTS hardware to develop embedded software for the Coastal Profiler.</a:t>
            </a:r>
          </a:p>
          <a:p>
            <a:r>
              <a:rPr lang="en-US" dirty="0" smtClean="0"/>
              <a:t>This portion of the CPF design review will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humbnail the NETMF software environment</a:t>
            </a:r>
          </a:p>
          <a:p>
            <a:pPr lvl="1"/>
            <a:r>
              <a:rPr lang="en-US" dirty="0" smtClean="0"/>
              <a:t>Present an overview of the application software architecture for the Coastal Profiler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0DE5-F22F-E041-A325-D6F7CEE59CD7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91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Profiler’s mission </a:t>
            </a:r>
            <a:r>
              <a:rPr lang="en-US" dirty="0" smtClean="0"/>
              <a:t>is described </a:t>
            </a:r>
            <a:r>
              <a:rPr lang="en-US" dirty="0"/>
              <a:t>in a </a:t>
            </a:r>
            <a:r>
              <a:rPr lang="en-US" dirty="0" smtClean="0"/>
              <a:t>internal form, generated </a:t>
            </a:r>
            <a:r>
              <a:rPr lang="en-US" dirty="0"/>
              <a:t>from an Excel </a:t>
            </a:r>
            <a:r>
              <a:rPr lang="en-US" dirty="0" smtClean="0"/>
              <a:t>spreadsheet.</a:t>
            </a:r>
          </a:p>
          <a:p>
            <a:r>
              <a:rPr lang="en-US" dirty="0" smtClean="0"/>
              <a:t>Scheduler thread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eads the mission profile from a configuration file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bserves the depth and time as reported by the PID HSM</a:t>
            </a:r>
          </a:p>
          <a:p>
            <a:pPr lvl="1"/>
            <a:r>
              <a:rPr lang="en-US" dirty="0" smtClean="0"/>
              <a:t>Sends “sample”, “power on” and “power off” events to the appropriate HSM as specified by the mission configuration </a:t>
            </a:r>
            <a:r>
              <a:rPr lang="en-US" dirty="0" smtClean="0"/>
              <a:t>file at the specified depth and/or time.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D9EF3-92D5-0044-8A65-E2C5841584E2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22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(very) tiny implementation of the “log4j” API</a:t>
            </a:r>
          </a:p>
          <a:p>
            <a:r>
              <a:rPr lang="en-US" dirty="0"/>
              <a:t>FAT32 used for </a:t>
            </a:r>
            <a:r>
              <a:rPr lang="en-US" dirty="0" smtClean="0"/>
              <a:t>expediency</a:t>
            </a:r>
          </a:p>
          <a:p>
            <a:pPr lvl="1"/>
            <a:r>
              <a:rPr lang="en-US" dirty="0"/>
              <a:t>Provided natively NETMF</a:t>
            </a:r>
          </a:p>
          <a:p>
            <a:pPr lvl="1"/>
            <a:r>
              <a:rPr lang="en-US" dirty="0"/>
              <a:t>Supports SD cards out of the box</a:t>
            </a:r>
          </a:p>
          <a:p>
            <a:r>
              <a:rPr lang="en-US" dirty="0" smtClean="0"/>
              <a:t>But…</a:t>
            </a:r>
          </a:p>
          <a:p>
            <a:pPr lvl="1"/>
            <a:r>
              <a:rPr lang="en-US" dirty="0"/>
              <a:t>NETMF FAT32 implementation </a:t>
            </a:r>
            <a:r>
              <a:rPr lang="en-US" dirty="0" smtClean="0"/>
              <a:t>is not </a:t>
            </a:r>
            <a:r>
              <a:rPr lang="en-US" dirty="0"/>
              <a:t>thread safe</a:t>
            </a:r>
          </a:p>
          <a:p>
            <a:pPr lvl="1"/>
            <a:r>
              <a:rPr lang="en-US" dirty="0"/>
              <a:t>FAT32 loses data during power failures</a:t>
            </a:r>
          </a:p>
          <a:p>
            <a:pPr lvl="1"/>
            <a:r>
              <a:rPr lang="en-US" dirty="0"/>
              <a:t>I/O transfer rates are still not known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291-2DFB-1646-A581-F6B287D1E1B6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24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Bluetooth </a:t>
            </a:r>
            <a:endParaRPr lang="en-US" dirty="0" smtClean="0"/>
          </a:p>
          <a:p>
            <a:pPr lvl="1"/>
            <a:r>
              <a:rPr lang="en-US" dirty="0" smtClean="0"/>
              <a:t>Facilitates code download and debug </a:t>
            </a:r>
          </a:p>
          <a:p>
            <a:pPr lvl="1"/>
            <a:r>
              <a:rPr lang="en-US" dirty="0" smtClean="0"/>
              <a:t>NETMF </a:t>
            </a:r>
            <a:r>
              <a:rPr lang="en-US" dirty="0"/>
              <a:t>doesn’t support TCP/IP </a:t>
            </a:r>
            <a:r>
              <a:rPr lang="en-US" dirty="0" smtClean="0"/>
              <a:t>debug </a:t>
            </a:r>
            <a:r>
              <a:rPr lang="en-US" dirty="0" smtClean="0">
                <a:sym typeface="Wingdings"/>
              </a:rPr>
              <a:t></a:t>
            </a:r>
            <a:endParaRPr lang="en-US" dirty="0">
              <a:sym typeface="Wingdings"/>
            </a:endParaRPr>
          </a:p>
          <a:p>
            <a:r>
              <a:rPr lang="en-US" dirty="0" err="1">
                <a:sym typeface="Wingdings"/>
              </a:rPr>
              <a:t>WiFi</a:t>
            </a:r>
            <a:r>
              <a:rPr lang="en-US" dirty="0">
                <a:sym typeface="Wingdings"/>
              </a:rPr>
              <a:t> for engineering </a:t>
            </a:r>
            <a:r>
              <a:rPr lang="en-US" dirty="0" smtClean="0">
                <a:sym typeface="Wingdings"/>
              </a:rPr>
              <a:t>deployments</a:t>
            </a:r>
          </a:p>
          <a:p>
            <a:pPr lvl="1"/>
            <a:r>
              <a:rPr lang="en-US" dirty="0" smtClean="0">
                <a:sym typeface="Wingdings"/>
              </a:rPr>
              <a:t>FTP Server for file transfer</a:t>
            </a:r>
          </a:p>
          <a:p>
            <a:pPr lvl="1"/>
            <a:r>
              <a:rPr lang="en-US" dirty="0" smtClean="0">
                <a:sym typeface="Wingdings"/>
              </a:rPr>
              <a:t>Telnet server for user interface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Iridium for science </a:t>
            </a:r>
            <a:r>
              <a:rPr lang="en-US" dirty="0" smtClean="0">
                <a:sym typeface="Wingdings"/>
              </a:rPr>
              <a:t>missions</a:t>
            </a:r>
          </a:p>
          <a:p>
            <a:pPr lvl="1"/>
            <a:r>
              <a:rPr lang="en-US" dirty="0" smtClean="0">
                <a:sym typeface="Wingdings"/>
              </a:rPr>
              <a:t>Uses existing shore based infrastructure</a:t>
            </a:r>
          </a:p>
          <a:p>
            <a:pPr lvl="1"/>
            <a:r>
              <a:rPr lang="en-US" dirty="0" smtClean="0">
                <a:sym typeface="Wingdings"/>
              </a:rPr>
              <a:t>ZMODEM to “push” files to shore via shell</a:t>
            </a:r>
          </a:p>
          <a:p>
            <a:pPr lvl="1"/>
            <a:r>
              <a:rPr lang="en-US" dirty="0" smtClean="0">
                <a:sym typeface="Wingdings"/>
              </a:rPr>
              <a:t>Bandwidth too limited for anything other than the simplest debugging and observation.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6059-490E-A348-896A-2E59EC060DE0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 subset of Microsoft “Dot Net” environment </a:t>
            </a:r>
            <a:endParaRPr lang="en-US" dirty="0"/>
          </a:p>
          <a:p>
            <a:pPr lvl="1"/>
            <a:r>
              <a:rPr lang="en-US" dirty="0" smtClean="0"/>
              <a:t>Developed by Microsoft Labs for embedded systems</a:t>
            </a:r>
          </a:p>
          <a:p>
            <a:pPr lvl="1"/>
            <a:r>
              <a:rPr lang="en-US" dirty="0" smtClean="0"/>
              <a:t>Completely open source, except for tools and certain drivers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WiFi</a:t>
            </a:r>
            <a:r>
              <a:rPr lang="en-US" dirty="0" smtClean="0"/>
              <a:t>).</a:t>
            </a:r>
            <a:r>
              <a:rPr lang="en-US" dirty="0"/>
              <a:t> </a:t>
            </a:r>
            <a:r>
              <a:rPr lang="en-US" dirty="0" smtClean="0"/>
              <a:t> No license required for use.</a:t>
            </a:r>
          </a:p>
          <a:p>
            <a:pPr lvl="1"/>
            <a:r>
              <a:rPr lang="en-US" dirty="0" smtClean="0"/>
              <a:t>Arguably “best of breed” tools for embedded software development. </a:t>
            </a:r>
          </a:p>
          <a:p>
            <a:pPr lvl="1"/>
            <a:r>
              <a:rPr lang="en-US" dirty="0" smtClean="0"/>
              <a:t>Tools are freely downloadable from Microsoft.</a:t>
            </a:r>
          </a:p>
          <a:p>
            <a:r>
              <a:rPr lang="en-US" dirty="0" smtClean="0"/>
              <a:t>NETMF provides useful software components</a:t>
            </a:r>
          </a:p>
          <a:p>
            <a:pPr lvl="1"/>
            <a:r>
              <a:rPr lang="en-US" dirty="0" smtClean="0"/>
              <a:t>A FAT32 file system</a:t>
            </a:r>
          </a:p>
          <a:p>
            <a:pPr lvl="1"/>
            <a:r>
              <a:rPr lang="en-US" dirty="0" smtClean="0"/>
              <a:t>TCP/IP networking</a:t>
            </a:r>
          </a:p>
          <a:p>
            <a:pPr lvl="1"/>
            <a:r>
              <a:rPr lang="en-US" dirty="0" smtClean="0"/>
              <a:t>Threads</a:t>
            </a:r>
          </a:p>
          <a:p>
            <a:pPr lvl="1"/>
            <a:r>
              <a:rPr lang="en-US" dirty="0" smtClean="0"/>
              <a:t>Timers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5398-420D-1442-9DB1-146C9652862E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is a toolkit for building systems from COTS hardware, NETMF and C#.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Gadgeteer</a:t>
            </a:r>
            <a:r>
              <a:rPr lang="en-US" dirty="0" smtClean="0"/>
              <a:t> system </a:t>
            </a:r>
            <a:r>
              <a:rPr lang="en-US" dirty="0"/>
              <a:t>is composed of </a:t>
            </a:r>
            <a:r>
              <a:rPr lang="en-US" dirty="0" smtClean="0"/>
              <a:t>a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ainboard </a:t>
            </a:r>
            <a:r>
              <a:rPr lang="en-US" dirty="0"/>
              <a:t>containing an embedded </a:t>
            </a:r>
            <a:r>
              <a:rPr lang="en-US" dirty="0" smtClean="0"/>
              <a:t>processor</a:t>
            </a:r>
          </a:p>
          <a:p>
            <a:pPr lvl="1"/>
            <a:r>
              <a:rPr lang="en-US" dirty="0" smtClean="0"/>
              <a:t>Variety </a:t>
            </a:r>
            <a:r>
              <a:rPr lang="en-US" dirty="0"/>
              <a:t>of </a:t>
            </a:r>
            <a:r>
              <a:rPr lang="en-US" dirty="0" smtClean="0"/>
              <a:t>hardware modules </a:t>
            </a:r>
            <a:r>
              <a:rPr lang="en-US" dirty="0"/>
              <a:t>which connect to the mainboard through a simple </a:t>
            </a:r>
            <a:r>
              <a:rPr lang="en-US" dirty="0" smtClean="0"/>
              <a:t>interface</a:t>
            </a:r>
          </a:p>
          <a:p>
            <a:pPr lvl="1"/>
            <a:r>
              <a:rPr lang="en-US" dirty="0" smtClean="0"/>
              <a:t>Embedded software that implements the application using C# and NETMF software components.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9475-F7D3-F34F-9C4A-E19DC49F6CD3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5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Mainboard and Modules</a:t>
            </a:r>
            <a:endParaRPr lang="en-US" dirty="0"/>
          </a:p>
        </p:txBody>
      </p:sp>
      <p:pic>
        <p:nvPicPr>
          <p:cNvPr id="7" name="Content Placeholder 6" descr="IMG_016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07F9-D035-9F4B-A93C-13EE6F95C7B1}" type="datetime1">
              <a:rPr lang="en-US" smtClean="0"/>
              <a:t>6/24/13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8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008000"/>
                </a:solidFill>
              </a:rPr>
              <a:t>namespace</a:t>
            </a:r>
            <a:r>
              <a:rPr lang="en-US" sz="4800" dirty="0"/>
              <a:t> </a:t>
            </a:r>
            <a:r>
              <a:rPr lang="en-US" sz="4800" dirty="0" err="1"/>
              <a:t>FTP_Test</a:t>
            </a:r>
            <a:r>
              <a:rPr lang="en-US" sz="4800" dirty="0"/>
              <a:t>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 err="1"/>
              <a:t>Gadgeteer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/>
              <a:t>GTM = </a:t>
            </a:r>
            <a:r>
              <a:rPr lang="en-US" sz="4800" dirty="0" err="1"/>
              <a:t>Gadgeteer.Modules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partial class </a:t>
            </a:r>
            <a:r>
              <a:rPr lang="en-US" sz="4800" dirty="0"/>
              <a:t>Program : </a:t>
            </a:r>
            <a:r>
              <a:rPr lang="en-US" sz="4800" dirty="0" err="1"/>
              <a:t>Gadgeteer.Program</a:t>
            </a:r>
            <a:r>
              <a:rPr lang="en-US" sz="4800" dirty="0"/>
              <a:t> {</a:t>
            </a:r>
            <a:r>
              <a:rPr lang="en-US" sz="4800" dirty="0" smtClean="0"/>
              <a:t>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Gadgeteer.Modules.GHIElectronics.WiFi_RS21   wifi_RS21;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</a:t>
            </a:r>
            <a:r>
              <a:rPr lang="en-US" sz="4800" dirty="0" err="1"/>
              <a:t>Gadgeteer.Modules.GHIElectronics.SDCard</a:t>
            </a:r>
            <a:r>
              <a:rPr lang="en-US" sz="4800" dirty="0"/>
              <a:t> </a:t>
            </a:r>
            <a:r>
              <a:rPr lang="en-US" sz="4800" dirty="0" smtClean="0"/>
              <a:t>        sdCard1;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static void </a:t>
            </a:r>
            <a:r>
              <a:rPr lang="en-US" sz="4800" dirty="0"/>
              <a:t>Main() </a:t>
            </a:r>
            <a:r>
              <a:rPr lang="en-US" sz="4800" dirty="0" smtClean="0"/>
              <a:t>{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 </a:t>
            </a:r>
            <a:r>
              <a:rPr lang="en-US" sz="4800" dirty="0"/>
              <a:t>// </a:t>
            </a:r>
            <a:r>
              <a:rPr lang="en-US" sz="4800" dirty="0" smtClean="0"/>
              <a:t>Initialize the </a:t>
            </a:r>
            <a:r>
              <a:rPr lang="en-US" sz="4800" dirty="0"/>
              <a:t>Mainboard </a:t>
            </a:r>
            <a:r>
              <a:rPr lang="en-US" sz="4800" dirty="0" smtClean="0"/>
              <a:t>first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 smtClean="0"/>
              <a:t>Program.Mainboard</a:t>
            </a:r>
            <a:r>
              <a:rPr lang="en-US" sz="4800" dirty="0" smtClean="0"/>
              <a:t> </a:t>
            </a:r>
            <a:r>
              <a:rPr lang="en-US" sz="4800" dirty="0"/>
              <a:t>= </a:t>
            </a:r>
            <a:r>
              <a:rPr lang="en-US" sz="4800" dirty="0">
                <a:solidFill>
                  <a:srgbClr val="008000"/>
                </a:solidFill>
              </a:rPr>
              <a:t>new</a:t>
            </a:r>
            <a:r>
              <a:rPr lang="en-US" sz="4800" dirty="0"/>
              <a:t> </a:t>
            </a:r>
            <a:r>
              <a:rPr lang="en-US" sz="4800" dirty="0" err="1"/>
              <a:t>GHIElectronics.Gadgeteer.FEZSpider</a:t>
            </a:r>
            <a:r>
              <a:rPr lang="en-US" sz="4800" dirty="0"/>
              <a:t>();</a:t>
            </a:r>
          </a:p>
          <a:p>
            <a:pPr marL="0" indent="0">
              <a:buNone/>
            </a:pPr>
            <a:r>
              <a:rPr lang="en-US" sz="4800" dirty="0" smtClean="0"/>
              <a:t>                Program </a:t>
            </a:r>
            <a:r>
              <a:rPr lang="en-US" sz="4800" dirty="0"/>
              <a:t>p = new Program()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/>
              <a:t>p.InitializeModules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           </a:t>
            </a:r>
            <a:r>
              <a:rPr lang="en-US" sz="4800" dirty="0" err="1" smtClean="0"/>
              <a:t>p.ProgramStarted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de-DE" sz="4800" dirty="0" smtClean="0"/>
              <a:t>                /</a:t>
            </a:r>
            <a:r>
              <a:rPr lang="de-DE" sz="4800" dirty="0"/>
              <a:t>/ Starts </a:t>
            </a:r>
            <a:r>
              <a:rPr lang="de-DE" sz="4800" dirty="0" smtClean="0"/>
              <a:t>Dispatcher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err="1" smtClean="0"/>
              <a:t>p.Run</a:t>
            </a:r>
            <a:r>
              <a:rPr lang="de-DE" sz="4800" dirty="0"/>
              <a:t>()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  </a:t>
            </a:r>
            <a:r>
              <a:rPr lang="de-DE" sz="4800" dirty="0" smtClean="0">
                <a:solidFill>
                  <a:srgbClr val="008000"/>
                </a:solidFill>
              </a:rPr>
              <a:t>private </a:t>
            </a:r>
            <a:r>
              <a:rPr lang="de-DE" sz="4800" dirty="0" err="1">
                <a:solidFill>
                  <a:srgbClr val="008000"/>
                </a:solidFill>
              </a:rPr>
              <a:t>void</a:t>
            </a:r>
            <a:r>
              <a:rPr lang="de-DE" sz="4800" dirty="0">
                <a:solidFill>
                  <a:srgbClr val="008000"/>
                </a:solidFill>
              </a:rPr>
              <a:t> </a:t>
            </a:r>
            <a:r>
              <a:rPr lang="de-DE" sz="4800" dirty="0" err="1"/>
              <a:t>InitializeModules</a:t>
            </a:r>
            <a:r>
              <a:rPr lang="de-DE" sz="4800" dirty="0"/>
              <a:t>() </a:t>
            </a:r>
            <a:r>
              <a:rPr lang="de-DE" sz="4800" dirty="0" smtClean="0"/>
              <a:t>{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.sdCard1    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</a:t>
            </a:r>
            <a:r>
              <a:rPr lang="de-DE" sz="4800" dirty="0" err="1"/>
              <a:t>GTM.GHIElectronics.SDCard</a:t>
            </a:r>
            <a:r>
              <a:rPr lang="de-DE" sz="4800" dirty="0"/>
              <a:t>(5);</a:t>
            </a:r>
          </a:p>
          <a:p>
            <a:pPr marL="0" indent="0">
              <a:buNone/>
            </a:pPr>
            <a:r>
              <a:rPr lang="de-DE" sz="4800" dirty="0" smtClean="0"/>
              <a:t> 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.wifi_RS21 </a:t>
            </a:r>
            <a:r>
              <a:rPr lang="de-DE" sz="4800" dirty="0"/>
              <a:t>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GTM.GHIElectronics.WiFi_RS21(6)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}</a:t>
            </a:r>
            <a:endParaRPr lang="de-DE" sz="4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76A3-93CC-C942-82CE-3D6661830DDD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81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Good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C# is intended to be a “simple” language for object oriented programming.</a:t>
            </a:r>
          </a:p>
          <a:p>
            <a:r>
              <a:rPr lang="en-US" dirty="0" smtClean="0"/>
              <a:t>Relatively easy to port code from C/C++</a:t>
            </a:r>
          </a:p>
          <a:p>
            <a:r>
              <a:rPr lang="en-US" dirty="0" smtClean="0"/>
              <a:t>Download and debug code over Bluetooth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An elegant </a:t>
            </a:r>
            <a:r>
              <a:rPr lang="en-US" sz="3200" dirty="0" smtClean="0"/>
              <a:t>mechanism (“delegates/events”) </a:t>
            </a:r>
            <a:r>
              <a:rPr lang="en-US" sz="3200" dirty="0"/>
              <a:t>for implementing </a:t>
            </a:r>
            <a:r>
              <a:rPr lang="en-US" sz="3200" dirty="0" smtClean="0"/>
              <a:t>callbacks</a:t>
            </a:r>
          </a:p>
          <a:p>
            <a:pPr marL="0" lvl="1" indent="0">
              <a:buNone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13C1-62BE-EE41-9FBF-00D88C86CEFC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7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Bad…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“C</a:t>
            </a:r>
            <a:r>
              <a:rPr lang="en-US" dirty="0"/>
              <a:t># </a:t>
            </a:r>
            <a:r>
              <a:rPr lang="en-US" dirty="0" smtClean="0"/>
              <a:t>is </a:t>
            </a:r>
            <a:r>
              <a:rPr lang="en-US" dirty="0"/>
              <a:t>sort of Java with reliability, productivity and security deleted</a:t>
            </a:r>
            <a:r>
              <a:rPr lang="en-US" dirty="0" smtClean="0"/>
              <a:t>.” – James Gosling</a:t>
            </a:r>
            <a:endParaRPr lang="en-US" dirty="0"/>
          </a:p>
          <a:p>
            <a:r>
              <a:rPr lang="en-US" dirty="0" smtClean="0"/>
              <a:t>NETMF systems are byte code interpreters</a:t>
            </a:r>
          </a:p>
          <a:p>
            <a:pPr lvl="1"/>
            <a:r>
              <a:rPr lang="en-US" dirty="0" smtClean="0"/>
              <a:t>C# translated to CLR (common language runtime).</a:t>
            </a:r>
          </a:p>
          <a:p>
            <a:pPr lvl="1"/>
            <a:r>
              <a:rPr lang="en-US" dirty="0" smtClean="0"/>
              <a:t>10X to 100X loss of performance compared with native C/C++ code for simple integer math.</a:t>
            </a:r>
          </a:p>
          <a:p>
            <a:r>
              <a:rPr lang="en-US" dirty="0" smtClean="0"/>
              <a:t>A C# “</a:t>
            </a:r>
            <a:r>
              <a:rPr lang="en-US" dirty="0"/>
              <a:t>char” is Unicode not ASCII, </a:t>
            </a:r>
            <a:endParaRPr lang="en-US" dirty="0" smtClean="0"/>
          </a:p>
          <a:p>
            <a:pPr lvl="1"/>
            <a:r>
              <a:rPr lang="zh-CN" altLang="en-US" dirty="0" smtClean="0"/>
              <a:t>尽快学习普通话</a:t>
            </a:r>
            <a:r>
              <a:rPr lang="zh-CN" altLang="en-US" dirty="0"/>
              <a:t>！</a:t>
            </a:r>
            <a:r>
              <a:rPr lang="en-US" altLang="zh-CN" dirty="0"/>
              <a:t>(Learn Mandarin soon!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/>
              <a:t>N</a:t>
            </a:r>
            <a:r>
              <a:rPr lang="en-US" altLang="zh-CN" dirty="0" smtClean="0"/>
              <a:t>othing inherently wrong, just surprising to the </a:t>
            </a:r>
            <a:r>
              <a:rPr lang="en-US" altLang="zh-CN" dirty="0" err="1" smtClean="0"/>
              <a:t>ignoscenti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99BD-F211-0546-B5F4-1EF3C7C2A39D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4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Ugly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</a:t>
            </a:r>
            <a:r>
              <a:rPr lang="en-US" dirty="0"/>
              <a:t># is </a:t>
            </a:r>
            <a:r>
              <a:rPr lang="en-US" dirty="0" smtClean="0"/>
              <a:t>a managed (aka garbage collected) language,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mpacts </a:t>
            </a:r>
            <a:r>
              <a:rPr lang="en-US" dirty="0"/>
              <a:t>deterministic code execution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Little or no control over GC’s execution.</a:t>
            </a:r>
          </a:p>
          <a:p>
            <a:r>
              <a:rPr lang="en-US" dirty="0" smtClean="0"/>
              <a:t>The NETMF libraries are confusing to use</a:t>
            </a:r>
          </a:p>
          <a:p>
            <a:pPr lvl="1"/>
            <a:r>
              <a:rPr lang="en-US" dirty="0" smtClean="0"/>
              <a:t>Poor documentation, that’s often out of date</a:t>
            </a:r>
          </a:p>
          <a:p>
            <a:pPr lvl="1"/>
            <a:r>
              <a:rPr lang="en-US" dirty="0" smtClean="0"/>
              <a:t>Hard to determine which assemblies(object code libraries) are needed for linking</a:t>
            </a:r>
          </a:p>
          <a:p>
            <a:r>
              <a:rPr lang="en-US" dirty="0" smtClean="0"/>
              <a:t>Existing NETMF COTS hardware isn’t really that “low power” (0.25 watts running, 0.1 watt standby)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1B4A-29DA-7442-9205-ABD5FE02B251}" type="datetime1">
              <a:rPr lang="en-US" smtClean="0"/>
              <a:t>6/24/13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54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1807</Words>
  <Application>Microsoft Macintosh PowerPoint</Application>
  <PresentationFormat>On-screen Show (4:3)</PresentationFormat>
  <Paragraphs>305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Coastal Profiling Float Software Design Review</vt:lpstr>
      <vt:lpstr>Profiler Software Ecosystem</vt:lpstr>
      <vt:lpstr>NETMF</vt:lpstr>
      <vt:lpstr>Gadgeteer</vt:lpstr>
      <vt:lpstr>Gadgeteer Mainboard and Modules</vt:lpstr>
      <vt:lpstr>Gadgeteer Main Program</vt:lpstr>
      <vt:lpstr>NETMF, The Good</vt:lpstr>
      <vt:lpstr>NETMF, the Bad…</vt:lpstr>
      <vt:lpstr>NETMF, The Ugly</vt:lpstr>
      <vt:lpstr>Mine is not to reason why…</vt:lpstr>
      <vt:lpstr>The back up plan…</vt:lpstr>
      <vt:lpstr>Profiler Software Components</vt:lpstr>
      <vt:lpstr>Hierarchical State Machines</vt:lpstr>
      <vt:lpstr>A simple HSM example</vt:lpstr>
      <vt:lpstr>HSM Implementation</vt:lpstr>
      <vt:lpstr>HSM Test Code and Output</vt:lpstr>
      <vt:lpstr>The “Door Open” State in C#</vt:lpstr>
      <vt:lpstr>Event Queue</vt:lpstr>
      <vt:lpstr>Events</vt:lpstr>
      <vt:lpstr>Scheduler</vt:lpstr>
      <vt:lpstr>Logger</vt:lpstr>
      <vt:lpstr>Communications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WAYNE RADOCHONSKI</cp:lastModifiedBy>
  <cp:revision>363</cp:revision>
  <dcterms:created xsi:type="dcterms:W3CDTF">2013-06-07T16:42:57Z</dcterms:created>
  <dcterms:modified xsi:type="dcterms:W3CDTF">2013-06-25T00:12:57Z</dcterms:modified>
</cp:coreProperties>
</file>