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69" r:id="rId4"/>
    <p:sldId id="293" r:id="rId5"/>
    <p:sldId id="275" r:id="rId6"/>
    <p:sldId id="258" r:id="rId7"/>
    <p:sldId id="265" r:id="rId8"/>
    <p:sldId id="272" r:id="rId9"/>
    <p:sldId id="260" r:id="rId10"/>
    <p:sldId id="266" r:id="rId11"/>
    <p:sldId id="284" r:id="rId12"/>
    <p:sldId id="273" r:id="rId13"/>
    <p:sldId id="261" r:id="rId14"/>
    <p:sldId id="271" r:id="rId15"/>
    <p:sldId id="295" r:id="rId16"/>
    <p:sldId id="296" r:id="rId17"/>
    <p:sldId id="262" r:id="rId18"/>
    <p:sldId id="277" r:id="rId19"/>
    <p:sldId id="288" r:id="rId20"/>
    <p:sldId id="289" r:id="rId21"/>
    <p:sldId id="292" r:id="rId22"/>
    <p:sldId id="263" r:id="rId23"/>
    <p:sldId id="290" r:id="rId24"/>
    <p:sldId id="291" r:id="rId25"/>
    <p:sldId id="264" r:id="rId26"/>
    <p:sldId id="286" r:id="rId27"/>
    <p:sldId id="280" r:id="rId28"/>
    <p:sldId id="281" r:id="rId29"/>
    <p:sldId id="282" r:id="rId30"/>
    <p:sldId id="283" r:id="rId31"/>
    <p:sldId id="285" r:id="rId32"/>
    <p:sldId id="270" r:id="rId33"/>
    <p:sldId id="267" r:id="rId34"/>
    <p:sldId id="268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 autoAdjust="0"/>
    <p:restoredTop sz="94656" autoAdjust="0"/>
  </p:normalViewPr>
  <p:slideViewPr>
    <p:cSldViewPr>
      <p:cViewPr varScale="1">
        <p:scale>
          <a:sx n="126" d="100"/>
          <a:sy n="126" d="100"/>
        </p:scale>
        <p:origin x="-96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8" y="5136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328F1-7803-4A95-A3AC-C9F8EEC9F15F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BC6E9-F5BC-4D2D-8E0A-BBC03BF98B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44632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0286A-C5CC-4C8E-A116-517A6773586E}" type="slidenum">
              <a:rPr lang="en-US"/>
              <a:pPr/>
              <a:t>5</a:t>
            </a:fld>
            <a:endParaRPr lang="en-US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BC6E9-F5BC-4D2D-8E0A-BBC03BF98B3F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08B1A-3134-4794-AD34-662A1B2B2DA6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FProtoXSection.JPG"/>
          <p:cNvPicPr>
            <a:picLocks noChangeAspect="1"/>
          </p:cNvPicPr>
          <p:nvPr/>
        </p:nvPicPr>
        <p:blipFill>
          <a:blip r:embed="rId2" cstate="print"/>
          <a:srcRect l="55405" t="24636" r="22680" b="23333"/>
          <a:stretch>
            <a:fillRect/>
          </a:stretch>
        </p:blipFill>
        <p:spPr>
          <a:xfrm>
            <a:off x="7086600" y="304800"/>
            <a:ext cx="1981200" cy="6087035"/>
          </a:xfrm>
          <a:prstGeom prst="rect">
            <a:avLst/>
          </a:prstGeom>
        </p:spPr>
      </p:pic>
      <p:pic>
        <p:nvPicPr>
          <p:cNvPr id="5" name="Picture 4" descr="PFProto.JPG"/>
          <p:cNvPicPr>
            <a:picLocks noChangeAspect="1"/>
          </p:cNvPicPr>
          <p:nvPr/>
        </p:nvPicPr>
        <p:blipFill>
          <a:blip r:embed="rId3" cstate="print"/>
          <a:srcRect l="54314" t="22222" r="24117" b="24444"/>
          <a:stretch>
            <a:fillRect/>
          </a:stretch>
        </p:blipFill>
        <p:spPr>
          <a:xfrm>
            <a:off x="76200" y="228600"/>
            <a:ext cx="1905000" cy="609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/>
          <a:lstStyle/>
          <a:p>
            <a:r>
              <a:rPr lang="en-US" dirty="0" smtClean="0"/>
              <a:t>Coastal Profiling Float</a:t>
            </a:r>
            <a:br>
              <a:rPr lang="en-US" dirty="0" smtClean="0"/>
            </a:br>
            <a:r>
              <a:rPr lang="en-US" dirty="0" smtClean="0"/>
              <a:t>Design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609600"/>
          </a:xfrm>
        </p:spPr>
        <p:txBody>
          <a:bodyPr/>
          <a:lstStyle/>
          <a:p>
            <a:r>
              <a:rPr lang="en-US" dirty="0" smtClean="0"/>
              <a:t>June something,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Typical Mission Scenario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Define a grid of initial float deployment positions</a:t>
            </a:r>
          </a:p>
          <a:p>
            <a:r>
              <a:rPr lang="en-US" dirty="0" smtClean="0"/>
              <a:t>Deploy the floats</a:t>
            </a:r>
          </a:p>
          <a:p>
            <a:r>
              <a:rPr lang="en-US" dirty="0" smtClean="0"/>
              <a:t>Anchor, profile, telemeter results, repeat</a:t>
            </a:r>
          </a:p>
          <a:p>
            <a:r>
              <a:rPr lang="en-US" dirty="0" smtClean="0"/>
              <a:t>Track all the floats in real time </a:t>
            </a:r>
          </a:p>
          <a:p>
            <a:r>
              <a:rPr lang="en-US" dirty="0" smtClean="0"/>
              <a:t>Re-program individual float “park” depths to take advantage of serendipitous currents when possible</a:t>
            </a:r>
          </a:p>
          <a:p>
            <a:r>
              <a:rPr lang="en-US" dirty="0" smtClean="0"/>
              <a:t>If necessary, recover/redeploy as necessary</a:t>
            </a:r>
          </a:p>
          <a:p>
            <a:pPr lvl="1"/>
            <a:r>
              <a:rPr lang="en-US" dirty="0" smtClean="0"/>
              <a:t>Paragon, Moss Landing orange RHIB size boat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User Interface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3 step Science user interface for mission definition</a:t>
            </a:r>
          </a:p>
          <a:p>
            <a:pPr lvl="1"/>
            <a:r>
              <a:rPr lang="en-US" dirty="0" smtClean="0"/>
              <a:t>Step 1: User fills out an Excel (or similar) spreadsheet to define mission parameters and depth vs. sample table; review and edit the mission</a:t>
            </a:r>
          </a:p>
          <a:p>
            <a:pPr lvl="1"/>
            <a:r>
              <a:rPr lang="en-US" dirty="0" smtClean="0"/>
              <a:t>Step 2: Run the sanity </a:t>
            </a:r>
            <a:r>
              <a:rPr lang="en-US" smtClean="0"/>
              <a:t>check macro, </a:t>
            </a:r>
            <a:r>
              <a:rPr lang="en-US" dirty="0" smtClean="0"/>
              <a:t>repeat step 1 and 2 as necessary</a:t>
            </a:r>
          </a:p>
          <a:p>
            <a:pPr lvl="1"/>
            <a:r>
              <a:rPr lang="en-US" dirty="0" smtClean="0"/>
              <a:t>Step 3: Convert the Excel file to mission description file which is downloaded to CPF</a:t>
            </a:r>
          </a:p>
          <a:p>
            <a:r>
              <a:rPr lang="en-US" dirty="0" smtClean="0"/>
              <a:t>Same shore side infrastructure developed for Argo floats</a:t>
            </a:r>
          </a:p>
          <a:p>
            <a:pPr lvl="1"/>
            <a:r>
              <a:rPr lang="en-US" dirty="0" smtClean="0"/>
              <a:t>Files get </a:t>
            </a:r>
            <a:r>
              <a:rPr lang="en-US" dirty="0" err="1" smtClean="0"/>
              <a:t>telemetered</a:t>
            </a:r>
            <a:r>
              <a:rPr lang="en-US" dirty="0" smtClean="0"/>
              <a:t> ashore and are “</a:t>
            </a:r>
            <a:r>
              <a:rPr lang="en-US" dirty="0" err="1" smtClean="0"/>
              <a:t>rsynched</a:t>
            </a:r>
            <a:r>
              <a:rPr lang="en-US" dirty="0" smtClean="0"/>
              <a:t>” from MBARI Argo server to Atlas.shore.mbari.org\XXX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ig1Zoom-2012Feb01.jpg"/>
          <p:cNvPicPr>
            <a:picLocks noChangeAspect="1"/>
          </p:cNvPicPr>
          <p:nvPr/>
        </p:nvPicPr>
        <p:blipFill>
          <a:blip r:embed="rId2" cstate="print"/>
          <a:srcRect l="4006" r="8457" b="4365"/>
          <a:stretch>
            <a:fillRect/>
          </a:stretch>
        </p:blipFill>
        <p:spPr>
          <a:xfrm>
            <a:off x="0" y="1600200"/>
            <a:ext cx="4495800" cy="36728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ROMS Model Initial Results</a:t>
            </a:r>
            <a:endParaRPr lang="en-US" dirty="0"/>
          </a:p>
        </p:txBody>
      </p:sp>
      <p:pic>
        <p:nvPicPr>
          <p:cNvPr id="4" name="Picture 3" descr="Fig1-2012Feb01.jpg"/>
          <p:cNvPicPr>
            <a:picLocks noChangeAspect="1"/>
          </p:cNvPicPr>
          <p:nvPr/>
        </p:nvPicPr>
        <p:blipFill>
          <a:blip r:embed="rId3" cstate="print"/>
          <a:srcRect l="7481" t="4639" r="6490" b="7220"/>
          <a:stretch>
            <a:fillRect/>
          </a:stretch>
        </p:blipFill>
        <p:spPr>
          <a:xfrm>
            <a:off x="609600" y="3429000"/>
            <a:ext cx="1752600" cy="1447800"/>
          </a:xfrm>
          <a:prstGeom prst="rect">
            <a:avLst/>
          </a:prstGeom>
        </p:spPr>
      </p:pic>
      <p:pic>
        <p:nvPicPr>
          <p:cNvPr id="9" name="Picture 8" descr="Fig2-2012Feb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5800" y="1371600"/>
            <a:ext cx="4585607" cy="4953000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>
            <a:off x="3200400" y="2057400"/>
            <a:ext cx="0" cy="2286000"/>
          </a:xfrm>
          <a:prstGeom prst="straightConnector1">
            <a:avLst/>
          </a:prstGeom>
          <a:ln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1600200" y="1981200"/>
            <a:ext cx="990600" cy="0"/>
          </a:xfrm>
          <a:prstGeom prst="straightConnector1">
            <a:avLst/>
          </a:prstGeom>
          <a:ln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895600" y="4343400"/>
            <a:ext cx="685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1025m</a:t>
            </a:r>
            <a:endParaRPr lang="en-US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2590800" y="1905000"/>
            <a:ext cx="685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408m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Philosophy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a float test platform that allows us to address big picture questions and ignore important but pretty well understood issues</a:t>
            </a:r>
          </a:p>
          <a:p>
            <a:pPr lvl="1"/>
            <a:r>
              <a:rPr lang="en-US" dirty="0" smtClean="0"/>
              <a:t>e.g., Can we keep the CPF in the measurement volume?  So the BE is (hopefully) oversized so we can test various anchor/</a:t>
            </a:r>
            <a:r>
              <a:rPr lang="en-US" dirty="0" err="1" smtClean="0"/>
              <a:t>deAnchor</a:t>
            </a:r>
            <a:r>
              <a:rPr lang="en-US" dirty="0" smtClean="0"/>
              <a:t> strategies</a:t>
            </a:r>
          </a:p>
          <a:p>
            <a:pPr lvl="1"/>
            <a:r>
              <a:rPr lang="en-US" dirty="0" smtClean="0"/>
              <a:t>e.g., more efficient power distribution, lighter housing may wait until phase 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838200"/>
            <a:ext cx="5412876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>
            <a:noAutofit/>
          </a:bodyPr>
          <a:lstStyle/>
          <a:p>
            <a:r>
              <a:rPr lang="en-US" sz="3500" dirty="0" smtClean="0"/>
              <a:t>What do you get for a 5 year $10M experiment?</a:t>
            </a:r>
            <a:endParaRPr lang="en-US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4267200" cy="5943600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Profiling float costs</a:t>
            </a:r>
          </a:p>
          <a:p>
            <a:pPr lvl="1"/>
            <a:r>
              <a:rPr lang="en-US" dirty="0" smtClean="0"/>
              <a:t>CSOBOM float = $60K capital costs + $0/year</a:t>
            </a:r>
          </a:p>
          <a:p>
            <a:pPr lvl="1"/>
            <a:r>
              <a:rPr lang="en-US" dirty="0" smtClean="0"/>
              <a:t>Minimal small boat deployment costs</a:t>
            </a:r>
          </a:p>
          <a:p>
            <a:r>
              <a:rPr lang="en-US" dirty="0" smtClean="0"/>
              <a:t>Glider costs (per Oscar S. and Dan R.)</a:t>
            </a:r>
          </a:p>
          <a:p>
            <a:pPr lvl="1"/>
            <a:r>
              <a:rPr lang="en-US" dirty="0" smtClean="0"/>
              <a:t>$250K capital costs + $50K/year maintenance</a:t>
            </a:r>
          </a:p>
          <a:p>
            <a:pPr lvl="1"/>
            <a:r>
              <a:rPr lang="en-US" dirty="0" smtClean="0"/>
              <a:t>Somewhat greater small boat costs due to ~3 month </a:t>
            </a:r>
            <a:r>
              <a:rPr lang="en-US" dirty="0" err="1" smtClean="0"/>
              <a:t>refurb</a:t>
            </a:r>
            <a:r>
              <a:rPr lang="en-US" dirty="0" smtClean="0"/>
              <a:t>.</a:t>
            </a:r>
          </a:p>
          <a:p>
            <a:r>
              <a:rPr lang="en-US" dirty="0" smtClean="0"/>
              <a:t>CPF and CSOBOM float costs are roughly similar</a:t>
            </a:r>
          </a:p>
          <a:p>
            <a:pPr lvl="1"/>
            <a:r>
              <a:rPr lang="en-US" dirty="0" smtClean="0"/>
              <a:t>Minor differences in BE and pressure housing</a:t>
            </a:r>
          </a:p>
          <a:p>
            <a:r>
              <a:rPr lang="en-US" dirty="0" smtClean="0"/>
              <a:t>166 floats, 20% loss = 133 in the array for 5 years</a:t>
            </a:r>
          </a:p>
          <a:p>
            <a:r>
              <a:rPr lang="en-US" dirty="0" smtClean="0"/>
              <a:t>20 gliders w/4 on shore for refurbishment  = 16 in the array at any 1 time</a:t>
            </a:r>
          </a:p>
          <a:p>
            <a:endParaRPr lang="en-US" dirty="0" smtClean="0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638800" y="5867400"/>
            <a:ext cx="3352800" cy="6924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MODIS Chlorophyll June 28, </a:t>
            </a:r>
            <a:r>
              <a:rPr lang="en-US" dirty="0" smtClean="0"/>
              <a:t>2011 </a:t>
            </a:r>
          </a:p>
          <a:p>
            <a:pPr>
              <a:spcBef>
                <a:spcPct val="50000"/>
              </a:spcBef>
            </a:pPr>
            <a:r>
              <a:rPr lang="en-US" sz="1400" dirty="0" smtClean="0"/>
              <a:t>htttp</a:t>
            </a:r>
            <a:r>
              <a:rPr lang="en-US" sz="1400" dirty="0"/>
              <a:t>://podaac-tools.jpl.nasa.gov/soto/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 l="10103" t="32681" r="56901" b="19502"/>
          <a:stretch>
            <a:fillRect/>
          </a:stretch>
        </p:blipFill>
        <p:spPr bwMode="auto">
          <a:xfrm>
            <a:off x="4419600" y="2438400"/>
            <a:ext cx="4391025" cy="428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ata\isus\argo\5146SoOcn\ODV\Map_zoom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14407" cy="4191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ata\isus\argo\5146SoOcn\ODV\Map_0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3800"/>
            <a:ext cx="3410901" cy="312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0600" y="381000"/>
            <a:ext cx="35814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Argo 7647: 9 months parked at ~1000m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5562600" y="1905000"/>
            <a:ext cx="32766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ARVOR-C 200m/day</a:t>
            </a:r>
          </a:p>
          <a:p>
            <a:r>
              <a:rPr lang="en-US" dirty="0" smtClean="0"/>
              <a:t>Buoy @ 50m = 4000m/day</a:t>
            </a:r>
          </a:p>
          <a:p>
            <a:r>
              <a:rPr lang="en-US" dirty="0" smtClean="0"/>
              <a:t>Drifting profiler = 4300m/day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743200" y="4953000"/>
            <a:ext cx="152400" cy="152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3200400" y="3048000"/>
            <a:ext cx="304800" cy="190500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429000" y="1524000"/>
            <a:ext cx="0" cy="6096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429000" y="1600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0.25⁰=28km</a:t>
            </a:r>
            <a:endParaRPr lang="en-US" dirty="0"/>
          </a:p>
        </p:txBody>
      </p:sp>
      <p:cxnSp>
        <p:nvCxnSpPr>
          <p:cNvPr id="20" name="Straight Connector 19"/>
          <p:cNvCxnSpPr>
            <a:stCxn id="9" idx="6"/>
          </p:cNvCxnSpPr>
          <p:nvPr/>
        </p:nvCxnSpPr>
        <p:spPr>
          <a:xfrm flipV="1">
            <a:off x="2895600" y="4953000"/>
            <a:ext cx="609600" cy="762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334000" y="304800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Some evidence this may work</a:t>
            </a:r>
            <a:endParaRPr lang="en-US" sz="3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Science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Engineering Details</a:t>
            </a:r>
          </a:p>
          <a:p>
            <a:pPr lvl="1"/>
            <a:r>
              <a:rPr lang="en-US" dirty="0" smtClean="0"/>
              <a:t>Mechanical Subsystem</a:t>
            </a:r>
          </a:p>
          <a:p>
            <a:pPr lvl="2"/>
            <a:r>
              <a:rPr lang="en-US" dirty="0" smtClean="0"/>
              <a:t>Buoyancy Engine</a:t>
            </a:r>
          </a:p>
          <a:p>
            <a:pPr lvl="1"/>
            <a:r>
              <a:rPr lang="en-US" dirty="0" smtClean="0"/>
              <a:t>Electrical Subsystem</a:t>
            </a:r>
          </a:p>
          <a:p>
            <a:pPr lvl="2"/>
            <a:r>
              <a:rPr lang="en-US" dirty="0" smtClean="0"/>
              <a:t>Power Budget</a:t>
            </a:r>
          </a:p>
          <a:p>
            <a:pPr lvl="1"/>
            <a:r>
              <a:rPr lang="en-US" dirty="0" smtClean="0"/>
              <a:t>Software Subsystem</a:t>
            </a:r>
          </a:p>
          <a:p>
            <a:pPr lvl="1"/>
            <a:r>
              <a:rPr lang="en-US" dirty="0" smtClean="0"/>
              <a:t>Test Plan</a:t>
            </a:r>
          </a:p>
          <a:p>
            <a:pPr lvl="1"/>
            <a:r>
              <a:rPr lang="en-US" dirty="0" smtClean="0"/>
              <a:t>Tech Transfer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Subsystem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Except for the BE the CPF is a pretty typical mechanical design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ΔVolume</a:t>
            </a:r>
            <a:r>
              <a:rPr lang="en-US" dirty="0" smtClean="0"/>
              <a:t>/Total Volume) matters</a:t>
            </a:r>
          </a:p>
          <a:p>
            <a:pPr lvl="1"/>
            <a:r>
              <a:rPr lang="en-US" dirty="0" smtClean="0"/>
              <a:t>Existing designs can’t always descend/surface through strong </a:t>
            </a:r>
            <a:r>
              <a:rPr lang="en-US" dirty="0" err="1" smtClean="0"/>
              <a:t>pycnoclines</a:t>
            </a:r>
            <a:endParaRPr lang="en-US" dirty="0" smtClean="0"/>
          </a:p>
          <a:p>
            <a:pPr lvl="1"/>
            <a:r>
              <a:rPr lang="en-US" dirty="0" smtClean="0"/>
              <a:t>If ΔV/V matters then weight &amp; volume matter </a:t>
            </a:r>
          </a:p>
          <a:p>
            <a:r>
              <a:rPr lang="en-US" dirty="0" smtClean="0"/>
              <a:t>The APEX float uses a center tie rod, single face seal O-ring pressure vessel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5263" t="1988" r="13158" b="18507"/>
          <a:stretch>
            <a:fillRect/>
          </a:stretch>
        </p:blipFill>
        <p:spPr bwMode="auto">
          <a:xfrm>
            <a:off x="3200400" y="990600"/>
            <a:ext cx="3048000" cy="3932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 l="5756" t="2174" r="7897" b="4348"/>
          <a:stretch>
            <a:fillRect/>
          </a:stretch>
        </p:blipFill>
        <p:spPr bwMode="auto">
          <a:xfrm>
            <a:off x="6019800" y="2667000"/>
            <a:ext cx="2819400" cy="4041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Buoyancy Engine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3200400" cy="60960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2 design options </a:t>
            </a:r>
          </a:p>
          <a:p>
            <a:pPr lvl="1"/>
            <a:r>
              <a:rPr lang="en-US" dirty="0" smtClean="0"/>
              <a:t>single stroke = driven hydraulic cylinder</a:t>
            </a:r>
          </a:p>
          <a:p>
            <a:pPr lvl="1"/>
            <a:r>
              <a:rPr lang="en-US" dirty="0" smtClean="0"/>
              <a:t>multi-stroke = hydraulic pump</a:t>
            </a:r>
          </a:p>
          <a:p>
            <a:r>
              <a:rPr lang="en-US" dirty="0" smtClean="0"/>
              <a:t>Efficiency is the deciding factor</a:t>
            </a:r>
          </a:p>
          <a:p>
            <a:pPr lvl="1"/>
            <a:r>
              <a:rPr lang="en-US" dirty="0" smtClean="0"/>
              <a:t>Cylinder – high volumetric efficiency, high frictional and gear head losses, difficult form factor</a:t>
            </a:r>
          </a:p>
          <a:p>
            <a:pPr lvl="1"/>
            <a:r>
              <a:rPr lang="en-US" dirty="0" smtClean="0"/>
              <a:t>Pump – lower volumetric efficiency, lower frictional losses, no gear head, flexible form factor </a:t>
            </a:r>
          </a:p>
          <a:p>
            <a:r>
              <a:rPr lang="en-US" dirty="0" smtClean="0"/>
              <a:t>Zero-leak hydraulic valves are a myth 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Simulink</a:t>
            </a:r>
            <a:r>
              <a:rPr lang="en-US" dirty="0" smtClean="0"/>
              <a:t> Buoyancy Control Model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5741" t="12209" r="51852" b="8347"/>
          <a:stretch>
            <a:fillRect/>
          </a:stretch>
        </p:blipFill>
        <p:spPr bwMode="auto">
          <a:xfrm>
            <a:off x="1828800" y="838200"/>
            <a:ext cx="6172200" cy="5819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a Coastal Profiling Float (CPF)?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Relevant Science drivers</a:t>
            </a:r>
          </a:p>
          <a:p>
            <a:pPr lvl="1"/>
            <a:r>
              <a:rPr lang="en-US" dirty="0" smtClean="0"/>
              <a:t>Understand variability in the coastal environment</a:t>
            </a:r>
          </a:p>
          <a:p>
            <a:pPr lvl="1"/>
            <a:r>
              <a:rPr lang="en-US" dirty="0" smtClean="0"/>
              <a:t>Coastal hypoxia/acidification is a new and growing issue</a:t>
            </a:r>
          </a:p>
          <a:p>
            <a:pPr lvl="1"/>
            <a:r>
              <a:rPr lang="en-US" dirty="0" smtClean="0"/>
              <a:t>The effect of human generated point source pollutants is a coastal problem</a:t>
            </a:r>
          </a:p>
          <a:p>
            <a:r>
              <a:rPr lang="en-US" dirty="0" smtClean="0"/>
              <a:t>The specific science mission</a:t>
            </a:r>
          </a:p>
          <a:p>
            <a:pPr lvl="1"/>
            <a:r>
              <a:rPr lang="en-US" dirty="0" smtClean="0"/>
              <a:t>Is net production changing on the West Coast of the US</a:t>
            </a:r>
          </a:p>
          <a:p>
            <a:pPr lvl="2"/>
            <a:r>
              <a:rPr lang="en-US" dirty="0" smtClean="0"/>
              <a:t>What is changing, where, at what rate?</a:t>
            </a:r>
          </a:p>
          <a:p>
            <a:r>
              <a:rPr lang="en-US" dirty="0" smtClean="0"/>
              <a:t>Overarching technology requirements</a:t>
            </a:r>
          </a:p>
          <a:p>
            <a:pPr lvl="1"/>
            <a:r>
              <a:rPr lang="en-US" dirty="0" smtClean="0"/>
              <a:t>Need to flood the measurement volume with economical, sustainable, capable instruments suites.</a:t>
            </a:r>
          </a:p>
          <a:p>
            <a:pPr lvl="2"/>
            <a:r>
              <a:rPr lang="en-US" dirty="0" smtClean="0"/>
              <a:t>Both initial capital costs and on-going O&amp;M costs are important</a:t>
            </a:r>
          </a:p>
          <a:p>
            <a:pPr lvl="2"/>
            <a:r>
              <a:rPr lang="en-US" dirty="0" smtClean="0"/>
              <a:t>So, the question is what platform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Simulink</a:t>
            </a:r>
            <a:r>
              <a:rPr lang="en-US" dirty="0" smtClean="0"/>
              <a:t> vs. Reality</a:t>
            </a:r>
            <a:endParaRPr lang="en-US" dirty="0"/>
          </a:p>
        </p:txBody>
      </p:sp>
      <p:pic>
        <p:nvPicPr>
          <p:cNvPr id="5" name="Picture 4" descr="simulinkTestTankPlot.jpg"/>
          <p:cNvPicPr>
            <a:picLocks noChangeAspect="1"/>
          </p:cNvPicPr>
          <p:nvPr/>
        </p:nvPicPr>
        <p:blipFill>
          <a:blip r:embed="rId2" cstate="print"/>
          <a:srcRect l="7500" t="3977" r="7500" b="3977"/>
          <a:stretch>
            <a:fillRect/>
          </a:stretch>
        </p:blipFill>
        <p:spPr>
          <a:xfrm>
            <a:off x="609600" y="1676400"/>
            <a:ext cx="7772400" cy="472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</a:t>
            </a:r>
            <a:r>
              <a:rPr lang="en-US" dirty="0" err="1" smtClean="0"/>
              <a:t>Subsytem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5877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Distribution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Need 24 VDC to achieve desired motor speeds</a:t>
            </a:r>
          </a:p>
          <a:p>
            <a:r>
              <a:rPr lang="en-US" dirty="0" smtClean="0"/>
              <a:t>Primary batteries for full mission, rechargeable batteries for testing</a:t>
            </a:r>
          </a:p>
          <a:p>
            <a:r>
              <a:rPr lang="en-US" dirty="0" err="1" smtClean="0"/>
              <a:t>Electrochem</a:t>
            </a:r>
            <a:r>
              <a:rPr lang="en-US" dirty="0" smtClean="0"/>
              <a:t> 3B0076 Li-</a:t>
            </a:r>
            <a:r>
              <a:rPr lang="en-US" dirty="0" err="1" smtClean="0"/>
              <a:t>BrCl</a:t>
            </a:r>
            <a:r>
              <a:rPr lang="en-US" dirty="0" smtClean="0"/>
              <a:t> primary 3.0–3.9 VDC</a:t>
            </a:r>
          </a:p>
          <a:p>
            <a:r>
              <a:rPr lang="en-US" dirty="0" err="1" smtClean="0"/>
              <a:t>Tenergy</a:t>
            </a:r>
            <a:r>
              <a:rPr lang="en-US" dirty="0" smtClean="0"/>
              <a:t> 18650 Li-ion rechargeable 3.0-4.2 VDC</a:t>
            </a:r>
          </a:p>
          <a:p>
            <a:r>
              <a:rPr lang="en-US" dirty="0" smtClean="0"/>
              <a:t>8 cells in series = 24-33.6 VDC Battery Bus</a:t>
            </a:r>
          </a:p>
          <a:p>
            <a:pPr lvl="1"/>
            <a:r>
              <a:rPr lang="en-US" dirty="0" smtClean="0"/>
              <a:t>Run the BE motor directly off the Battery bus</a:t>
            </a:r>
            <a:endParaRPr lang="en-US" dirty="0"/>
          </a:p>
          <a:p>
            <a:r>
              <a:rPr lang="en-US" dirty="0" smtClean="0"/>
              <a:t>Buck converters for 3.3VDC electronics, 12 VDC instruments and 23VDC position sensor</a:t>
            </a:r>
          </a:p>
          <a:p>
            <a:r>
              <a:rPr lang="en-US" dirty="0" smtClean="0"/>
              <a:t>Switched power to instruments</a:t>
            </a:r>
          </a:p>
          <a:p>
            <a:r>
              <a:rPr lang="en-US" dirty="0" smtClean="0"/>
              <a:t>Independent micro power sleep controller for overall system (eventually).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err="1" smtClean="0"/>
              <a:t>Gadgeteer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638800"/>
          </a:xfrm>
        </p:spPr>
        <p:txBody>
          <a:bodyPr>
            <a:normAutofit fontScale="55000" lnSpcReduction="20000"/>
          </a:bodyPr>
          <a:lstStyle/>
          <a:p>
            <a:r>
              <a:rPr lang="en-US" sz="5100" dirty="0" smtClean="0"/>
              <a:t>Problem: Software development is hard, time consuming and can impede progress in other areas</a:t>
            </a:r>
          </a:p>
          <a:p>
            <a:r>
              <a:rPr lang="en-US" sz="5100" dirty="0" smtClean="0"/>
              <a:t>A set of tools that provides effective embedded development testing to move forward in parallel with production software development would be very valuable</a:t>
            </a:r>
          </a:p>
          <a:p>
            <a:r>
              <a:rPr lang="en-US" sz="5100" dirty="0" smtClean="0"/>
              <a:t>Ideal solution would have </a:t>
            </a:r>
          </a:p>
          <a:p>
            <a:pPr lvl="1"/>
            <a:r>
              <a:rPr lang="en-US" sz="3800" dirty="0"/>
              <a:t>C</a:t>
            </a:r>
            <a:r>
              <a:rPr lang="en-US" sz="3800" dirty="0" smtClean="0"/>
              <a:t>heap, readily available, embedded hardware </a:t>
            </a:r>
          </a:p>
          <a:p>
            <a:pPr lvl="1"/>
            <a:r>
              <a:rPr lang="en-US" sz="3800" b="1" u="sng" dirty="0" smtClean="0"/>
              <a:t>The ability to support current and future </a:t>
            </a:r>
            <a:r>
              <a:rPr lang="en-US" sz="3800" b="1" u="sng" dirty="0" err="1" smtClean="0"/>
              <a:t>Chem</a:t>
            </a:r>
            <a:r>
              <a:rPr lang="en-US" sz="3800" b="1" u="sng" dirty="0" smtClean="0"/>
              <a:t> Sensor lab work </a:t>
            </a:r>
          </a:p>
          <a:p>
            <a:pPr lvl="1"/>
            <a:r>
              <a:rPr lang="en-US" sz="3800" dirty="0"/>
              <a:t>An easy to learn, easy to use, powerful development environment</a:t>
            </a:r>
          </a:p>
          <a:p>
            <a:pPr lvl="1"/>
            <a:r>
              <a:rPr lang="en-US" sz="3800" dirty="0" smtClean="0"/>
              <a:t>Existing </a:t>
            </a:r>
            <a:r>
              <a:rPr lang="en-US" sz="3800" dirty="0"/>
              <a:t>interfaces (both hardware and </a:t>
            </a:r>
            <a:r>
              <a:rPr lang="en-US" sz="3800" dirty="0" smtClean="0"/>
              <a:t>software) </a:t>
            </a:r>
            <a:r>
              <a:rPr lang="en-US" sz="3800" dirty="0"/>
              <a:t>to a wide range of </a:t>
            </a:r>
            <a:r>
              <a:rPr lang="en-US" sz="3800" dirty="0" smtClean="0"/>
              <a:t>devices</a:t>
            </a:r>
          </a:p>
          <a:p>
            <a:r>
              <a:rPr lang="en-US" sz="4200" dirty="0" smtClean="0"/>
              <a:t>I’ve never found anything suitable until I stumbled across the Gadgeteer/.NET Micro Framework/Visual Studio and it looked worth an experiment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334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Initial </a:t>
            </a:r>
            <a:r>
              <a:rPr lang="en-US" dirty="0" err="1" smtClean="0"/>
              <a:t>Gadgeteer</a:t>
            </a:r>
            <a:r>
              <a:rPr lang="en-US" dirty="0" smtClean="0"/>
              <a:t> 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 fontScale="62500" lnSpcReduction="20000"/>
          </a:bodyPr>
          <a:lstStyle/>
          <a:p>
            <a:r>
              <a:rPr lang="en-US" sz="5100" dirty="0" smtClean="0"/>
              <a:t>Building </a:t>
            </a:r>
            <a:r>
              <a:rPr lang="en-US" sz="5100" dirty="0"/>
              <a:t>a working test tank prototype to test buoyancy engine performance and control </a:t>
            </a:r>
            <a:r>
              <a:rPr lang="en-US" sz="5100" dirty="0" smtClean="0"/>
              <a:t>strategies </a:t>
            </a:r>
          </a:p>
          <a:p>
            <a:r>
              <a:rPr lang="en-US" sz="5100" dirty="0"/>
              <a:t>A</a:t>
            </a:r>
            <a:r>
              <a:rPr lang="en-US" sz="5100" dirty="0" smtClean="0"/>
              <a:t>n </a:t>
            </a:r>
            <a:r>
              <a:rPr lang="en-US" sz="5100" dirty="0"/>
              <a:t>unequivocal success </a:t>
            </a:r>
          </a:p>
          <a:p>
            <a:pPr lvl="1"/>
            <a:r>
              <a:rPr lang="en-US" sz="3800" dirty="0"/>
              <a:t>Complete ignorance to full BE control test program in 2 weeks</a:t>
            </a:r>
          </a:p>
          <a:p>
            <a:pPr lvl="1"/>
            <a:r>
              <a:rPr lang="en-US" sz="3800" dirty="0"/>
              <a:t>10 Hz PID loop, event driven serial IO, SPI, USB, Bluetooth and </a:t>
            </a:r>
            <a:r>
              <a:rPr lang="en-US" sz="3800" dirty="0" smtClean="0"/>
              <a:t>a file system</a:t>
            </a:r>
          </a:p>
          <a:p>
            <a:r>
              <a:rPr lang="en-US" sz="5100" dirty="0" smtClean="0"/>
              <a:t>So successful we asked the question whether it is worth looking at </a:t>
            </a:r>
            <a:r>
              <a:rPr lang="en-US" sz="5100" dirty="0" err="1" smtClean="0"/>
              <a:t>.Net</a:t>
            </a:r>
            <a:r>
              <a:rPr lang="en-US" sz="5100" dirty="0" smtClean="0"/>
              <a:t> </a:t>
            </a:r>
            <a:r>
              <a:rPr lang="en-US" sz="5100" dirty="0" err="1" smtClean="0"/>
              <a:t>Gadgeteer</a:t>
            </a:r>
            <a:r>
              <a:rPr lang="en-US" sz="5100" dirty="0" smtClean="0"/>
              <a:t> for the production software</a:t>
            </a:r>
          </a:p>
          <a:p>
            <a:pPr marL="0" indent="0">
              <a:buNone/>
            </a:pPr>
            <a:endParaRPr lang="en-US" sz="5100" dirty="0" smtClean="0"/>
          </a:p>
          <a:p>
            <a:pPr lvl="1"/>
            <a:endParaRPr lang="en-US" sz="43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2553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Software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Gadgeteer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</a:p>
          <a:p>
            <a:pPr lvl="1"/>
            <a:r>
              <a:rPr lang="en-US" dirty="0" err="1" smtClean="0"/>
              <a:t>Gadgeteer</a:t>
            </a:r>
            <a:r>
              <a:rPr lang="en-US" dirty="0" smtClean="0"/>
              <a:t> = hardware spec, </a:t>
            </a:r>
            <a:r>
              <a:rPr lang="en-US" dirty="0" err="1" smtClean="0"/>
              <a:t>.net</a:t>
            </a:r>
            <a:r>
              <a:rPr lang="en-US" dirty="0" smtClean="0"/>
              <a:t> micro framework, Visual studio C#</a:t>
            </a:r>
          </a:p>
          <a:p>
            <a:pPr lvl="1"/>
            <a:r>
              <a:rPr lang="en-US" dirty="0" smtClean="0"/>
              <a:t>Microsoft labs development, MS commitment, </a:t>
            </a:r>
          </a:p>
          <a:p>
            <a:r>
              <a:rPr lang="en-US" dirty="0" smtClean="0"/>
              <a:t>Mostly open source (some vendor drivers may be prop.)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Pros/cons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Pros</a:t>
            </a:r>
          </a:p>
          <a:p>
            <a:pPr lvl="1"/>
            <a:r>
              <a:rPr lang="en-US" dirty="0" smtClean="0"/>
              <a:t>Rapid development</a:t>
            </a:r>
          </a:p>
          <a:p>
            <a:pPr lvl="1"/>
            <a:r>
              <a:rPr lang="en-US" dirty="0" smtClean="0"/>
              <a:t>Low cost tools and hardware</a:t>
            </a:r>
          </a:p>
          <a:p>
            <a:pPr lvl="1"/>
            <a:r>
              <a:rPr lang="en-US" dirty="0" smtClean="0"/>
              <a:t>Low level details are abstracted so we can concentrate on the application</a:t>
            </a:r>
          </a:p>
          <a:p>
            <a:pPr lvl="2"/>
            <a:r>
              <a:rPr lang="en-US" dirty="0" smtClean="0"/>
              <a:t>At many levels</a:t>
            </a:r>
          </a:p>
          <a:p>
            <a:pPr lvl="1"/>
            <a:r>
              <a:rPr lang="en-US" dirty="0" smtClean="0"/>
              <a:t>After initial investment in Software Engineering, very maintainable by </a:t>
            </a:r>
            <a:r>
              <a:rPr lang="en-US" dirty="0" err="1" smtClean="0"/>
              <a:t>Chem</a:t>
            </a:r>
            <a:r>
              <a:rPr lang="en-US" dirty="0" smtClean="0"/>
              <a:t> Sensor Lab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API documentation sucks</a:t>
            </a:r>
          </a:p>
          <a:p>
            <a:r>
              <a:rPr lang="en-US" dirty="0" smtClean="0"/>
              <a:t>Interpreted language with escape to C++</a:t>
            </a:r>
          </a:p>
          <a:p>
            <a:pPr lvl="1"/>
            <a:r>
              <a:rPr lang="en-US" dirty="0" smtClean="0"/>
              <a:t>Performance won’t be the highest (but should be adequate)</a:t>
            </a:r>
          </a:p>
          <a:p>
            <a:r>
              <a:rPr lang="en-US" dirty="0" smtClean="0"/>
              <a:t>GC</a:t>
            </a:r>
          </a:p>
          <a:p>
            <a:r>
              <a:rPr lang="en-US" dirty="0" smtClean="0"/>
              <a:t>Not the lowest power 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a CPF?  </a:t>
            </a:r>
            <a:r>
              <a:rPr lang="en-US" sz="3200" dirty="0" smtClean="0"/>
              <a:t>(cont)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Argo array has been and should continue to be a successful example of an economically viable (~$50M), sustainable global observing system</a:t>
            </a:r>
          </a:p>
          <a:p>
            <a:r>
              <a:rPr lang="en-US" dirty="0" smtClean="0"/>
              <a:t>Argo floats are the preferred platform for new </a:t>
            </a:r>
            <a:r>
              <a:rPr lang="en-US" dirty="0" err="1" smtClean="0"/>
              <a:t>Chem</a:t>
            </a:r>
            <a:r>
              <a:rPr lang="en-US" dirty="0" smtClean="0"/>
              <a:t> Sensor lab instrumentation</a:t>
            </a:r>
          </a:p>
          <a:p>
            <a:r>
              <a:rPr lang="en-US" dirty="0" smtClean="0"/>
              <a:t>Conclusion:</a:t>
            </a:r>
          </a:p>
          <a:p>
            <a:pPr lvl="1"/>
            <a:r>
              <a:rPr lang="en-US" dirty="0" smtClean="0"/>
              <a:t>While there are certainly some risks, adapting Argo open ocean profiling float technology for coastal oceanographic applications may provide important new observing capabilities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Components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Mission control, instrument drivers, buoyancy engine</a:t>
            </a:r>
          </a:p>
          <a:p>
            <a:r>
              <a:rPr lang="en-US" dirty="0" smtClean="0"/>
              <a:t>Scheduler controls instrument sampling from the mission description file</a:t>
            </a:r>
          </a:p>
          <a:p>
            <a:r>
              <a:rPr lang="en-US" dirty="0" err="1" smtClean="0"/>
              <a:t>WiFi</a:t>
            </a:r>
            <a:r>
              <a:rPr lang="en-US" dirty="0" smtClean="0"/>
              <a:t> and Iridium networking</a:t>
            </a:r>
          </a:p>
          <a:p>
            <a:r>
              <a:rPr lang="en-US" dirty="0" smtClean="0"/>
              <a:t>Telnet server for UI to CPF</a:t>
            </a:r>
          </a:p>
          <a:p>
            <a:r>
              <a:rPr lang="en-US" dirty="0" smtClean="0"/>
              <a:t>FTP for data and configuration file transfer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HSM</a:t>
            </a:r>
          </a:p>
          <a:p>
            <a:pPr lvl="1"/>
            <a:r>
              <a:rPr lang="en-US" dirty="0" smtClean="0"/>
              <a:t>Why?</a:t>
            </a:r>
          </a:p>
          <a:p>
            <a:r>
              <a:rPr lang="en-US" dirty="0" smtClean="0"/>
              <a:t>JSON</a:t>
            </a:r>
          </a:p>
          <a:p>
            <a:pPr lvl="1"/>
            <a:r>
              <a:rPr lang="en-US" dirty="0" smtClean="0"/>
              <a:t>Why?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 Transfer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 l="10103" t="32681" r="56901" b="19502"/>
          <a:stretch>
            <a:fillRect/>
          </a:stretch>
        </p:blipFill>
        <p:spPr bwMode="auto">
          <a:xfrm>
            <a:off x="4419600" y="2438400"/>
            <a:ext cx="4391025" cy="428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ata\isus\argo\5146SoOcn\ODV\Map_zoom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14407" cy="4191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ata\isus\argo\5146SoOcn\ODV\Map_0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3800"/>
            <a:ext cx="3410901" cy="312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0600" y="381000"/>
            <a:ext cx="35814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Argo 7647: 9 months parked at ~1000m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5562600" y="1905000"/>
            <a:ext cx="32766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ARVOR-C 200m/day</a:t>
            </a:r>
          </a:p>
          <a:p>
            <a:r>
              <a:rPr lang="en-US" dirty="0" smtClean="0"/>
              <a:t>Buoy @ 50m = 4000m/day</a:t>
            </a:r>
          </a:p>
          <a:p>
            <a:r>
              <a:rPr lang="en-US" dirty="0" smtClean="0"/>
              <a:t>Drifting profiler = 4300m/day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743200" y="4953000"/>
            <a:ext cx="152400" cy="152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3200400" y="3048000"/>
            <a:ext cx="304800" cy="190500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429000" y="1524000"/>
            <a:ext cx="0" cy="6096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429000" y="1600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0.25⁰=28km</a:t>
            </a:r>
            <a:endParaRPr lang="en-US" dirty="0"/>
          </a:p>
        </p:txBody>
      </p:sp>
      <p:cxnSp>
        <p:nvCxnSpPr>
          <p:cNvPr id="20" name="Straight Connector 19"/>
          <p:cNvCxnSpPr>
            <a:stCxn id="9" idx="6"/>
          </p:cNvCxnSpPr>
          <p:nvPr/>
        </p:nvCxnSpPr>
        <p:spPr>
          <a:xfrm flipV="1">
            <a:off x="2895600" y="4953000"/>
            <a:ext cx="609600" cy="762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334000" y="304800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Some evidence this may work</a:t>
            </a:r>
            <a:endParaRPr lang="en-US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APEXandISUSfig1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990600"/>
            <a:ext cx="4403725" cy="569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ttp://www-hrx.ucsd.edu/www-argo/statusbig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1219200"/>
            <a:ext cx="5029199" cy="2324116"/>
          </a:xfrm>
          <a:prstGeom prst="rect">
            <a:avLst/>
          </a:prstGeom>
          <a:noFill/>
        </p:spPr>
      </p:pic>
      <p:sp>
        <p:nvSpPr>
          <p:cNvPr id="38" name="Rectangle 37"/>
          <p:cNvSpPr/>
          <p:nvPr/>
        </p:nvSpPr>
        <p:spPr>
          <a:xfrm>
            <a:off x="7086600" y="4191000"/>
            <a:ext cx="1447800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54" name="TextBox 39"/>
          <p:cNvSpPr txBox="1">
            <a:spLocks noChangeArrowheads="1"/>
          </p:cNvSpPr>
          <p:nvPr/>
        </p:nvSpPr>
        <p:spPr bwMode="auto">
          <a:xfrm>
            <a:off x="7315200" y="3200400"/>
            <a:ext cx="1828800" cy="147732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/>
              <a:t>Replace existing buoyancy engine with more efficient, better form factor engine with enough buoyancy control to </a:t>
            </a:r>
            <a:r>
              <a:rPr lang="en-US" sz="1200" dirty="0" smtClean="0"/>
              <a:t>anchor/de-anchor </a:t>
            </a:r>
            <a:r>
              <a:rPr lang="en-US" sz="1200" dirty="0"/>
              <a:t>on the bottom</a:t>
            </a:r>
            <a:r>
              <a:rPr lang="en-US" dirty="0"/>
              <a:t>.</a:t>
            </a:r>
          </a:p>
        </p:txBody>
      </p:sp>
      <p:sp>
        <p:nvSpPr>
          <p:cNvPr id="2055" name="TextBox 40"/>
          <p:cNvSpPr txBox="1">
            <a:spLocks noChangeArrowheads="1"/>
          </p:cNvSpPr>
          <p:nvPr/>
        </p:nvSpPr>
        <p:spPr bwMode="auto">
          <a:xfrm>
            <a:off x="4267200" y="3581400"/>
            <a:ext cx="1981200" cy="1477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/>
              <a:t>Re-organize components to allow more sophisticated instrument suites better suited for coastal measurements</a:t>
            </a:r>
          </a:p>
          <a:p>
            <a:endParaRPr lang="en-US" sz="1200"/>
          </a:p>
          <a:p>
            <a:endParaRPr lang="en-US"/>
          </a:p>
        </p:txBody>
      </p:sp>
      <p:sp>
        <p:nvSpPr>
          <p:cNvPr id="2056" name="TextBox 41"/>
          <p:cNvSpPr txBox="1">
            <a:spLocks noChangeArrowheads="1"/>
          </p:cNvSpPr>
          <p:nvPr/>
        </p:nvSpPr>
        <p:spPr bwMode="auto">
          <a:xfrm>
            <a:off x="4419600" y="5715000"/>
            <a:ext cx="1981200" cy="5540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1200"/>
          </a:p>
          <a:p>
            <a:endParaRPr lang="en-US"/>
          </a:p>
        </p:txBody>
      </p:sp>
      <p:sp>
        <p:nvSpPr>
          <p:cNvPr id="2057" name="TextBox 42"/>
          <p:cNvSpPr txBox="1">
            <a:spLocks noChangeArrowheads="1"/>
          </p:cNvSpPr>
          <p:nvPr/>
        </p:nvSpPr>
        <p:spPr bwMode="auto">
          <a:xfrm>
            <a:off x="4267200" y="5257800"/>
            <a:ext cx="1981200" cy="830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/>
              <a:t>Improve controller to support more sophisticated instrument suites</a:t>
            </a:r>
            <a:endParaRPr lang="en-US"/>
          </a:p>
        </p:txBody>
      </p:sp>
      <p:sp>
        <p:nvSpPr>
          <p:cNvPr id="2058" name="TextBox 44"/>
          <p:cNvSpPr txBox="1">
            <a:spLocks noChangeArrowheads="1"/>
          </p:cNvSpPr>
          <p:nvPr/>
        </p:nvSpPr>
        <p:spPr bwMode="auto">
          <a:xfrm>
            <a:off x="7315200" y="5638800"/>
            <a:ext cx="1752600" cy="6461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/>
              <a:t>Redesign float base to function as a “parking brake”</a:t>
            </a:r>
            <a:endParaRPr lang="en-US"/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381000" y="3733800"/>
            <a:ext cx="3352800" cy="2743200"/>
            <a:chOff x="838200" y="4038600"/>
            <a:chExt cx="2030413" cy="1752600"/>
          </a:xfrm>
        </p:grpSpPr>
        <p:pic>
          <p:nvPicPr>
            <p:cNvPr id="2063" name="Picture 11" descr="mars-2.jpg"/>
            <p:cNvPicPr>
              <a:picLocks noChangeAspect="1"/>
            </p:cNvPicPr>
            <p:nvPr/>
          </p:nvPicPr>
          <p:blipFill>
            <a:blip r:embed="rId5" cstate="print"/>
            <a:srcRect l="13147"/>
            <a:stretch>
              <a:fillRect/>
            </a:stretch>
          </p:blipFill>
          <p:spPr bwMode="auto">
            <a:xfrm>
              <a:off x="838200" y="4038600"/>
              <a:ext cx="2030413" cy="175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Oval 12"/>
            <p:cNvSpPr/>
            <p:nvPr/>
          </p:nvSpPr>
          <p:spPr>
            <a:xfrm>
              <a:off x="2271713" y="4146550"/>
              <a:ext cx="52387" cy="5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2066925" y="4198938"/>
              <a:ext cx="52388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1503363" y="4146550"/>
              <a:ext cx="52387" cy="5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2066925" y="4414838"/>
              <a:ext cx="52388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1760538" y="4198938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2" name="Oval 21"/>
            <p:cNvSpPr/>
            <p:nvPr/>
          </p:nvSpPr>
          <p:spPr>
            <a:xfrm>
              <a:off x="1811338" y="4468813"/>
              <a:ext cx="50800" cy="5238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3" name="Oval 22"/>
            <p:cNvSpPr/>
            <p:nvPr/>
          </p:nvSpPr>
          <p:spPr>
            <a:xfrm>
              <a:off x="2374900" y="4468813"/>
              <a:ext cx="50800" cy="5238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4" name="Oval 23"/>
            <p:cNvSpPr/>
            <p:nvPr/>
          </p:nvSpPr>
          <p:spPr>
            <a:xfrm>
              <a:off x="2476500" y="4897438"/>
              <a:ext cx="52388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5" name="Oval 24"/>
            <p:cNvSpPr/>
            <p:nvPr/>
          </p:nvSpPr>
          <p:spPr>
            <a:xfrm>
              <a:off x="2170113" y="5111750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6" name="Oval 25"/>
            <p:cNvSpPr/>
            <p:nvPr/>
          </p:nvSpPr>
          <p:spPr>
            <a:xfrm>
              <a:off x="2425700" y="5165725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7" name="Oval 26"/>
            <p:cNvSpPr/>
            <p:nvPr/>
          </p:nvSpPr>
          <p:spPr>
            <a:xfrm>
              <a:off x="2119313" y="5380038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8" name="Oval 27"/>
            <p:cNvSpPr/>
            <p:nvPr/>
          </p:nvSpPr>
          <p:spPr>
            <a:xfrm>
              <a:off x="2324100" y="4951413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9" name="Oval 28"/>
            <p:cNvSpPr/>
            <p:nvPr/>
          </p:nvSpPr>
          <p:spPr>
            <a:xfrm>
              <a:off x="1606550" y="4360863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0" name="Oval 29"/>
            <p:cNvSpPr/>
            <p:nvPr/>
          </p:nvSpPr>
          <p:spPr>
            <a:xfrm>
              <a:off x="2579688" y="4737100"/>
              <a:ext cx="50800" cy="5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46" name="Oval 45"/>
            <p:cNvSpPr/>
            <p:nvPr/>
          </p:nvSpPr>
          <p:spPr>
            <a:xfrm>
              <a:off x="2209800" y="4724400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3" name="Group 47"/>
          <p:cNvGrpSpPr>
            <a:grpSpLocks/>
          </p:cNvGrpSpPr>
          <p:nvPr/>
        </p:nvGrpSpPr>
        <p:grpSpPr bwMode="auto">
          <a:xfrm>
            <a:off x="2590800" y="1676400"/>
            <a:ext cx="685800" cy="2590800"/>
            <a:chOff x="1905000" y="2438400"/>
            <a:chExt cx="762000" cy="1905000"/>
          </a:xfrm>
        </p:grpSpPr>
        <p:sp>
          <p:nvSpPr>
            <p:cNvPr id="8" name="Oval 7"/>
            <p:cNvSpPr/>
            <p:nvPr/>
          </p:nvSpPr>
          <p:spPr>
            <a:xfrm>
              <a:off x="2591594" y="2438400"/>
              <a:ext cx="75406" cy="15308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Straight Arrow Connector 9"/>
            <p:cNvCxnSpPr>
              <a:stCxn id="8" idx="4"/>
            </p:cNvCxnSpPr>
            <p:nvPr/>
          </p:nvCxnSpPr>
          <p:spPr>
            <a:xfrm flipH="1">
              <a:off x="1905000" y="2591481"/>
              <a:ext cx="724298" cy="1751919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Subtitle 2"/>
          <p:cNvSpPr txBox="1">
            <a:spLocks/>
          </p:cNvSpPr>
          <p:nvPr/>
        </p:nvSpPr>
        <p:spPr>
          <a:xfrm>
            <a:off x="1066800" y="8382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95600" y="152400"/>
            <a:ext cx="381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The Big Picture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Requirements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Profile from 500 meters to the surface</a:t>
            </a:r>
          </a:p>
          <a:p>
            <a:pPr lvl="1"/>
            <a:r>
              <a:rPr lang="en-US" dirty="0" smtClean="0"/>
              <a:t>Park anywhere in the water column</a:t>
            </a:r>
          </a:p>
          <a:p>
            <a:r>
              <a:rPr lang="en-US" dirty="0" smtClean="0"/>
              <a:t>1000 profiles from 200 meters to the surface over 3 years (goal: 1800 profiles over 5 years)</a:t>
            </a:r>
          </a:p>
          <a:p>
            <a:r>
              <a:rPr lang="en-US" dirty="0" smtClean="0"/>
              <a:t>Support a biogeochemical instrument suite</a:t>
            </a:r>
          </a:p>
          <a:p>
            <a:pPr lvl="1"/>
            <a:r>
              <a:rPr lang="en-US" dirty="0" smtClean="0"/>
              <a:t>CTD, pH, O</a:t>
            </a:r>
            <a:r>
              <a:rPr lang="en-US" baseline="-25000" dirty="0" smtClean="0"/>
              <a:t>2</a:t>
            </a:r>
            <a:r>
              <a:rPr lang="en-US" dirty="0" smtClean="0"/>
              <a:t>, Nitrate, Fluorescence/Backscatter, PAR</a:t>
            </a:r>
          </a:p>
          <a:p>
            <a:r>
              <a:rPr lang="en-US" dirty="0" smtClean="0"/>
              <a:t>2.5 liter buoyancy engine (BE) to support anchoring/de-anchoring capability</a:t>
            </a:r>
          </a:p>
          <a:p>
            <a:r>
              <a:rPr lang="en-US" dirty="0" smtClean="0"/>
              <a:t>Size, weight, deployment scenario similar to existing APEX profiling float</a:t>
            </a:r>
          </a:p>
          <a:p>
            <a:r>
              <a:rPr lang="en-US" dirty="0" smtClean="0"/>
              <a:t>Provide some instrument expansion capability 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Significant Risks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we keep an array of profiling floats in a “coastal” measurement volume for the desired mission duration</a:t>
            </a:r>
          </a:p>
          <a:p>
            <a:r>
              <a:rPr lang="en-US" dirty="0" err="1" smtClean="0"/>
              <a:t>Biofouling</a:t>
            </a:r>
            <a:r>
              <a:rPr lang="en-US" dirty="0" smtClean="0"/>
              <a:t> in the 500 meter range</a:t>
            </a:r>
          </a:p>
          <a:p>
            <a:r>
              <a:rPr lang="en-US" dirty="0" smtClean="0"/>
              <a:t>Can we build a robust profiling float i.e. buoyancy engine, with significantly more </a:t>
            </a:r>
            <a:r>
              <a:rPr lang="el-GR" dirty="0" smtClean="0"/>
              <a:t>Δ</a:t>
            </a:r>
            <a:r>
              <a:rPr lang="en-US" dirty="0" smtClean="0"/>
              <a:t>V/V (volume change divided by total platform volume) than existing floats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Mitigation Calculations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Anchor/</a:t>
            </a:r>
            <a:r>
              <a:rPr lang="en-US" dirty="0" err="1" smtClean="0"/>
              <a:t>deAnchor</a:t>
            </a:r>
            <a:r>
              <a:rPr lang="en-US" dirty="0" smtClean="0"/>
              <a:t> force vs. current velocity</a:t>
            </a:r>
          </a:p>
          <a:p>
            <a:pPr lvl="1"/>
            <a:r>
              <a:rPr lang="en-US" dirty="0" smtClean="0"/>
              <a:t>Simple force balance equations with some geotechnical anchoring calculations</a:t>
            </a:r>
          </a:p>
          <a:p>
            <a:r>
              <a:rPr lang="en-US" dirty="0" smtClean="0"/>
              <a:t>Energy budget with 10X buoyancy engine and expanded instrument suite</a:t>
            </a:r>
          </a:p>
          <a:p>
            <a:pPr lvl="1"/>
            <a:r>
              <a:rPr lang="en-US" dirty="0" smtClean="0"/>
              <a:t>Modified version of existing APEX energy model</a:t>
            </a:r>
          </a:p>
          <a:p>
            <a:r>
              <a:rPr lang="en-US" dirty="0" smtClean="0"/>
              <a:t>Depth/velocity control for a limited depth</a:t>
            </a:r>
          </a:p>
          <a:p>
            <a:pPr lvl="1"/>
            <a:r>
              <a:rPr lang="en-US" dirty="0" err="1" smtClean="0"/>
              <a:t>Matlab</a:t>
            </a:r>
            <a:r>
              <a:rPr lang="en-US" dirty="0" smtClean="0"/>
              <a:t>/</a:t>
            </a:r>
            <a:r>
              <a:rPr lang="en-US" dirty="0" err="1" smtClean="0"/>
              <a:t>Simulink</a:t>
            </a:r>
            <a:r>
              <a:rPr lang="en-US" dirty="0" smtClean="0"/>
              <a:t> dynamic model with our PID controller</a:t>
            </a:r>
          </a:p>
          <a:p>
            <a:r>
              <a:rPr lang="en-US" dirty="0" smtClean="0"/>
              <a:t>Float residence time in a coastal measurement volume</a:t>
            </a:r>
          </a:p>
          <a:p>
            <a:pPr lvl="1"/>
            <a:r>
              <a:rPr lang="en-US" dirty="0" smtClean="0"/>
              <a:t>Sergei Frolov built some nice tools using JPL/ROMS model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Background &amp; 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Existing profiling floats have been used for coastal applications with some success</a:t>
            </a:r>
          </a:p>
          <a:p>
            <a:pPr lvl="1"/>
            <a:r>
              <a:rPr lang="en-US" dirty="0" smtClean="0"/>
              <a:t>No significant optimization for coastal application is apparent</a:t>
            </a:r>
          </a:p>
          <a:p>
            <a:pPr lvl="1"/>
            <a:r>
              <a:rPr lang="en-US" dirty="0" smtClean="0"/>
              <a:t>Not currently an active area of development</a:t>
            </a:r>
          </a:p>
          <a:p>
            <a:r>
              <a:rPr lang="en-US" dirty="0" smtClean="0"/>
              <a:t>Different class of hydraulic pump may mitigate some of the problems of the </a:t>
            </a:r>
            <a:r>
              <a:rPr lang="en-US" dirty="0" err="1" smtClean="0"/>
              <a:t>LeDuc</a:t>
            </a:r>
            <a:r>
              <a:rPr lang="en-US" dirty="0" smtClean="0"/>
              <a:t> pump currently used in gliders and other existing designs</a:t>
            </a:r>
          </a:p>
          <a:p>
            <a:r>
              <a:rPr lang="en-US" dirty="0" smtClean="0"/>
              <a:t>Bellows style diaphragm may allow significantly larger external bladder size</a:t>
            </a:r>
          </a:p>
          <a:p>
            <a:r>
              <a:rPr lang="en-US" dirty="0" smtClean="0"/>
              <a:t>High resolution, operational numerical model (JPL/UCLA ROMS ) may provide some ability to keep a float inside the desired measurement volume by taking advantage of serendipitous currents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5320</TotalTime>
  <Words>1471</Words>
  <Application>Microsoft Office PowerPoint</Application>
  <PresentationFormat>On-screen Show (4:3)</PresentationFormat>
  <Paragraphs>189</Paragraphs>
  <Slides>34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Coastal Profiling Float Design Review</vt:lpstr>
      <vt:lpstr>Why a Coastal Profiling Float (CPF)?</vt:lpstr>
      <vt:lpstr>Why a CPF?  (cont)</vt:lpstr>
      <vt:lpstr>Slide 4</vt:lpstr>
      <vt:lpstr>Slide 5</vt:lpstr>
      <vt:lpstr>Requirements Summary</vt:lpstr>
      <vt:lpstr>Significant Risks</vt:lpstr>
      <vt:lpstr>Risk Mitigation Calculations</vt:lpstr>
      <vt:lpstr>Some Background &amp; Motivation</vt:lpstr>
      <vt:lpstr>Typical Mission Scenario</vt:lpstr>
      <vt:lpstr>Science User Interface</vt:lpstr>
      <vt:lpstr>ROMS Model Initial Results</vt:lpstr>
      <vt:lpstr>Design Philosophy</vt:lpstr>
      <vt:lpstr>What do you get for a 5 year $10M experiment?</vt:lpstr>
      <vt:lpstr>Slide 15</vt:lpstr>
      <vt:lpstr>End of Science Overview</vt:lpstr>
      <vt:lpstr>Mechanical Subsystem</vt:lpstr>
      <vt:lpstr>Buoyancy Engine</vt:lpstr>
      <vt:lpstr>Simulink Buoyancy Control Model</vt:lpstr>
      <vt:lpstr>Simulink vs. Reality</vt:lpstr>
      <vt:lpstr>Electrical Subsytem</vt:lpstr>
      <vt:lpstr>Power Distribution</vt:lpstr>
      <vt:lpstr>Gadgeteer?</vt:lpstr>
      <vt:lpstr>Initial Gadgeteer Experiment</vt:lpstr>
      <vt:lpstr>Software Details</vt:lpstr>
      <vt:lpstr>State diagrams</vt:lpstr>
      <vt:lpstr>Gadgeteer</vt:lpstr>
      <vt:lpstr>Pros/cons</vt:lpstr>
      <vt:lpstr>Cons</vt:lpstr>
      <vt:lpstr>Software Components </vt:lpstr>
      <vt:lpstr>Implementation</vt:lpstr>
      <vt:lpstr>Power Budget</vt:lpstr>
      <vt:lpstr>Test Plan</vt:lpstr>
      <vt:lpstr>Tech Transfer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Coastal Profiling Float Design Review</dc:title>
  <dc:creator>Gene Massion</dc:creator>
  <cp:lastModifiedBy>Gene Massion</cp:lastModifiedBy>
  <cp:revision>343</cp:revision>
  <dcterms:created xsi:type="dcterms:W3CDTF">2013-06-07T16:42:57Z</dcterms:created>
  <dcterms:modified xsi:type="dcterms:W3CDTF">2013-06-24T20:57:11Z</dcterms:modified>
</cp:coreProperties>
</file>