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304" r:id="rId3"/>
    <p:sldId id="279" r:id="rId4"/>
    <p:sldId id="292" r:id="rId5"/>
    <p:sldId id="310" r:id="rId6"/>
    <p:sldId id="293" r:id="rId7"/>
    <p:sldId id="311" r:id="rId8"/>
    <p:sldId id="294" r:id="rId9"/>
    <p:sldId id="312" r:id="rId10"/>
    <p:sldId id="295" r:id="rId11"/>
    <p:sldId id="296" r:id="rId12"/>
    <p:sldId id="297" r:id="rId13"/>
    <p:sldId id="303" r:id="rId14"/>
    <p:sldId id="305" r:id="rId15"/>
    <p:sldId id="300" r:id="rId16"/>
    <p:sldId id="314" r:id="rId17"/>
    <p:sldId id="291" r:id="rId18"/>
    <p:sldId id="313" r:id="rId19"/>
    <p:sldId id="306" r:id="rId20"/>
    <p:sldId id="307" r:id="rId21"/>
    <p:sldId id="308" r:id="rId22"/>
    <p:sldId id="309" r:id="rId23"/>
    <p:sldId id="298" r:id="rId24"/>
    <p:sldId id="299" r:id="rId25"/>
    <p:sldId id="301" r:id="rId26"/>
    <p:sldId id="302" r:id="rId27"/>
    <p:sldId id="289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ne Massion" initials="GM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8" autoAdjust="0"/>
  </p:normalViewPr>
  <p:slideViewPr>
    <p:cSldViewPr>
      <p:cViewPr varScale="1">
        <p:scale>
          <a:sx n="53" d="100"/>
          <a:sy n="53" d="100"/>
        </p:scale>
        <p:origin x="-475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52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9E587-E7A6-3547-8F3E-8FCDC43AC4A0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364B8-2DEE-184F-889B-79976248E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943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328F1-7803-4A95-A3AC-C9F8EEC9F15F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BC6E9-F5BC-4D2D-8E0A-BBC03BF98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902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9F1DC-130E-6D41-812A-02F98F04EEDD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DCB81-3101-5F49-AC44-111B33B472FB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148E-790A-2241-A944-B494B4DAD9A6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A403E-9ED3-8A42-8E41-BF12680C467B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22212-485D-FA43-9FCA-EA0C44126ED2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E016-DB6B-304C-BB19-DB73EA267919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CE2C-D2C9-3944-AF7F-24C423A98074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BC79F-ABFB-1B46-8CC0-9EE822367BD4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2C5B-075B-D146-AA14-3D9F903096EE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2A18-1564-704E-8BF6-F23E4D17AB52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8871-B142-5F4E-89FA-ECA270965842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C749B-18CD-F646-BA0A-E5B9990A2C1E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FProtoXSection.JPG"/>
          <p:cNvPicPr>
            <a:picLocks noChangeAspect="1"/>
          </p:cNvPicPr>
          <p:nvPr/>
        </p:nvPicPr>
        <p:blipFill>
          <a:blip r:embed="rId2" cstate="print"/>
          <a:srcRect l="55405" t="24636" r="22680" b="23333"/>
          <a:stretch>
            <a:fillRect/>
          </a:stretch>
        </p:blipFill>
        <p:spPr>
          <a:xfrm>
            <a:off x="7391400" y="304800"/>
            <a:ext cx="1676400" cy="6087035"/>
          </a:xfrm>
          <a:prstGeom prst="rect">
            <a:avLst/>
          </a:prstGeom>
        </p:spPr>
      </p:pic>
      <p:pic>
        <p:nvPicPr>
          <p:cNvPr id="5" name="Picture 4" descr="PFProto.JPG"/>
          <p:cNvPicPr>
            <a:picLocks noChangeAspect="1"/>
          </p:cNvPicPr>
          <p:nvPr/>
        </p:nvPicPr>
        <p:blipFill>
          <a:blip r:embed="rId3" cstate="print"/>
          <a:srcRect l="54314" t="22222" r="24117" b="24444"/>
          <a:stretch>
            <a:fillRect/>
          </a:stretch>
        </p:blipFill>
        <p:spPr>
          <a:xfrm>
            <a:off x="76200" y="228600"/>
            <a:ext cx="1600200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/>
          <a:lstStyle/>
          <a:p>
            <a:r>
              <a:rPr lang="en-US" dirty="0" smtClean="0"/>
              <a:t>Coastal Profiling Float</a:t>
            </a:r>
            <a:br>
              <a:rPr lang="en-US" dirty="0" smtClean="0"/>
            </a:br>
            <a:r>
              <a:rPr lang="en-US" dirty="0" smtClean="0"/>
              <a:t>Software Design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09600"/>
          </a:xfrm>
        </p:spPr>
        <p:txBody>
          <a:bodyPr/>
          <a:lstStyle/>
          <a:p>
            <a:r>
              <a:rPr lang="en-US" dirty="0" smtClean="0"/>
              <a:t>June 26, 2013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6470-91B3-6A48-B3D4-5CB82C3A69EE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NETMF, The Good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C# is intended to be a “simple” language for object oriented programming.</a:t>
            </a:r>
          </a:p>
          <a:p>
            <a:r>
              <a:rPr lang="en-US" dirty="0" smtClean="0"/>
              <a:t>Relatively easy to port code from C/C++</a:t>
            </a:r>
          </a:p>
          <a:p>
            <a:r>
              <a:rPr lang="en-US" dirty="0" smtClean="0"/>
              <a:t>Download and debug code over Bluetooth (or USB with a cable)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/>
              <a:t>An elegant </a:t>
            </a:r>
            <a:r>
              <a:rPr lang="en-US" sz="3200" dirty="0" smtClean="0"/>
              <a:t>mechanism (“delegates/events”) </a:t>
            </a:r>
            <a:r>
              <a:rPr lang="en-US" sz="3200" dirty="0"/>
              <a:t>for implementing </a:t>
            </a:r>
            <a:r>
              <a:rPr lang="en-US" sz="3200" dirty="0" smtClean="0"/>
              <a:t>callbacks</a:t>
            </a:r>
          </a:p>
          <a:p>
            <a:pPr marL="0" lvl="1" indent="0">
              <a:buNone/>
            </a:pPr>
            <a:endParaRPr lang="en-US" sz="3200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F13C1-62BE-EE41-9FBF-00D88C86CEFC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27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NETMF, the Bad…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“C</a:t>
            </a:r>
            <a:r>
              <a:rPr lang="en-US" dirty="0"/>
              <a:t># </a:t>
            </a:r>
            <a:r>
              <a:rPr lang="en-US" dirty="0" smtClean="0"/>
              <a:t>is </a:t>
            </a:r>
            <a:r>
              <a:rPr lang="en-US" dirty="0"/>
              <a:t>sort of Java with reliability, productivity and security deleted</a:t>
            </a:r>
            <a:r>
              <a:rPr lang="en-US" dirty="0" smtClean="0"/>
              <a:t>.” – James Gosling</a:t>
            </a:r>
            <a:endParaRPr lang="en-US" dirty="0"/>
          </a:p>
          <a:p>
            <a:r>
              <a:rPr lang="en-US" dirty="0" smtClean="0"/>
              <a:t>NETMF systems use byte code interpreters</a:t>
            </a:r>
          </a:p>
          <a:p>
            <a:pPr lvl="1"/>
            <a:r>
              <a:rPr lang="en-US" dirty="0" smtClean="0"/>
              <a:t>C# translated to CLR (common language runtime).</a:t>
            </a:r>
          </a:p>
          <a:p>
            <a:pPr lvl="1"/>
            <a:r>
              <a:rPr lang="en-US" dirty="0" smtClean="0"/>
              <a:t>10X to 100X loss of performance compared with native C/C++ code for simple integer math.</a:t>
            </a:r>
          </a:p>
          <a:p>
            <a:r>
              <a:rPr lang="en-US" dirty="0" smtClean="0"/>
              <a:t>A C# “</a:t>
            </a:r>
            <a:r>
              <a:rPr lang="en-US" dirty="0"/>
              <a:t>char” is Unicode not ASCII, </a:t>
            </a:r>
            <a:endParaRPr lang="en-US" dirty="0" smtClean="0"/>
          </a:p>
          <a:p>
            <a:pPr lvl="1"/>
            <a:r>
              <a:rPr lang="zh-CN" altLang="en-US" dirty="0" smtClean="0"/>
              <a:t>尽快学习普通话</a:t>
            </a:r>
            <a:r>
              <a:rPr lang="zh-CN" altLang="en-US" dirty="0"/>
              <a:t>！</a:t>
            </a:r>
            <a:r>
              <a:rPr lang="en-US" altLang="zh-CN" dirty="0"/>
              <a:t>(Learn Mandarin soon!</a:t>
            </a:r>
            <a:r>
              <a:rPr lang="en-US" altLang="zh-CN" dirty="0" smtClean="0"/>
              <a:t>)</a:t>
            </a:r>
          </a:p>
          <a:p>
            <a:pPr lvl="1"/>
            <a:r>
              <a:rPr lang="en-US" altLang="zh-CN" dirty="0"/>
              <a:t>N</a:t>
            </a:r>
            <a:r>
              <a:rPr lang="en-US" altLang="zh-CN" dirty="0" smtClean="0"/>
              <a:t>othing inherently wrong, just surprising to the </a:t>
            </a:r>
            <a:r>
              <a:rPr lang="en-US" altLang="zh-CN" dirty="0" err="1" smtClean="0"/>
              <a:t>ignoscenti</a:t>
            </a:r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99BD-F211-0546-B5F4-1EF3C7C2A39D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4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NETMF, The Ugly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</a:t>
            </a:r>
            <a:r>
              <a:rPr lang="en-US" dirty="0"/>
              <a:t># is </a:t>
            </a:r>
            <a:r>
              <a:rPr lang="en-US" dirty="0" smtClean="0"/>
              <a:t>a managed (aka garbage collected) language, 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mpacts </a:t>
            </a:r>
            <a:r>
              <a:rPr lang="en-US" dirty="0"/>
              <a:t>deterministic code execution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Little or no control over GC’s execution.</a:t>
            </a:r>
          </a:p>
          <a:p>
            <a:r>
              <a:rPr lang="en-US" dirty="0" smtClean="0"/>
              <a:t>The NETMF libraries are confusing to use</a:t>
            </a:r>
          </a:p>
          <a:p>
            <a:pPr lvl="1"/>
            <a:r>
              <a:rPr lang="en-US" dirty="0" smtClean="0"/>
              <a:t>Poor documentation, that’s often out of date</a:t>
            </a:r>
          </a:p>
          <a:p>
            <a:pPr lvl="1"/>
            <a:r>
              <a:rPr lang="en-US" dirty="0" smtClean="0"/>
              <a:t>Hard to determine which assemblies(object code libraries) are needed for linking</a:t>
            </a:r>
          </a:p>
          <a:p>
            <a:r>
              <a:rPr lang="en-US" dirty="0" smtClean="0"/>
              <a:t>Existing NETMF COTS hardware isn’t really that “low power” (0.25 watts running, 0.1 watt standby)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1B4A-29DA-7442-9205-ABD5FE02B251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55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Mine is not to reason why…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Despite the known and unknown problems with C#, NETMF and </a:t>
            </a:r>
            <a:r>
              <a:rPr lang="en-US" dirty="0" err="1" smtClean="0"/>
              <a:t>Gadgeteer</a:t>
            </a:r>
            <a:r>
              <a:rPr lang="en-US" dirty="0"/>
              <a:t>;</a:t>
            </a:r>
            <a:r>
              <a:rPr lang="en-US" dirty="0" smtClean="0"/>
              <a:t> Gene has made very rapid progress on BE control loop testing.</a:t>
            </a:r>
          </a:p>
          <a:p>
            <a:r>
              <a:rPr lang="en-US" dirty="0" smtClean="0"/>
              <a:t>The impact of byte code performance and non determinism introduced by garbage collection is believed to be modest.  Control loops only run at 1 to 10 Hertz.  </a:t>
            </a:r>
          </a:p>
          <a:p>
            <a:r>
              <a:rPr lang="en-US" dirty="0" smtClean="0"/>
              <a:t>Standby power consumption (100 </a:t>
            </a:r>
            <a:r>
              <a:rPr lang="en-US" dirty="0" err="1" smtClean="0"/>
              <a:t>mW</a:t>
            </a:r>
            <a:r>
              <a:rPr lang="en-US" dirty="0" smtClean="0"/>
              <a:t>) of the COTS </a:t>
            </a:r>
            <a:r>
              <a:rPr lang="en-US" dirty="0" err="1" smtClean="0"/>
              <a:t>Gadgeteer</a:t>
            </a:r>
            <a:r>
              <a:rPr lang="en-US" dirty="0" smtClean="0"/>
              <a:t> might be the most challenging problem to overcome.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3629-8B73-1E45-B18E-377FC95A2DAB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71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back up plan…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C# will be written to allow an easy (if tedious) back port to C++ .</a:t>
            </a:r>
          </a:p>
          <a:p>
            <a:r>
              <a:rPr lang="en-US" dirty="0" err="1" smtClean="0"/>
              <a:t>Freescale’s</a:t>
            </a:r>
            <a:r>
              <a:rPr lang="en-US" dirty="0" smtClean="0"/>
              <a:t> FRDM evaluation board running MBED</a:t>
            </a:r>
            <a:r>
              <a:rPr lang="en-US" dirty="0"/>
              <a:t> </a:t>
            </a:r>
            <a:r>
              <a:rPr lang="en-US" dirty="0" smtClean="0"/>
              <a:t>will be used as target. </a:t>
            </a:r>
          </a:p>
          <a:p>
            <a:r>
              <a:rPr lang="en-US" dirty="0" smtClean="0"/>
              <a:t>MBED avoids having to write our own TCP/IP stack and FAT32 file system.</a:t>
            </a:r>
          </a:p>
          <a:p>
            <a:r>
              <a:rPr lang="en-US" dirty="0"/>
              <a:t>A C+</a:t>
            </a:r>
            <a:r>
              <a:rPr lang="en-US"/>
              <a:t>+ </a:t>
            </a:r>
            <a:r>
              <a:rPr lang="en-US" smtClean="0"/>
              <a:t>template class </a:t>
            </a:r>
            <a:r>
              <a:rPr lang="en-US" dirty="0"/>
              <a:t>emulating C# delegates was </a:t>
            </a:r>
            <a:r>
              <a:rPr lang="en-US" dirty="0" smtClean="0"/>
              <a:t>developed to facilitate a hasty retreat.</a:t>
            </a:r>
          </a:p>
          <a:p>
            <a:r>
              <a:rPr lang="en-US" dirty="0" smtClean="0"/>
              <a:t>Most of the hardware can be re-used without modification but the motherboard will probably be different.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271BF-782C-3C49-8896-3D2A7BF35666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86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Profiler Software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collection of Hierarchical State Machines implement the overall mission, PID loop and instrument control (one HSM per instrument).</a:t>
            </a:r>
          </a:p>
          <a:p>
            <a:r>
              <a:rPr lang="en-US" dirty="0"/>
              <a:t>A </a:t>
            </a:r>
            <a:r>
              <a:rPr lang="en-US" dirty="0" smtClean="0"/>
              <a:t>scheduler that determines when to sample and power manages instruments.</a:t>
            </a:r>
          </a:p>
          <a:p>
            <a:r>
              <a:rPr lang="en-US" dirty="0" smtClean="0"/>
              <a:t>FTP and Telnet servers running in their own threads.</a:t>
            </a:r>
          </a:p>
          <a:p>
            <a:r>
              <a:rPr lang="en-US" dirty="0"/>
              <a:t>An event </a:t>
            </a:r>
            <a:r>
              <a:rPr lang="en-US" dirty="0" smtClean="0"/>
              <a:t>queue that contains events waiting to be processed by the HSMs.  </a:t>
            </a:r>
          </a:p>
          <a:p>
            <a:r>
              <a:rPr lang="en-US" dirty="0" smtClean="0"/>
              <a:t>A logger that saves science and engineering data on an SD card.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5849-A5ED-264C-8AC1-4C328143AFFE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0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CPF Software Architecture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A403E-9ED3-8A42-8E41-BF12680C467B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8" name="Picture 7" descr="CPF_S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371600"/>
            <a:ext cx="6604000" cy="540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49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State Machines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Shamelessly stolen from </a:t>
            </a:r>
            <a:r>
              <a:rPr lang="en-US" dirty="0" err="1" smtClean="0"/>
              <a:t>Miro</a:t>
            </a:r>
            <a:r>
              <a:rPr lang="en-US" dirty="0" smtClean="0"/>
              <a:t> </a:t>
            </a:r>
            <a:r>
              <a:rPr lang="en-US" dirty="0" err="1" smtClean="0"/>
              <a:t>Samek’s</a:t>
            </a:r>
            <a:r>
              <a:rPr lang="en-US" dirty="0" smtClean="0"/>
              <a:t> QP framework and textbook.   Code generation for C#, not supported by the graphical HSM tools only C/C++.</a:t>
            </a:r>
          </a:p>
          <a:p>
            <a:r>
              <a:rPr lang="en-US" dirty="0" smtClean="0"/>
              <a:t>No NETMF C# implementation available, so one was developed.</a:t>
            </a:r>
          </a:p>
          <a:p>
            <a:r>
              <a:rPr lang="en-US" dirty="0" smtClean="0"/>
              <a:t>Minimize the “state explosion” that can result from modeling complex behavior using flat Finite State Machines.</a:t>
            </a:r>
          </a:p>
          <a:p>
            <a:r>
              <a:rPr lang="en-US" dirty="0" smtClean="0"/>
              <a:t>Roughly analogous to Brook’s “layered control” (similar to LRAUV).</a:t>
            </a:r>
          </a:p>
          <a:p>
            <a:r>
              <a:rPr lang="en-US" dirty="0" smtClean="0"/>
              <a:t>A number of Hierarchical </a:t>
            </a:r>
            <a:r>
              <a:rPr lang="en-US" dirty="0"/>
              <a:t>State Machines (HSMs) implement the desired mission behavior</a:t>
            </a:r>
          </a:p>
          <a:p>
            <a:pPr lvl="1"/>
            <a:r>
              <a:rPr lang="en-US" dirty="0" smtClean="0"/>
              <a:t>One </a:t>
            </a:r>
            <a:r>
              <a:rPr lang="en-US" dirty="0"/>
              <a:t>HSM runs the “mission” (ascend, descend, etc.)</a:t>
            </a:r>
          </a:p>
          <a:p>
            <a:pPr lvl="1"/>
            <a:r>
              <a:rPr lang="en-US" dirty="0"/>
              <a:t>Another HSM runs the PID depth control loop</a:t>
            </a:r>
          </a:p>
          <a:p>
            <a:pPr lvl="1"/>
            <a:r>
              <a:rPr lang="en-US" dirty="0"/>
              <a:t>One HSM per instrument </a:t>
            </a:r>
            <a:r>
              <a:rPr lang="en-US" dirty="0" smtClean="0"/>
              <a:t>implement a specific instrument driver</a:t>
            </a:r>
          </a:p>
          <a:p>
            <a:r>
              <a:rPr lang="en-US" dirty="0"/>
              <a:t>HSMs can send events to themselves or other HSMs via an event queue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27E8-50FF-8F44-8C08-52B75FC8DB80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37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Hierarchical State Machine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A403E-9ED3-8A42-8E41-BF12680C467B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7" name="Picture 6" descr="FO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762000"/>
            <a:ext cx="8778240" cy="633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2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simple HSM example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Burn-Well's Toaster Oven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9" name="Picture 8" descr="oven_hs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514600"/>
            <a:ext cx="4893564" cy="3127248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CBD1-57AB-7044-AC25-B34924DDDE15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7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Profiler Software Ecosystem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Based on Gene’s successful experience, we decided to use Microsoft’s NETMF/</a:t>
            </a:r>
            <a:r>
              <a:rPr lang="en-US" dirty="0" err="1" smtClean="0"/>
              <a:t>Gadgeteer</a:t>
            </a:r>
            <a:r>
              <a:rPr lang="en-US" dirty="0" smtClean="0"/>
              <a:t> toolkit, C# and COTS hardware to develop embedded software for the Coastal Profiler.</a:t>
            </a:r>
          </a:p>
          <a:p>
            <a:r>
              <a:rPr lang="en-US" dirty="0" smtClean="0"/>
              <a:t>This portion of the CPF design review will 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humbnail the NETMF software environment</a:t>
            </a:r>
          </a:p>
          <a:p>
            <a:pPr lvl="1"/>
            <a:r>
              <a:rPr lang="en-US" dirty="0" smtClean="0"/>
              <a:t>Present an overview of the application software architecture for the Coastal Profiler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0DE5-F22F-E041-A325-D6F7CEE59CD7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39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HSM Implementation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2895600" cy="639762"/>
          </a:xfrm>
        </p:spPr>
        <p:txBody>
          <a:bodyPr/>
          <a:lstStyle/>
          <a:p>
            <a:r>
              <a:rPr lang="en-US" dirty="0" err="1" smtClean="0"/>
              <a:t>States.cs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2895600" cy="361632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8000"/>
                </a:solidFill>
              </a:rPr>
              <a:t>namespace</a:t>
            </a:r>
            <a:r>
              <a:rPr lang="en-US" dirty="0"/>
              <a:t> HSM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 smtClean="0"/>
              <a:t>       </a:t>
            </a:r>
            <a:r>
              <a:rPr lang="en-US" dirty="0" smtClean="0">
                <a:solidFill>
                  <a:srgbClr val="008000"/>
                </a:solidFill>
              </a:rPr>
              <a:t>public </a:t>
            </a:r>
            <a:r>
              <a:rPr lang="en-US" dirty="0" err="1" smtClean="0">
                <a:solidFill>
                  <a:srgbClr val="008000"/>
                </a:solidFill>
              </a:rPr>
              <a:t>enum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smtClean="0">
                <a:solidFill>
                  <a:srgbClr val="3366FF"/>
                </a:solidFill>
              </a:rPr>
              <a:t>Signal</a:t>
            </a:r>
          </a:p>
          <a:p>
            <a:pPr marL="0" indent="0">
              <a:buNone/>
            </a:pPr>
            <a:r>
              <a:rPr lang="en-US" dirty="0" smtClean="0"/>
              <a:t>      {</a:t>
            </a:r>
          </a:p>
          <a:p>
            <a:pPr marL="0" indent="0">
              <a:buNone/>
            </a:pPr>
            <a:r>
              <a:rPr lang="sv-SE" dirty="0" smtClean="0"/>
              <a:t>              </a:t>
            </a:r>
            <a:r>
              <a:rPr lang="sv-SE" dirty="0" err="1" smtClean="0"/>
              <a:t>Null</a:t>
            </a:r>
            <a:r>
              <a:rPr lang="sv-SE" dirty="0" smtClean="0"/>
              <a:t> = 0,</a:t>
            </a:r>
          </a:p>
          <a:p>
            <a:pPr marL="0" indent="0">
              <a:buNone/>
            </a:pPr>
            <a:r>
              <a:rPr lang="ro-RO" dirty="0" smtClean="0"/>
              <a:t>              Init = 1,</a:t>
            </a:r>
          </a:p>
          <a:p>
            <a:pPr marL="0" indent="0">
              <a:buNone/>
            </a:pPr>
            <a:r>
              <a:rPr lang="en-US" dirty="0" smtClean="0"/>
              <a:t>              Entry = 2,</a:t>
            </a:r>
          </a:p>
          <a:p>
            <a:pPr marL="0" indent="0">
              <a:buNone/>
            </a:pPr>
            <a:r>
              <a:rPr lang="en-US" dirty="0" smtClean="0"/>
              <a:t>              </a:t>
            </a:r>
            <a:r>
              <a:rPr lang="en-US" dirty="0" err="1" smtClean="0"/>
              <a:t>DeepHistory</a:t>
            </a:r>
            <a:r>
              <a:rPr lang="en-US" dirty="0" smtClean="0"/>
              <a:t> = 3,  // Record Deep History</a:t>
            </a:r>
          </a:p>
          <a:p>
            <a:pPr marL="0" indent="0">
              <a:buNone/>
            </a:pPr>
            <a:r>
              <a:rPr lang="en-US" dirty="0" smtClean="0"/>
              <a:t>              Exit = 4,</a:t>
            </a:r>
          </a:p>
          <a:p>
            <a:pPr marL="0" indent="0">
              <a:buNone/>
            </a:pPr>
            <a:r>
              <a:rPr lang="en-US" dirty="0" smtClean="0"/>
              <a:t>              User  = 5</a:t>
            </a:r>
          </a:p>
          <a:p>
            <a:pPr marL="0" indent="0">
              <a:buNone/>
            </a:pPr>
            <a:r>
              <a:rPr lang="en-US" dirty="0" smtClean="0"/>
              <a:t>       };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       public </a:t>
            </a:r>
            <a:r>
              <a:rPr lang="en-US" dirty="0"/>
              <a:t>class </a:t>
            </a:r>
            <a:r>
              <a:rPr lang="en-US" dirty="0" smtClean="0">
                <a:solidFill>
                  <a:srgbClr val="0000FF"/>
                </a:solidFill>
              </a:rPr>
              <a:t>Event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dirty="0" smtClean="0">
                <a:solidFill>
                  <a:srgbClr val="008000"/>
                </a:solidFill>
              </a:rPr>
              <a:t>public </a:t>
            </a:r>
            <a:r>
              <a:rPr lang="en-US" dirty="0"/>
              <a:t>Event(</a:t>
            </a:r>
            <a:r>
              <a:rPr lang="en-US" dirty="0">
                <a:solidFill>
                  <a:srgbClr val="3366FF"/>
                </a:solidFill>
              </a:rPr>
              <a:t>Signal</a:t>
            </a:r>
            <a:r>
              <a:rPr lang="en-US" dirty="0"/>
              <a:t> signal)</a:t>
            </a:r>
          </a:p>
          <a:p>
            <a:pPr marL="0" indent="0">
              <a:buNone/>
            </a:pPr>
            <a:r>
              <a:rPr lang="en-US" dirty="0" smtClean="0"/>
              <a:t>               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</a:t>
            </a:r>
            <a:r>
              <a:rPr lang="en-US" dirty="0" err="1" smtClean="0"/>
              <a:t>m_signal</a:t>
            </a:r>
            <a:r>
              <a:rPr lang="en-US" dirty="0" smtClean="0"/>
              <a:t> </a:t>
            </a:r>
            <a:r>
              <a:rPr lang="en-US" dirty="0"/>
              <a:t>= signal;</a:t>
            </a:r>
          </a:p>
          <a:p>
            <a:pPr marL="0" indent="0">
              <a:buNone/>
            </a:pPr>
            <a:r>
              <a:rPr lang="en-US" dirty="0" smtClean="0"/>
              <a:t>               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dirty="0" smtClean="0">
                <a:solidFill>
                  <a:srgbClr val="008000"/>
                </a:solidFill>
              </a:rPr>
              <a:t>public</a:t>
            </a:r>
            <a:r>
              <a:rPr lang="en-US" dirty="0" smtClean="0"/>
              <a:t> </a:t>
            </a:r>
            <a:r>
              <a:rPr lang="en-US" dirty="0">
                <a:solidFill>
                  <a:srgbClr val="3366FF"/>
                </a:solidFill>
              </a:rPr>
              <a:t>Signal</a:t>
            </a:r>
            <a:r>
              <a:rPr lang="en-US" dirty="0"/>
              <a:t> </a:t>
            </a:r>
            <a:r>
              <a:rPr lang="en-US" dirty="0" err="1"/>
              <a:t>m_signal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}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        </a:t>
            </a:r>
            <a:r>
              <a:rPr lang="en-US" dirty="0" smtClean="0">
                <a:solidFill>
                  <a:srgbClr val="008000"/>
                </a:solidFill>
              </a:rPr>
              <a:t>public </a:t>
            </a:r>
            <a:r>
              <a:rPr lang="en-US" dirty="0">
                <a:solidFill>
                  <a:srgbClr val="008000"/>
                </a:solidFill>
              </a:rPr>
              <a:t>delegate </a:t>
            </a:r>
            <a:r>
              <a:rPr lang="en-US" dirty="0">
                <a:solidFill>
                  <a:srgbClr val="3366FF"/>
                </a:solidFill>
              </a:rPr>
              <a:t>State 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Event</a:t>
            </a:r>
            <a:r>
              <a:rPr lang="en-US" dirty="0"/>
              <a:t> e);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3810000" y="1600200"/>
            <a:ext cx="4648201" cy="639762"/>
          </a:xfrm>
        </p:spPr>
        <p:txBody>
          <a:bodyPr/>
          <a:lstStyle/>
          <a:p>
            <a:r>
              <a:rPr lang="en-US" dirty="0" err="1" smtClean="0"/>
              <a:t>HSM.cs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3733800" y="2133600"/>
            <a:ext cx="5105401" cy="395128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8000"/>
                </a:solidFill>
              </a:rPr>
              <a:t>namespace </a:t>
            </a:r>
            <a:r>
              <a:rPr lang="en-US" dirty="0"/>
              <a:t>HSM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       </a:t>
            </a:r>
            <a:r>
              <a:rPr lang="en-US" dirty="0">
                <a:solidFill>
                  <a:srgbClr val="008000"/>
                </a:solidFill>
              </a:rPr>
              <a:t>public class </a:t>
            </a:r>
            <a:r>
              <a:rPr lang="en-US" dirty="0" err="1"/>
              <a:t>Hsm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{</a:t>
            </a:r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void </a:t>
            </a:r>
            <a:r>
              <a:rPr lang="en-US" dirty="0"/>
              <a:t>Initialize(</a:t>
            </a:r>
            <a:r>
              <a:rPr lang="en-US" dirty="0">
                <a:solidFill>
                  <a:srgbClr val="3366FF"/>
                </a:solidFill>
              </a:rPr>
              <a:t>State </a:t>
            </a:r>
            <a:r>
              <a:rPr lang="en-US" dirty="0" err="1"/>
              <a:t>topState</a:t>
            </a:r>
            <a:r>
              <a:rPr lang="en-US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Boolean </a:t>
            </a:r>
            <a:r>
              <a:rPr lang="en-US" dirty="0" err="1"/>
              <a:t>IsParent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</a:t>
            </a:r>
            <a:r>
              <a:rPr lang="en-US" dirty="0" err="1"/>
              <a:t>parentState</a:t>
            </a:r>
            <a:r>
              <a:rPr lang="en-US" dirty="0"/>
              <a:t>, State </a:t>
            </a:r>
            <a:r>
              <a:rPr lang="en-US" dirty="0" err="1"/>
              <a:t>childState</a:t>
            </a:r>
            <a:r>
              <a:rPr lang="en-US" dirty="0" smtClean="0"/>
              <a:t>);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 err="1">
                <a:solidFill>
                  <a:srgbClr val="008000"/>
                </a:solidFill>
              </a:rPr>
              <a:t>protected</a:t>
            </a:r>
            <a:r>
              <a:rPr lang="nb-NO" dirty="0">
                <a:solidFill>
                  <a:srgbClr val="008000"/>
                </a:solidFill>
              </a:rPr>
              <a:t> </a:t>
            </a:r>
            <a:r>
              <a:rPr lang="nb-NO" dirty="0" err="1">
                <a:solidFill>
                  <a:srgbClr val="008000"/>
                </a:solidFill>
              </a:rPr>
              <a:t>void</a:t>
            </a:r>
            <a:r>
              <a:rPr lang="nb-NO" dirty="0">
                <a:solidFill>
                  <a:srgbClr val="008000"/>
                </a:solidFill>
              </a:rPr>
              <a:t> </a:t>
            </a:r>
            <a:r>
              <a:rPr lang="nb-NO" dirty="0" err="1"/>
              <a:t>TransitionState</a:t>
            </a:r>
            <a:r>
              <a:rPr lang="nb-NO" dirty="0"/>
              <a:t>(</a:t>
            </a:r>
            <a:r>
              <a:rPr lang="nb-NO" dirty="0">
                <a:solidFill>
                  <a:srgbClr val="3366FF"/>
                </a:solidFill>
              </a:rPr>
              <a:t>State</a:t>
            </a:r>
            <a:r>
              <a:rPr lang="nb-NO" dirty="0"/>
              <a:t> </a:t>
            </a:r>
            <a:r>
              <a:rPr lang="nb-NO" dirty="0" err="1"/>
              <a:t>newState</a:t>
            </a:r>
            <a:r>
              <a:rPr lang="nb-NO" dirty="0"/>
              <a:t>, </a:t>
            </a:r>
            <a:r>
              <a:rPr lang="nb-NO" dirty="0" err="1"/>
              <a:t>bool</a:t>
            </a:r>
            <a:r>
              <a:rPr lang="nb-NO" dirty="0"/>
              <a:t> </a:t>
            </a:r>
            <a:r>
              <a:rPr lang="nb-NO" dirty="0" err="1"/>
              <a:t>toDeepHist</a:t>
            </a:r>
            <a:r>
              <a:rPr lang="nb-NO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void </a:t>
            </a:r>
            <a:r>
              <a:rPr lang="en-US" dirty="0" err="1"/>
              <a:t>TransitionState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</a:t>
            </a:r>
            <a:r>
              <a:rPr lang="en-US" dirty="0" err="1"/>
              <a:t>newState</a:t>
            </a:r>
            <a:r>
              <a:rPr lang="en-US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void </a:t>
            </a:r>
            <a:r>
              <a:rPr lang="en-US" dirty="0" err="1"/>
              <a:t>InitTransitionState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</a:t>
            </a:r>
            <a:r>
              <a:rPr lang="en-US" dirty="0" err="1"/>
              <a:t>newState</a:t>
            </a:r>
            <a:r>
              <a:rPr lang="en-US" dirty="0"/>
              <a:t>) </a:t>
            </a:r>
            <a:r>
              <a:rPr lang="en-US" dirty="0" smtClean="0"/>
              <a:t>;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public void </a:t>
            </a:r>
            <a:r>
              <a:rPr lang="en-US" dirty="0" err="1"/>
              <a:t>SignalCurrentState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Event</a:t>
            </a:r>
            <a:r>
              <a:rPr lang="en-US" dirty="0"/>
              <a:t> e</a:t>
            </a:r>
            <a:r>
              <a:rPr lang="en-US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dirty="0">
                <a:solidFill>
                  <a:srgbClr val="008000"/>
                </a:solidFill>
              </a:rPr>
              <a:t>protected Boolean </a:t>
            </a:r>
            <a:r>
              <a:rPr lang="en-US" dirty="0" err="1"/>
              <a:t>IsInState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State</a:t>
            </a:r>
            <a:r>
              <a:rPr lang="en-US" dirty="0"/>
              <a:t> state) 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>
                <a:solidFill>
                  <a:srgbClr val="008000"/>
                </a:solidFill>
              </a:rPr>
              <a:t>private </a:t>
            </a:r>
            <a:r>
              <a:rPr lang="nb-NO" dirty="0" err="1">
                <a:solidFill>
                  <a:srgbClr val="3366FF"/>
                </a:solidFill>
              </a:rPr>
              <a:t>History</a:t>
            </a:r>
            <a:r>
              <a:rPr lang="nb-NO" dirty="0"/>
              <a:t> </a:t>
            </a:r>
            <a:r>
              <a:rPr lang="nb-NO" dirty="0" err="1"/>
              <a:t>StateHistory</a:t>
            </a:r>
            <a:r>
              <a:rPr lang="nb-NO" dirty="0"/>
              <a:t> = </a:t>
            </a:r>
            <a:r>
              <a:rPr lang="nb-NO" dirty="0" err="1">
                <a:solidFill>
                  <a:srgbClr val="008000"/>
                </a:solidFill>
              </a:rPr>
              <a:t>new</a:t>
            </a:r>
            <a:r>
              <a:rPr lang="nb-NO" dirty="0"/>
              <a:t> </a:t>
            </a:r>
            <a:r>
              <a:rPr lang="nb-NO" dirty="0" err="1"/>
              <a:t>History</a:t>
            </a:r>
            <a:r>
              <a:rPr lang="nb-NO" dirty="0"/>
              <a:t>();</a:t>
            </a:r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>
                <a:solidFill>
                  <a:srgbClr val="008000"/>
                </a:solidFill>
              </a:rPr>
              <a:t>private </a:t>
            </a:r>
            <a:r>
              <a:rPr lang="nb-NO" dirty="0">
                <a:solidFill>
                  <a:srgbClr val="3366FF"/>
                </a:solidFill>
              </a:rPr>
              <a:t>State</a:t>
            </a:r>
            <a:r>
              <a:rPr lang="nb-NO" dirty="0"/>
              <a:t> </a:t>
            </a:r>
            <a:r>
              <a:rPr lang="nb-NO" dirty="0" err="1"/>
              <a:t>curState</a:t>
            </a:r>
            <a:r>
              <a:rPr lang="nb-NO" dirty="0"/>
              <a:t> = null;</a:t>
            </a:r>
          </a:p>
          <a:p>
            <a:pPr marL="0" indent="0">
              <a:buNone/>
            </a:pPr>
            <a:r>
              <a:rPr lang="nb-NO" dirty="0"/>
              <a:t>              </a:t>
            </a:r>
            <a:r>
              <a:rPr lang="nb-NO" dirty="0">
                <a:solidFill>
                  <a:srgbClr val="008000"/>
                </a:solidFill>
              </a:rPr>
              <a:t>private </a:t>
            </a:r>
            <a:r>
              <a:rPr lang="nb-NO" dirty="0">
                <a:solidFill>
                  <a:srgbClr val="3366FF"/>
                </a:solidFill>
              </a:rPr>
              <a:t>State</a:t>
            </a:r>
            <a:r>
              <a:rPr lang="nb-NO" dirty="0"/>
              <a:t> </a:t>
            </a:r>
            <a:r>
              <a:rPr lang="nb-NO" dirty="0" err="1"/>
              <a:t>topState</a:t>
            </a:r>
            <a:r>
              <a:rPr lang="nb-NO" dirty="0"/>
              <a:t> = null;</a:t>
            </a:r>
          </a:p>
          <a:p>
            <a:pPr marL="0" indent="0">
              <a:buNone/>
            </a:pPr>
            <a:r>
              <a:rPr lang="nb-NO" dirty="0"/>
              <a:t>      }</a:t>
            </a:r>
          </a:p>
          <a:p>
            <a:pPr marL="0" indent="0">
              <a:buNone/>
            </a:pPr>
            <a:r>
              <a:rPr lang="nb-NO" dirty="0"/>
              <a:t>}</a:t>
            </a:r>
          </a:p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4498-47B2-6644-B43F-0393939E239C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30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HSM Test Code and Output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4800600" cy="43434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4400" dirty="0" smtClean="0">
                <a:solidFill>
                  <a:srgbClr val="008000"/>
                </a:solidFill>
              </a:rPr>
              <a:t>using</a:t>
            </a:r>
            <a:r>
              <a:rPr lang="en-US" sz="4400" dirty="0" smtClean="0"/>
              <a:t> </a:t>
            </a:r>
            <a:r>
              <a:rPr lang="en-US" sz="4400" dirty="0"/>
              <a:t>HSM;</a:t>
            </a:r>
          </a:p>
          <a:p>
            <a:endParaRPr lang="en-US" sz="4400" dirty="0"/>
          </a:p>
          <a:p>
            <a:pPr marL="0" indent="0">
              <a:buNone/>
            </a:pPr>
            <a:r>
              <a:rPr lang="en-US" sz="4400" dirty="0">
                <a:solidFill>
                  <a:srgbClr val="008000"/>
                </a:solidFill>
              </a:rPr>
              <a:t>namespace</a:t>
            </a:r>
            <a:r>
              <a:rPr lang="en-US" sz="4400" dirty="0"/>
              <a:t> </a:t>
            </a:r>
            <a:r>
              <a:rPr lang="en-US" sz="4400" dirty="0" err="1"/>
              <a:t>CPF_Test</a:t>
            </a: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{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</a:t>
            </a:r>
            <a:r>
              <a:rPr lang="en-US" sz="4400" dirty="0" smtClean="0">
                <a:solidFill>
                  <a:srgbClr val="008000"/>
                </a:solidFill>
              </a:rPr>
              <a:t>public </a:t>
            </a:r>
            <a:r>
              <a:rPr lang="en-US" sz="4400" dirty="0" err="1">
                <a:solidFill>
                  <a:srgbClr val="008000"/>
                </a:solidFill>
              </a:rPr>
              <a:t>enum</a:t>
            </a:r>
            <a:r>
              <a:rPr lang="en-US" sz="4400" dirty="0">
                <a:solidFill>
                  <a:srgbClr val="008000"/>
                </a:solidFill>
              </a:rPr>
              <a:t> </a:t>
            </a:r>
            <a:r>
              <a:rPr lang="en-US" sz="4400" dirty="0" err="1"/>
              <a:t>OvenEvents</a:t>
            </a:r>
            <a:r>
              <a:rPr lang="en-US" sz="4400" dirty="0"/>
              <a:t> { </a:t>
            </a:r>
            <a:endParaRPr lang="en-US" sz="4400" dirty="0" smtClean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</a:t>
            </a:r>
            <a:r>
              <a:rPr lang="en-US" sz="4400" dirty="0" err="1" smtClean="0"/>
              <a:t>OpenDoor</a:t>
            </a:r>
            <a:r>
              <a:rPr lang="en-US" sz="4400" dirty="0" smtClean="0"/>
              <a:t> </a:t>
            </a:r>
            <a:r>
              <a:rPr lang="en-US" sz="4400" dirty="0"/>
              <a:t>= </a:t>
            </a:r>
            <a:r>
              <a:rPr lang="en-US" sz="4400" dirty="0" err="1"/>
              <a:t>Signal.User</a:t>
            </a:r>
            <a:r>
              <a:rPr lang="en-US" sz="4400" dirty="0"/>
              <a:t>, </a:t>
            </a:r>
            <a:r>
              <a:rPr lang="en-US" sz="4400" dirty="0" err="1"/>
              <a:t>CloseDoor</a:t>
            </a:r>
            <a:r>
              <a:rPr lang="en-US" sz="4400" dirty="0"/>
              <a:t>, Toasting, Baking };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</a:t>
            </a:r>
          </a:p>
          <a:p>
            <a:pPr marL="0" indent="0">
              <a:buNone/>
            </a:pPr>
            <a:r>
              <a:rPr lang="en-US" sz="4400" dirty="0" smtClean="0"/>
              <a:t>    /</a:t>
            </a:r>
            <a:r>
              <a:rPr lang="en-US" sz="4400" dirty="0"/>
              <a:t>/ Oven State </a:t>
            </a:r>
            <a:r>
              <a:rPr lang="en-US" sz="4400" dirty="0" smtClean="0"/>
              <a:t>Hierarchy</a:t>
            </a:r>
            <a:endParaRPr lang="en-US" sz="4400" dirty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</a:t>
            </a:r>
            <a:r>
              <a:rPr lang="da-DK" sz="4400" dirty="0" smtClean="0"/>
              <a:t>/</a:t>
            </a:r>
            <a:r>
              <a:rPr lang="da-DK" sz="4400" dirty="0"/>
              <a:t>/ </a:t>
            </a:r>
            <a:r>
              <a:rPr lang="da-DK" sz="4400" dirty="0" smtClean="0"/>
              <a:t>oven</a:t>
            </a:r>
            <a:r>
              <a:rPr lang="en-US" sz="4400" dirty="0" smtClean="0"/>
              <a:t>                 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/</a:t>
            </a:r>
            <a:r>
              <a:rPr lang="en-US" sz="4400" dirty="0"/>
              <a:t>/   </a:t>
            </a:r>
            <a:r>
              <a:rPr lang="en-US" sz="4400" dirty="0" smtClean="0"/>
              <a:t>heating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       </a:t>
            </a:r>
            <a:r>
              <a:rPr lang="ro-RO" sz="4400" dirty="0" smtClean="0"/>
              <a:t>/</a:t>
            </a:r>
            <a:r>
              <a:rPr lang="ro-RO" sz="4400" dirty="0"/>
              <a:t>/     </a:t>
            </a:r>
            <a:r>
              <a:rPr lang="ro-RO" sz="4400" dirty="0" smtClean="0"/>
              <a:t>toasting</a:t>
            </a:r>
          </a:p>
          <a:p>
            <a:pPr marL="0" indent="0">
              <a:buNone/>
            </a:pPr>
            <a:r>
              <a:rPr lang="ro-RO" sz="4400" dirty="0"/>
              <a:t> </a:t>
            </a:r>
            <a:r>
              <a:rPr lang="ro-RO" sz="4400" dirty="0" smtClean="0"/>
              <a:t>                     </a:t>
            </a:r>
            <a:r>
              <a:rPr lang="en-US" sz="4400" dirty="0" smtClean="0"/>
              <a:t>/</a:t>
            </a:r>
            <a:r>
              <a:rPr lang="en-US" sz="4400" dirty="0"/>
              <a:t>/     baking</a:t>
            </a:r>
          </a:p>
          <a:p>
            <a:pPr marL="0" indent="0">
              <a:buNone/>
            </a:pPr>
            <a:r>
              <a:rPr lang="nl-NL" sz="4400" dirty="0" smtClean="0"/>
              <a:t>        /</a:t>
            </a:r>
            <a:r>
              <a:rPr lang="nl-NL" sz="4400" dirty="0"/>
              <a:t>/ </a:t>
            </a:r>
            <a:r>
              <a:rPr lang="nl-NL" sz="4400" dirty="0" err="1"/>
              <a:t>doorOpen</a:t>
            </a:r>
            <a:endParaRPr lang="nl-NL" sz="4400" dirty="0"/>
          </a:p>
          <a:p>
            <a:pPr marL="0" indent="0">
              <a:buNone/>
            </a:pPr>
            <a:endParaRPr lang="da-DK" sz="4400" dirty="0"/>
          </a:p>
          <a:p>
            <a:pPr marL="0" indent="0">
              <a:buNone/>
            </a:pPr>
            <a:r>
              <a:rPr lang="da-DK" sz="4400" dirty="0" smtClean="0"/>
              <a:t>    </a:t>
            </a:r>
            <a:r>
              <a:rPr lang="da-DK" sz="4400" dirty="0" err="1" smtClean="0">
                <a:solidFill>
                  <a:srgbClr val="008000"/>
                </a:solidFill>
              </a:rPr>
              <a:t>class</a:t>
            </a:r>
            <a:r>
              <a:rPr lang="da-DK" sz="4400" dirty="0" smtClean="0"/>
              <a:t> </a:t>
            </a:r>
            <a:r>
              <a:rPr lang="da-DK" sz="4400" dirty="0"/>
              <a:t>Program</a:t>
            </a:r>
          </a:p>
          <a:p>
            <a:pPr marL="0" indent="0">
              <a:buNone/>
            </a:pPr>
            <a:r>
              <a:rPr lang="da-DK" sz="4400" dirty="0" smtClean="0"/>
              <a:t>    {</a:t>
            </a:r>
            <a:endParaRPr lang="da-DK" sz="4400" dirty="0"/>
          </a:p>
          <a:p>
            <a:pPr marL="0" indent="0">
              <a:buNone/>
            </a:pPr>
            <a:r>
              <a:rPr lang="fi-FI" sz="4400" dirty="0" smtClean="0"/>
              <a:t>            </a:t>
            </a:r>
            <a:r>
              <a:rPr lang="fi-FI" sz="4400" dirty="0" err="1" smtClean="0">
                <a:solidFill>
                  <a:srgbClr val="008000"/>
                </a:solidFill>
              </a:rPr>
              <a:t>static</a:t>
            </a:r>
            <a:r>
              <a:rPr lang="fi-FI" sz="4400" dirty="0" smtClean="0">
                <a:solidFill>
                  <a:srgbClr val="008000"/>
                </a:solidFill>
              </a:rPr>
              <a:t> </a:t>
            </a:r>
            <a:r>
              <a:rPr lang="fi-FI" sz="4400" dirty="0" err="1">
                <a:solidFill>
                  <a:srgbClr val="008000"/>
                </a:solidFill>
              </a:rPr>
              <a:t>void</a:t>
            </a:r>
            <a:r>
              <a:rPr lang="fi-FI" sz="4400" dirty="0">
                <a:solidFill>
                  <a:srgbClr val="008000"/>
                </a:solidFill>
              </a:rPr>
              <a:t> </a:t>
            </a:r>
            <a:r>
              <a:rPr lang="fi-FI" sz="4400" dirty="0"/>
              <a:t>Main(</a:t>
            </a:r>
            <a:r>
              <a:rPr lang="fi-FI" sz="4400" dirty="0" smtClean="0"/>
              <a:t>)</a:t>
            </a:r>
          </a:p>
          <a:p>
            <a:pPr marL="0" indent="0">
              <a:buNone/>
            </a:pPr>
            <a:r>
              <a:rPr lang="fi-FI" sz="4400" dirty="0"/>
              <a:t> </a:t>
            </a:r>
            <a:r>
              <a:rPr lang="fi-FI" sz="4400" dirty="0" smtClean="0"/>
              <a:t>          {</a:t>
            </a:r>
            <a:endParaRPr lang="fi-FI" sz="4400" dirty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    OVEN_HSM </a:t>
            </a:r>
            <a:r>
              <a:rPr lang="en-US" sz="4400" dirty="0"/>
              <a:t>oven = 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OVEN_HSM();</a:t>
            </a:r>
          </a:p>
          <a:p>
            <a:pPr marL="0" indent="0">
              <a:buNone/>
            </a:pPr>
            <a:r>
              <a:rPr lang="en-US" sz="4400" dirty="0" smtClean="0"/>
              <a:t>                    </a:t>
            </a:r>
            <a:r>
              <a:rPr lang="en-US" sz="4400" dirty="0" err="1" smtClean="0"/>
              <a:t>oven.SignalCurrentState</a:t>
            </a:r>
            <a:r>
              <a:rPr lang="en-US" sz="4400" dirty="0"/>
              <a:t>(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Event((Signal</a:t>
            </a:r>
            <a:r>
              <a:rPr lang="en-US" sz="4400" dirty="0" smtClean="0"/>
              <a:t>) </a:t>
            </a:r>
            <a:r>
              <a:rPr lang="en-US" sz="4400" dirty="0" err="1" smtClean="0"/>
              <a:t>OvenEvents.Baking</a:t>
            </a:r>
            <a:r>
              <a:rPr lang="en-US" sz="4400" dirty="0"/>
              <a:t>));</a:t>
            </a:r>
          </a:p>
          <a:p>
            <a:pPr marL="0" indent="0">
              <a:buNone/>
            </a:pPr>
            <a:r>
              <a:rPr lang="en-US" sz="4400" dirty="0" smtClean="0"/>
              <a:t>                    </a:t>
            </a:r>
            <a:r>
              <a:rPr lang="en-US" sz="4400" dirty="0" err="1" smtClean="0"/>
              <a:t>oven.SignalCurrentState</a:t>
            </a:r>
            <a:r>
              <a:rPr lang="en-US" sz="4400" dirty="0"/>
              <a:t>(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Event((Signal</a:t>
            </a:r>
            <a:r>
              <a:rPr lang="en-US" sz="4400" dirty="0" smtClean="0"/>
              <a:t>) </a:t>
            </a:r>
            <a:r>
              <a:rPr lang="en-US" sz="4400" dirty="0" err="1" smtClean="0"/>
              <a:t>OvenEvents.OpenDoor</a:t>
            </a:r>
            <a:r>
              <a:rPr lang="en-US" sz="4400" dirty="0"/>
              <a:t>))</a:t>
            </a:r>
            <a:r>
              <a:rPr lang="en-US" sz="4400" dirty="0" smtClean="0"/>
              <a:t>;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    </a:t>
            </a:r>
            <a:r>
              <a:rPr lang="en-US" sz="4400" dirty="0" err="1" smtClean="0"/>
              <a:t>oven.SignalCurrentState</a:t>
            </a:r>
            <a:r>
              <a:rPr lang="en-US" sz="4400" dirty="0"/>
              <a:t>(</a:t>
            </a:r>
            <a:r>
              <a:rPr lang="en-US" sz="4400" dirty="0">
                <a:solidFill>
                  <a:srgbClr val="008000"/>
                </a:solidFill>
              </a:rPr>
              <a:t>new</a:t>
            </a:r>
            <a:r>
              <a:rPr lang="en-US" sz="4400" dirty="0"/>
              <a:t> Event((Signal</a:t>
            </a:r>
            <a:r>
              <a:rPr lang="en-US" sz="4400" dirty="0" smtClean="0"/>
              <a:t>) </a:t>
            </a:r>
            <a:r>
              <a:rPr lang="en-US" sz="4400" dirty="0" err="1" smtClean="0"/>
              <a:t>OvenEvents.CloseDoor</a:t>
            </a:r>
            <a:r>
              <a:rPr lang="en-US" sz="4400" dirty="0"/>
              <a:t>));</a:t>
            </a:r>
          </a:p>
          <a:p>
            <a:pPr marL="0" indent="0">
              <a:buNone/>
            </a:pPr>
            <a:r>
              <a:rPr lang="en-US" sz="4400" dirty="0" smtClean="0"/>
              <a:t>            }</a:t>
            </a: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     }</a:t>
            </a: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}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638800" y="1600200"/>
            <a:ext cx="3200400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5600" dirty="0" smtClean="0"/>
              <a:t>Entering Oven State</a:t>
            </a:r>
          </a:p>
          <a:p>
            <a:pPr marL="0" indent="0">
              <a:buNone/>
            </a:pPr>
            <a:r>
              <a:rPr lang="en-US" sz="5600" dirty="0" smtClean="0"/>
              <a:t>Initializing </a:t>
            </a:r>
            <a:r>
              <a:rPr lang="en-US" sz="5600" dirty="0"/>
              <a:t>Oven </a:t>
            </a:r>
            <a:r>
              <a:rPr lang="en-US" sz="5600" dirty="0" smtClean="0"/>
              <a:t>State</a:t>
            </a:r>
            <a:endParaRPr lang="en-US" sz="5600" dirty="0"/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Entering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Initializing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 smtClean="0"/>
              <a:t>                      Entering </a:t>
            </a:r>
            <a:r>
              <a:rPr lang="en-US" sz="5600" dirty="0"/>
              <a:t>Toasting State</a:t>
            </a:r>
          </a:p>
          <a:p>
            <a:pPr marL="0" indent="0">
              <a:buNone/>
            </a:pPr>
            <a:r>
              <a:rPr lang="en-US" sz="5600" dirty="0" smtClean="0"/>
              <a:t>                      Initializing </a:t>
            </a:r>
            <a:r>
              <a:rPr lang="en-US" sz="5600" dirty="0"/>
              <a:t>Toasting State</a:t>
            </a:r>
          </a:p>
          <a:p>
            <a:pPr marL="0" indent="0">
              <a:buNone/>
            </a:pPr>
            <a:r>
              <a:rPr lang="en-US" sz="5600" dirty="0" smtClean="0"/>
              <a:t>                      Heating</a:t>
            </a:r>
            <a:r>
              <a:rPr lang="en-US" sz="5600" dirty="0"/>
              <a:t>: BAKING signal!</a:t>
            </a:r>
          </a:p>
          <a:p>
            <a:pPr marL="0" indent="0">
              <a:buNone/>
            </a:pPr>
            <a:r>
              <a:rPr lang="en-US" sz="5600" dirty="0" smtClean="0"/>
              <a:t>                      Exiting </a:t>
            </a:r>
            <a:r>
              <a:rPr lang="en-US" sz="5600" dirty="0"/>
              <a:t>Toasting </a:t>
            </a:r>
            <a:r>
              <a:rPr lang="en-US" sz="5600" dirty="0" smtClean="0"/>
              <a:t>State</a:t>
            </a:r>
          </a:p>
          <a:p>
            <a:pPr marL="0" indent="0">
              <a:buNone/>
            </a:pPr>
            <a:r>
              <a:rPr lang="en-US" sz="5600" dirty="0" smtClean="0"/>
              <a:t>                      Entering </a:t>
            </a:r>
            <a:r>
              <a:rPr lang="en-US" sz="5600" dirty="0"/>
              <a:t>Baking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            Heating</a:t>
            </a:r>
            <a:r>
              <a:rPr lang="en-US" sz="5600" dirty="0"/>
              <a:t>: OPEN_DOOR signal</a:t>
            </a:r>
            <a:r>
              <a:rPr lang="en-US" sz="5600" dirty="0" smtClean="0"/>
              <a:t>!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            Exiting Baking State</a:t>
            </a:r>
            <a:endParaRPr lang="en-US" sz="5600" dirty="0"/>
          </a:p>
          <a:p>
            <a:pPr marL="0" indent="0">
              <a:buNone/>
            </a:pPr>
            <a:r>
              <a:rPr lang="en-US" sz="5600" dirty="0" smtClean="0"/>
              <a:t>           Exiting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/>
              <a:t>Entering Door Open State</a:t>
            </a:r>
          </a:p>
          <a:p>
            <a:pPr marL="0" indent="0">
              <a:buNone/>
            </a:pPr>
            <a:r>
              <a:rPr lang="en-US" sz="5600" dirty="0" smtClean="0"/>
              <a:t>Door </a:t>
            </a:r>
            <a:r>
              <a:rPr lang="en-US" sz="5600" dirty="0"/>
              <a:t>Open: CLOSE_DOOR signal!</a:t>
            </a:r>
          </a:p>
          <a:p>
            <a:pPr marL="0" indent="0">
              <a:buNone/>
            </a:pPr>
            <a:r>
              <a:rPr lang="en-US" sz="5600" dirty="0"/>
              <a:t>Exiting Door Open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Entering </a:t>
            </a:r>
            <a:r>
              <a:rPr lang="en-US" sz="5600" dirty="0"/>
              <a:t>Heating State</a:t>
            </a:r>
          </a:p>
          <a:p>
            <a:pPr marL="0" indent="0">
              <a:buNone/>
            </a:pPr>
            <a:r>
              <a:rPr lang="en-US" sz="5600" dirty="0"/>
              <a:t> </a:t>
            </a:r>
            <a:r>
              <a:rPr lang="en-US" sz="5600" dirty="0" smtClean="0"/>
              <a:t>                    Entering Baking State</a:t>
            </a:r>
            <a:endParaRPr lang="en-US" sz="5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2568-6359-4042-A63A-CA670D59B753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3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“Door Open” State in C#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3366FF"/>
                </a:solidFill>
              </a:rPr>
              <a:t>State </a:t>
            </a:r>
            <a:r>
              <a:rPr lang="en-US" dirty="0" err="1"/>
              <a:t>doorOpen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Event</a:t>
            </a:r>
            <a:r>
              <a:rPr lang="en-US" dirty="0"/>
              <a:t> e)</a:t>
            </a:r>
          </a:p>
          <a:p>
            <a:pPr marL="0" indent="0">
              <a:buNone/>
            </a:pPr>
            <a:r>
              <a:rPr lang="en-US" dirty="0" smtClean="0"/>
              <a:t>{</a:t>
            </a:r>
            <a:endParaRPr lang="en-US" dirty="0"/>
          </a:p>
          <a:p>
            <a:pPr marL="0" indent="0">
              <a:buNone/>
            </a:pPr>
            <a:r>
              <a:rPr lang="pl-PL" dirty="0" smtClean="0"/>
              <a:t>       </a:t>
            </a:r>
            <a:r>
              <a:rPr lang="pl-PL" dirty="0" err="1" smtClean="0">
                <a:solidFill>
                  <a:srgbClr val="008000"/>
                </a:solidFill>
              </a:rPr>
              <a:t>switch</a:t>
            </a:r>
            <a:r>
              <a:rPr lang="pl-PL" dirty="0" smtClean="0"/>
              <a:t> </a:t>
            </a:r>
            <a:r>
              <a:rPr lang="pl-PL" dirty="0"/>
              <a:t>(</a:t>
            </a:r>
            <a:r>
              <a:rPr lang="pl-PL" dirty="0" err="1"/>
              <a:t>e.m_signal</a:t>
            </a:r>
            <a:r>
              <a:rPr lang="pl-PL" dirty="0"/>
              <a:t>)</a:t>
            </a:r>
          </a:p>
          <a:p>
            <a:pPr marL="0" indent="0">
              <a:buNone/>
            </a:pPr>
            <a:r>
              <a:rPr lang="pl-PL" dirty="0" smtClean="0"/>
              <a:t>       {</a:t>
            </a:r>
          </a:p>
          <a:p>
            <a:pPr marL="0" indent="0">
              <a:buNone/>
            </a:pPr>
            <a:r>
              <a:rPr lang="en-US" dirty="0" smtClean="0"/>
              <a:t>             </a:t>
            </a:r>
            <a:r>
              <a:rPr lang="en-US" dirty="0" smtClean="0">
                <a:solidFill>
                  <a:srgbClr val="008000"/>
                </a:solidFill>
              </a:rPr>
              <a:t> case </a:t>
            </a:r>
            <a:r>
              <a:rPr lang="en-US" dirty="0" err="1">
                <a:solidFill>
                  <a:srgbClr val="3366FF"/>
                </a:solidFill>
              </a:rPr>
              <a:t>Signal</a:t>
            </a:r>
            <a:r>
              <a:rPr lang="en-US" dirty="0" err="1"/>
              <a:t>.Entry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smtClean="0"/>
              <a:t>                   </a:t>
            </a:r>
            <a:r>
              <a:rPr lang="en-US" dirty="0" err="1" smtClean="0">
                <a:solidFill>
                  <a:srgbClr val="3366FF"/>
                </a:solidFill>
              </a:rPr>
              <a:t>Debug.Print</a:t>
            </a:r>
            <a:r>
              <a:rPr lang="en-US" dirty="0"/>
              <a:t>("Entering Door Open State");</a:t>
            </a:r>
          </a:p>
          <a:p>
            <a:pPr marL="0" indent="0">
              <a:buNone/>
            </a:pPr>
            <a:r>
              <a:rPr lang="is-IS" dirty="0" smtClean="0"/>
              <a:t>                   </a:t>
            </a:r>
            <a:r>
              <a:rPr lang="is-IS" dirty="0" smtClean="0">
                <a:solidFill>
                  <a:srgbClr val="008000"/>
                </a:solidFill>
              </a:rPr>
              <a:t>return</a:t>
            </a:r>
            <a:r>
              <a:rPr lang="is-IS" dirty="0" smtClean="0"/>
              <a:t>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en-US" dirty="0" smtClean="0"/>
              <a:t>              </a:t>
            </a:r>
            <a:r>
              <a:rPr lang="en-US" dirty="0" smtClean="0">
                <a:solidFill>
                  <a:srgbClr val="008000"/>
                </a:solidFill>
              </a:rPr>
              <a:t>case</a:t>
            </a:r>
            <a:r>
              <a:rPr lang="en-US" dirty="0" smtClean="0"/>
              <a:t> </a:t>
            </a:r>
            <a:r>
              <a:rPr lang="en-US" dirty="0" err="1">
                <a:solidFill>
                  <a:srgbClr val="3366FF"/>
                </a:solidFill>
              </a:rPr>
              <a:t>Signa</a:t>
            </a:r>
            <a:r>
              <a:rPr lang="en-US" dirty="0" err="1"/>
              <a:t>l.Init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is-IS" dirty="0" smtClean="0"/>
              <a:t>                  </a:t>
            </a:r>
            <a:r>
              <a:rPr lang="is-IS" dirty="0" smtClean="0">
                <a:solidFill>
                  <a:srgbClr val="008000"/>
                </a:solidFill>
              </a:rPr>
              <a:t>return</a:t>
            </a:r>
            <a:r>
              <a:rPr lang="is-IS" dirty="0" smtClean="0"/>
              <a:t>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en-US" dirty="0" smtClean="0"/>
              <a:t>              case </a:t>
            </a:r>
            <a:r>
              <a:rPr lang="en-US" dirty="0" err="1">
                <a:solidFill>
                  <a:srgbClr val="3366FF"/>
                </a:solidFill>
              </a:rPr>
              <a:t>Signal</a:t>
            </a:r>
            <a:r>
              <a:rPr lang="en-US" dirty="0" err="1"/>
              <a:t>.Exit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nl-NL" dirty="0" smtClean="0"/>
              <a:t>                  </a:t>
            </a:r>
            <a:r>
              <a:rPr lang="nl-NL" dirty="0" err="1" smtClean="0">
                <a:solidFill>
                  <a:srgbClr val="3366FF"/>
                </a:solidFill>
              </a:rPr>
              <a:t>Debug.Print</a:t>
            </a:r>
            <a:r>
              <a:rPr lang="nl-NL" dirty="0"/>
              <a:t>("</a:t>
            </a:r>
            <a:r>
              <a:rPr lang="nl-NL" dirty="0" err="1"/>
              <a:t>Exiting</a:t>
            </a:r>
            <a:r>
              <a:rPr lang="nl-NL" dirty="0"/>
              <a:t> Door Open State");</a:t>
            </a:r>
          </a:p>
          <a:p>
            <a:pPr marL="0" indent="0">
              <a:buNone/>
            </a:pPr>
            <a:r>
              <a:rPr lang="is-IS" dirty="0" smtClean="0"/>
              <a:t>                  </a:t>
            </a:r>
            <a:r>
              <a:rPr lang="is-IS" dirty="0" smtClean="0">
                <a:solidFill>
                  <a:srgbClr val="008000"/>
                </a:solidFill>
              </a:rPr>
              <a:t>retur</a:t>
            </a:r>
            <a:r>
              <a:rPr lang="is-IS" dirty="0" smtClean="0"/>
              <a:t>n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en-US" dirty="0" smtClean="0"/>
              <a:t>              </a:t>
            </a:r>
            <a:r>
              <a:rPr lang="en-US" dirty="0" smtClean="0">
                <a:solidFill>
                  <a:srgbClr val="008000"/>
                </a:solidFill>
              </a:rPr>
              <a:t>case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>
                <a:solidFill>
                  <a:srgbClr val="3366FF"/>
                </a:solidFill>
              </a:rPr>
              <a:t>Signal</a:t>
            </a:r>
            <a:r>
              <a:rPr lang="en-US" dirty="0" smtClean="0"/>
              <a:t>) </a:t>
            </a:r>
            <a:r>
              <a:rPr lang="en-US" dirty="0" err="1" smtClean="0">
                <a:solidFill>
                  <a:srgbClr val="3366FF"/>
                </a:solidFill>
              </a:rPr>
              <a:t>OvenEvents</a:t>
            </a:r>
            <a:r>
              <a:rPr lang="en-US" dirty="0" err="1" smtClean="0"/>
              <a:t>.CloseDoor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nl-NL" dirty="0" smtClean="0"/>
              <a:t>                  </a:t>
            </a:r>
            <a:r>
              <a:rPr lang="nl-NL" dirty="0" err="1" smtClean="0">
                <a:solidFill>
                  <a:srgbClr val="3366FF"/>
                </a:solidFill>
              </a:rPr>
              <a:t>Debug.Print</a:t>
            </a:r>
            <a:r>
              <a:rPr lang="nl-NL" dirty="0"/>
              <a:t>("Door Open: CLOSE_DOOR </a:t>
            </a:r>
            <a:r>
              <a:rPr lang="nl-NL" dirty="0" err="1"/>
              <a:t>signal</a:t>
            </a:r>
            <a:r>
              <a:rPr lang="nl-NL" dirty="0"/>
              <a:t>!");</a:t>
            </a:r>
          </a:p>
          <a:p>
            <a:pPr marL="0" indent="0">
              <a:buNone/>
            </a:pPr>
            <a:r>
              <a:rPr lang="en-US" dirty="0" smtClean="0"/>
              <a:t>                  </a:t>
            </a:r>
            <a:r>
              <a:rPr lang="en-US" dirty="0" err="1" smtClean="0"/>
              <a:t>TransitionState</a:t>
            </a:r>
            <a:r>
              <a:rPr lang="en-US" dirty="0"/>
              <a:t>(heating, true)</a:t>
            </a:r>
            <a:r>
              <a:rPr lang="en-US" dirty="0" smtClean="0"/>
              <a:t>;   </a:t>
            </a:r>
            <a:r>
              <a:rPr lang="en-US" dirty="0" smtClean="0">
                <a:solidFill>
                  <a:srgbClr val="008000"/>
                </a:solidFill>
              </a:rPr>
              <a:t>// “true” implies </a:t>
            </a:r>
            <a:r>
              <a:rPr lang="en-US" dirty="0">
                <a:solidFill>
                  <a:srgbClr val="008000"/>
                </a:solidFill>
              </a:rPr>
              <a:t>t</a:t>
            </a:r>
            <a:r>
              <a:rPr lang="en-US" dirty="0" smtClean="0">
                <a:solidFill>
                  <a:srgbClr val="008000"/>
                </a:solidFill>
              </a:rPr>
              <a:t>ransition to history</a:t>
            </a:r>
            <a:endParaRPr lang="en-US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is-IS" dirty="0" smtClean="0"/>
              <a:t>                  </a:t>
            </a:r>
            <a:r>
              <a:rPr lang="is-IS" dirty="0" smtClean="0">
                <a:solidFill>
                  <a:srgbClr val="008000"/>
                </a:solidFill>
              </a:rPr>
              <a:t>return</a:t>
            </a:r>
            <a:r>
              <a:rPr lang="is-IS" dirty="0" smtClean="0"/>
              <a:t> </a:t>
            </a:r>
            <a:r>
              <a:rPr lang="is-IS" dirty="0">
                <a:solidFill>
                  <a:srgbClr val="008000"/>
                </a:solidFill>
              </a:rPr>
              <a:t>null</a:t>
            </a:r>
            <a:r>
              <a:rPr lang="is-IS" dirty="0"/>
              <a:t>;</a:t>
            </a:r>
          </a:p>
          <a:p>
            <a:pPr marL="0" indent="0">
              <a:buNone/>
            </a:pPr>
            <a:r>
              <a:rPr lang="is-IS" dirty="0" smtClean="0"/>
              <a:t>       }</a:t>
            </a:r>
            <a:endParaRPr lang="is-IS" dirty="0"/>
          </a:p>
          <a:p>
            <a:pPr marL="0" indent="0">
              <a:buNone/>
            </a:pPr>
            <a:r>
              <a:rPr lang="da-DK" dirty="0" smtClean="0"/>
              <a:t>      </a:t>
            </a:r>
            <a:r>
              <a:rPr lang="da-DK" dirty="0" err="1" smtClean="0">
                <a:solidFill>
                  <a:srgbClr val="008000"/>
                </a:solidFill>
              </a:rPr>
              <a:t>return</a:t>
            </a:r>
            <a:r>
              <a:rPr lang="da-DK" dirty="0" smtClean="0"/>
              <a:t> </a:t>
            </a:r>
            <a:r>
              <a:rPr lang="da-DK" dirty="0" err="1"/>
              <a:t>ovenOff</a:t>
            </a:r>
            <a:r>
              <a:rPr lang="da-DK" dirty="0" smtClean="0"/>
              <a:t>;</a:t>
            </a:r>
          </a:p>
          <a:p>
            <a:pPr marL="0" indent="0">
              <a:buNone/>
            </a:pPr>
            <a:r>
              <a:rPr lang="da-DK" dirty="0" smtClean="0"/>
              <a:t> </a:t>
            </a:r>
            <a:r>
              <a:rPr lang="da-DK" dirty="0"/>
              <a:t>}</a:t>
            </a:r>
          </a:p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FE68-754C-E444-A024-E250303A2789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28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Queue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300" dirty="0" smtClean="0"/>
              <a:t>If the </a:t>
            </a:r>
            <a:r>
              <a:rPr lang="en-US" sz="3300" dirty="0"/>
              <a:t>event queue is not </a:t>
            </a:r>
            <a:r>
              <a:rPr lang="en-US" sz="3300" dirty="0" smtClean="0"/>
              <a:t>empty, a dispatch thread will</a:t>
            </a:r>
          </a:p>
          <a:p>
            <a:pPr lvl="1"/>
            <a:r>
              <a:rPr lang="en-US" dirty="0" smtClean="0"/>
              <a:t>1) Remove the oldest event in the queue</a:t>
            </a:r>
          </a:p>
          <a:p>
            <a:pPr lvl="1"/>
            <a:r>
              <a:rPr lang="en-US" dirty="0" smtClean="0"/>
              <a:t>2) Call an appropriate HSM to the handle the event.</a:t>
            </a:r>
          </a:p>
          <a:p>
            <a:r>
              <a:rPr lang="en-US" sz="3300" dirty="0"/>
              <a:t>The dispatch thread will block whenever the event queue is empty.</a:t>
            </a:r>
          </a:p>
          <a:p>
            <a:r>
              <a:rPr lang="en-US" sz="3300" dirty="0" smtClean="0"/>
              <a:t>HSMs run to completion minimizing problems with concurrency between multiple threads.</a:t>
            </a:r>
          </a:p>
          <a:p>
            <a:r>
              <a:rPr lang="en-US" sz="3300" dirty="0" err="1" smtClean="0"/>
              <a:t>Gadgeteer’s</a:t>
            </a:r>
            <a:r>
              <a:rPr lang="en-US" sz="3300" dirty="0" smtClean="0"/>
              <a:t> “</a:t>
            </a:r>
            <a:r>
              <a:rPr lang="en-US" sz="3300" dirty="0" err="1"/>
              <a:t>P</a:t>
            </a:r>
            <a:r>
              <a:rPr lang="en-US" sz="3300" dirty="0" err="1" smtClean="0"/>
              <a:t>rogram.Run</a:t>
            </a:r>
            <a:r>
              <a:rPr lang="en-US" sz="3300" dirty="0" smtClean="0"/>
              <a:t>()” method is hijacked and used as the System’s event dispatcher.</a:t>
            </a:r>
          </a:p>
          <a:p>
            <a:r>
              <a:rPr lang="en-US" sz="3300" dirty="0" err="1" smtClean="0"/>
              <a:t>Gadgeteer’s</a:t>
            </a:r>
            <a:r>
              <a:rPr lang="en-US" sz="3300" dirty="0" smtClean="0"/>
              <a:t> “</a:t>
            </a:r>
            <a:r>
              <a:rPr lang="en-US" sz="3300" dirty="0" err="1" smtClean="0"/>
              <a:t>Program.CheckAndInvoke</a:t>
            </a:r>
            <a:r>
              <a:rPr lang="en-US" sz="3300" dirty="0" smtClean="0"/>
              <a:t>()” method is used to send events to all software components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6B22-237F-9546-8BF5-A3D8F8E4D83F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An event is a </a:t>
            </a:r>
          </a:p>
          <a:p>
            <a:pPr lvl="1"/>
            <a:r>
              <a:rPr lang="en-US" dirty="0"/>
              <a:t>Pointer to an instance of an HSM with a member function to be called (RX UART </a:t>
            </a:r>
            <a:r>
              <a:rPr lang="en-US" dirty="0" smtClean="0"/>
              <a:t>character arrived) </a:t>
            </a:r>
            <a:endParaRPr lang="en-US" dirty="0"/>
          </a:p>
          <a:p>
            <a:pPr lvl="1"/>
            <a:r>
              <a:rPr lang="en-US" dirty="0"/>
              <a:t>Ancillary data (RX character received) for that event</a:t>
            </a:r>
            <a:r>
              <a:rPr lang="en-US" dirty="0" smtClean="0"/>
              <a:t>.</a:t>
            </a:r>
          </a:p>
          <a:p>
            <a:r>
              <a:rPr lang="en-US" dirty="0"/>
              <a:t>Events include</a:t>
            </a:r>
          </a:p>
          <a:p>
            <a:pPr lvl="1"/>
            <a:r>
              <a:rPr lang="en-US" dirty="0"/>
              <a:t>UART RX interrupt with received character</a:t>
            </a:r>
          </a:p>
          <a:p>
            <a:pPr lvl="1"/>
            <a:r>
              <a:rPr lang="en-US" dirty="0"/>
              <a:t>Timeouts</a:t>
            </a:r>
          </a:p>
          <a:p>
            <a:pPr lvl="1"/>
            <a:r>
              <a:rPr lang="en-US" dirty="0"/>
              <a:t> HSM to HSM communication</a:t>
            </a:r>
          </a:p>
          <a:p>
            <a:pPr lvl="1"/>
            <a:r>
              <a:rPr lang="en-US" dirty="0"/>
              <a:t>Telnet/FTP server to HSM </a:t>
            </a:r>
            <a:r>
              <a:rPr lang="en-US" dirty="0" smtClean="0"/>
              <a:t>communication</a:t>
            </a:r>
          </a:p>
          <a:p>
            <a:r>
              <a:rPr lang="en-US" dirty="0" smtClean="0"/>
              <a:t>Whenever </a:t>
            </a:r>
            <a:r>
              <a:rPr lang="en-US" dirty="0"/>
              <a:t>an event is placed in or remove from the event queue, it is time stamped and </a:t>
            </a:r>
            <a:r>
              <a:rPr lang="en-US" dirty="0" smtClean="0"/>
              <a:t>logged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64DE-9051-7A48-88A5-3E9B32048D48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50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Profiler’s mission </a:t>
            </a:r>
            <a:r>
              <a:rPr lang="en-US" dirty="0" smtClean="0"/>
              <a:t>is described </a:t>
            </a:r>
            <a:r>
              <a:rPr lang="en-US" dirty="0"/>
              <a:t>in a </a:t>
            </a:r>
            <a:r>
              <a:rPr lang="en-US" dirty="0" smtClean="0"/>
              <a:t>internal form, generated </a:t>
            </a:r>
            <a:r>
              <a:rPr lang="en-US" dirty="0"/>
              <a:t>from an Excel </a:t>
            </a:r>
            <a:r>
              <a:rPr lang="en-US" dirty="0" smtClean="0"/>
              <a:t>spreadsheet.</a:t>
            </a:r>
          </a:p>
          <a:p>
            <a:r>
              <a:rPr lang="en-US" dirty="0" smtClean="0"/>
              <a:t>Scheduler thread 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eads the mission profile from a configuration file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bserves the depth and time as reported by the PID HSM</a:t>
            </a:r>
          </a:p>
          <a:p>
            <a:pPr lvl="1"/>
            <a:r>
              <a:rPr lang="en-US" dirty="0" smtClean="0"/>
              <a:t>Sends “sample”, “power on” and “power off” events to the appropriate HSM as specified by the mission configuration file at the specified depth and/or time.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D9EF3-92D5-0044-8A65-E2C5841584E2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82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(very) tiny implementation of the Java “log4j” API</a:t>
            </a:r>
          </a:p>
          <a:p>
            <a:r>
              <a:rPr lang="en-US" dirty="0"/>
              <a:t>FAT32 used for </a:t>
            </a:r>
            <a:r>
              <a:rPr lang="en-US" dirty="0" smtClean="0"/>
              <a:t>expediency</a:t>
            </a:r>
          </a:p>
          <a:p>
            <a:pPr lvl="1"/>
            <a:r>
              <a:rPr lang="en-US" dirty="0"/>
              <a:t>Provided natively NETMF</a:t>
            </a:r>
          </a:p>
          <a:p>
            <a:pPr lvl="1"/>
            <a:r>
              <a:rPr lang="en-US" dirty="0"/>
              <a:t>Supports SD cards out of the box</a:t>
            </a:r>
          </a:p>
          <a:p>
            <a:r>
              <a:rPr lang="en-US" dirty="0" smtClean="0"/>
              <a:t>But…</a:t>
            </a:r>
          </a:p>
          <a:p>
            <a:pPr lvl="1"/>
            <a:r>
              <a:rPr lang="en-US" dirty="0"/>
              <a:t>NETMF FAT32 implementation </a:t>
            </a:r>
            <a:r>
              <a:rPr lang="en-US" dirty="0" smtClean="0"/>
              <a:t>is not </a:t>
            </a:r>
            <a:r>
              <a:rPr lang="en-US" dirty="0"/>
              <a:t>thread safe</a:t>
            </a:r>
          </a:p>
          <a:p>
            <a:pPr lvl="1"/>
            <a:r>
              <a:rPr lang="en-US" dirty="0"/>
              <a:t>FAT32 loses data during power failures</a:t>
            </a:r>
          </a:p>
          <a:p>
            <a:pPr lvl="1"/>
            <a:r>
              <a:rPr lang="en-US" dirty="0"/>
              <a:t>I/O transfer rates are still not known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291-2DFB-1646-A581-F6B287D1E1B6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02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Bluetooth </a:t>
            </a:r>
            <a:endParaRPr lang="en-US" dirty="0" smtClean="0"/>
          </a:p>
          <a:p>
            <a:pPr lvl="1"/>
            <a:r>
              <a:rPr lang="en-US" dirty="0" smtClean="0"/>
              <a:t>Facilitates code download and debug </a:t>
            </a:r>
          </a:p>
          <a:p>
            <a:pPr lvl="1"/>
            <a:r>
              <a:rPr lang="en-US" dirty="0" smtClean="0"/>
              <a:t>NETMF </a:t>
            </a:r>
            <a:r>
              <a:rPr lang="en-US" dirty="0"/>
              <a:t>doesn’t support TCP/IP </a:t>
            </a:r>
            <a:r>
              <a:rPr lang="en-US" dirty="0" smtClean="0"/>
              <a:t>debug </a:t>
            </a:r>
            <a:r>
              <a:rPr lang="en-US" dirty="0" smtClean="0">
                <a:sym typeface="Wingdings"/>
              </a:rPr>
              <a:t></a:t>
            </a:r>
            <a:endParaRPr lang="en-US" dirty="0">
              <a:sym typeface="Wingdings"/>
            </a:endParaRPr>
          </a:p>
          <a:p>
            <a:r>
              <a:rPr lang="en-US" dirty="0" err="1">
                <a:sym typeface="Wingdings"/>
              </a:rPr>
              <a:t>WiFi</a:t>
            </a:r>
            <a:r>
              <a:rPr lang="en-US" dirty="0">
                <a:sym typeface="Wingdings"/>
              </a:rPr>
              <a:t> for engineering </a:t>
            </a:r>
            <a:r>
              <a:rPr lang="en-US" dirty="0" smtClean="0">
                <a:sym typeface="Wingdings"/>
              </a:rPr>
              <a:t>deployments</a:t>
            </a:r>
          </a:p>
          <a:p>
            <a:pPr lvl="1"/>
            <a:r>
              <a:rPr lang="en-US" dirty="0" smtClean="0">
                <a:sym typeface="Wingdings"/>
              </a:rPr>
              <a:t>FTP Server for file transfer</a:t>
            </a:r>
          </a:p>
          <a:p>
            <a:pPr lvl="1"/>
            <a:r>
              <a:rPr lang="en-US" dirty="0" smtClean="0">
                <a:sym typeface="Wingdings"/>
              </a:rPr>
              <a:t>Telnet server for user interface</a:t>
            </a:r>
            <a:endParaRPr lang="en-US" dirty="0">
              <a:sym typeface="Wingdings"/>
            </a:endParaRPr>
          </a:p>
          <a:p>
            <a:r>
              <a:rPr lang="en-US" dirty="0">
                <a:sym typeface="Wingdings"/>
              </a:rPr>
              <a:t>Iridium for science </a:t>
            </a:r>
            <a:r>
              <a:rPr lang="en-US" dirty="0" smtClean="0">
                <a:sym typeface="Wingdings"/>
              </a:rPr>
              <a:t>missions</a:t>
            </a:r>
          </a:p>
          <a:p>
            <a:pPr lvl="1"/>
            <a:r>
              <a:rPr lang="en-US" dirty="0" smtClean="0">
                <a:sym typeface="Wingdings"/>
              </a:rPr>
              <a:t>Uses existing shore based Argo APEX float infrastructure</a:t>
            </a:r>
          </a:p>
          <a:p>
            <a:pPr lvl="1"/>
            <a:r>
              <a:rPr lang="en-US" dirty="0" smtClean="0">
                <a:sym typeface="Wingdings"/>
              </a:rPr>
              <a:t>ZMODEM to “push” files to shore via shell</a:t>
            </a:r>
          </a:p>
          <a:p>
            <a:pPr lvl="1"/>
            <a:r>
              <a:rPr lang="en-US" dirty="0" smtClean="0">
                <a:sym typeface="Wingdings"/>
              </a:rPr>
              <a:t>Bandwidth too limited for anything other than the simplest debugging and observation.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B6059-490E-A348-896A-2E59EC060DE0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3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</a:t>
            </a:r>
            <a:r>
              <a:rPr lang="en-US" dirty="0" smtClean="0"/>
              <a:t> subset of Microsoft’s “Dot Net” environment </a:t>
            </a:r>
            <a:endParaRPr lang="en-US" dirty="0"/>
          </a:p>
          <a:p>
            <a:pPr lvl="1"/>
            <a:r>
              <a:rPr lang="en-US" dirty="0" smtClean="0"/>
              <a:t>Developed by Microsoft Labs for embedded systems</a:t>
            </a:r>
          </a:p>
          <a:p>
            <a:pPr lvl="1"/>
            <a:r>
              <a:rPr lang="en-US" dirty="0" smtClean="0"/>
              <a:t>Completely open source, except for tools and certain drivers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WiFi</a:t>
            </a:r>
            <a:r>
              <a:rPr lang="en-US" dirty="0" smtClean="0"/>
              <a:t>).</a:t>
            </a:r>
            <a:r>
              <a:rPr lang="en-US" dirty="0"/>
              <a:t> </a:t>
            </a:r>
            <a:r>
              <a:rPr lang="en-US" dirty="0" smtClean="0"/>
              <a:t> No license required for use.</a:t>
            </a:r>
          </a:p>
          <a:p>
            <a:pPr lvl="1"/>
            <a:r>
              <a:rPr lang="en-US" dirty="0" smtClean="0"/>
              <a:t>Arguably “best of breed” tools for embedded software development. </a:t>
            </a:r>
          </a:p>
          <a:p>
            <a:pPr lvl="1"/>
            <a:r>
              <a:rPr lang="en-US" dirty="0" smtClean="0"/>
              <a:t>Tools are freely downloadable from Microsoft.</a:t>
            </a:r>
          </a:p>
          <a:p>
            <a:r>
              <a:rPr lang="en-US" dirty="0" smtClean="0"/>
              <a:t>NETMF provides useful software components</a:t>
            </a:r>
          </a:p>
          <a:p>
            <a:pPr lvl="1"/>
            <a:r>
              <a:rPr lang="en-US" dirty="0" smtClean="0"/>
              <a:t>A FAT32 file system</a:t>
            </a:r>
          </a:p>
          <a:p>
            <a:pPr lvl="1"/>
            <a:r>
              <a:rPr lang="en-US" dirty="0" smtClean="0"/>
              <a:t>TCP/IP networking</a:t>
            </a:r>
          </a:p>
          <a:p>
            <a:pPr lvl="1"/>
            <a:r>
              <a:rPr lang="en-US" dirty="0" smtClean="0"/>
              <a:t>Threads</a:t>
            </a:r>
          </a:p>
          <a:p>
            <a:pPr lvl="1"/>
            <a:r>
              <a:rPr lang="en-US" dirty="0" smtClean="0"/>
              <a:t>Timers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85398-420D-1442-9DB1-146C9652862E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Gadgeteer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Gadgeteer</a:t>
            </a:r>
            <a:r>
              <a:rPr lang="en-US" dirty="0" smtClean="0"/>
              <a:t> is a toolkit for building event driven systems from COTS hardware, NETMF and C#.</a:t>
            </a:r>
          </a:p>
          <a:p>
            <a:r>
              <a:rPr lang="en-US" dirty="0" smtClean="0"/>
              <a:t>Typical events:</a:t>
            </a:r>
          </a:p>
          <a:p>
            <a:pPr lvl="1"/>
            <a:r>
              <a:rPr lang="en-US" dirty="0" smtClean="0"/>
              <a:t>Characters arriving on a serial port </a:t>
            </a:r>
          </a:p>
          <a:p>
            <a:pPr lvl="1"/>
            <a:r>
              <a:rPr lang="en-US" dirty="0" smtClean="0"/>
              <a:t>Indications of elapsed time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rrival of a packet on a network interface</a:t>
            </a:r>
          </a:p>
          <a:p>
            <a:pPr lvl="1"/>
            <a:r>
              <a:rPr lang="en-US" dirty="0" smtClean="0"/>
              <a:t>Software signals</a:t>
            </a:r>
          </a:p>
          <a:p>
            <a:r>
              <a:rPr lang="en-US" dirty="0" smtClean="0"/>
              <a:t>Hardware and software interrupts are mapped into C# events.  These events are queued and then delivered to clients by </a:t>
            </a:r>
            <a:r>
              <a:rPr lang="en-US" dirty="0" err="1" smtClean="0"/>
              <a:t>Gadgeteer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9475-F7D3-F34F-9C4A-E19DC49F6CD3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15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Gadgeteer</a:t>
            </a:r>
            <a:r>
              <a:rPr lang="en-US" dirty="0" smtClean="0"/>
              <a:t>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 err="1" smtClean="0"/>
              <a:t>Gadgeteer</a:t>
            </a:r>
            <a:r>
              <a:rPr lang="en-US" dirty="0" smtClean="0"/>
              <a:t> system is composed of</a:t>
            </a:r>
          </a:p>
          <a:p>
            <a:pPr lvl="1"/>
            <a:r>
              <a:rPr lang="en-US" dirty="0" smtClean="0"/>
              <a:t>A mainboard containing an embedded processor that runs a byte code interpreter(CLR)</a:t>
            </a:r>
          </a:p>
          <a:p>
            <a:pPr lvl="1"/>
            <a:r>
              <a:rPr lang="en-US" dirty="0" smtClean="0"/>
              <a:t>A variety of COTS hardware modules which connect to the mainboard through a simple HW interface</a:t>
            </a:r>
          </a:p>
          <a:p>
            <a:pPr lvl="1"/>
            <a:r>
              <a:rPr lang="en-US" dirty="0" smtClean="0"/>
              <a:t>The NETMF framework that provides threads, timers, TCP/IP networking and a FAT32 file system</a:t>
            </a:r>
          </a:p>
          <a:p>
            <a:pPr lvl="1"/>
            <a:r>
              <a:rPr lang="en-US" dirty="0"/>
              <a:t>Device drivers provided by Microsoft or hardware vendor that represent </a:t>
            </a:r>
            <a:r>
              <a:rPr lang="en-US" dirty="0" smtClean="0"/>
              <a:t>I/O devices as </a:t>
            </a:r>
            <a:r>
              <a:rPr lang="en-US" dirty="0"/>
              <a:t>a C# class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Embedded software that implements the application using C# and NETMF software components.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A403E-9ED3-8A42-8E41-BF12680C467B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Gadgeteer</a:t>
            </a:r>
            <a:r>
              <a:rPr lang="en-US" dirty="0" smtClean="0"/>
              <a:t> Hardware</a:t>
            </a:r>
            <a:endParaRPr lang="en-US" dirty="0"/>
          </a:p>
        </p:txBody>
      </p:sp>
      <p:pic>
        <p:nvPicPr>
          <p:cNvPr id="7" name="Content Placeholder 6" descr="IMG_0166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228600" y="1371600"/>
            <a:ext cx="8796777" cy="4839506"/>
          </a:xfr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07F9-D035-9F4B-A93C-13EE6F95C7B1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88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Gadgeteer</a:t>
            </a:r>
            <a:r>
              <a:rPr lang="en-US" dirty="0" smtClean="0"/>
              <a:t> Software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A403E-9ED3-8A42-8E41-BF12680C467B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6" descr="Layer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28800"/>
            <a:ext cx="84582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62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Gadgeteer</a:t>
            </a:r>
            <a:r>
              <a:rPr lang="en-US" dirty="0" smtClean="0"/>
              <a:t> Main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4800" dirty="0">
                <a:solidFill>
                  <a:srgbClr val="008000"/>
                </a:solidFill>
              </a:rPr>
              <a:t>namespace</a:t>
            </a:r>
            <a:r>
              <a:rPr lang="en-US" sz="4800" dirty="0"/>
              <a:t> </a:t>
            </a:r>
            <a:r>
              <a:rPr lang="en-US" sz="4800" dirty="0" err="1"/>
              <a:t>FTP_Test</a:t>
            </a:r>
            <a:r>
              <a:rPr lang="en-US" sz="4800" dirty="0"/>
              <a:t> 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</a:t>
            </a:r>
            <a:r>
              <a:rPr lang="en-US" sz="4800" dirty="0" smtClean="0">
                <a:solidFill>
                  <a:srgbClr val="008000"/>
                </a:solidFill>
              </a:rPr>
              <a:t>using</a:t>
            </a:r>
            <a:r>
              <a:rPr lang="en-US" sz="4800" dirty="0" smtClean="0"/>
              <a:t> </a:t>
            </a:r>
            <a:r>
              <a:rPr lang="en-US" sz="4800" dirty="0" err="1"/>
              <a:t>Gadgeteer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</a:t>
            </a:r>
            <a:r>
              <a:rPr lang="en-US" sz="4800" dirty="0" smtClean="0">
                <a:solidFill>
                  <a:srgbClr val="008000"/>
                </a:solidFill>
              </a:rPr>
              <a:t>using</a:t>
            </a:r>
            <a:r>
              <a:rPr lang="en-US" sz="4800" dirty="0" smtClean="0"/>
              <a:t> </a:t>
            </a:r>
            <a:r>
              <a:rPr lang="en-US" sz="4800" dirty="0"/>
              <a:t>GTM = </a:t>
            </a:r>
            <a:r>
              <a:rPr lang="en-US" sz="4800" dirty="0" err="1"/>
              <a:t>Gadgeteer.Modules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 smtClean="0"/>
              <a:t>     </a:t>
            </a:r>
            <a:r>
              <a:rPr lang="en-US" sz="4800" dirty="0" smtClean="0">
                <a:solidFill>
                  <a:srgbClr val="008000"/>
                </a:solidFill>
              </a:rPr>
              <a:t>public </a:t>
            </a:r>
            <a:r>
              <a:rPr lang="en-US" sz="4800" dirty="0">
                <a:solidFill>
                  <a:srgbClr val="008000"/>
                </a:solidFill>
              </a:rPr>
              <a:t>partial class </a:t>
            </a:r>
            <a:r>
              <a:rPr lang="en-US" sz="4800" dirty="0"/>
              <a:t>Program : </a:t>
            </a:r>
            <a:r>
              <a:rPr lang="en-US" sz="4800" dirty="0" err="1"/>
              <a:t>Gadgeteer.Program</a:t>
            </a:r>
            <a:r>
              <a:rPr lang="en-US" sz="4800" dirty="0"/>
              <a:t> {</a:t>
            </a:r>
            <a:r>
              <a:rPr lang="en-US" sz="4800" dirty="0" smtClean="0"/>
              <a:t>        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</a:t>
            </a:r>
            <a:r>
              <a:rPr lang="en-US" sz="4800" dirty="0" smtClean="0">
                <a:solidFill>
                  <a:srgbClr val="008000"/>
                </a:solidFill>
              </a:rPr>
              <a:t>private</a:t>
            </a:r>
            <a:r>
              <a:rPr lang="en-US" sz="4800" dirty="0" smtClean="0"/>
              <a:t> Gadgeteer.Modules.GHIElectronics.WiFi_RS21   wifi_RS21;        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</a:t>
            </a:r>
            <a:r>
              <a:rPr lang="en-US" sz="4800" dirty="0" smtClean="0">
                <a:solidFill>
                  <a:srgbClr val="008000"/>
                </a:solidFill>
              </a:rPr>
              <a:t>private</a:t>
            </a:r>
            <a:r>
              <a:rPr lang="en-US" sz="4800" dirty="0" smtClean="0"/>
              <a:t> </a:t>
            </a:r>
            <a:r>
              <a:rPr lang="en-US" sz="4800" dirty="0" err="1"/>
              <a:t>Gadgeteer.Modules.GHIElectronics.SDCard</a:t>
            </a:r>
            <a:r>
              <a:rPr lang="en-US" sz="4800" dirty="0"/>
              <a:t> </a:t>
            </a:r>
            <a:r>
              <a:rPr lang="en-US" sz="4800" dirty="0" smtClean="0"/>
              <a:t>        sdCard1;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</a:t>
            </a:r>
            <a:r>
              <a:rPr lang="en-US" sz="4800" dirty="0" smtClean="0">
                <a:solidFill>
                  <a:srgbClr val="008000"/>
                </a:solidFill>
              </a:rPr>
              <a:t>public </a:t>
            </a:r>
            <a:r>
              <a:rPr lang="en-US" sz="4800" dirty="0">
                <a:solidFill>
                  <a:srgbClr val="008000"/>
                </a:solidFill>
              </a:rPr>
              <a:t>static void </a:t>
            </a:r>
            <a:r>
              <a:rPr lang="en-US" sz="4800" dirty="0"/>
              <a:t>Main() </a:t>
            </a:r>
            <a:r>
              <a:rPr lang="en-US" sz="4800" dirty="0" smtClean="0"/>
              <a:t>{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      </a:t>
            </a:r>
            <a:r>
              <a:rPr lang="en-US" sz="4800" dirty="0"/>
              <a:t>// </a:t>
            </a:r>
            <a:r>
              <a:rPr lang="en-US" sz="4800" dirty="0" smtClean="0"/>
              <a:t>Initialize the </a:t>
            </a:r>
            <a:r>
              <a:rPr lang="en-US" sz="4800" dirty="0"/>
              <a:t>Mainboard </a:t>
            </a:r>
            <a:r>
              <a:rPr lang="en-US" sz="4800" dirty="0" smtClean="0"/>
              <a:t>first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     </a:t>
            </a:r>
            <a:r>
              <a:rPr lang="en-US" sz="4800" dirty="0" err="1" smtClean="0"/>
              <a:t>Program.Mainboard</a:t>
            </a:r>
            <a:r>
              <a:rPr lang="en-US" sz="4800" dirty="0" smtClean="0"/>
              <a:t> </a:t>
            </a:r>
            <a:r>
              <a:rPr lang="en-US" sz="4800" dirty="0"/>
              <a:t>= </a:t>
            </a:r>
            <a:r>
              <a:rPr lang="en-US" sz="4800" dirty="0">
                <a:solidFill>
                  <a:srgbClr val="008000"/>
                </a:solidFill>
              </a:rPr>
              <a:t>new</a:t>
            </a:r>
            <a:r>
              <a:rPr lang="en-US" sz="4800" dirty="0"/>
              <a:t> </a:t>
            </a:r>
            <a:r>
              <a:rPr lang="en-US" sz="4800" dirty="0" err="1"/>
              <a:t>GHIElectronics.Gadgeteer.FEZSpider</a:t>
            </a:r>
            <a:r>
              <a:rPr lang="en-US" sz="4800" dirty="0"/>
              <a:t>();</a:t>
            </a:r>
          </a:p>
          <a:p>
            <a:pPr marL="0" indent="0">
              <a:buNone/>
            </a:pPr>
            <a:r>
              <a:rPr lang="en-US" sz="4800" dirty="0" smtClean="0"/>
              <a:t>                Program </a:t>
            </a:r>
            <a:r>
              <a:rPr lang="en-US" sz="4800" dirty="0"/>
              <a:t>p = new Program()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     </a:t>
            </a:r>
            <a:r>
              <a:rPr lang="en-US" sz="4800" dirty="0" err="1"/>
              <a:t>p.InitializeModules</a:t>
            </a:r>
            <a:r>
              <a:rPr lang="en-US" sz="4800" dirty="0"/>
              <a:t>()</a:t>
            </a:r>
            <a:r>
              <a:rPr lang="en-US" sz="4800" dirty="0" smtClean="0"/>
              <a:t>;</a:t>
            </a:r>
            <a:endParaRPr lang="en-US" sz="4800" dirty="0"/>
          </a:p>
          <a:p>
            <a:pPr marL="0" indent="0">
              <a:buNone/>
            </a:pPr>
            <a:r>
              <a:rPr lang="en-US" sz="4800" dirty="0" smtClean="0"/>
              <a:t>                </a:t>
            </a:r>
            <a:r>
              <a:rPr lang="en-US" sz="4800" dirty="0" err="1" smtClean="0"/>
              <a:t>p.ProgramStarted</a:t>
            </a:r>
            <a:r>
              <a:rPr lang="en-US" sz="4800" dirty="0"/>
              <a:t>()</a:t>
            </a:r>
            <a:r>
              <a:rPr lang="en-US" sz="4800" dirty="0" smtClean="0"/>
              <a:t>;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de-DE" sz="4800" dirty="0" smtClean="0"/>
              <a:t>                /</a:t>
            </a:r>
            <a:r>
              <a:rPr lang="de-DE" sz="4800" dirty="0"/>
              <a:t>/ Starts </a:t>
            </a:r>
            <a:r>
              <a:rPr lang="de-DE" sz="4800" dirty="0" smtClean="0"/>
              <a:t>Dispatcher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      </a:t>
            </a:r>
            <a:r>
              <a:rPr lang="de-DE" sz="4800" dirty="0" err="1" smtClean="0"/>
              <a:t>p.Run</a:t>
            </a:r>
            <a:r>
              <a:rPr lang="de-DE" sz="4800" dirty="0"/>
              <a:t>()</a:t>
            </a:r>
            <a:r>
              <a:rPr lang="de-DE" sz="4800" dirty="0" smtClean="0"/>
              <a:t>;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 }</a:t>
            </a:r>
            <a:endParaRPr lang="de-DE" sz="4800" dirty="0"/>
          </a:p>
          <a:p>
            <a:pPr marL="0" indent="0">
              <a:buNone/>
            </a:pPr>
            <a:r>
              <a:rPr lang="de-DE" sz="4800" dirty="0" smtClean="0"/>
              <a:t>        </a:t>
            </a:r>
            <a:endParaRPr lang="de-DE" sz="4800" dirty="0"/>
          </a:p>
          <a:p>
            <a:pPr marL="0" indent="0">
              <a:buNone/>
            </a:pPr>
            <a:r>
              <a:rPr lang="de-DE" sz="4800" dirty="0" smtClean="0"/>
              <a:t>          </a:t>
            </a:r>
            <a:r>
              <a:rPr lang="de-DE" sz="4800" dirty="0" smtClean="0">
                <a:solidFill>
                  <a:srgbClr val="008000"/>
                </a:solidFill>
              </a:rPr>
              <a:t>private </a:t>
            </a:r>
            <a:r>
              <a:rPr lang="de-DE" sz="4800" dirty="0" err="1">
                <a:solidFill>
                  <a:srgbClr val="008000"/>
                </a:solidFill>
              </a:rPr>
              <a:t>void</a:t>
            </a:r>
            <a:r>
              <a:rPr lang="de-DE" sz="4800" dirty="0">
                <a:solidFill>
                  <a:srgbClr val="008000"/>
                </a:solidFill>
              </a:rPr>
              <a:t> </a:t>
            </a:r>
            <a:r>
              <a:rPr lang="de-DE" sz="4800" dirty="0" err="1"/>
              <a:t>InitializeModules</a:t>
            </a:r>
            <a:r>
              <a:rPr lang="de-DE" sz="4800" dirty="0"/>
              <a:t>() </a:t>
            </a:r>
            <a:r>
              <a:rPr lang="de-DE" sz="4800" dirty="0" smtClean="0"/>
              <a:t>{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      </a:t>
            </a:r>
            <a:r>
              <a:rPr lang="de-DE" sz="4800" dirty="0" smtClean="0">
                <a:solidFill>
                  <a:srgbClr val="008000"/>
                </a:solidFill>
              </a:rPr>
              <a:t>this</a:t>
            </a:r>
            <a:r>
              <a:rPr lang="de-DE" sz="4800" dirty="0" smtClean="0"/>
              <a:t>.sdCard1    = </a:t>
            </a:r>
            <a:r>
              <a:rPr lang="de-DE" sz="4800" dirty="0" err="1">
                <a:solidFill>
                  <a:srgbClr val="008000"/>
                </a:solidFill>
              </a:rPr>
              <a:t>new</a:t>
            </a:r>
            <a:r>
              <a:rPr lang="de-DE" sz="4800" dirty="0"/>
              <a:t> </a:t>
            </a:r>
            <a:r>
              <a:rPr lang="de-DE" sz="4800" dirty="0" err="1"/>
              <a:t>GTM.GHIElectronics.SDCard</a:t>
            </a:r>
            <a:r>
              <a:rPr lang="de-DE" sz="4800" dirty="0"/>
              <a:t>(5);</a:t>
            </a:r>
          </a:p>
          <a:p>
            <a:pPr marL="0" indent="0">
              <a:buNone/>
            </a:pPr>
            <a:r>
              <a:rPr lang="de-DE" sz="4800" dirty="0" smtClean="0"/>
              <a:t>               </a:t>
            </a:r>
            <a:r>
              <a:rPr lang="de-DE" sz="4800" dirty="0" smtClean="0">
                <a:solidFill>
                  <a:srgbClr val="008000"/>
                </a:solidFill>
              </a:rPr>
              <a:t>this</a:t>
            </a:r>
            <a:r>
              <a:rPr lang="de-DE" sz="4800" dirty="0" smtClean="0"/>
              <a:t>.wifi_RS21 </a:t>
            </a:r>
            <a:r>
              <a:rPr lang="de-DE" sz="4800" dirty="0"/>
              <a:t>= </a:t>
            </a:r>
            <a:r>
              <a:rPr lang="de-DE" sz="4800" dirty="0" err="1">
                <a:solidFill>
                  <a:srgbClr val="008000"/>
                </a:solidFill>
              </a:rPr>
              <a:t>new</a:t>
            </a:r>
            <a:r>
              <a:rPr lang="de-DE" sz="4800" dirty="0"/>
              <a:t> GTM.GHIElectronics.WiFi_RS21(6)</a:t>
            </a:r>
            <a:r>
              <a:rPr lang="de-DE" sz="4800" dirty="0" smtClean="0"/>
              <a:t>;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    }</a:t>
            </a:r>
            <a:endParaRPr lang="de-DE" sz="4800" dirty="0"/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   }</a:t>
            </a:r>
            <a:endParaRPr lang="de-DE" sz="4800" dirty="0"/>
          </a:p>
          <a:p>
            <a:pPr marL="0" indent="0">
              <a:buNone/>
            </a:pPr>
            <a:r>
              <a:rPr lang="de-DE" sz="4800" dirty="0" smtClean="0"/>
              <a:t>}</a:t>
            </a:r>
            <a:endParaRPr lang="de-DE" sz="48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76A3-93CC-C942-82CE-3D6661830DDD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88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NETMF vs. Embedded Linux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NETMF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Potential for truly low power consumption(no DRAM)</a:t>
            </a:r>
          </a:p>
          <a:p>
            <a:r>
              <a:rPr lang="en-US" dirty="0" smtClean="0"/>
              <a:t>Quick development for prototyping</a:t>
            </a:r>
          </a:p>
          <a:p>
            <a:r>
              <a:rPr lang="en-US" dirty="0" smtClean="0"/>
              <a:t>Ease of interface </a:t>
            </a:r>
            <a:r>
              <a:rPr lang="en-US" dirty="0" smtClean="0"/>
              <a:t>to </a:t>
            </a:r>
            <a:r>
              <a:rPr lang="en-US" dirty="0" smtClean="0"/>
              <a:t>custom HW, no “driver” development</a:t>
            </a:r>
          </a:p>
          <a:p>
            <a:r>
              <a:rPr lang="en-US" dirty="0" smtClean="0"/>
              <a:t>World class development tools for C#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Embedded Linux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Well known API</a:t>
            </a:r>
          </a:p>
          <a:p>
            <a:r>
              <a:rPr lang="en-US" dirty="0" smtClean="0"/>
              <a:t>Better performance and determinism when native code (C/C++) is used</a:t>
            </a:r>
          </a:p>
          <a:p>
            <a:r>
              <a:rPr lang="en-US" dirty="0" smtClean="0"/>
              <a:t>Stable </a:t>
            </a:r>
          </a:p>
          <a:p>
            <a:r>
              <a:rPr lang="en-US" dirty="0" smtClean="0"/>
              <a:t>Huge and growing user community</a:t>
            </a:r>
          </a:p>
          <a:p>
            <a:r>
              <a:rPr lang="en-US" dirty="0" smtClean="0"/>
              <a:t>Different development styles (C/C++, scripting languages like Ruby)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A403E-9ED3-8A42-8E41-BF12680C467B}" type="datetime1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98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5137</TotalTime>
  <Words>1887</Words>
  <Application>Microsoft Office PowerPoint</Application>
  <PresentationFormat>On-screen Show (4:3)</PresentationFormat>
  <Paragraphs>341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Coastal Profiling Float Software Design Review</vt:lpstr>
      <vt:lpstr>Profiler Software Ecosystem</vt:lpstr>
      <vt:lpstr>NETMF</vt:lpstr>
      <vt:lpstr>Gadgeteer</vt:lpstr>
      <vt:lpstr>Gadgeteer System</vt:lpstr>
      <vt:lpstr>Gadgeteer Hardware</vt:lpstr>
      <vt:lpstr>Gadgeteer Software</vt:lpstr>
      <vt:lpstr>Gadgeteer Main Program</vt:lpstr>
      <vt:lpstr>NETMF vs. Embedded Linux</vt:lpstr>
      <vt:lpstr>NETMF, The Good</vt:lpstr>
      <vt:lpstr>NETMF, the Bad…</vt:lpstr>
      <vt:lpstr>NETMF, The Ugly</vt:lpstr>
      <vt:lpstr>Mine is not to reason why…</vt:lpstr>
      <vt:lpstr>The back up plan…</vt:lpstr>
      <vt:lpstr>Profiler Software Components</vt:lpstr>
      <vt:lpstr>CPF Software Architecture</vt:lpstr>
      <vt:lpstr>Hierarchical State Machines</vt:lpstr>
      <vt:lpstr>Example Hierarchical State Machine</vt:lpstr>
      <vt:lpstr>A simple HSM example</vt:lpstr>
      <vt:lpstr>HSM Implementation</vt:lpstr>
      <vt:lpstr>HSM Test Code and Output</vt:lpstr>
      <vt:lpstr>The “Door Open” State in C#</vt:lpstr>
      <vt:lpstr>Event Queue</vt:lpstr>
      <vt:lpstr>Events</vt:lpstr>
      <vt:lpstr>Scheduler</vt:lpstr>
      <vt:lpstr>Logger</vt:lpstr>
      <vt:lpstr>Communications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 Design Review</dc:title>
  <dc:creator>Gene Massion</dc:creator>
  <cp:lastModifiedBy>Stanley</cp:lastModifiedBy>
  <cp:revision>503</cp:revision>
  <dcterms:created xsi:type="dcterms:W3CDTF">2013-06-07T16:42:57Z</dcterms:created>
  <dcterms:modified xsi:type="dcterms:W3CDTF">2013-06-26T16:47:33Z</dcterms:modified>
</cp:coreProperties>
</file>