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6" r:id="rId3"/>
    <p:sldId id="257" r:id="rId4"/>
    <p:sldId id="258" r:id="rId5"/>
    <p:sldId id="265" r:id="rId6"/>
    <p:sldId id="259" r:id="rId7"/>
    <p:sldId id="260" r:id="rId8"/>
    <p:sldId id="261" r:id="rId9"/>
    <p:sldId id="273" r:id="rId10"/>
    <p:sldId id="267" r:id="rId11"/>
    <p:sldId id="262" r:id="rId12"/>
    <p:sldId id="272" r:id="rId13"/>
    <p:sldId id="277" r:id="rId14"/>
    <p:sldId id="276" r:id="rId15"/>
    <p:sldId id="268" r:id="rId16"/>
    <p:sldId id="275" r:id="rId17"/>
    <p:sldId id="269" r:id="rId18"/>
    <p:sldId id="270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2454" y="-11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539720"/>
            <a:ext cx="198120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539720"/>
            <a:ext cx="6324600" cy="13716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10489"/>
            <a:ext cx="6705600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0489"/>
            <a:ext cx="1956046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05979"/>
            <a:ext cx="1676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0" y="2169208"/>
            <a:ext cx="1600201" cy="123444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169208"/>
            <a:ext cx="6324600" cy="123444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82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13189"/>
            <a:ext cx="8831802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14300"/>
            <a:ext cx="6705600" cy="4914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"/>
            <a:ext cx="5867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1597914"/>
            <a:ext cx="1673352" cy="2112264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342900"/>
            <a:ext cx="1675660" cy="1255014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14300"/>
            <a:ext cx="6705600" cy="49149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1600200"/>
            <a:ext cx="1676400" cy="222885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345186"/>
            <a:ext cx="1676400" cy="1255014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226228"/>
            <a:ext cx="8831802" cy="378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4301"/>
            <a:ext cx="8814047" cy="10098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89303"/>
            <a:ext cx="8407893" cy="330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4767263"/>
            <a:ext cx="21336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D7A15ADF-495F-4C9C-8327-952FB2806FBF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4767263"/>
            <a:ext cx="33528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4766310"/>
            <a:ext cx="582966" cy="20574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9D019591-C32B-4D42-B994-CF5EE4DE67D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microsoft.com/office/2007/relationships/hdphoto" Target="../media/hdphoto5.wdp"/><Relationship Id="rId4" Type="http://schemas.openxmlformats.org/officeDocument/2006/relationships/image" Target="../media/image39.jpeg"/><Relationship Id="rId9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0.png"/><Relationship Id="rId3" Type="http://schemas.openxmlformats.org/officeDocument/2006/relationships/image" Target="../media/image4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4.png"/><Relationship Id="rId5" Type="http://schemas.openxmlformats.org/officeDocument/2006/relationships/image" Target="../media/image51.png"/><Relationship Id="rId10" Type="http://schemas.openxmlformats.org/officeDocument/2006/relationships/image" Target="../media/image53.png"/><Relationship Id="rId4" Type="http://schemas.microsoft.com/office/2007/relationships/hdphoto" Target="../media/hdphoto6.wdp"/><Relationship Id="rId9" Type="http://schemas.openxmlformats.org/officeDocument/2006/relationships/image" Target="../media/image5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13" Type="http://schemas.openxmlformats.org/officeDocument/2006/relationships/image" Target="../media/image16.jpeg"/><Relationship Id="rId18" Type="http://schemas.openxmlformats.org/officeDocument/2006/relationships/image" Target="../media/image2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12" Type="http://schemas.openxmlformats.org/officeDocument/2006/relationships/image" Target="../media/image15.jpeg"/><Relationship Id="rId17" Type="http://schemas.openxmlformats.org/officeDocument/2006/relationships/image" Target="../media/image20.jpg"/><Relationship Id="rId2" Type="http://schemas.openxmlformats.org/officeDocument/2006/relationships/image" Target="../media/image4.jpeg"/><Relationship Id="rId16" Type="http://schemas.openxmlformats.org/officeDocument/2006/relationships/image" Target="../media/image19.jpeg"/><Relationship Id="rId20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11" Type="http://schemas.openxmlformats.org/officeDocument/2006/relationships/image" Target="../media/image14.jpeg"/><Relationship Id="rId5" Type="http://schemas.openxmlformats.org/officeDocument/2006/relationships/image" Target="../media/image8.jpg"/><Relationship Id="rId15" Type="http://schemas.openxmlformats.org/officeDocument/2006/relationships/image" Target="../media/image18.jpg"/><Relationship Id="rId10" Type="http://schemas.openxmlformats.org/officeDocument/2006/relationships/image" Target="../media/image13.jpg"/><Relationship Id="rId19" Type="http://schemas.openxmlformats.org/officeDocument/2006/relationships/image" Target="../media/image22.png"/><Relationship Id="rId4" Type="http://schemas.openxmlformats.org/officeDocument/2006/relationships/image" Target="../media/image7.jpg"/><Relationship Id="rId9" Type="http://schemas.openxmlformats.org/officeDocument/2006/relationships/image" Target="../media/image12.jpeg"/><Relationship Id="rId14" Type="http://schemas.openxmlformats.org/officeDocument/2006/relationships/image" Target="../media/image1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666750"/>
            <a:ext cx="1981200" cy="2590800"/>
          </a:xfrm>
        </p:spPr>
        <p:txBody>
          <a:bodyPr>
            <a:normAutofit/>
          </a:bodyPr>
          <a:lstStyle/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Aug 14, 2013  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1445 -1500</a:t>
            </a:r>
          </a:p>
          <a:p>
            <a:pPr algn="r"/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Nicholas Sohn</a:t>
            </a:r>
          </a:p>
          <a:p>
            <a:pPr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~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Gene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Massion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39720"/>
            <a:ext cx="6629400" cy="1371600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Developing parameter estimation </a:t>
            </a:r>
            <a:r>
              <a:rPr lang="en-US" sz="3600" dirty="0" smtClean="0"/>
              <a:t>techniques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for controller optimization</a:t>
            </a:r>
            <a:r>
              <a:rPr lang="en-US" sz="3600" dirty="0"/>
              <a:t> </a:t>
            </a:r>
            <a:r>
              <a:rPr lang="en-US" sz="3600" dirty="0" smtClean="0"/>
              <a:t>of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/>
              <a:t>Coastal Profiling </a:t>
            </a:r>
            <a:r>
              <a:rPr lang="en-US" sz="3600" dirty="0" smtClean="0"/>
              <a:t>Float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2" y="3833106"/>
            <a:ext cx="1813319" cy="11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4549A"/>
                </a:solidFill>
              </a:rPr>
              <a:t>Background ∙ 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/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 descr="boltedClipAssemblySpac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52549"/>
            <a:ext cx="4191000" cy="3269625"/>
          </a:xfrm>
          <a:prstGeom prst="rect">
            <a:avLst/>
          </a:prstGeom>
        </p:spPr>
      </p:pic>
      <p:pic>
        <p:nvPicPr>
          <p:cNvPr id="7" name="Picture 6" descr="boltedBucketClipDrawing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9" t="5508" r="22189" b="5603"/>
          <a:stretch/>
        </p:blipFill>
        <p:spPr>
          <a:xfrm>
            <a:off x="5105400" y="1352550"/>
            <a:ext cx="3505200" cy="3229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55" y="1346543"/>
            <a:ext cx="4178845" cy="3282607"/>
          </a:xfrm>
          <a:prstGeom prst="rect">
            <a:avLst/>
          </a:prstGeom>
        </p:spPr>
      </p:pic>
      <p:pic>
        <p:nvPicPr>
          <p:cNvPr id="8" name="Picture 7" descr="boltedClipAssemblyNewStressZoomed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00" y="0"/>
            <a:ext cx="657037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4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Device assembly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1" name="TextBox 140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143" name="Picture 142" descr="electricSchematic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221" y="1276350"/>
            <a:ext cx="3851579" cy="3200400"/>
          </a:xfrm>
          <a:prstGeom prst="rect">
            <a:avLst/>
          </a:prstGeom>
        </p:spPr>
      </p:pic>
      <p:pic>
        <p:nvPicPr>
          <p:cNvPr id="144" name="Picture 143" descr="MTSRSerie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499" y="1276350"/>
            <a:ext cx="2443901" cy="1130075"/>
          </a:xfrm>
          <a:prstGeom prst="rect">
            <a:avLst/>
          </a:prstGeom>
        </p:spPr>
      </p:pic>
      <p:sp>
        <p:nvSpPr>
          <p:cNvPr id="145" name="TextBox 144"/>
          <p:cNvSpPr txBox="1"/>
          <p:nvPr/>
        </p:nvSpPr>
        <p:spPr>
          <a:xfrm>
            <a:off x="6553200" y="2114550"/>
            <a:ext cx="1143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www.electromate.com</a:t>
            </a:r>
            <a:endParaRPr lang="en-US" sz="700" dirty="0"/>
          </a:p>
        </p:txBody>
      </p:sp>
      <p:pic>
        <p:nvPicPr>
          <p:cNvPr id="148" name="Picture 147" descr="elm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28950"/>
            <a:ext cx="2175722" cy="1224799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1150850" y="4171950"/>
            <a:ext cx="13637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n</a:t>
            </a:r>
            <a:r>
              <a:rPr lang="en-US" sz="1000" dirty="0" err="1" smtClean="0"/>
              <a:t>ews.thomasnet.com</a:t>
            </a:r>
            <a:endParaRPr lang="en-US" sz="1000" dirty="0"/>
          </a:p>
        </p:txBody>
      </p:sp>
      <p:pic>
        <p:nvPicPr>
          <p:cNvPr id="150" name="Picture 149" descr="nicDAQ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8" t="42094" r="37037" b="4754"/>
          <a:stretch/>
        </p:blipFill>
        <p:spPr>
          <a:xfrm>
            <a:off x="228600" y="1276350"/>
            <a:ext cx="2235200" cy="1513972"/>
          </a:xfrm>
          <a:prstGeom prst="rect">
            <a:avLst/>
          </a:prstGeom>
        </p:spPr>
      </p:pic>
      <p:sp>
        <p:nvSpPr>
          <p:cNvPr id="151" name="TextBox 150"/>
          <p:cNvSpPr txBox="1"/>
          <p:nvPr/>
        </p:nvSpPr>
        <p:spPr>
          <a:xfrm>
            <a:off x="1066800" y="2538740"/>
            <a:ext cx="12496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 smtClean="0"/>
              <a:t>www.engineers.nl</a:t>
            </a:r>
            <a:endParaRPr lang="en-US" sz="1100" dirty="0"/>
          </a:p>
        </p:txBody>
      </p:sp>
      <p:cxnSp>
        <p:nvCxnSpPr>
          <p:cNvPr id="153" name="Straight Connector 152"/>
          <p:cNvCxnSpPr/>
          <p:nvPr/>
        </p:nvCxnSpPr>
        <p:spPr>
          <a:xfrm flipV="1">
            <a:off x="2362200" y="1581150"/>
            <a:ext cx="6858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2286000" y="3867150"/>
            <a:ext cx="914400" cy="152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6172200" y="1962150"/>
            <a:ext cx="381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>
            <a:off x="6019800" y="2114550"/>
            <a:ext cx="533400" cy="457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photo 1.JP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55" b="89984" l="485" r="99637">
                        <a14:foregroundMark x1="8419" y1="49596" x2="485" y2="38126"/>
                        <a14:foregroundMark x1="46941" y1="54523" x2="74743" y2="56785"/>
                        <a14:foregroundMark x1="98099" y1="37056" x2="94487" y2="34010"/>
                        <a14:foregroundMark x1="95247" y1="61421" x2="98859" y2="61421"/>
                        <a14:backgroundMark x1="15809" y1="53231" x2="35009" y2="54766"/>
                        <a14:backgroundMark x1="54694" y1="57431" x2="91096" y2="63328"/>
                        <a14:backgroundMark x1="1878" y1="41761" x2="5572" y2="47334"/>
                        <a14:backgroundMark x1="41445" y1="54822" x2="75856" y2="57107"/>
                        <a14:backgroundMark x1="87452" y1="57360" x2="91255" y2="57614"/>
                        <a14:backgroundMark x1="7605" y1="49746" x2="22053" y2="59137"/>
                        <a14:backgroundMark x1="10266" y1="87817" x2="4943" y2="52792"/>
                        <a14:backgroundMark x1="2852" y1="41371" x2="3422" y2="390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32650" y="2692400"/>
            <a:ext cx="2184400" cy="1638300"/>
          </a:xfrm>
          <a:prstGeom prst="rect">
            <a:avLst/>
          </a:prstGeom>
        </p:spPr>
      </p:pic>
      <p:pic>
        <p:nvPicPr>
          <p:cNvPr id="6" name="Picture 5" descr="photo 2.JPG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55" b="89984" l="3210" r="98062">
                        <a14:foregroundMark x1="8904" y1="42084" x2="3210" y2="43619"/>
                        <a14:foregroundMark x1="87668" y1="47857" x2="95979" y2="49286"/>
                        <a14:backgroundMark x1="21180" y1="33214" x2="61930" y2="32500"/>
                        <a14:backgroundMark x1="96783" y1="93929" x2="99196" y2="53214"/>
                        <a14:backgroundMark x1="14745" y1="34643" x2="1877" y2="439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6359525" y="3375025"/>
            <a:ext cx="1549400" cy="1162050"/>
          </a:xfrm>
          <a:prstGeom prst="rect">
            <a:avLst/>
          </a:prstGeom>
        </p:spPr>
      </p:pic>
      <p:cxnSp>
        <p:nvCxnSpPr>
          <p:cNvPr id="21" name="Straight Connector 20"/>
          <p:cNvCxnSpPr/>
          <p:nvPr/>
        </p:nvCxnSpPr>
        <p:spPr>
          <a:xfrm flipH="1">
            <a:off x="6172200" y="2952750"/>
            <a:ext cx="1981200" cy="2286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943600" y="3333750"/>
            <a:ext cx="914400" cy="533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5943600" y="3867150"/>
            <a:ext cx="990600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29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Device assembly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1" name="TextBox 140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276350"/>
            <a:ext cx="2705622" cy="32032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5875" y="1706402"/>
            <a:ext cx="312420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Volumetric Efficiency</a:t>
                </a:r>
              </a:p>
              <a:p>
                <a:pPr marL="45720" indent="0">
                  <a:buNone/>
                </a:pPr>
                <a:endParaRPr lang="en-US" dirty="0">
                  <a:solidFill>
                    <a:schemeClr val="tx1"/>
                  </a:solidFill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𝑉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𝐹𝑙𝑜𝑤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𝑂𝑢𝑡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𝐹𝑙𝑜𝑤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 rotWithShape="1">
                <a:blip r:embed="rId2"/>
                <a:stretch>
                  <a:fillRect l="-1056" t="-1661" r="-2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Energy Efficiency</a:t>
                </a:r>
              </a:p>
              <a:p>
                <a:endParaRPr lang="en-US" dirty="0">
                  <a:solidFill>
                    <a:schemeClr val="tx1"/>
                  </a:solidFill>
                </a:endParaRPr>
              </a:p>
              <a:p>
                <a:pPr marL="4572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𝐸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𝑊𝑜𝑟𝑘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𝑂𝑢𝑡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𝑊𝑜𝑟𝑘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1">
                <a:blip r:embed="rId3"/>
                <a:stretch>
                  <a:fillRect l="-1208" t="-1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Efficiency Metrics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/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</p:spTree>
    <p:extLst>
      <p:ext uri="{BB962C8B-B14F-4D97-AF65-F5344CB8AC3E}">
        <p14:creationId xmlns:p14="http://schemas.microsoft.com/office/powerpoint/2010/main" val="366409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Efficiency Metrics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/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Test Tank Prototype 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290" y="1799082"/>
            <a:ext cx="3502419" cy="2194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99082"/>
            <a:ext cx="3648927" cy="2286000"/>
          </a:xfrm>
          <a:prstGeom prst="rect">
            <a:avLst/>
          </a:prstGeom>
        </p:spPr>
      </p:pic>
      <p:sp>
        <p:nvSpPr>
          <p:cNvPr id="13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Volumetric Efficiency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648200" y="1289304"/>
            <a:ext cx="4038600" cy="3305556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tx1"/>
                </a:solidFill>
              </a:rPr>
              <a:t>Energy Efficiency</a:t>
            </a:r>
          </a:p>
          <a:p>
            <a:endParaRPr lang="en-US" dirty="0"/>
          </a:p>
          <a:p>
            <a:pPr marL="45720" indent="0">
              <a:buFont typeface="Wingdings 2" pitchFamily="18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06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</a:t>
            </a:r>
            <a:r>
              <a:rPr lang="en-US" sz="1400" dirty="0" smtClean="0">
                <a:solidFill>
                  <a:srgbClr val="000000"/>
                </a:solidFill>
              </a:rPr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05" b="96057" l="41050" r="58663">
                        <a14:foregroundMark x1="52696" y1="10953" x2="52696" y2="10953"/>
                        <a14:foregroundMark x1="54277" y1="14129" x2="55787" y2="13034"/>
                        <a14:foregroundMark x1="55787" y1="18510" x2="44572" y2="19168"/>
                        <a14:foregroundMark x1="54277" y1="17634" x2="54781" y2="16977"/>
                        <a14:foregroundMark x1="56650" y1="12048" x2="52265" y2="3505"/>
                        <a14:foregroundMark x1="51258" y1="4381" x2="44428" y2="12048"/>
                        <a14:foregroundMark x1="55500" y1="70318" x2="54781" y2="73165"/>
                        <a14:foregroundMark x1="44716" y1="70318" x2="44572" y2="73604"/>
                        <a14:foregroundMark x1="43710" y1="73604" x2="41121" y2="76889"/>
                        <a14:foregroundMark x1="57081" y1="84447" x2="57656" y2="90800"/>
                        <a14:foregroundMark x1="57944" y1="92442" x2="49101" y2="96166"/>
                        <a14:foregroundMark x1="58663" y1="15225" x2="58231" y2="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088" t="3692" r="40464" b="2318"/>
          <a:stretch/>
        </p:blipFill>
        <p:spPr>
          <a:xfrm>
            <a:off x="685800" y="2009293"/>
            <a:ext cx="586392" cy="1860140"/>
          </a:xfrm>
          <a:prstGeom prst="rect">
            <a:avLst/>
          </a:prstGeom>
        </p:spPr>
      </p:pic>
      <p:sp>
        <p:nvSpPr>
          <p:cNvPr id="7" name="Up Arrow 6"/>
          <p:cNvSpPr/>
          <p:nvPr/>
        </p:nvSpPr>
        <p:spPr>
          <a:xfrm>
            <a:off x="844550" y="1690193"/>
            <a:ext cx="76200" cy="377851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>
            <a:off x="1050925" y="1688618"/>
            <a:ext cx="76200" cy="377851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p Arrow 10"/>
          <p:cNvSpPr/>
          <p:nvPr/>
        </p:nvSpPr>
        <p:spPr>
          <a:xfrm flipV="1">
            <a:off x="942082" y="3857143"/>
            <a:ext cx="76200" cy="377851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52600" y="2277447"/>
                <a:ext cx="7319568" cy="4917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1" smtClean="0">
                        <a:latin typeface="Cambria Math"/>
                        <a:ea typeface="Cambria Math"/>
                      </a:rPr>
                      <m:t>Σ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𝐹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𝑤𝑒𝑖𝑔h𝑡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 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𝑑𝑟𝑎𝑔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−</m:t>
                    </m:r>
                    <m:sSub>
                      <m:sSub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𝐵𝑢𝑜𝑦𝑎𝑛𝑡</m:t>
                        </m:r>
                      </m:sub>
                    </m:sSub>
                    <m:r>
                      <a:rPr lang="en-US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′∙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𝑎𝑐𝑐𝑒𝑙𝑒𝑟𝑎𝑡𝑖𝑜𝑛</m:t>
                    </m:r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2277447"/>
                <a:ext cx="7319568" cy="491738"/>
              </a:xfrm>
              <a:prstGeom prst="rect">
                <a:avLst/>
              </a:prstGeom>
              <a:blipFill rotWithShape="1">
                <a:blip r:embed="rId5"/>
                <a:stretch>
                  <a:fillRect l="-250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75702" y="4234994"/>
                <a:ext cx="859851" cy="258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0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1000" i="1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sz="1000" i="1">
                              <a:latin typeface="Cambria Math"/>
                              <a:ea typeface="Cambria Math"/>
                            </a:rPr>
                            <m:t>𝑠𝑦𝑠</m:t>
                          </m:r>
                          <m:r>
                            <a:rPr lang="en-US" sz="1000" b="0" i="1" smtClean="0">
                              <a:latin typeface="Cambria Math"/>
                              <a:ea typeface="Cambria Math"/>
                            </a:rPr>
                            <m:t>𝑡𝑒𝑚</m:t>
                          </m:r>
                        </m:sub>
                      </m:sSub>
                      <m:r>
                        <a:rPr lang="en-US" sz="1000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1000" i="1">
                          <a:latin typeface="Cambria Math"/>
                          <a:ea typeface="Cambria Math"/>
                        </a:rPr>
                        <m:t>𝑔</m:t>
                      </m:r>
                      <m:r>
                        <a:rPr lang="en-US" sz="1000" i="1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02" y="4234994"/>
                <a:ext cx="859851" cy="25840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88884" y="1509530"/>
                <a:ext cx="4804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84" y="1509530"/>
                <a:ext cx="480452" cy="369332"/>
              </a:xfrm>
              <a:prstGeom prst="rect">
                <a:avLst/>
              </a:prstGeom>
              <a:blipFill rotWithShape="1">
                <a:blip r:embed="rId8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066800" y="1543530"/>
                <a:ext cx="4860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543530"/>
                <a:ext cx="48603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26480" y="2991897"/>
                <a:ext cx="1688091" cy="653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𝑑𝑟𝑎𝑔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𝐴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480" y="2991897"/>
                <a:ext cx="1688091" cy="65338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126480" y="3676446"/>
                <a:ext cx="2631618" cy="391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𝑠𝑦𝑠𝑡𝑒𝑚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𝑎𝑑𝑑𝑒𝑑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480" y="3676446"/>
                <a:ext cx="2631618" cy="391261"/>
              </a:xfrm>
              <a:prstGeom prst="rect">
                <a:avLst/>
              </a:prstGeom>
              <a:blipFill rotWithShape="1">
                <a:blip r:embed="rId11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1904814" y="1489275"/>
            <a:ext cx="4443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Physical Parameters govern float dynamics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742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4" grpId="0"/>
      <p:bldP spid="12" grpId="0"/>
      <p:bldP spid="13" grpId="0"/>
      <p:bldP spid="14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4549A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Estimation of Drag Coefficient and Added Mass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Measure position over time of a </a:t>
            </a:r>
          </a:p>
          <a:p>
            <a:pPr marL="365760" lvl="1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negatively buoyant profiling float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Compare measured float trajectory to </a:t>
            </a:r>
          </a:p>
          <a:p>
            <a:pPr marL="36576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predicted trajectory using guessed </a:t>
            </a:r>
          </a:p>
          <a:p>
            <a:pPr marL="365760" lvl="1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drag coefficients and added mass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0" y="1962150"/>
            <a:ext cx="3149600" cy="2362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2" b="74571"/>
          <a:stretch/>
        </p:blipFill>
        <p:spPr>
          <a:xfrm>
            <a:off x="279722" y="3409950"/>
            <a:ext cx="5230678" cy="111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1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 Characterization of Test Tank Prototype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4549A"/>
                </a:solidFill>
              </a:rPr>
              <a:t>Pressure Simulator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Test Tank Prototype </a:t>
            </a:r>
            <a:r>
              <a:rPr lang="en-US" sz="1400" dirty="0" smtClean="0">
                <a:solidFill>
                  <a:schemeClr val="tx2"/>
                </a:solidFill>
              </a:rPr>
              <a:t>∙ Conclusions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281785"/>
            <a:ext cx="4419599" cy="331470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r="7875"/>
          <a:stretch/>
        </p:blipFill>
        <p:spPr>
          <a:xfrm>
            <a:off x="4855535" y="1291310"/>
            <a:ext cx="3907465" cy="3305175"/>
          </a:xfrm>
        </p:spPr>
      </p:pic>
    </p:spTree>
    <p:extLst>
      <p:ext uri="{BB962C8B-B14F-4D97-AF65-F5344CB8AC3E}">
        <p14:creationId xmlns:p14="http://schemas.microsoft.com/office/powerpoint/2010/main" val="93332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Complete reimplementation of laboratory</a:t>
            </a:r>
          </a:p>
          <a:p>
            <a:pPr marL="4572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simulator for MBARI CPF buoyancy engine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Developed and evaluated design concepts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Reviewed and selected design options with </a:t>
            </a:r>
          </a:p>
          <a:p>
            <a:pPr marL="365760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project engineer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Performed fabrication, subsystem </a:t>
            </a:r>
            <a:r>
              <a:rPr lang="en-US" dirty="0">
                <a:solidFill>
                  <a:schemeClr val="tx1"/>
                </a:solidFill>
              </a:rPr>
              <a:t>integration </a:t>
            </a:r>
            <a:endParaRPr lang="en-US" dirty="0" smtClean="0">
              <a:solidFill>
                <a:schemeClr val="tx1"/>
              </a:solidFill>
            </a:endParaRPr>
          </a:p>
          <a:p>
            <a:pPr marL="365760" lvl="1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and </a:t>
            </a:r>
            <a:r>
              <a:rPr lang="en-US" dirty="0">
                <a:solidFill>
                  <a:schemeClr val="tx1"/>
                </a:solidFill>
              </a:rPr>
              <a:t>performance testing</a:t>
            </a:r>
          </a:p>
          <a:p>
            <a:pPr marL="4572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Developed procedure for estimating </a:t>
            </a:r>
            <a:endParaRPr lang="en-US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physical </a:t>
            </a:r>
            <a:r>
              <a:rPr lang="en-US" dirty="0">
                <a:solidFill>
                  <a:schemeClr val="tx1"/>
                </a:solidFill>
              </a:rPr>
              <a:t>parameters required in CPF </a:t>
            </a:r>
            <a:endParaRPr lang="en-US" dirty="0" smtClean="0">
              <a:solidFill>
                <a:schemeClr val="tx1"/>
              </a:solidFill>
            </a:endParaRPr>
          </a:p>
          <a:p>
            <a:pPr marL="4572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velocity </a:t>
            </a:r>
            <a:r>
              <a:rPr lang="en-US" dirty="0">
                <a:solidFill>
                  <a:schemeClr val="tx1"/>
                </a:solidFill>
              </a:rPr>
              <a:t>and depth control algorithm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Project Summary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</a:t>
            </a:r>
            <a:r>
              <a:rPr lang="en-US" sz="1400" dirty="0" smtClean="0">
                <a:solidFill>
                  <a:srgbClr val="000000"/>
                </a:solidFill>
              </a:rPr>
              <a:t>Conclusions</a:t>
            </a:r>
            <a:r>
              <a:rPr lang="en-US" sz="1400" dirty="0" smtClean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7725" y="1717675"/>
            <a:ext cx="33274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36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666750"/>
            <a:ext cx="1981200" cy="2590800"/>
          </a:xfrm>
        </p:spPr>
        <p:txBody>
          <a:bodyPr>
            <a:normAutofit/>
          </a:bodyPr>
          <a:lstStyle/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Aug 14, 2013  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1445 -1500</a:t>
            </a:r>
          </a:p>
          <a:p>
            <a:pPr algn="r"/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Nicholas Sohn</a:t>
            </a:r>
          </a:p>
          <a:p>
            <a:pPr algn="ctr"/>
            <a:r>
              <a:rPr lang="en-US" sz="1800" dirty="0" smtClean="0">
                <a:latin typeface="Arial" pitchFamily="34" charset="0"/>
                <a:cs typeface="Arial" pitchFamily="34" charset="0"/>
              </a:rPr>
              <a:t>~</a:t>
            </a:r>
          </a:p>
          <a:p>
            <a:pPr algn="r"/>
            <a:r>
              <a:rPr lang="en-US" sz="1800" dirty="0" smtClean="0">
                <a:latin typeface="Arial" pitchFamily="34" charset="0"/>
                <a:cs typeface="Arial" pitchFamily="34" charset="0"/>
              </a:rPr>
              <a:t>Gene 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Massion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39720"/>
            <a:ext cx="6629400" cy="1371600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Developing parameter estimation </a:t>
            </a:r>
            <a:r>
              <a:rPr lang="en-US" sz="3600" dirty="0" smtClean="0"/>
              <a:t>techniques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for controller optimization</a:t>
            </a:r>
            <a:r>
              <a:rPr lang="en-US" sz="3600" dirty="0"/>
              <a:t> </a:t>
            </a:r>
            <a:r>
              <a:rPr lang="en-US" sz="3600" dirty="0" smtClean="0"/>
              <a:t>of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 </a:t>
            </a:r>
            <a:r>
              <a:rPr lang="en-US" sz="3600" dirty="0"/>
              <a:t>Coastal Profiling </a:t>
            </a:r>
            <a:r>
              <a:rPr lang="en-US" sz="3600" dirty="0" smtClean="0"/>
              <a:t>Float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2" y="3833106"/>
            <a:ext cx="1813319" cy="112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7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latin typeface="Arial" pitchFamily="34" charset="0"/>
                <a:cs typeface="Arial" pitchFamily="34" charset="0"/>
              </a:rPr>
              <a:t>Acknowledgments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72"/>
          <a:stretch/>
        </p:blipFill>
        <p:spPr>
          <a:xfrm>
            <a:off x="6705600" y="1352550"/>
            <a:ext cx="2065576" cy="2343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04950"/>
            <a:ext cx="5875866" cy="3305175"/>
          </a:xfrm>
        </p:spPr>
      </p:pic>
      <p:sp>
        <p:nvSpPr>
          <p:cNvPr id="2" name="TextBox 1"/>
          <p:cNvSpPr txBox="1"/>
          <p:nvPr/>
        </p:nvSpPr>
        <p:spPr>
          <a:xfrm>
            <a:off x="4648200" y="4781550"/>
            <a:ext cx="16273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Photo: Todd Walsh, MBARI 2013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292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>
                <a:latin typeface="Arial" pitchFamily="34" charset="0"/>
                <a:cs typeface="Arial" pitchFamily="34" charset="0"/>
              </a:rPr>
              <a:t>Acknowledgments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95" y="1393616"/>
            <a:ext cx="1828800" cy="149961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785427"/>
            <a:ext cx="1249045" cy="12490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760" y="1393616"/>
            <a:ext cx="2089150" cy="17097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2335" y="1393616"/>
            <a:ext cx="1645920" cy="2258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409950"/>
            <a:ext cx="1524000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64548"/>
            <a:ext cx="1632155" cy="16321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76" y="1237022"/>
            <a:ext cx="1845540" cy="13598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508" y="1296014"/>
            <a:ext cx="1288492" cy="128849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5" r="14588" b="18827"/>
          <a:stretch/>
        </p:blipFill>
        <p:spPr>
          <a:xfrm>
            <a:off x="4346924" y="2930807"/>
            <a:ext cx="1945721" cy="140601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16957"/>
            <a:ext cx="328295" cy="204704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H="1">
            <a:off x="3429000" y="1645200"/>
            <a:ext cx="304800" cy="2596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33800" y="1405671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Interns</a:t>
            </a:r>
            <a:endParaRPr lang="en-US" dirty="0"/>
          </a:p>
        </p:txBody>
      </p:sp>
      <p:pic>
        <p:nvPicPr>
          <p:cNvPr id="3" name="Picture 2" descr="packard stacked logo green PMS 3305.jp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4629150"/>
            <a:ext cx="1137044" cy="429913"/>
          </a:xfrm>
          <a:prstGeom prst="rect">
            <a:avLst/>
          </a:prstGeom>
        </p:spPr>
      </p:pic>
      <p:pic>
        <p:nvPicPr>
          <p:cNvPr id="10" name="Picture 9" descr="coletti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028950"/>
            <a:ext cx="1219200" cy="1219200"/>
          </a:xfrm>
          <a:prstGeom prst="rect">
            <a:avLst/>
          </a:prstGeom>
        </p:spPr>
      </p:pic>
      <p:pic>
        <p:nvPicPr>
          <p:cNvPr id="16" name="Picture 15" descr="johnf.jpg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9" r="14473" b="15154"/>
          <a:stretch/>
        </p:blipFill>
        <p:spPr>
          <a:xfrm>
            <a:off x="241891" y="2190750"/>
            <a:ext cx="695438" cy="964400"/>
          </a:xfrm>
          <a:prstGeom prst="rect">
            <a:avLst/>
          </a:prstGeom>
        </p:spPr>
      </p:pic>
      <p:pic>
        <p:nvPicPr>
          <p:cNvPr id="18" name="Picture 17" descr="bila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114550"/>
            <a:ext cx="533400" cy="5334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2121661"/>
            <a:ext cx="685800" cy="685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8248933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9167" l="6667" r="98750">
                        <a14:foregroundMark x1="37500" y1="63750" x2="10417" y2="81667"/>
                        <a14:foregroundMark x1="7083" y1="99167" x2="10417" y2="82083"/>
                        <a14:foregroundMark x1="92500" y1="75000" x2="98750" y2="8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233" y="342900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High Spatial and Temporal Resolution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Low Cost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Why Profiling Floats?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Project Background ∙ </a:t>
            </a:r>
            <a:r>
              <a:rPr lang="en-US" dirty="0" smtClean="0">
                <a:solidFill>
                  <a:schemeClr val="tx2"/>
                </a:solidFill>
              </a:rPr>
              <a:t>Project </a:t>
            </a:r>
            <a:r>
              <a:rPr lang="en-US" dirty="0">
                <a:solidFill>
                  <a:schemeClr val="tx2"/>
                </a:solidFill>
              </a:rPr>
              <a:t>Goals </a:t>
            </a:r>
            <a:r>
              <a:rPr lang="en-US" dirty="0" smtClean="0">
                <a:solidFill>
                  <a:schemeClr val="tx2"/>
                </a:solidFill>
              </a:rPr>
              <a:t>∙ System Overview ∙ Results ∙ Conclusions </a:t>
            </a:r>
          </a:p>
        </p:txBody>
      </p:sp>
      <p:pic>
        <p:nvPicPr>
          <p:cNvPr id="6" name="Picture 4" descr="APEXandISUSfig1.gif"/>
          <p:cNvPicPr>
            <a:picLocks noChangeAspect="1"/>
          </p:cNvPicPr>
          <p:nvPr/>
        </p:nvPicPr>
        <p:blipFill rotWithShape="1">
          <a:blip r:embed="rId2" cstate="print"/>
          <a:srcRect l="10486" t="7427" r="10184" b="6237"/>
          <a:stretch/>
        </p:blipFill>
        <p:spPr bwMode="auto">
          <a:xfrm>
            <a:off x="6705600" y="1352550"/>
            <a:ext cx="2185196" cy="307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0761" y="4248150"/>
            <a:ext cx="13032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 smtClean="0"/>
              <a:t>www.argo.ucsd.edu</a:t>
            </a:r>
            <a:endParaRPr lang="en-US" sz="1050" dirty="0"/>
          </a:p>
        </p:txBody>
      </p:sp>
      <p:sp>
        <p:nvSpPr>
          <p:cNvPr id="9" name="TextBox 8"/>
          <p:cNvSpPr txBox="1"/>
          <p:nvPr/>
        </p:nvSpPr>
        <p:spPr>
          <a:xfrm>
            <a:off x="7086600" y="4324350"/>
            <a:ext cx="17455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www.mbari.org</a:t>
            </a:r>
            <a:r>
              <a:rPr lang="en-US" sz="1000" dirty="0" smtClean="0"/>
              <a:t>/</a:t>
            </a:r>
            <a:r>
              <a:rPr lang="en-US" sz="1000" dirty="0" err="1" smtClean="0"/>
              <a:t>chemsensor</a:t>
            </a:r>
            <a:endParaRPr lang="en-US" sz="1000" dirty="0"/>
          </a:p>
        </p:txBody>
      </p:sp>
      <p:pic>
        <p:nvPicPr>
          <p:cNvPr id="10" name="Picture 9" descr="status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58450"/>
            <a:ext cx="5029200" cy="232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1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/>
          <p:cNvSpPr txBox="1">
            <a:spLocks/>
          </p:cNvSpPr>
          <p:nvPr/>
        </p:nvSpPr>
        <p:spPr>
          <a:xfrm>
            <a:off x="2612180" y="266786"/>
            <a:ext cx="2123768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Coastal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14" name="Title 2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</p:spPr>
        <p:txBody>
          <a:bodyPr/>
          <a:lstStyle/>
          <a:p>
            <a:pPr algn="r"/>
            <a:r>
              <a:rPr lang="en-US" dirty="0" smtClean="0"/>
              <a:t>Profiling Floats?</a:t>
            </a:r>
            <a:endParaRPr lang="en-US" dirty="0"/>
          </a:p>
        </p:txBody>
      </p:sp>
      <p:sp>
        <p:nvSpPr>
          <p:cNvPr id="15" name="Title 2"/>
          <p:cNvSpPr txBox="1">
            <a:spLocks/>
          </p:cNvSpPr>
          <p:nvPr/>
        </p:nvSpPr>
        <p:spPr>
          <a:xfrm>
            <a:off x="1728032" y="278374"/>
            <a:ext cx="1142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 cap="all" spc="200" baseline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/>
              <a:t>Why</a:t>
            </a:r>
            <a:endParaRPr lang="en-US" dirty="0"/>
          </a:p>
        </p:txBody>
      </p:sp>
      <p:sp>
        <p:nvSpPr>
          <p:cNvPr id="18" name="Content Placeholder 1"/>
          <p:cNvSpPr>
            <a:spLocks noGrp="1"/>
          </p:cNvSpPr>
          <p:nvPr>
            <p:ph idx="1"/>
          </p:nvPr>
        </p:nvSpPr>
        <p:spPr>
          <a:xfrm>
            <a:off x="381000" y="1289303"/>
            <a:ext cx="8407893" cy="3305556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Coastal environments are highly variable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Critical for understanding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Hypoxia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Acidification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Anthropogenic Waste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Chem</a:t>
            </a:r>
            <a:r>
              <a:rPr lang="en-US" dirty="0" smtClean="0">
                <a:solidFill>
                  <a:schemeClr val="tx1"/>
                </a:solidFill>
              </a:rPr>
              <a:t> Sensor CPF Project’s Mission: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Is net </a:t>
            </a:r>
            <a:r>
              <a:rPr lang="en-US" dirty="0" smtClean="0">
                <a:solidFill>
                  <a:schemeClr val="tx1"/>
                </a:solidFill>
              </a:rPr>
              <a:t>primary production changing </a:t>
            </a:r>
            <a:r>
              <a:rPr lang="en-US" dirty="0">
                <a:solidFill>
                  <a:schemeClr val="tx1"/>
                </a:solidFill>
              </a:rPr>
              <a:t>on the </a:t>
            </a:r>
            <a:endParaRPr lang="en-US" dirty="0" smtClean="0">
              <a:solidFill>
                <a:schemeClr val="tx1"/>
              </a:solidFill>
            </a:endParaRPr>
          </a:p>
          <a:p>
            <a:pPr marL="365760" lvl="1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West </a:t>
            </a:r>
            <a:r>
              <a:rPr lang="en-US" dirty="0">
                <a:solidFill>
                  <a:schemeClr val="tx1"/>
                </a:solidFill>
              </a:rPr>
              <a:t>Coast </a:t>
            </a:r>
            <a:r>
              <a:rPr lang="en-US" dirty="0" smtClean="0">
                <a:solidFill>
                  <a:schemeClr val="tx1"/>
                </a:solidFill>
              </a:rPr>
              <a:t>of </a:t>
            </a: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dirty="0" smtClean="0">
                <a:solidFill>
                  <a:schemeClr val="tx1"/>
                </a:solidFill>
              </a:rPr>
              <a:t>US?”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Background</a:t>
            </a:r>
            <a:r>
              <a:rPr lang="en-US" sz="1400" dirty="0" smtClean="0">
                <a:solidFill>
                  <a:schemeClr val="tx2"/>
                </a:solidFill>
              </a:rPr>
              <a:t>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667" b="92881" l="43422" r="56866">
                        <a14:foregroundMark x1="43781" y1="81928" x2="43422" y2="92004"/>
                        <a14:foregroundMark x1="44285" y1="92990" x2="56866" y2="92771"/>
                        <a14:foregroundMark x1="46657" y1="13582" x2="46441" y2="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002" t="3555" r="42996" b="3999"/>
          <a:stretch/>
        </p:blipFill>
        <p:spPr>
          <a:xfrm>
            <a:off x="7239000" y="1144418"/>
            <a:ext cx="834823" cy="36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0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61 -0.00123 L 1.11111E-6 -4.60019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31" y="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Upgrade Pressure Simulator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Design pressure housing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Assemble System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Characterize pump efficiency v. pressure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Estimate Test Tank Prototype Physical Constants	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Drag Coefficient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Added Mass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/>
              <a:t>Project </a:t>
            </a:r>
            <a:r>
              <a:rPr lang="en-US" sz="1400" dirty="0"/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Pressure Simulator ∙ Test Tank Prototype ∙ Conclusions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53" b="91457" l="41577" r="58270">
                        <a14:foregroundMark x1="44870" y1="11281" x2="45023" y2="8762"/>
                        <a14:foregroundMark x1="41884" y1="79628" x2="41960" y2="90800"/>
                        <a14:foregroundMark x1="54900" y1="91566" x2="58346" y2="91566"/>
                        <a14:foregroundMark x1="57657" y1="78532" x2="55054" y2="74480"/>
                        <a14:foregroundMark x1="41577" y1="79628" x2="45176" y2="744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302" t="3555" r="41299" b="4001"/>
          <a:stretch/>
        </p:blipFill>
        <p:spPr>
          <a:xfrm>
            <a:off x="7242048" y="1708734"/>
            <a:ext cx="826427" cy="306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ounded Rectangle 66"/>
          <p:cNvSpPr/>
          <p:nvPr/>
        </p:nvSpPr>
        <p:spPr>
          <a:xfrm>
            <a:off x="381000" y="1352550"/>
            <a:ext cx="6400800" cy="32766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System Overview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33400" y="1436182"/>
            <a:ext cx="6263128" cy="3040568"/>
            <a:chOff x="1294043" y="1824564"/>
            <a:chExt cx="6562855" cy="3573968"/>
          </a:xfrm>
        </p:grpSpPr>
        <p:sp>
          <p:nvSpPr>
            <p:cNvPr id="7" name="TextBox 6"/>
            <p:cNvSpPr txBox="1"/>
            <p:nvPr/>
          </p:nvSpPr>
          <p:spPr>
            <a:xfrm>
              <a:off x="3928968" y="3302753"/>
              <a:ext cx="4144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900" dirty="0" smtClean="0">
                  <a:solidFill>
                    <a:srgbClr val="FF0000"/>
                  </a:solidFill>
                </a:rPr>
                <a:t>2</a:t>
              </a:r>
              <a:endParaRPr lang="en-US" sz="900" dirty="0">
                <a:solidFill>
                  <a:srgbClr val="FF0000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81724" y="4726185"/>
              <a:ext cx="45719" cy="228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91200" y="3505200"/>
              <a:ext cx="224367" cy="91863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5344923" y="2220722"/>
              <a:ext cx="1110296" cy="391859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2159000" y="3505200"/>
              <a:ext cx="1295400" cy="76200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524000" y="3048000"/>
              <a:ext cx="762000" cy="609600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524000" y="3048000"/>
              <a:ext cx="762000" cy="3810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1524000" y="2438400"/>
              <a:ext cx="762000" cy="1219200"/>
            </a:xfrm>
            <a:prstGeom prst="round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76400" y="2362200"/>
              <a:ext cx="4572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806700" y="3048000"/>
              <a:ext cx="393700" cy="6096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667000" y="3924300"/>
              <a:ext cx="1676400" cy="102870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114800" y="4724400"/>
              <a:ext cx="1785271" cy="45719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791200" y="3238500"/>
              <a:ext cx="228600" cy="1200150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5791200" y="3441700"/>
              <a:ext cx="228600" cy="45719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882640" y="2747433"/>
              <a:ext cx="45719" cy="6858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715000" y="1824564"/>
              <a:ext cx="457200" cy="126154"/>
              <a:chOff x="5715000" y="1824564"/>
              <a:chExt cx="457200" cy="126154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" name="Straight Connector 60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Rectangle 22"/>
            <p:cNvSpPr/>
            <p:nvPr/>
          </p:nvSpPr>
          <p:spPr>
            <a:xfrm>
              <a:off x="5900071" y="4423833"/>
              <a:ext cx="45719" cy="346286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2749550" y="4057650"/>
              <a:ext cx="1460500" cy="76200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749550" y="3505200"/>
              <a:ext cx="1460500" cy="1147233"/>
              <a:chOff x="2749550" y="3505200"/>
              <a:chExt cx="1460500" cy="1147233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3454400" y="3505200"/>
                <a:ext cx="50800" cy="838200"/>
              </a:xfrm>
              <a:prstGeom prst="rect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2749550" y="42100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2749550" y="429260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2749550" y="4362450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749550" y="4423833"/>
                <a:ext cx="1460500" cy="2286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645153" y="2678668"/>
              <a:ext cx="4463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>
                  <a:solidFill>
                    <a:srgbClr val="FF0000"/>
                  </a:solidFill>
                </a:rPr>
                <a:t>STP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03505" y="3739634"/>
              <a:ext cx="1065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Reservoir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667000" y="5029200"/>
              <a:ext cx="17189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 Housing</a:t>
              </a:r>
              <a:endParaRPr lang="en-US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294043" y="4572000"/>
              <a:ext cx="9046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Bellows</a:t>
              </a:r>
              <a:endParaRPr lang="en-US" dirty="0"/>
            </a:p>
          </p:txBody>
        </p:sp>
        <p:cxnSp>
          <p:nvCxnSpPr>
            <p:cNvPr id="30" name="Straight Connector 29"/>
            <p:cNvCxnSpPr/>
            <p:nvPr/>
          </p:nvCxnSpPr>
          <p:spPr>
            <a:xfrm flipH="1">
              <a:off x="2125585" y="4521200"/>
              <a:ext cx="998615" cy="2679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6172200" y="3712634"/>
              <a:ext cx="1684698" cy="7597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Spring Loaded </a:t>
              </a:r>
            </a:p>
            <a:p>
              <a:r>
                <a:rPr lang="en-US" dirty="0" smtClean="0"/>
                <a:t>Piston</a:t>
              </a:r>
              <a:endParaRPr 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675467" y="2678668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Pump</a:t>
              </a:r>
              <a:endParaRPr lang="en-US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5041302" y="4941332"/>
              <a:ext cx="326565" cy="3164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P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228654" y="2747433"/>
              <a:ext cx="326565" cy="166790"/>
              <a:chOff x="5715000" y="1824564"/>
              <a:chExt cx="457200" cy="126154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Arrow Connector 34"/>
            <p:cNvCxnSpPr/>
            <p:nvPr/>
          </p:nvCxnSpPr>
          <p:spPr>
            <a:xfrm>
              <a:off x="5359223" y="2914223"/>
              <a:ext cx="8644" cy="55880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5067362" y="3464559"/>
              <a:ext cx="1104838" cy="8467"/>
            </a:xfrm>
            <a:prstGeom prst="line">
              <a:avLst/>
            </a:prstGeom>
            <a:ln w="127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074241" y="2983468"/>
              <a:ext cx="472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x</a:t>
              </a:r>
              <a:r>
                <a:rPr lang="en-US" sz="800" dirty="0" smtClean="0">
                  <a:solidFill>
                    <a:srgbClr val="FF0000"/>
                  </a:solidFill>
                </a:rPr>
                <a:t>1</a:t>
              </a:r>
              <a:endParaRPr lang="en-US" sz="800" dirty="0">
                <a:solidFill>
                  <a:srgbClr val="FF0000"/>
                </a:solidFill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3770542" y="3048000"/>
              <a:ext cx="326565" cy="166790"/>
              <a:chOff x="5715000" y="1824564"/>
              <a:chExt cx="457200" cy="126154"/>
            </a:xfrm>
          </p:grpSpPr>
          <p:sp>
            <p:nvSpPr>
              <p:cNvPr id="41" name="Rectangle 40"/>
              <p:cNvSpPr/>
              <p:nvPr/>
            </p:nvSpPr>
            <p:spPr>
              <a:xfrm>
                <a:off x="5715000" y="1904999"/>
                <a:ext cx="391860" cy="45719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 flipV="1">
                <a:off x="5715000" y="1828800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5939367" y="1824564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V="1">
                <a:off x="6019800" y="1824565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flipV="1">
                <a:off x="5791200" y="1824567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 flipV="1">
                <a:off x="5867400" y="1824566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V="1">
                <a:off x="6096000" y="1828801"/>
                <a:ext cx="76200" cy="7619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Straight Arrow Connector 38"/>
            <p:cNvCxnSpPr/>
            <p:nvPr/>
          </p:nvCxnSpPr>
          <p:spPr>
            <a:xfrm>
              <a:off x="3901111" y="3214790"/>
              <a:ext cx="0" cy="1323343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2468989" y="4538133"/>
              <a:ext cx="2103011" cy="1"/>
            </a:xfrm>
            <a:prstGeom prst="line">
              <a:avLst/>
            </a:prstGeom>
            <a:ln w="127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xtBox 69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</a:t>
            </a:r>
            <a:r>
              <a:rPr lang="en-US" sz="1400" dirty="0" smtClean="0">
                <a:solidFill>
                  <a:srgbClr val="04549A"/>
                </a:solidFill>
              </a:rPr>
              <a:t>Project </a:t>
            </a:r>
            <a:r>
              <a:rPr lang="en-US" sz="1400" dirty="0">
                <a:solidFill>
                  <a:srgbClr val="04549A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</a:t>
            </a:r>
            <a:r>
              <a:rPr lang="en-US" sz="1400" dirty="0" smtClean="0"/>
              <a:t>System Overview </a:t>
            </a:r>
            <a:r>
              <a:rPr lang="en-US" sz="1400" dirty="0" smtClean="0">
                <a:solidFill>
                  <a:schemeClr val="tx2"/>
                </a:solidFill>
              </a:rPr>
              <a:t>∙ Pressure Simulator ∙ Test Tank Prototype ∙ Conclusions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7" t="9738" r="38707" b="1935"/>
          <a:stretch/>
        </p:blipFill>
        <p:spPr>
          <a:xfrm>
            <a:off x="7806562" y="1475919"/>
            <a:ext cx="1032638" cy="31598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26025" y="3692540"/>
            <a:ext cx="9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Bellows</a:t>
            </a:r>
            <a:endParaRPr lang="en-US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7620000" y="4099230"/>
            <a:ext cx="609600" cy="25779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93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>
                    <a:solidFill>
                      <a:schemeClr val="tx1"/>
                    </a:solidFill>
                  </a:rPr>
                  <a:t>Minimize extrusion gap between bellows and lid</a:t>
                </a:r>
              </a:p>
              <a:p>
                <a:r>
                  <a:rPr lang="en-US" dirty="0" smtClean="0">
                    <a:solidFill>
                      <a:schemeClr val="tx1"/>
                    </a:solidFill>
                  </a:rPr>
                  <a:t>Design Constraints</a:t>
                </a: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Minimize fabrication time</a:t>
                </a: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Preserve components from original design</a:t>
                </a:r>
              </a:p>
              <a:p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𝐿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𝑃𝐿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𝐴𝐸</m:t>
                        </m:r>
                      </m:den>
                    </m:f>
                  </m:oMath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dirty="0" smtClean="0">
                    <a:solidFill>
                      <a:schemeClr val="tx1"/>
                    </a:solidFill>
                  </a:rPr>
                  <a:t>Increase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tensile surface area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and </a:t>
                </a:r>
              </a:p>
              <a:p>
                <a:pPr marL="365760" lvl="1" indent="0">
                  <a:buNone/>
                </a:pPr>
                <a:r>
                  <a:rPr lang="en-US" dirty="0" smtClean="0">
                    <a:solidFill>
                      <a:srgbClr val="FF0000"/>
                    </a:solidFill>
                  </a:rPr>
                  <a:t>   elastic modulus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of load bearing </a:t>
                </a:r>
              </a:p>
              <a:p>
                <a:pPr marL="365760" lvl="1" indent="0">
                  <a:buNone/>
                </a:pPr>
                <a:r>
                  <a:rPr lang="en-US" dirty="0" smtClean="0">
                    <a:solidFill>
                      <a:schemeClr val="tx1"/>
                    </a:solidFill>
                  </a:rPr>
                  <a:t>   components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</a:t>
            </a:r>
            <a:r>
              <a:rPr lang="en-US" sz="1400" dirty="0" smtClean="0">
                <a:solidFill>
                  <a:schemeClr val="tx2"/>
                </a:solidFill>
              </a:rPr>
              <a:t> ∙ Test Tank Prototype ∙ Conclusions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7" t="20369" r="21430" b="21269"/>
          <a:stretch/>
        </p:blipFill>
        <p:spPr>
          <a:xfrm>
            <a:off x="5867400" y="1962150"/>
            <a:ext cx="2842438" cy="226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9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Pressure Housing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9886"/>
            <a:ext cx="1371600" cy="84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4629150"/>
            <a:ext cx="853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tx2"/>
                </a:solidFill>
              </a:rPr>
              <a:t>Background ∙ Project </a:t>
            </a:r>
            <a:r>
              <a:rPr lang="en-US" sz="1400" dirty="0">
                <a:solidFill>
                  <a:schemeClr val="tx2"/>
                </a:solidFill>
              </a:rPr>
              <a:t>Goals </a:t>
            </a:r>
            <a:r>
              <a:rPr lang="en-US" sz="1400" dirty="0" smtClean="0">
                <a:solidFill>
                  <a:schemeClr val="tx2"/>
                </a:solidFill>
              </a:rPr>
              <a:t>∙ System Overview ∙ </a:t>
            </a:r>
            <a:r>
              <a:rPr lang="en-US" sz="1400" dirty="0" smtClean="0">
                <a:solidFill>
                  <a:srgbClr val="000000"/>
                </a:solidFill>
              </a:rPr>
              <a:t>Pressure Simulator</a:t>
            </a:r>
            <a:r>
              <a:rPr lang="en-US" sz="1400" dirty="0" smtClean="0">
                <a:solidFill>
                  <a:schemeClr val="tx2"/>
                </a:solidFill>
              </a:rPr>
              <a:t> ∙ Test Tank Prototype ∙ Conclusions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3" t="10450" r="22004" b="5874"/>
          <a:stretch/>
        </p:blipFill>
        <p:spPr>
          <a:xfrm>
            <a:off x="5105400" y="1310911"/>
            <a:ext cx="2778433" cy="3225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0" t="3692" r="14237"/>
          <a:stretch/>
        </p:blipFill>
        <p:spPr>
          <a:xfrm>
            <a:off x="1143000" y="1310911"/>
            <a:ext cx="3000646" cy="322609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680" y="0"/>
            <a:ext cx="6540639" cy="51435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680" y="0"/>
            <a:ext cx="65406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06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Custom 1">
      <a:dk1>
        <a:sysClr val="windowText" lastClr="000000"/>
      </a:dk1>
      <a:lt1>
        <a:sysClr val="window" lastClr="FFFFFF"/>
      </a:lt1>
      <a:dk2>
        <a:srgbClr val="04549A"/>
      </a:dk2>
      <a:lt2>
        <a:srgbClr val="42A8D2"/>
      </a:lt2>
      <a:accent1>
        <a:srgbClr val="01014F"/>
      </a:accent1>
      <a:accent2>
        <a:srgbClr val="0091CC"/>
      </a:accent2>
      <a:accent3>
        <a:srgbClr val="5ED0FF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884</TotalTime>
  <Words>625</Words>
  <Application>Microsoft Office PowerPoint</Application>
  <PresentationFormat>On-screen Show (16:9)</PresentationFormat>
  <Paragraphs>123</Paragraphs>
  <Slides>19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Grid</vt:lpstr>
      <vt:lpstr> Developing parameter estimation techniques  for controller optimization of  a Coastal Profiling Float</vt:lpstr>
      <vt:lpstr>Acknowledgments</vt:lpstr>
      <vt:lpstr>Acknowledgments</vt:lpstr>
      <vt:lpstr>Why Profiling Floats?</vt:lpstr>
      <vt:lpstr>Profiling Floats?</vt:lpstr>
      <vt:lpstr>Project Goals</vt:lpstr>
      <vt:lpstr>System Overview</vt:lpstr>
      <vt:lpstr>Pressure Housing Design</vt:lpstr>
      <vt:lpstr>Pressure Housing Design</vt:lpstr>
      <vt:lpstr>Pressure Housing Design</vt:lpstr>
      <vt:lpstr>Device assembly</vt:lpstr>
      <vt:lpstr>Device assembly</vt:lpstr>
      <vt:lpstr>Efficiency Metrics</vt:lpstr>
      <vt:lpstr>Efficiency Metrics</vt:lpstr>
      <vt:lpstr> Characterization of Test Tank Prototype</vt:lpstr>
      <vt:lpstr> Characterization of Test Tank Prototype</vt:lpstr>
      <vt:lpstr> Characterization of Test Tank Prototype</vt:lpstr>
      <vt:lpstr>Project Summary</vt:lpstr>
      <vt:lpstr> Developing parameter estimation techniques  for controller optimization of  a Coastal Profiling Float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</dc:title>
  <dc:creator>Mbari</dc:creator>
  <cp:lastModifiedBy>Mbari</cp:lastModifiedBy>
  <cp:revision>57</cp:revision>
  <dcterms:created xsi:type="dcterms:W3CDTF">2013-07-29T15:09:56Z</dcterms:created>
  <dcterms:modified xsi:type="dcterms:W3CDTF">2013-08-14T00:04:58Z</dcterms:modified>
</cp:coreProperties>
</file>