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"/>
  </p:notesMasterIdLst>
  <p:sldIdLst>
    <p:sldId id="259" r:id="rId3"/>
    <p:sldId id="256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306" autoAdjust="0"/>
  </p:normalViewPr>
  <p:slideViewPr>
    <p:cSldViewPr>
      <p:cViewPr>
        <p:scale>
          <a:sx n="91" d="100"/>
          <a:sy n="91" d="100"/>
        </p:scale>
        <p:origin x="-912" y="1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12CC2-35F6-432F-A6CF-52BB93548CD9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2E2605-C85C-4AA3-99E6-9C373666F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090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E2605-C85C-4AA3-99E6-9C373666FE0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564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 smtClean="0"/>
              <a:t>CCLME – California Current Large Marine Ecosystem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454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204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106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F174E-7FD0-41B5-AEB5-CE7361D8411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B208A-C36A-4DDF-A555-99B10584180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159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E71FC-F74A-44A6-A1DB-C5B0B51AD21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7F2C7-C461-43F9-B3FC-6E11A10723D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6226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E7F8D-FADC-4B25-9F69-6058E12FFB2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253F8-3D2E-4A50-9197-D5CD6323291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2384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0E5AD-8F8B-430C-8366-324A0330561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54AF9-A0B6-4C44-9FB6-A8C179B09C3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3967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93CE5-632A-46B5-8668-0432BE7327E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8DE1A-A1D5-41BC-8880-92222A29B46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005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8148F-8EDE-4EF2-99DB-C034D4B1B38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33B1B-371F-497B-BD91-FBF360519FA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7594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2FDD1-5AC7-419E-8D6F-E23032007F9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0A6DB-BE56-48CC-B070-181D11ACE06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9669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5CCB39-5A23-4B13-8653-4AA11C227F6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21243-F8E3-4B81-B552-73696F77022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612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1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4CA7C-5FC0-40B1-A667-5F8AE37396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7DD2C-BD38-4499-B128-E5EC9C5FEC0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7542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4B159-34C0-4B36-ACE0-3299A9830A8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FB756-A5C1-4584-A6FD-3CFFD306EEA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1520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E7258-83E7-401D-881D-E37D5457D45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C2046-6AAA-4350-843E-A61B55ECAFC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095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300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765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748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727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99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316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C188-7908-4D91-8B77-11302CCDB138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543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9C188-7908-4D91-8B77-11302CCDB138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3A795-B3F3-4696-A695-5CE6A7033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49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FCFC47C-EB28-4B67-B9B7-B1B4B6A0622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A198E44-2A64-41DF-BA23-CBB4A2340DB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497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8888"/>
          <a:stretch/>
        </p:blipFill>
        <p:spPr bwMode="auto">
          <a:xfrm>
            <a:off x="228600" y="131063"/>
            <a:ext cx="8672333" cy="438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799" y="3124200"/>
            <a:ext cx="5167133" cy="1264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9600" y="4724400"/>
            <a:ext cx="8153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/>
              <a:t>Fishery yield depends on “food production” (Net Community Production), but there are no tools that allow widespread observations of ocean NCP.  This is what the CPF program aims to provide.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63592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90923" y="152400"/>
            <a:ext cx="8229600" cy="990600"/>
          </a:xfrm>
        </p:spPr>
        <p:txBody>
          <a:bodyPr/>
          <a:lstStyle/>
          <a:p>
            <a:r>
              <a:rPr lang="en-US" dirty="0" smtClean="0"/>
              <a:t>MBARI Coastal Profiling Float</a:t>
            </a:r>
            <a:endParaRPr lang="en-US" dirty="0"/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152400" y="990600"/>
            <a:ext cx="4813532" cy="53624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The Argo array is one (maybe the only) example of an economically sustainable program capable of making large scale measurements</a:t>
            </a:r>
            <a:endParaRPr lang="en-US" sz="2400" dirty="0"/>
          </a:p>
          <a:p>
            <a:r>
              <a:rPr lang="en-US" sz="2400" dirty="0" smtClean="0"/>
              <a:t>Argo does not target the coast because there is little heat stored in shallow water. </a:t>
            </a:r>
          </a:p>
          <a:p>
            <a:r>
              <a:rPr lang="en-US" sz="2400" dirty="0" smtClean="0"/>
              <a:t>An opportunity exists to design and build a float optimized for the coast with </a:t>
            </a:r>
            <a:r>
              <a:rPr lang="en-US" sz="2400" dirty="0" smtClean="0"/>
              <a:t>biogeochemical </a:t>
            </a:r>
            <a:r>
              <a:rPr lang="en-US" sz="2400" dirty="0" smtClean="0"/>
              <a:t>sensors – oxygen, pH, nitrate, chlorophyll that enable ecosystem management.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546" y="990600"/>
            <a:ext cx="4124157" cy="1905000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>
            <a:off x="2438400" y="5791200"/>
            <a:ext cx="3048000" cy="0"/>
          </a:xfrm>
          <a:prstGeom prst="straightConnector1">
            <a:avLst/>
          </a:prstGeom>
          <a:ln w="793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1" t="16755" r="57054" b="33897"/>
          <a:stretch/>
        </p:blipFill>
        <p:spPr bwMode="auto">
          <a:xfrm>
            <a:off x="5562600" y="2887910"/>
            <a:ext cx="2851642" cy="392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3140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5" t="18439" r="32205" b="13532"/>
          <a:stretch/>
        </p:blipFill>
        <p:spPr bwMode="auto">
          <a:xfrm>
            <a:off x="-50321" y="16079"/>
            <a:ext cx="9194321" cy="6882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533400"/>
            <a:ext cx="7162800" cy="2743200"/>
          </a:xfrm>
        </p:spPr>
        <p:txBody>
          <a:bodyPr>
            <a:normAutofit/>
          </a:bodyPr>
          <a:lstStyle/>
          <a:p>
            <a:pPr eaLnBrk="1" hangingPunct="1">
              <a:lnSpc>
                <a:spcPct val="70000"/>
              </a:lnSpc>
            </a:pPr>
            <a:r>
              <a:rPr lang="en-US" altLang="en-US" dirty="0" smtClean="0">
                <a:solidFill>
                  <a:srgbClr val="FFFF00"/>
                </a:solidFill>
              </a:rPr>
              <a:t>Requirements:</a:t>
            </a:r>
          </a:p>
          <a:p>
            <a:pPr lvl="1" eaLnBrk="1" hangingPunct="1">
              <a:lnSpc>
                <a:spcPct val="70000"/>
              </a:lnSpc>
            </a:pPr>
            <a:r>
              <a:rPr lang="en-US" altLang="en-US" dirty="0" smtClean="0">
                <a:solidFill>
                  <a:srgbClr val="FFFF00"/>
                </a:solidFill>
              </a:rPr>
              <a:t>Scalable </a:t>
            </a:r>
            <a:r>
              <a:rPr lang="en-US" altLang="en-US" dirty="0" smtClean="0">
                <a:solidFill>
                  <a:srgbClr val="FFFF00"/>
                </a:solidFill>
              </a:rPr>
              <a:t>to support multi-decade experiment in the </a:t>
            </a:r>
            <a:r>
              <a:rPr lang="en-US" altLang="en-US" dirty="0" smtClean="0">
                <a:solidFill>
                  <a:srgbClr val="FFFF00"/>
                </a:solidFill>
              </a:rPr>
              <a:t>CA Current Large Marine Ecosystem </a:t>
            </a:r>
            <a:r>
              <a:rPr lang="en-US" altLang="en-US" dirty="0" smtClean="0">
                <a:solidFill>
                  <a:srgbClr val="FFFF00"/>
                </a:solidFill>
              </a:rPr>
              <a:t>at a cost consistent with economic </a:t>
            </a:r>
            <a:r>
              <a:rPr lang="en-US" altLang="en-US" dirty="0" smtClean="0">
                <a:solidFill>
                  <a:srgbClr val="FFFF00"/>
                </a:solidFill>
              </a:rPr>
              <a:t>impact</a:t>
            </a:r>
            <a:endParaRPr lang="en-US" altLang="en-US" dirty="0" smtClean="0">
              <a:solidFill>
                <a:srgbClr val="FFFF00"/>
              </a:solidFill>
            </a:endParaRPr>
          </a:p>
          <a:p>
            <a:pPr lvl="1" eaLnBrk="1" hangingPunct="1">
              <a:lnSpc>
                <a:spcPct val="70000"/>
              </a:lnSpc>
            </a:pPr>
            <a:r>
              <a:rPr lang="en-US" altLang="en-US" dirty="0" smtClean="0">
                <a:solidFill>
                  <a:srgbClr val="FFFF00"/>
                </a:solidFill>
              </a:rPr>
              <a:t>Endurance, depth, buoyancy, sensors optimized for coastal </a:t>
            </a:r>
            <a:r>
              <a:rPr lang="en-US" altLang="en-US" dirty="0" smtClean="0">
                <a:solidFill>
                  <a:srgbClr val="FFFF00"/>
                </a:solidFill>
              </a:rPr>
              <a:t>operations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33400" y="3048000"/>
            <a:ext cx="4572000" cy="4593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en-US" altLang="en-US" dirty="0" smtClean="0">
                <a:solidFill>
                  <a:srgbClr val="FFFF00"/>
                </a:solidFill>
              </a:rPr>
              <a:t>Status</a:t>
            </a:r>
          </a:p>
          <a:p>
            <a:pPr lvl="1" eaLnBrk="1" hangingPunct="1">
              <a:lnSpc>
                <a:spcPct val="70000"/>
              </a:lnSpc>
            </a:pPr>
            <a:r>
              <a:rPr lang="en-US" altLang="en-US" dirty="0" smtClean="0">
                <a:solidFill>
                  <a:srgbClr val="FFFF00"/>
                </a:solidFill>
              </a:rPr>
              <a:t>The profiler has been tested extensively in the test tank</a:t>
            </a:r>
          </a:p>
          <a:p>
            <a:pPr lvl="1" eaLnBrk="1" hangingPunct="1">
              <a:lnSpc>
                <a:spcPct val="70000"/>
              </a:lnSpc>
            </a:pPr>
            <a:r>
              <a:rPr lang="en-US" altLang="en-US" dirty="0" smtClean="0">
                <a:solidFill>
                  <a:srgbClr val="FFFF00"/>
                </a:solidFill>
              </a:rPr>
              <a:t>At sea testing is in progress with primary goal of making long term, high quality biogeochemical measurements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57513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1360</TotalTime>
  <Words>176</Words>
  <Application>Microsoft Office PowerPoint</Application>
  <PresentationFormat>On-screen Show (4:3)</PresentationFormat>
  <Paragraphs>13</Paragraphs>
  <Slides>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1_Office Theme</vt:lpstr>
      <vt:lpstr>PowerPoint Presentation</vt:lpstr>
      <vt:lpstr>MBARI Coastal Profiling Float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MBARI Coastal Profiling Float</dc:title>
  <dc:creator>Gene Massion</dc:creator>
  <cp:lastModifiedBy>Gene Massion</cp:lastModifiedBy>
  <cp:revision>29</cp:revision>
  <dcterms:created xsi:type="dcterms:W3CDTF">2014-06-02T17:15:06Z</dcterms:created>
  <dcterms:modified xsi:type="dcterms:W3CDTF">2014-10-17T00:41:57Z</dcterms:modified>
</cp:coreProperties>
</file>