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9" r:id="rId3"/>
    <p:sldId id="260" r:id="rId4"/>
    <p:sldId id="256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306" autoAdjust="0"/>
  </p:normalViewPr>
  <p:slideViewPr>
    <p:cSldViewPr>
      <p:cViewPr varScale="1">
        <p:scale>
          <a:sx n="57" d="100"/>
          <a:sy n="57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12CC2-35F6-432F-A6CF-52BB93548CD9}" type="datetimeFigureOut">
              <a:rPr lang="en-US" smtClean="0"/>
              <a:t>06/03/2014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2E2605-C85C-4AA3-99E6-9C373666F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090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E2605-C85C-4AA3-99E6-9C373666FE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64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CCLME – California Current Large Marine Ecosystem</a:t>
            </a:r>
            <a:endParaRPr lang="en-US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06/03/2014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54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06/03/2014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04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06/03/2014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106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F174E-7FD0-41B5-AEB5-CE7361D841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B208A-C36A-4DDF-A555-99B10584180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159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E71FC-F74A-44A6-A1DB-C5B0B51AD21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7F2C7-C461-43F9-B3FC-6E11A10723D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622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E7F8D-FADC-4B25-9F69-6058E12FFB2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253F8-3D2E-4A50-9197-D5CD6323291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238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0E5AD-8F8B-430C-8366-324A0330561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54AF9-A0B6-4C44-9FB6-A8C179B09C3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967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93CE5-632A-46B5-8668-0432BE7327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8DE1A-A1D5-41BC-8880-92222A29B46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005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8148F-8EDE-4EF2-99DB-C034D4B1B38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33B1B-371F-497B-BD91-FBF360519FA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759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2FDD1-5AC7-419E-8D6F-E23032007F9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0A6DB-BE56-48CC-B070-181D11ACE06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9669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CCB39-5A23-4B13-8653-4AA11C227F6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21243-F8E3-4B81-B552-73696F77022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612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06/03/2014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1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4CA7C-5FC0-40B1-A667-5F8AE37396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7DD2C-BD38-4499-B128-E5EC9C5FEC0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754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4B159-34C0-4B36-ACE0-3299A9830A8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FB756-A5C1-4584-A6FD-3CFFD306EEA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1520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E7258-83E7-401D-881D-E37D5457D45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C2046-6AAA-4350-843E-A61B55ECAFC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095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06/03/2014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0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06/03/2014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765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06/03/2014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748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06/03/2014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727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06/03/2014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99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06/03/2014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316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06/03/2014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543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9C188-7908-4D91-8B77-11302CCDB138}" type="datetimeFigureOut">
              <a:rPr lang="en-US" smtClean="0"/>
              <a:t>06/03/2014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9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FCFC47C-EB28-4B67-B9B7-B1B4B6A0622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A198E44-2A64-41DF-BA23-CBB4A2340DB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497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8888"/>
          <a:stretch/>
        </p:blipFill>
        <p:spPr bwMode="auto">
          <a:xfrm>
            <a:off x="228600" y="131063"/>
            <a:ext cx="8672333" cy="438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799" y="3124200"/>
            <a:ext cx="5167133" cy="1264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9600" y="4724400"/>
            <a:ext cx="8153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Fishery yield depends on “food production” (Net Community Production), but there are no tools that allow widespread observations of ocean NCP.  This is what the CPF program aims to provide.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63592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19" y="673080"/>
            <a:ext cx="8497887" cy="467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2941319" y="1319173"/>
            <a:ext cx="1371600" cy="2286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2000" y="76200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MBARI ISUS nitrate sensor on M1 mooring:</a:t>
            </a:r>
            <a:endParaRPr lang="en-US" sz="28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7741919" y="1700173"/>
            <a:ext cx="304800" cy="12192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589519" y="938173"/>
            <a:ext cx="1524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2014 off to slow start.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507521" y="5105400"/>
            <a:ext cx="83362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One can compute NCP from nitrate.  How </a:t>
            </a:r>
            <a:r>
              <a:rPr lang="en-US" sz="2800" dirty="0"/>
              <a:t>do you scale sensor systems to a whole coast to provide managers the information they </a:t>
            </a:r>
            <a:r>
              <a:rPr lang="en-US" sz="2800" dirty="0" smtClean="0"/>
              <a:t>need?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286000" y="762000"/>
            <a:ext cx="5029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2004 – 2006 were low nutrient years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89249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0923" y="152400"/>
            <a:ext cx="8229600" cy="990600"/>
          </a:xfrm>
        </p:spPr>
        <p:txBody>
          <a:bodyPr/>
          <a:lstStyle/>
          <a:p>
            <a:r>
              <a:rPr lang="en-US" dirty="0" smtClean="0"/>
              <a:t>MBARI Coastal Profiling Float</a:t>
            </a:r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152400" y="990600"/>
            <a:ext cx="4813532" cy="53624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The Argo array is one (maybe the only) example of an economically sustainable program capable of making large scale measurements</a:t>
            </a:r>
            <a:endParaRPr lang="en-US" sz="2400" dirty="0"/>
          </a:p>
          <a:p>
            <a:r>
              <a:rPr lang="en-US" sz="2400" dirty="0" smtClean="0"/>
              <a:t>Argo does not target the coast because there is little heat stored in shallow water. </a:t>
            </a:r>
          </a:p>
          <a:p>
            <a:r>
              <a:rPr lang="en-US" sz="2400" dirty="0" smtClean="0"/>
              <a:t>An opportunity exists to design and build a float optimized for the coast with </a:t>
            </a:r>
            <a:r>
              <a:rPr lang="en-US" sz="2400" dirty="0" err="1" smtClean="0"/>
              <a:t>biogoechemical</a:t>
            </a:r>
            <a:r>
              <a:rPr lang="en-US" sz="2400" dirty="0" smtClean="0"/>
              <a:t> sensors – oxygen, pH, nitrate, chlorophyll that enable ecosystem management.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546" y="990600"/>
            <a:ext cx="4124157" cy="190500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835799"/>
            <a:ext cx="2319723" cy="3925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>
            <a:off x="2438400" y="5791200"/>
            <a:ext cx="3505200" cy="0"/>
          </a:xfrm>
          <a:prstGeom prst="straightConnector1">
            <a:avLst/>
          </a:prstGeom>
          <a:ln w="793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140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5" t="18439" r="32205" b="13532"/>
          <a:stretch/>
        </p:blipFill>
        <p:spPr bwMode="auto">
          <a:xfrm>
            <a:off x="-50321" y="0"/>
            <a:ext cx="9194321" cy="6882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Title 1"/>
          <p:cNvSpPr>
            <a:spLocks noGrp="1"/>
          </p:cNvSpPr>
          <p:nvPr>
            <p:ph type="title" idx="4294967295"/>
          </p:nvPr>
        </p:nvSpPr>
        <p:spPr>
          <a:xfrm>
            <a:off x="228600" y="15240"/>
            <a:ext cx="6172200" cy="1143000"/>
          </a:xfrm>
        </p:spPr>
        <p:txBody>
          <a:bodyPr/>
          <a:lstStyle/>
          <a:p>
            <a:pPr algn="l" eaLnBrk="1" hangingPunct="1"/>
            <a:r>
              <a:rPr lang="en-US" altLang="en-US" dirty="0" smtClean="0">
                <a:solidFill>
                  <a:srgbClr val="FFFF00"/>
                </a:solidFill>
              </a:rPr>
              <a:t>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2400" y="1371600"/>
            <a:ext cx="4724400" cy="4343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70000"/>
              </a:lnSpc>
            </a:pPr>
            <a:r>
              <a:rPr lang="en-US" altLang="en-US" dirty="0" smtClean="0">
                <a:solidFill>
                  <a:srgbClr val="FFFF00"/>
                </a:solidFill>
              </a:rPr>
              <a:t>Scalable to support multi-decade experiment </a:t>
            </a:r>
            <a:r>
              <a:rPr lang="en-US" altLang="en-US" dirty="0" smtClean="0">
                <a:solidFill>
                  <a:srgbClr val="FFFF00"/>
                </a:solidFill>
              </a:rPr>
              <a:t>in the CCLME </a:t>
            </a:r>
            <a:r>
              <a:rPr lang="en-US" altLang="en-US" dirty="0" smtClean="0">
                <a:solidFill>
                  <a:srgbClr val="FFFF00"/>
                </a:solidFill>
              </a:rPr>
              <a:t>at a cost consistent with economic impact.</a:t>
            </a:r>
          </a:p>
          <a:p>
            <a:pPr marL="0" indent="0" eaLnBrk="1" hangingPunct="1">
              <a:lnSpc>
                <a:spcPct val="70000"/>
              </a:lnSpc>
              <a:buNone/>
            </a:pPr>
            <a:endParaRPr lang="en-US" altLang="en-US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70000"/>
              </a:lnSpc>
            </a:pPr>
            <a:r>
              <a:rPr lang="en-US" altLang="en-US" dirty="0" smtClean="0">
                <a:solidFill>
                  <a:srgbClr val="FFFF00"/>
                </a:solidFill>
              </a:rPr>
              <a:t>Endurance, depth, buoyancy, </a:t>
            </a:r>
            <a:r>
              <a:rPr lang="en-US" altLang="en-US" dirty="0" smtClean="0">
                <a:solidFill>
                  <a:srgbClr val="FFFF00"/>
                </a:solidFill>
              </a:rPr>
              <a:t>sensors</a:t>
            </a:r>
            <a:r>
              <a:rPr lang="en-US" altLang="en-US" dirty="0" smtClean="0">
                <a:solidFill>
                  <a:srgbClr val="FFFF00"/>
                </a:solidFill>
              </a:rPr>
              <a:t> optimized for coastal operations.</a:t>
            </a:r>
            <a:endParaRPr lang="en-US" altLang="en-US" dirty="0" smtClean="0">
              <a:solidFill>
                <a:srgbClr val="FFFF00"/>
              </a:solidFill>
            </a:endParaRPr>
          </a:p>
          <a:p>
            <a:pPr marL="0" indent="0" eaLnBrk="1" hangingPunct="1">
              <a:lnSpc>
                <a:spcPct val="70000"/>
              </a:lnSpc>
              <a:buNone/>
            </a:pPr>
            <a:endParaRPr lang="en-US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57513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</TotalTime>
  <Words>190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1_Office Theme</vt:lpstr>
      <vt:lpstr>PowerPoint Presentation</vt:lpstr>
      <vt:lpstr>PowerPoint Presentation</vt:lpstr>
      <vt:lpstr>MBARI Coastal Profiling Float</vt:lpstr>
      <vt:lpstr>Requirements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MBARI Coastal Profiling Float</dc:title>
  <dc:creator>Gene Massion</dc:creator>
  <cp:lastModifiedBy>Johnson, Ken</cp:lastModifiedBy>
  <cp:revision>23</cp:revision>
  <dcterms:created xsi:type="dcterms:W3CDTF">2014-06-02T17:15:06Z</dcterms:created>
  <dcterms:modified xsi:type="dcterms:W3CDTF">2014-06-03T20:22:47Z</dcterms:modified>
</cp:coreProperties>
</file>