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200" d="100"/>
          <a:sy n="200" d="100"/>
        </p:scale>
        <p:origin x="1939" y="462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6D68A-1201-4B56-B039-84265DEB677D}" type="datetimeFigureOut">
              <a:rPr lang="en-US" smtClean="0"/>
              <a:t>6/30/2011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D63B3-0D95-4CE5-9184-43E45EB8A3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6D68A-1201-4B56-B039-84265DEB677D}" type="datetimeFigureOut">
              <a:rPr lang="en-US" smtClean="0"/>
              <a:t>6/30/2011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D63B3-0D95-4CE5-9184-43E45EB8A3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6D68A-1201-4B56-B039-84265DEB677D}" type="datetimeFigureOut">
              <a:rPr lang="en-US" smtClean="0"/>
              <a:t>6/30/2011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D63B3-0D95-4CE5-9184-43E45EB8A3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6D68A-1201-4B56-B039-84265DEB677D}" type="datetimeFigureOut">
              <a:rPr lang="en-US" smtClean="0"/>
              <a:t>6/30/2011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D63B3-0D95-4CE5-9184-43E45EB8A3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6D68A-1201-4B56-B039-84265DEB677D}" type="datetimeFigureOut">
              <a:rPr lang="en-US" smtClean="0"/>
              <a:t>6/30/2011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D63B3-0D95-4CE5-9184-43E45EB8A3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6D68A-1201-4B56-B039-84265DEB677D}" type="datetimeFigureOut">
              <a:rPr lang="en-US" smtClean="0"/>
              <a:t>6/30/2011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D63B3-0D95-4CE5-9184-43E45EB8A3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6D68A-1201-4B56-B039-84265DEB677D}" type="datetimeFigureOut">
              <a:rPr lang="en-US" smtClean="0"/>
              <a:t>6/30/2011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D63B3-0D95-4CE5-9184-43E45EB8A3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6D68A-1201-4B56-B039-84265DEB677D}" type="datetimeFigureOut">
              <a:rPr lang="en-US" smtClean="0"/>
              <a:t>6/30/2011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D63B3-0D95-4CE5-9184-43E45EB8A3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6D68A-1201-4B56-B039-84265DEB677D}" type="datetimeFigureOut">
              <a:rPr lang="en-US" smtClean="0"/>
              <a:t>6/30/2011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D63B3-0D95-4CE5-9184-43E45EB8A3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6D68A-1201-4B56-B039-84265DEB677D}" type="datetimeFigureOut">
              <a:rPr lang="en-US" smtClean="0"/>
              <a:t>6/30/2011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D63B3-0D95-4CE5-9184-43E45EB8A3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6D68A-1201-4B56-B039-84265DEB677D}" type="datetimeFigureOut">
              <a:rPr lang="en-US" smtClean="0"/>
              <a:t>6/30/2011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D63B3-0D95-4CE5-9184-43E45EB8A3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B6D68A-1201-4B56-B039-84265DEB677D}" type="datetimeFigureOut">
              <a:rPr lang="en-US" smtClean="0"/>
              <a:t>6/30/2011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2D63B3-0D95-4CE5-9184-43E45EB8A38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mars-2.jpg"/>
          <p:cNvPicPr>
            <a:picLocks noChangeAspect="1"/>
          </p:cNvPicPr>
          <p:nvPr/>
        </p:nvPicPr>
        <p:blipFill>
          <a:blip r:embed="rId2" cstate="print"/>
          <a:srcRect l="13147"/>
          <a:stretch>
            <a:fillRect/>
          </a:stretch>
        </p:blipFill>
        <p:spPr>
          <a:xfrm>
            <a:off x="2590800" y="4191000"/>
            <a:ext cx="3020314" cy="248801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228600"/>
            <a:ext cx="7772400" cy="1470025"/>
          </a:xfrm>
        </p:spPr>
        <p:txBody>
          <a:bodyPr/>
          <a:lstStyle/>
          <a:p>
            <a:r>
              <a:rPr lang="en-US" dirty="0" smtClean="0"/>
              <a:t>Development of a Coastal Profiling Float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676400"/>
            <a:ext cx="6400800" cy="1752600"/>
          </a:xfrm>
        </p:spPr>
        <p:txBody>
          <a:bodyPr/>
          <a:lstStyle/>
          <a:p>
            <a:r>
              <a:rPr lang="en-US" dirty="0" smtClean="0"/>
              <a:t>Ken Johnson &amp; Gene Massion</a:t>
            </a:r>
          </a:p>
        </p:txBody>
      </p:sp>
      <p:pic>
        <p:nvPicPr>
          <p:cNvPr id="4" name="Picture 3" descr="apex_isustank15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914400"/>
            <a:ext cx="1143000" cy="1337310"/>
          </a:xfrm>
          <a:prstGeom prst="rect">
            <a:avLst/>
          </a:prstGeom>
        </p:spPr>
      </p:pic>
      <p:pic>
        <p:nvPicPr>
          <p:cNvPr id="5" name="Picture 4" descr="APEXandISUSfig1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91200" y="2743200"/>
            <a:ext cx="3108960" cy="402336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Picture 5" descr="ARGOstatusbig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8600" y="2438400"/>
            <a:ext cx="3957376" cy="182880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2667000" y="2819400"/>
            <a:ext cx="76200" cy="152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/>
          <p:cNvCxnSpPr/>
          <p:nvPr/>
        </p:nvCxnSpPr>
        <p:spPr>
          <a:xfrm rot="16200000" flipH="1">
            <a:off x="2362200" y="3352800"/>
            <a:ext cx="1371600" cy="609600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4724400" y="4343400"/>
            <a:ext cx="76200" cy="762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4419600" y="4419600"/>
            <a:ext cx="76200" cy="762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581400" y="4343400"/>
            <a:ext cx="76200" cy="762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4419600" y="4724400"/>
            <a:ext cx="76200" cy="762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962400" y="4419600"/>
            <a:ext cx="76200" cy="762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4038600" y="4800600"/>
            <a:ext cx="76200" cy="762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876800" y="4800600"/>
            <a:ext cx="76200" cy="762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029200" y="5410200"/>
            <a:ext cx="76200" cy="762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4572000" y="5715000"/>
            <a:ext cx="76200" cy="762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4953000" y="5791200"/>
            <a:ext cx="76200" cy="762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495800" y="6096000"/>
            <a:ext cx="76200" cy="762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800600" y="5486400"/>
            <a:ext cx="76200" cy="762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3733800" y="4648200"/>
            <a:ext cx="76200" cy="762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5181600" y="5181600"/>
            <a:ext cx="76200" cy="762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Argo floats provide </a:t>
            </a:r>
            <a:r>
              <a:rPr lang="en-US" dirty="0"/>
              <a:t>a </a:t>
            </a:r>
            <a:r>
              <a:rPr lang="en-US" dirty="0" smtClean="0"/>
              <a:t>globally distributed set of platforms optimized for statistically </a:t>
            </a:r>
            <a:r>
              <a:rPr lang="en-US" dirty="0"/>
              <a:t>defensible </a:t>
            </a:r>
            <a:r>
              <a:rPr lang="en-US" dirty="0" smtClean="0"/>
              <a:t>measurements </a:t>
            </a:r>
            <a:r>
              <a:rPr lang="en-US" dirty="0"/>
              <a:t>of the changing heat content of the global </a:t>
            </a:r>
            <a:r>
              <a:rPr lang="en-US" dirty="0" smtClean="0"/>
              <a:t>ocean</a:t>
            </a:r>
          </a:p>
          <a:p>
            <a:r>
              <a:rPr lang="en-US" dirty="0" smtClean="0"/>
              <a:t>A similar platform optimized for coastal regions would be just as valuable and potentially just as successful</a:t>
            </a:r>
          </a:p>
          <a:p>
            <a:r>
              <a:rPr lang="en-US" dirty="0" smtClean="0"/>
              <a:t>This effort is well linked to MBARI and Packard Foundation themes and (as far as we know) is not being pursued elsewhere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/>
              <a:t>Project Goal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Optimize the existing ARGO APEX float for use in coastal applications</a:t>
            </a:r>
          </a:p>
          <a:p>
            <a:pPr lvl="1"/>
            <a:r>
              <a:rPr lang="en-US" dirty="0" smtClean="0"/>
              <a:t>Add a bottom “parking” mode to increase residence time in desired region</a:t>
            </a:r>
          </a:p>
          <a:p>
            <a:pPr lvl="2"/>
            <a:r>
              <a:rPr lang="en-US" dirty="0" smtClean="0"/>
              <a:t>A 2</a:t>
            </a:r>
            <a:r>
              <a:rPr lang="en-US" baseline="30000" dirty="0" smtClean="0"/>
              <a:t>nd</a:t>
            </a:r>
            <a:r>
              <a:rPr lang="en-US" dirty="0" smtClean="0"/>
              <a:t> buoyancy engine optimized for this application is the preferred design, others are possible and will be looked at</a:t>
            </a:r>
          </a:p>
          <a:p>
            <a:pPr lvl="1"/>
            <a:r>
              <a:rPr lang="en-US" dirty="0" smtClean="0"/>
              <a:t>Improve sensor integration for coastal instrumentation</a:t>
            </a:r>
          </a:p>
          <a:p>
            <a:pPr lvl="2"/>
            <a:r>
              <a:rPr lang="en-US" dirty="0" smtClean="0"/>
              <a:t>pH, nitrate, oxygen and bio-optical sensors</a:t>
            </a:r>
          </a:p>
          <a:p>
            <a:r>
              <a:rPr lang="en-US" dirty="0" smtClean="0"/>
              <a:t>Proposed “product”</a:t>
            </a:r>
          </a:p>
          <a:p>
            <a:pPr lvl="1"/>
            <a:r>
              <a:rPr lang="en-US" dirty="0" smtClean="0"/>
              <a:t>Coastal scale (e.g. Monterey Bay) affordable, continuous, synoptic maps of pH, nitrate, oxygen, CT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Links to MBARI Strategic Plan &amp; Packard Foundation Oceans Grant Making Program</a:t>
            </a:r>
            <a:endParaRPr lang="en-US" sz="3200" dirty="0"/>
          </a:p>
        </p:txBody>
      </p:sp>
      <p:pic>
        <p:nvPicPr>
          <p:cNvPr id="4" name="Content Placeholder 3" descr="Oceans%20Vision%20Summary[1]_page3_image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81200" y="1295400"/>
            <a:ext cx="5279136" cy="1890169"/>
          </a:xfrm>
        </p:spPr>
      </p:pic>
      <p:sp>
        <p:nvSpPr>
          <p:cNvPr id="5" name="Oval 4"/>
          <p:cNvSpPr/>
          <p:nvPr/>
        </p:nvSpPr>
        <p:spPr>
          <a:xfrm>
            <a:off x="1828800" y="2743200"/>
            <a:ext cx="3276600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876800" y="1905000"/>
            <a:ext cx="1143000" cy="1524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85800" y="3733800"/>
            <a:ext cx="8077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This work will provide technology capable of providing  defensible, long term, regional scale, economical measurements of ocean parameters critical to science based coastal ecosystem management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Engineering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Foundation</a:t>
            </a:r>
          </a:p>
          <a:p>
            <a:pPr lvl="1"/>
            <a:r>
              <a:rPr lang="en-US" dirty="0" smtClean="0"/>
              <a:t>Work with Riser Lab to understand APEX architecture</a:t>
            </a:r>
          </a:p>
          <a:p>
            <a:pPr lvl="1"/>
            <a:r>
              <a:rPr lang="en-US" dirty="0" smtClean="0"/>
              <a:t>Duplicate software development environment</a:t>
            </a:r>
          </a:p>
          <a:p>
            <a:r>
              <a:rPr lang="en-US" dirty="0" smtClean="0"/>
              <a:t>Build up operational experience</a:t>
            </a:r>
          </a:p>
          <a:p>
            <a:pPr lvl="1"/>
            <a:r>
              <a:rPr lang="en-US" dirty="0" smtClean="0"/>
              <a:t>Deploy floats as is in Monterey Bay</a:t>
            </a:r>
          </a:p>
          <a:p>
            <a:r>
              <a:rPr lang="en-US" dirty="0" smtClean="0"/>
              <a:t>Develop predictive capability (3D trajectory model)</a:t>
            </a:r>
          </a:p>
          <a:p>
            <a:r>
              <a:rPr lang="en-US" dirty="0" smtClean="0"/>
              <a:t>Evaluate “parking mode” options</a:t>
            </a:r>
          </a:p>
          <a:p>
            <a:pPr lvl="1"/>
            <a:r>
              <a:rPr lang="en-US" dirty="0" smtClean="0"/>
              <a:t>Existing buoyancy engines are a good place to start</a:t>
            </a:r>
          </a:p>
          <a:p>
            <a:pPr lvl="1"/>
            <a:r>
              <a:rPr lang="en-US" dirty="0" smtClean="0"/>
              <a:t>analyze, design, prototype, lab test, field test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Feasibility Calculations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are the forces</a:t>
            </a:r>
          </a:p>
          <a:p>
            <a:pPr lvl="1"/>
            <a:r>
              <a:rPr lang="en-US" dirty="0" smtClean="0"/>
              <a:t>Drag with profiler upright in a 20 cm/sec bottom current ~= 1 </a:t>
            </a:r>
            <a:r>
              <a:rPr lang="en-US" dirty="0" err="1" smtClean="0"/>
              <a:t>lbf</a:t>
            </a:r>
            <a:endParaRPr lang="en-US" dirty="0" smtClean="0"/>
          </a:p>
          <a:p>
            <a:pPr lvl="1"/>
            <a:r>
              <a:rPr lang="en-US" dirty="0" smtClean="0"/>
              <a:t>Laying the profiler down (further into the boundary) layer significantly reduces drag force</a:t>
            </a:r>
          </a:p>
          <a:p>
            <a:r>
              <a:rPr lang="en-US" dirty="0" smtClean="0"/>
              <a:t>How much energy is required?</a:t>
            </a:r>
          </a:p>
          <a:p>
            <a:pPr lvl="1"/>
            <a:r>
              <a:rPr lang="en-US" dirty="0" smtClean="0"/>
              <a:t>150 parking cycles, 250m depth, 5 </a:t>
            </a:r>
            <a:r>
              <a:rPr lang="en-US" dirty="0" err="1" smtClean="0"/>
              <a:t>lbf</a:t>
            </a:r>
            <a:r>
              <a:rPr lang="en-US" dirty="0" smtClean="0"/>
              <a:t> ~= 5 standard DD Li APEX batteries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320</Words>
  <Application>Microsoft Office PowerPoint</Application>
  <PresentationFormat>On-screen Show (4:3)</PresentationFormat>
  <Paragraphs>32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Development of a Coastal Profiling Float</vt:lpstr>
      <vt:lpstr>Motivation</vt:lpstr>
      <vt:lpstr>Project Goal</vt:lpstr>
      <vt:lpstr>Links to MBARI Strategic Plan &amp; Packard Foundation Oceans Grant Making Program</vt:lpstr>
      <vt:lpstr>Engineering Approach</vt:lpstr>
      <vt:lpstr>Feasibility Calculations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Gene Massion</dc:creator>
  <cp:lastModifiedBy>Gene Massion</cp:lastModifiedBy>
  <cp:revision>15</cp:revision>
  <dcterms:created xsi:type="dcterms:W3CDTF">2011-06-30T20:34:19Z</dcterms:created>
  <dcterms:modified xsi:type="dcterms:W3CDTF">2011-06-30T23:39:43Z</dcterms:modified>
</cp:coreProperties>
</file>