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58" r:id="rId7"/>
    <p:sldId id="265" r:id="rId8"/>
    <p:sldId id="270" r:id="rId9"/>
    <p:sldId id="262" r:id="rId10"/>
    <p:sldId id="259" r:id="rId11"/>
    <p:sldId id="266" r:id="rId12"/>
    <p:sldId id="263" r:id="rId13"/>
    <p:sldId id="261" r:id="rId14"/>
    <p:sldId id="264" r:id="rId15"/>
    <p:sldId id="26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43" autoAdjust="0"/>
    <p:restoredTop sz="94690" autoAdjust="0"/>
  </p:normalViewPr>
  <p:slideViewPr>
    <p:cSldViewPr>
      <p:cViewPr varScale="1">
        <p:scale>
          <a:sx n="64" d="100"/>
          <a:sy n="64" d="100"/>
        </p:scale>
        <p:origin x="-6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D1990-880D-4208-BC11-5CD626E24E96}" type="datetimeFigureOut">
              <a:rPr lang="en-US" smtClean="0"/>
              <a:pPr/>
              <a:t>1/10/2012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F9B6A-2421-4196-B551-4AE6B90E3A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MBARI Coastal Profiling Float</a:t>
            </a:r>
            <a:br>
              <a:rPr lang="en-US" dirty="0" smtClean="0"/>
            </a:br>
            <a:r>
              <a:rPr lang="en-US" dirty="0" smtClean="0"/>
              <a:t>Project Kick-off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January 10,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Risky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Sensor lifetime </a:t>
            </a:r>
          </a:p>
          <a:p>
            <a:pPr lvl="1"/>
            <a:r>
              <a:rPr lang="en-US" dirty="0" smtClean="0"/>
              <a:t>ARGO parks at 1000 meters, we will be 100-500m</a:t>
            </a:r>
          </a:p>
          <a:p>
            <a:r>
              <a:rPr lang="en-US" dirty="0" smtClean="0"/>
              <a:t>Energy budget</a:t>
            </a:r>
          </a:p>
          <a:p>
            <a:pPr lvl="1"/>
            <a:r>
              <a:rPr lang="en-US" dirty="0" smtClean="0"/>
              <a:t>Argo = 260mL buoyancy engine, we’re looking at 5-10X</a:t>
            </a:r>
          </a:p>
          <a:p>
            <a:pPr lvl="1"/>
            <a:r>
              <a:rPr lang="en-US" dirty="0" smtClean="0"/>
              <a:t>~2X Number of ARGO instruments</a:t>
            </a:r>
          </a:p>
          <a:p>
            <a:r>
              <a:rPr lang="en-US" dirty="0" smtClean="0"/>
              <a:t>Getting the overall package neutral</a:t>
            </a:r>
          </a:p>
          <a:p>
            <a:r>
              <a:rPr lang="en-US" dirty="0" smtClean="0"/>
              <a:t>Bottom parking may turn into something more permanent</a:t>
            </a:r>
          </a:p>
          <a:p>
            <a:r>
              <a:rPr lang="en-US" dirty="0" smtClean="0"/>
              <a:t>Keeping the floats in the desired measurement volume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Current Design Leanings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3505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Rotary pumped buoyancy engine</a:t>
            </a:r>
          </a:p>
          <a:p>
            <a:pPr lvl="1"/>
            <a:r>
              <a:rPr lang="en-US" dirty="0" smtClean="0"/>
              <a:t>Assuming the BE has to do the same work in the same time the difference between rotary and single stroke pumps is efficiency.</a:t>
            </a:r>
          </a:p>
          <a:p>
            <a:pPr lvl="1"/>
            <a:r>
              <a:rPr lang="en-US" dirty="0" smtClean="0"/>
              <a:t>Rotary pump has motor and pump inefficiencies</a:t>
            </a:r>
          </a:p>
          <a:p>
            <a:pPr lvl="1"/>
            <a:r>
              <a:rPr lang="en-US" dirty="0" smtClean="0"/>
              <a:t>Single stroke pump has motor, </a:t>
            </a:r>
            <a:r>
              <a:rPr lang="en-US" dirty="0" err="1" smtClean="0"/>
              <a:t>gearhead</a:t>
            </a:r>
            <a:r>
              <a:rPr lang="en-US" dirty="0" smtClean="0"/>
              <a:t>, </a:t>
            </a:r>
            <a:r>
              <a:rPr lang="en-US" dirty="0" err="1" smtClean="0"/>
              <a:t>leadscrew</a:t>
            </a:r>
            <a:r>
              <a:rPr lang="en-US" dirty="0" smtClean="0"/>
              <a:t> and piston inefficiencies</a:t>
            </a:r>
          </a:p>
          <a:p>
            <a:r>
              <a:rPr lang="en-US" dirty="0" smtClean="0"/>
              <a:t>Iridium 9602 SBD Modem</a:t>
            </a:r>
          </a:p>
          <a:p>
            <a:r>
              <a:rPr lang="en-US" dirty="0" smtClean="0"/>
              <a:t>Cortex M4-ish processor</a:t>
            </a:r>
          </a:p>
          <a:p>
            <a:pPr lvl="1"/>
            <a:r>
              <a:rPr lang="en-US" dirty="0" smtClean="0"/>
              <a:t>Everything on @ 80 MHz: 50 </a:t>
            </a:r>
            <a:r>
              <a:rPr lang="en-US" dirty="0" err="1" smtClean="0"/>
              <a:t>mA</a:t>
            </a:r>
            <a:r>
              <a:rPr lang="en-US" dirty="0" smtClean="0"/>
              <a:t> @ 3.3V </a:t>
            </a:r>
          </a:p>
          <a:p>
            <a:pPr lvl="1"/>
            <a:r>
              <a:rPr lang="en-US" dirty="0" smtClean="0"/>
              <a:t>Hibernate: &lt;10 </a:t>
            </a:r>
            <a:r>
              <a:rPr lang="en-US" dirty="0" err="1" smtClean="0"/>
              <a:t>uA</a:t>
            </a:r>
            <a:r>
              <a:rPr lang="en-US" dirty="0" smtClean="0"/>
              <a:t> @ 3.3V </a:t>
            </a:r>
          </a:p>
          <a:p>
            <a:pPr lvl="1"/>
            <a:r>
              <a:rPr lang="en-US" dirty="0" smtClean="0"/>
              <a:t>Good driver library and IDE</a:t>
            </a:r>
            <a:endParaRPr lang="en-US" dirty="0"/>
          </a:p>
        </p:txBody>
      </p:sp>
      <p:pic>
        <p:nvPicPr>
          <p:cNvPr id="1026" name="Picture 2" descr="http://focus.ti.com/en/graphics/mcu/stellaris-arm-cortex-m4-LM4F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124200"/>
            <a:ext cx="2895600" cy="3542490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1143000" y="4419600"/>
            <a:ext cx="4495800" cy="2350532"/>
            <a:chOff x="1219200" y="4343400"/>
            <a:chExt cx="4495800" cy="2350532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14423" t="19500" r="44038" b="16750"/>
            <a:stretch>
              <a:fillRect/>
            </a:stretch>
          </p:blipFill>
          <p:spPr bwMode="auto">
            <a:xfrm>
              <a:off x="1219200" y="4343400"/>
              <a:ext cx="3743661" cy="220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Arrow Connector 7"/>
            <p:cNvCxnSpPr/>
            <p:nvPr/>
          </p:nvCxnSpPr>
          <p:spPr>
            <a:xfrm>
              <a:off x="5105400" y="4876800"/>
              <a:ext cx="0" cy="121920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029200" y="541020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2.25”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1371600" y="6553200"/>
              <a:ext cx="342900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876800" y="632460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6.0”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FAssyAPEX.JPG"/>
          <p:cNvPicPr>
            <a:picLocks noChangeAspect="1"/>
          </p:cNvPicPr>
          <p:nvPr/>
        </p:nvPicPr>
        <p:blipFill>
          <a:blip r:embed="rId2" cstate="print"/>
          <a:srcRect l="35656" r="34317"/>
          <a:stretch>
            <a:fillRect/>
          </a:stretch>
        </p:blipFill>
        <p:spPr>
          <a:xfrm>
            <a:off x="6172200" y="685800"/>
            <a:ext cx="2819400" cy="5894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Package Concepts</a:t>
            </a:r>
            <a:endParaRPr lang="en-US" dirty="0"/>
          </a:p>
        </p:txBody>
      </p:sp>
      <p:pic>
        <p:nvPicPr>
          <p:cNvPr id="6" name="Picture 5" descr="PFAssyHemi.JPG"/>
          <p:cNvPicPr>
            <a:picLocks noChangeAspect="1"/>
          </p:cNvPicPr>
          <p:nvPr/>
        </p:nvPicPr>
        <p:blipFill>
          <a:blip r:embed="rId3" cstate="print"/>
          <a:srcRect l="32332" t="21894" r="25647" b="12656"/>
          <a:stretch>
            <a:fillRect/>
          </a:stretch>
        </p:blipFill>
        <p:spPr>
          <a:xfrm>
            <a:off x="76200" y="838200"/>
            <a:ext cx="3429000" cy="3352800"/>
          </a:xfrm>
          <a:prstGeom prst="rect">
            <a:avLst/>
          </a:prstGeom>
        </p:spPr>
      </p:pic>
      <p:pic>
        <p:nvPicPr>
          <p:cNvPr id="5" name="Picture 4" descr="PFAssyTunacan.JPG"/>
          <p:cNvPicPr>
            <a:picLocks noChangeAspect="1"/>
          </p:cNvPicPr>
          <p:nvPr/>
        </p:nvPicPr>
        <p:blipFill>
          <a:blip r:embed="rId4" cstate="print"/>
          <a:srcRect l="26127" t="12838" r="25648" b="13239"/>
          <a:stretch>
            <a:fillRect/>
          </a:stretch>
        </p:blipFill>
        <p:spPr>
          <a:xfrm>
            <a:off x="2743200" y="3200400"/>
            <a:ext cx="3657600" cy="3519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2012 Development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Buy and deploy APEX float</a:t>
            </a:r>
          </a:p>
          <a:p>
            <a:pPr lvl="1"/>
            <a:r>
              <a:rPr lang="en-US" dirty="0" smtClean="0"/>
              <a:t>Develop operational experience with floats</a:t>
            </a:r>
          </a:p>
          <a:p>
            <a:pPr lvl="1"/>
            <a:r>
              <a:rPr lang="en-US" dirty="0" smtClean="0"/>
              <a:t>“Quantify” sensor lifetime issues in our coastal environment</a:t>
            </a:r>
          </a:p>
          <a:p>
            <a:pPr lvl="1"/>
            <a:r>
              <a:rPr lang="en-US" dirty="0" smtClean="0"/>
              <a:t>Compare actual float track with model track</a:t>
            </a:r>
          </a:p>
          <a:p>
            <a:pPr lvl="1"/>
            <a:r>
              <a:rPr lang="en-US" dirty="0" smtClean="0"/>
              <a:t>Baseline for coastal float performance comparison</a:t>
            </a:r>
          </a:p>
          <a:p>
            <a:pPr lvl="1"/>
            <a:r>
              <a:rPr lang="en-US" dirty="0" smtClean="0"/>
              <a:t>Build float tracking application</a:t>
            </a:r>
          </a:p>
          <a:p>
            <a:r>
              <a:rPr lang="en-US" dirty="0" smtClean="0"/>
              <a:t>Develop operational model</a:t>
            </a:r>
            <a:endParaRPr lang="en-US" dirty="0"/>
          </a:p>
          <a:p>
            <a:r>
              <a:rPr lang="en-US" dirty="0" smtClean="0"/>
              <a:t>Develop buoyancy engine prototype</a:t>
            </a:r>
          </a:p>
          <a:p>
            <a:pPr lvl="1"/>
            <a:r>
              <a:rPr lang="en-US" dirty="0" smtClean="0"/>
              <a:t>Test in the lab and the test tank</a:t>
            </a:r>
          </a:p>
          <a:p>
            <a:r>
              <a:rPr lang="en-US" dirty="0" smtClean="0"/>
              <a:t>Develop core controller</a:t>
            </a:r>
          </a:p>
          <a:p>
            <a:pPr lvl="1"/>
            <a:r>
              <a:rPr lang="en-US" dirty="0" smtClean="0"/>
              <a:t>Buoyancy engine control, Iridium </a:t>
            </a:r>
            <a:r>
              <a:rPr lang="en-US" dirty="0" err="1" smtClean="0"/>
              <a:t>comms</a:t>
            </a:r>
            <a:r>
              <a:rPr lang="en-US" dirty="0" smtClean="0"/>
              <a:t>, RS-232 sensor “driver” for GPS and 1 or 2 sensors</a:t>
            </a:r>
          </a:p>
          <a:p>
            <a:pPr lvl="1"/>
            <a:r>
              <a:rPr lang="en-US" dirty="0" smtClean="0"/>
              <a:t>COTS development board</a:t>
            </a:r>
          </a:p>
          <a:p>
            <a:r>
              <a:rPr lang="en-US" dirty="0" smtClean="0"/>
              <a:t>Develop complete profiler design, build first article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Proposal</a:t>
            </a:r>
          </a:p>
          <a:p>
            <a:pPr lvl="1"/>
            <a:r>
              <a:rPr lang="en-US" dirty="0" smtClean="0"/>
              <a:t>Anchor weight vs. current</a:t>
            </a:r>
          </a:p>
          <a:p>
            <a:pPr lvl="1"/>
            <a:r>
              <a:rPr lang="en-US" dirty="0" smtClean="0"/>
              <a:t>F=</a:t>
            </a:r>
            <a:r>
              <a:rPr lang="en-US" dirty="0" err="1" smtClean="0"/>
              <a:t>mA</a:t>
            </a:r>
            <a:r>
              <a:rPr lang="en-US" dirty="0" smtClean="0"/>
              <a:t> buoyancy engine power budget</a:t>
            </a:r>
          </a:p>
          <a:p>
            <a:r>
              <a:rPr lang="en-US" dirty="0" smtClean="0"/>
              <a:t>2012 To date</a:t>
            </a:r>
          </a:p>
          <a:p>
            <a:pPr lvl="1"/>
            <a:r>
              <a:rPr lang="en-US" dirty="0" smtClean="0"/>
              <a:t>Motor based buoyancy engine power budget</a:t>
            </a:r>
          </a:p>
          <a:p>
            <a:pPr lvl="1"/>
            <a:r>
              <a:rPr lang="en-US" dirty="0" smtClean="0"/>
              <a:t>Acceleration and Terminal Velocity vs. Buoyancy</a:t>
            </a:r>
          </a:p>
          <a:p>
            <a:pPr lvl="1"/>
            <a:r>
              <a:rPr lang="en-US" dirty="0" smtClean="0"/>
              <a:t>Neutral buoyancy package dimensions started</a:t>
            </a:r>
          </a:p>
          <a:p>
            <a:r>
              <a:rPr lang="en-US" dirty="0" smtClean="0"/>
              <a:t>Planned</a:t>
            </a:r>
          </a:p>
          <a:p>
            <a:pPr lvl="1"/>
            <a:r>
              <a:rPr lang="en-US" dirty="0" smtClean="0"/>
              <a:t>Total power budget as a function of mission profile, instruments, telemetry, …</a:t>
            </a:r>
          </a:p>
          <a:p>
            <a:pPr lvl="1"/>
            <a:r>
              <a:rPr lang="en-US" dirty="0" smtClean="0"/>
              <a:t>Detailed weight and balance</a:t>
            </a:r>
          </a:p>
          <a:p>
            <a:pPr lvl="1"/>
            <a:r>
              <a:rPr lang="en-US" dirty="0" smtClean="0"/>
              <a:t>Buoy stability (</a:t>
            </a:r>
            <a:r>
              <a:rPr lang="en-US" dirty="0" err="1" smtClean="0"/>
              <a:t>metacentric</a:t>
            </a:r>
            <a:r>
              <a:rPr lang="en-US" dirty="0" smtClean="0"/>
              <a:t> height)</a:t>
            </a:r>
          </a:p>
          <a:p>
            <a:r>
              <a:rPr lang="en-US" dirty="0" smtClean="0"/>
              <a:t>Operational Model</a:t>
            </a:r>
          </a:p>
          <a:p>
            <a:pPr lvl="1"/>
            <a:r>
              <a:rPr lang="en-US" dirty="0" smtClean="0"/>
              <a:t>Initial look mid-February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Milestones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Permitting Addressed: June 2012</a:t>
            </a:r>
          </a:p>
          <a:p>
            <a:pPr lvl="1"/>
            <a:r>
              <a:rPr lang="en-US" dirty="0" smtClean="0"/>
              <a:t>MBNS agreed this can be covered as part of normal, annual MBARI permit </a:t>
            </a:r>
          </a:p>
          <a:p>
            <a:r>
              <a:rPr lang="en-US" dirty="0" smtClean="0"/>
              <a:t>PDR: Aug 2012</a:t>
            </a:r>
          </a:p>
          <a:p>
            <a:r>
              <a:rPr lang="en-US" dirty="0" smtClean="0"/>
              <a:t>CDR: Nov 2012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Engr. Prototype Deployments: Q1 2013</a:t>
            </a:r>
          </a:p>
          <a:p>
            <a:r>
              <a:rPr lang="en-US" dirty="0" smtClean="0"/>
              <a:t>Science Deployments: Q1 2014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Develop a coastal profiling float optimized for coastal waters and coastal science</a:t>
            </a:r>
          </a:p>
          <a:p>
            <a:r>
              <a:rPr lang="en-US" dirty="0" smtClean="0"/>
              <a:t>Beg, borrow, steal as much appropriate ARGO (or other) technology as possible</a:t>
            </a:r>
          </a:p>
          <a:p>
            <a:pPr lvl="1"/>
            <a:r>
              <a:rPr lang="en-US" dirty="0" smtClean="0"/>
              <a:t>We have an informal collaboration with Steve Riser’s group at UW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ata\isus\argo\5146SoOcn\ODV\Map_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68503"/>
            <a:ext cx="6553200" cy="60022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95400" y="76200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 inadvertent bottom parking experiment </a:t>
            </a:r>
            <a:r>
              <a:rPr lang="en-US" smtClean="0"/>
              <a:t>with Float 5146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381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ata\isus\argo\5146SoOcn\ODV\Map_zoom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6629400" cy="5540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429000" y="2133600"/>
            <a:ext cx="1371600" cy="13716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0" y="1676400"/>
            <a:ext cx="20574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9 months with about +/- 15 miles</a:t>
            </a:r>
          </a:p>
          <a:p>
            <a:r>
              <a:rPr lang="en-US" dirty="0" smtClean="0"/>
              <a:t>Parked at ~1000m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379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39967"/>
            <a:ext cx="9067800" cy="5641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2600" y="426109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Nitrate sensor did foul when it hit, but that’s probably fixable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4015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Preliminary 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Mission profile: goal is 1 profile every day for 3-5 years.  Reality will be driven by physics and batteries</a:t>
            </a:r>
          </a:p>
          <a:p>
            <a:pPr lvl="1"/>
            <a:r>
              <a:rPr lang="en-US" dirty="0" smtClean="0"/>
              <a:t>Current Argo profile 1 profile every 10 days for 4 years ~= 150 profiles w/260 </a:t>
            </a:r>
            <a:r>
              <a:rPr lang="en-US" dirty="0" err="1" smtClean="0"/>
              <a:t>mL</a:t>
            </a:r>
            <a:r>
              <a:rPr lang="en-US" dirty="0" smtClean="0"/>
              <a:t> buoyancy engine</a:t>
            </a:r>
          </a:p>
          <a:p>
            <a:r>
              <a:rPr lang="en-US" dirty="0" smtClean="0"/>
              <a:t>Typical sensor suite: C, T, D, pH, O</a:t>
            </a:r>
            <a:r>
              <a:rPr lang="en-US" baseline="-25000" dirty="0" smtClean="0"/>
              <a:t>2</a:t>
            </a:r>
            <a:r>
              <a:rPr lang="en-US" dirty="0" smtClean="0"/>
              <a:t>, NO</a:t>
            </a:r>
            <a:r>
              <a:rPr lang="en-US" baseline="-25000" dirty="0" smtClean="0"/>
              <a:t>3</a:t>
            </a:r>
            <a:r>
              <a:rPr lang="en-US" dirty="0" smtClean="0"/>
              <a:t>, Fluor./Backscatter, PAR</a:t>
            </a:r>
          </a:p>
          <a:p>
            <a:pPr lvl="1"/>
            <a:r>
              <a:rPr lang="en-US" dirty="0" err="1" smtClean="0"/>
              <a:t>Engr</a:t>
            </a:r>
            <a:r>
              <a:rPr lang="en-US" dirty="0" smtClean="0"/>
              <a:t>: GPS, temperature, humidity, leak(?), accelerometer(?)</a:t>
            </a:r>
          </a:p>
          <a:p>
            <a:r>
              <a:rPr lang="en-US" dirty="0" smtClean="0"/>
              <a:t>Depth: goal is 500m, 250 m minimum</a:t>
            </a:r>
          </a:p>
          <a:p>
            <a:r>
              <a:rPr lang="en-US" dirty="0" smtClean="0"/>
              <a:t>Provide a bottom “parking” mode</a:t>
            </a:r>
          </a:p>
          <a:p>
            <a:r>
              <a:rPr lang="en-US" dirty="0" smtClean="0"/>
              <a:t>Bi-directional Iridium </a:t>
            </a:r>
            <a:r>
              <a:rPr lang="en-US" dirty="0" err="1" smtClean="0"/>
              <a:t>comms</a:t>
            </a:r>
            <a:endParaRPr lang="en-US" dirty="0" smtClean="0"/>
          </a:p>
          <a:p>
            <a:r>
              <a:rPr lang="en-US" dirty="0" smtClean="0"/>
              <a:t>Data integrated with existing MBARI </a:t>
            </a:r>
            <a:r>
              <a:rPr lang="en-US" dirty="0" err="1" smtClean="0"/>
              <a:t>FloatViz</a:t>
            </a:r>
            <a:r>
              <a:rPr lang="en-US" dirty="0" smtClean="0"/>
              <a:t> (SSDS?)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Preliminary Functional Requirements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Use existing operational modeling capability to identify potentially advantageous currents, i.e. currents that will move the float back into the desired measurement volume</a:t>
            </a:r>
          </a:p>
          <a:p>
            <a:r>
              <a:rPr lang="en-US" dirty="0" smtClean="0"/>
              <a:t>Provide for constant depth mode to take advantage of friendly currents</a:t>
            </a:r>
          </a:p>
          <a:p>
            <a:r>
              <a:rPr lang="en-US" dirty="0" smtClean="0"/>
              <a:t>Shore-side float tracking program to identify floats aiming at “keep out” areas e.g., shore, Marine Protected Area</a:t>
            </a:r>
          </a:p>
          <a:p>
            <a:r>
              <a:rPr lang="en-US" dirty="0" smtClean="0"/>
              <a:t>“Easy” integration of other, similar sensors</a:t>
            </a:r>
          </a:p>
          <a:p>
            <a:r>
              <a:rPr lang="en-US" dirty="0" smtClean="0"/>
              <a:t>Economical at qty 10-100s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Control Ascent </a:t>
            </a:r>
            <a:r>
              <a:rPr lang="en-US" dirty="0" smtClean="0"/>
              <a:t>rate</a:t>
            </a:r>
          </a:p>
          <a:p>
            <a:pPr lvl="0"/>
            <a:r>
              <a:rPr lang="en-US" dirty="0" smtClean="0"/>
              <a:t>Look at </a:t>
            </a:r>
            <a:r>
              <a:rPr lang="en-US" dirty="0" err="1" smtClean="0"/>
              <a:t>seapoint</a:t>
            </a:r>
            <a:r>
              <a:rPr lang="en-US" dirty="0" smtClean="0"/>
              <a:t> FL/BB</a:t>
            </a:r>
          </a:p>
          <a:p>
            <a:pPr lvl="0"/>
            <a:r>
              <a:rPr lang="en-US" dirty="0" smtClean="0"/>
              <a:t>Internal housing </a:t>
            </a:r>
            <a:r>
              <a:rPr lang="en-US" smtClean="0"/>
              <a:t>pressure </a:t>
            </a:r>
            <a:r>
              <a:rPr lang="en-US" smtClean="0"/>
              <a:t>sensor(?)</a:t>
            </a:r>
            <a:endParaRPr lang="en-US" dirty="0" smtClean="0"/>
          </a:p>
          <a:p>
            <a:pPr lvl="0"/>
            <a:r>
              <a:rPr lang="en-US" dirty="0" smtClean="0"/>
              <a:t>Integrate data with ARGO</a:t>
            </a:r>
          </a:p>
          <a:p>
            <a:pPr lvl="0"/>
            <a:r>
              <a:rPr lang="en-US" dirty="0" smtClean="0"/>
              <a:t>Deploy/recover with 2 people and a whaler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Monterey Bay Vicinity </a:t>
            </a:r>
            <a:br>
              <a:rPr lang="en-US" dirty="0" smtClean="0"/>
            </a:br>
            <a:r>
              <a:rPr lang="en-US" dirty="0" smtClean="0"/>
              <a:t>100-500 m Contours</a:t>
            </a:r>
            <a:endParaRPr lang="en-US" dirty="0"/>
          </a:p>
        </p:txBody>
      </p:sp>
      <p:pic>
        <p:nvPicPr>
          <p:cNvPr id="4" name="Content Placeholder 3" descr="MB100-500mContours.em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295400"/>
            <a:ext cx="8700316" cy="53641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618</Words>
  <Application>Microsoft Office PowerPoint</Application>
  <PresentationFormat>On-screen Show (4:3)</PresentationFormat>
  <Paragraphs>91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MBARI Coastal Profiling Float Project Kick-off Meeting</vt:lpstr>
      <vt:lpstr>Project Goals</vt:lpstr>
      <vt:lpstr>Slide 3</vt:lpstr>
      <vt:lpstr>Slide 4</vt:lpstr>
      <vt:lpstr>Slide 5</vt:lpstr>
      <vt:lpstr>Preliminary Functional Requirements</vt:lpstr>
      <vt:lpstr>Preliminary Functional Requirements II</vt:lpstr>
      <vt:lpstr>Functional Requirements III</vt:lpstr>
      <vt:lpstr>Monterey Bay Vicinity  100-500 m Contours</vt:lpstr>
      <vt:lpstr>Risky Elements</vt:lpstr>
      <vt:lpstr>Current Design Leanings</vt:lpstr>
      <vt:lpstr>Package Concepts</vt:lpstr>
      <vt:lpstr>2012 Development plan</vt:lpstr>
      <vt:lpstr>Design Calculations</vt:lpstr>
      <vt:lpstr>Milestones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Coastal Profiling Float Project Kick-off Meeting</dc:title>
  <dc:creator>Gene Massion</dc:creator>
  <cp:lastModifiedBy>Gene Massion</cp:lastModifiedBy>
  <cp:revision>79</cp:revision>
  <dcterms:created xsi:type="dcterms:W3CDTF">2012-01-06T21:14:05Z</dcterms:created>
  <dcterms:modified xsi:type="dcterms:W3CDTF">2012-01-11T01:22:09Z</dcterms:modified>
</cp:coreProperties>
</file>