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charts/chart6.xml" ContentType="application/vnd.openxmlformats-officedocument.drawingml.chart+xml"/>
  <Override PartName="/ppt/notesSlides/notesSlide6.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52" r:id="rId1"/>
  </p:sldMasterIdLst>
  <p:notesMasterIdLst>
    <p:notesMasterId r:id="rId16"/>
  </p:notesMasterIdLst>
  <p:sldIdLst>
    <p:sldId id="256" r:id="rId2"/>
    <p:sldId id="258" r:id="rId3"/>
    <p:sldId id="259" r:id="rId4"/>
    <p:sldId id="271" r:id="rId5"/>
    <p:sldId id="260" r:id="rId6"/>
    <p:sldId id="261" r:id="rId7"/>
    <p:sldId id="262" r:id="rId8"/>
    <p:sldId id="263" r:id="rId9"/>
    <p:sldId id="264" r:id="rId10"/>
    <p:sldId id="266" r:id="rId11"/>
    <p:sldId id="265" r:id="rId12"/>
    <p:sldId id="267" r:id="rId13"/>
    <p:sldId id="268" r:id="rId14"/>
    <p:sldId id="269" r:id="rId15"/>
  </p:sldIdLst>
  <p:sldSz cx="9144000" cy="5143500" type="screen16x9"/>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51" autoAdjust="0"/>
    <p:restoredTop sz="95520" autoAdjust="0"/>
  </p:normalViewPr>
  <p:slideViewPr>
    <p:cSldViewPr>
      <p:cViewPr>
        <p:scale>
          <a:sx n="75" d="100"/>
          <a:sy n="75" d="100"/>
        </p:scale>
        <p:origin x="-684" y="-384"/>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iguel\Documents\MBARI\Data\Equilibration%20uderwater%20200%20ppm.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iguel\Documents\MBARI\Data\Equilibrating%20under%20water%20600ppm.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Miguel\Documents\MBARI\Data\Equilibrating%20underwater%20%200%20ppm.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Miguel\Documents\MBARI\Results\August%208%20test%20Tank.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Miguel\Documents\MBARI\Results\August%209%20harbor.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Miguel\Documents\MBARI\Results\August%209%20harbo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dirty="0"/>
              <a:t>350 to 200 ppm</a:t>
            </a:r>
          </a:p>
        </c:rich>
      </c:tx>
      <c:layout/>
    </c:title>
    <c:plotArea>
      <c:layout>
        <c:manualLayout>
          <c:layoutTarget val="inner"/>
          <c:xMode val="edge"/>
          <c:yMode val="edge"/>
          <c:x val="0.13771478565179504"/>
          <c:y val="0.18701137357830475"/>
          <c:w val="0.73734692999440654"/>
          <c:h val="0.70164799111649623"/>
        </c:manualLayout>
      </c:layout>
      <c:scatterChart>
        <c:scatterStyle val="smoothMarker"/>
        <c:ser>
          <c:idx val="0"/>
          <c:order val="0"/>
          <c:tx>
            <c:v>350 to 200 ppm</c:v>
          </c:tx>
          <c:spPr>
            <a:ln>
              <a:solidFill>
                <a:schemeClr val="bg1"/>
              </a:solidFill>
            </a:ln>
          </c:spPr>
          <c:marker>
            <c:spPr>
              <a:solidFill>
                <a:schemeClr val="bg1"/>
              </a:solidFill>
              <a:ln>
                <a:solidFill>
                  <a:schemeClr val="bg1"/>
                </a:solidFill>
              </a:ln>
            </c:spPr>
          </c:marker>
          <c:xVal>
            <c:numRef>
              <c:f>Sheet1!$K$3:$K$42</c:f>
              <c:numCache>
                <c:formatCode>h:mm:ss</c:formatCode>
                <c:ptCount val="40"/>
                <c:pt idx="0">
                  <c:v>0.56600694444444444</c:v>
                </c:pt>
                <c:pt idx="1">
                  <c:v>0.56692129629629984</c:v>
                </c:pt>
                <c:pt idx="2">
                  <c:v>0.56873842592592549</c:v>
                </c:pt>
                <c:pt idx="3">
                  <c:v>0.56964120370370774</c:v>
                </c:pt>
                <c:pt idx="4">
                  <c:v>0.5705555555555557</c:v>
                </c:pt>
                <c:pt idx="5">
                  <c:v>0.57145833333333362</c:v>
                </c:pt>
                <c:pt idx="6">
                  <c:v>0.5723611111111111</c:v>
                </c:pt>
                <c:pt idx="7">
                  <c:v>0.5732754629629625</c:v>
                </c:pt>
                <c:pt idx="8">
                  <c:v>0.57509259259259549</c:v>
                </c:pt>
                <c:pt idx="9">
                  <c:v>0.57599537037037385</c:v>
                </c:pt>
                <c:pt idx="10">
                  <c:v>0.57690972222222225</c:v>
                </c:pt>
                <c:pt idx="11">
                  <c:v>0.57781249999999951</c:v>
                </c:pt>
                <c:pt idx="12">
                  <c:v>0.57871527777777865</c:v>
                </c:pt>
                <c:pt idx="13">
                  <c:v>0.5796296296296326</c:v>
                </c:pt>
                <c:pt idx="14">
                  <c:v>0.58144675925925737</c:v>
                </c:pt>
                <c:pt idx="15">
                  <c:v>0.58234953703703762</c:v>
                </c:pt>
                <c:pt idx="16">
                  <c:v>0.58326388888888869</c:v>
                </c:pt>
                <c:pt idx="17">
                  <c:v>0.58416666666666506</c:v>
                </c:pt>
                <c:pt idx="18">
                  <c:v>0.58506944444444464</c:v>
                </c:pt>
                <c:pt idx="19">
                  <c:v>0.5859837962962966</c:v>
                </c:pt>
                <c:pt idx="20">
                  <c:v>0.58780092592592359</c:v>
                </c:pt>
                <c:pt idx="21">
                  <c:v>0.58870370370370362</c:v>
                </c:pt>
                <c:pt idx="22">
                  <c:v>0.58961805555555691</c:v>
                </c:pt>
                <c:pt idx="23">
                  <c:v>0.59052083333333494</c:v>
                </c:pt>
                <c:pt idx="24">
                  <c:v>0.59142361111111164</c:v>
                </c:pt>
                <c:pt idx="25">
                  <c:v>0.59233796296295815</c:v>
                </c:pt>
                <c:pt idx="26">
                  <c:v>0.59415509259259669</c:v>
                </c:pt>
                <c:pt idx="27">
                  <c:v>0.59505787037037206</c:v>
                </c:pt>
                <c:pt idx="28">
                  <c:v>0.59597222222222168</c:v>
                </c:pt>
                <c:pt idx="29">
                  <c:v>0.5968749999999996</c:v>
                </c:pt>
                <c:pt idx="30">
                  <c:v>0.59778935185185167</c:v>
                </c:pt>
                <c:pt idx="31">
                  <c:v>0.5986921296296297</c:v>
                </c:pt>
                <c:pt idx="32">
                  <c:v>0.60050925925925924</c:v>
                </c:pt>
                <c:pt idx="33">
                  <c:v>0.6014120370370365</c:v>
                </c:pt>
                <c:pt idx="34">
                  <c:v>0.6023263888888889</c:v>
                </c:pt>
                <c:pt idx="35">
                  <c:v>0.60322916666666671</c:v>
                </c:pt>
                <c:pt idx="36">
                  <c:v>0.60414351851852321</c:v>
                </c:pt>
                <c:pt idx="37">
                  <c:v>0.60504629629629925</c:v>
                </c:pt>
                <c:pt idx="38">
                  <c:v>0.60686342592592557</c:v>
                </c:pt>
                <c:pt idx="39">
                  <c:v>0.60776620370370371</c:v>
                </c:pt>
              </c:numCache>
            </c:numRef>
          </c:xVal>
          <c:yVal>
            <c:numRef>
              <c:f>Sheet1!$L$3:$L$42</c:f>
              <c:numCache>
                <c:formatCode>General</c:formatCode>
                <c:ptCount val="40"/>
                <c:pt idx="0">
                  <c:v>341</c:v>
                </c:pt>
                <c:pt idx="1">
                  <c:v>292</c:v>
                </c:pt>
                <c:pt idx="2">
                  <c:v>269</c:v>
                </c:pt>
                <c:pt idx="3">
                  <c:v>236</c:v>
                </c:pt>
                <c:pt idx="4">
                  <c:v>230</c:v>
                </c:pt>
                <c:pt idx="5">
                  <c:v>225</c:v>
                </c:pt>
                <c:pt idx="6">
                  <c:v>223</c:v>
                </c:pt>
                <c:pt idx="7">
                  <c:v>219</c:v>
                </c:pt>
                <c:pt idx="8">
                  <c:v>213</c:v>
                </c:pt>
                <c:pt idx="9">
                  <c:v>207</c:v>
                </c:pt>
                <c:pt idx="10">
                  <c:v>205</c:v>
                </c:pt>
                <c:pt idx="11">
                  <c:v>205</c:v>
                </c:pt>
                <c:pt idx="12">
                  <c:v>205</c:v>
                </c:pt>
                <c:pt idx="13">
                  <c:v>205</c:v>
                </c:pt>
                <c:pt idx="14">
                  <c:v>206</c:v>
                </c:pt>
                <c:pt idx="15">
                  <c:v>206</c:v>
                </c:pt>
                <c:pt idx="16">
                  <c:v>208</c:v>
                </c:pt>
                <c:pt idx="17">
                  <c:v>208</c:v>
                </c:pt>
                <c:pt idx="18">
                  <c:v>208</c:v>
                </c:pt>
                <c:pt idx="19">
                  <c:v>209</c:v>
                </c:pt>
                <c:pt idx="20">
                  <c:v>210</c:v>
                </c:pt>
                <c:pt idx="21">
                  <c:v>207</c:v>
                </c:pt>
                <c:pt idx="22">
                  <c:v>209</c:v>
                </c:pt>
                <c:pt idx="23">
                  <c:v>210</c:v>
                </c:pt>
                <c:pt idx="24">
                  <c:v>212</c:v>
                </c:pt>
                <c:pt idx="25">
                  <c:v>211</c:v>
                </c:pt>
                <c:pt idx="26">
                  <c:v>211</c:v>
                </c:pt>
                <c:pt idx="27">
                  <c:v>214</c:v>
                </c:pt>
                <c:pt idx="28">
                  <c:v>213</c:v>
                </c:pt>
                <c:pt idx="29">
                  <c:v>215</c:v>
                </c:pt>
                <c:pt idx="30">
                  <c:v>217</c:v>
                </c:pt>
                <c:pt idx="31">
                  <c:v>214</c:v>
                </c:pt>
                <c:pt idx="32">
                  <c:v>214</c:v>
                </c:pt>
                <c:pt idx="33">
                  <c:v>216</c:v>
                </c:pt>
                <c:pt idx="34">
                  <c:v>215</c:v>
                </c:pt>
                <c:pt idx="35">
                  <c:v>217</c:v>
                </c:pt>
                <c:pt idx="36">
                  <c:v>217</c:v>
                </c:pt>
                <c:pt idx="37">
                  <c:v>216</c:v>
                </c:pt>
                <c:pt idx="38">
                  <c:v>213</c:v>
                </c:pt>
                <c:pt idx="39">
                  <c:v>218</c:v>
                </c:pt>
              </c:numCache>
            </c:numRef>
          </c:yVal>
          <c:smooth val="1"/>
        </c:ser>
        <c:axId val="79910784"/>
        <c:axId val="80232448"/>
      </c:scatterChart>
      <c:valAx>
        <c:axId val="79910784"/>
        <c:scaling>
          <c:orientation val="minMax"/>
        </c:scaling>
        <c:axPos val="b"/>
        <c:numFmt formatCode="h:mm;@" sourceLinked="0"/>
        <c:tickLblPos val="nextTo"/>
        <c:crossAx val="80232448"/>
        <c:crosses val="autoZero"/>
        <c:crossBetween val="midCat"/>
      </c:valAx>
      <c:valAx>
        <c:axId val="80232448"/>
        <c:scaling>
          <c:orientation val="minMax"/>
        </c:scaling>
        <c:axPos val="l"/>
        <c:numFmt formatCode="General" sourceLinked="1"/>
        <c:tickLblPos val="nextTo"/>
        <c:crossAx val="79910784"/>
        <c:crosses val="autoZero"/>
        <c:crossBetween val="midCat"/>
        <c:majorUnit val="50"/>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dirty="0"/>
              <a:t>400 to 600 ppm</a:t>
            </a:r>
          </a:p>
        </c:rich>
      </c:tx>
      <c:layout/>
    </c:title>
    <c:plotArea>
      <c:layout>
        <c:manualLayout>
          <c:layoutTarget val="inner"/>
          <c:xMode val="edge"/>
          <c:yMode val="edge"/>
          <c:x val="0.12400845727617406"/>
          <c:y val="0.19746953505811773"/>
          <c:w val="0.73828156897054531"/>
          <c:h val="0.68921681664791901"/>
        </c:manualLayout>
      </c:layout>
      <c:scatterChart>
        <c:scatterStyle val="smoothMarker"/>
        <c:ser>
          <c:idx val="0"/>
          <c:order val="0"/>
          <c:tx>
            <c:v>400 to 600 ppm</c:v>
          </c:tx>
          <c:spPr>
            <a:ln>
              <a:solidFill>
                <a:schemeClr val="bg1"/>
              </a:solidFill>
            </a:ln>
          </c:spPr>
          <c:marker>
            <c:spPr>
              <a:solidFill>
                <a:schemeClr val="bg1"/>
              </a:solidFill>
              <a:ln>
                <a:solidFill>
                  <a:schemeClr val="bg1"/>
                </a:solidFill>
              </a:ln>
            </c:spPr>
          </c:marker>
          <c:xVal>
            <c:numRef>
              <c:f>Sheet1!$B$2:$B$110</c:f>
              <c:numCache>
                <c:formatCode>h:mm:ss</c:formatCode>
                <c:ptCount val="109"/>
                <c:pt idx="0">
                  <c:v>0.42784722222222232</c:v>
                </c:pt>
                <c:pt idx="1">
                  <c:v>0.42807870370370465</c:v>
                </c:pt>
                <c:pt idx="2">
                  <c:v>0.42831018518518615</c:v>
                </c:pt>
                <c:pt idx="3">
                  <c:v>0.42854166666666682</c:v>
                </c:pt>
                <c:pt idx="4">
                  <c:v>0.42876157407407467</c:v>
                </c:pt>
                <c:pt idx="5">
                  <c:v>0.4289930555555555</c:v>
                </c:pt>
                <c:pt idx="6">
                  <c:v>0.4292361111111111</c:v>
                </c:pt>
                <c:pt idx="7">
                  <c:v>0.4294560185185185</c:v>
                </c:pt>
                <c:pt idx="8">
                  <c:v>0.42968750000000056</c:v>
                </c:pt>
                <c:pt idx="9">
                  <c:v>0.42991898148148261</c:v>
                </c:pt>
                <c:pt idx="10">
                  <c:v>0.43015046296296405</c:v>
                </c:pt>
                <c:pt idx="11">
                  <c:v>0.43038194444444561</c:v>
                </c:pt>
                <c:pt idx="12">
                  <c:v>0.43060185185185251</c:v>
                </c:pt>
                <c:pt idx="13">
                  <c:v>0.43083333333333335</c:v>
                </c:pt>
                <c:pt idx="14">
                  <c:v>0.43106481481481607</c:v>
                </c:pt>
                <c:pt idx="15">
                  <c:v>0.43129629629629634</c:v>
                </c:pt>
                <c:pt idx="16">
                  <c:v>0.43152777777777906</c:v>
                </c:pt>
                <c:pt idx="17">
                  <c:v>0.4317476851851853</c:v>
                </c:pt>
                <c:pt idx="18">
                  <c:v>0.43199074074074145</c:v>
                </c:pt>
                <c:pt idx="19">
                  <c:v>0.4322106481481483</c:v>
                </c:pt>
                <c:pt idx="20">
                  <c:v>0.43244212962963041</c:v>
                </c:pt>
                <c:pt idx="21">
                  <c:v>0.4326736111111113</c:v>
                </c:pt>
                <c:pt idx="22">
                  <c:v>0.43290509259259258</c:v>
                </c:pt>
                <c:pt idx="23">
                  <c:v>0.43313657407407485</c:v>
                </c:pt>
                <c:pt idx="24">
                  <c:v>0.43336805555555624</c:v>
                </c:pt>
                <c:pt idx="25">
                  <c:v>0.43358796296296442</c:v>
                </c:pt>
                <c:pt idx="26">
                  <c:v>0.43383101851851824</c:v>
                </c:pt>
                <c:pt idx="27">
                  <c:v>0.43405092592592676</c:v>
                </c:pt>
                <c:pt idx="28">
                  <c:v>0.43428240740740826</c:v>
                </c:pt>
                <c:pt idx="29">
                  <c:v>0.43451388888888964</c:v>
                </c:pt>
                <c:pt idx="30">
                  <c:v>0.43474537037037037</c:v>
                </c:pt>
                <c:pt idx="31">
                  <c:v>0.4349768518518532</c:v>
                </c:pt>
                <c:pt idx="32">
                  <c:v>0.43519675925926016</c:v>
                </c:pt>
                <c:pt idx="33">
                  <c:v>0.43542824074074177</c:v>
                </c:pt>
                <c:pt idx="34">
                  <c:v>0.43567129629629631</c:v>
                </c:pt>
                <c:pt idx="35">
                  <c:v>0.43589120370370382</c:v>
                </c:pt>
                <c:pt idx="36">
                  <c:v>0.43612268518518615</c:v>
                </c:pt>
                <c:pt idx="37">
                  <c:v>0.43635416666666765</c:v>
                </c:pt>
                <c:pt idx="38">
                  <c:v>0.43658564814814832</c:v>
                </c:pt>
                <c:pt idx="39">
                  <c:v>0.43681712962963065</c:v>
                </c:pt>
                <c:pt idx="40">
                  <c:v>0.43703703703703706</c:v>
                </c:pt>
                <c:pt idx="41">
                  <c:v>0.4372685185185185</c:v>
                </c:pt>
                <c:pt idx="42">
                  <c:v>0.43750000000000056</c:v>
                </c:pt>
                <c:pt idx="43">
                  <c:v>0.4377314814814815</c:v>
                </c:pt>
                <c:pt idx="44">
                  <c:v>0.43796296296296461</c:v>
                </c:pt>
                <c:pt idx="45">
                  <c:v>0.43818287037037157</c:v>
                </c:pt>
                <c:pt idx="46">
                  <c:v>0.43842592592592705</c:v>
                </c:pt>
                <c:pt idx="47">
                  <c:v>0.43865740740740788</c:v>
                </c:pt>
                <c:pt idx="48">
                  <c:v>0.43887731481481607</c:v>
                </c:pt>
                <c:pt idx="49">
                  <c:v>0.43910879629629695</c:v>
                </c:pt>
                <c:pt idx="50">
                  <c:v>0.43934027777777906</c:v>
                </c:pt>
                <c:pt idx="51">
                  <c:v>0.43957175925926051</c:v>
                </c:pt>
                <c:pt idx="52">
                  <c:v>0.43980324074074145</c:v>
                </c:pt>
                <c:pt idx="53">
                  <c:v>0.44002314814814819</c:v>
                </c:pt>
                <c:pt idx="54">
                  <c:v>0.44026620370370378</c:v>
                </c:pt>
                <c:pt idx="55">
                  <c:v>0.4404861111111113</c:v>
                </c:pt>
                <c:pt idx="56">
                  <c:v>0.44071759259259224</c:v>
                </c:pt>
                <c:pt idx="57">
                  <c:v>0.44094907407407408</c:v>
                </c:pt>
                <c:pt idx="58">
                  <c:v>0.44118055555555552</c:v>
                </c:pt>
                <c:pt idx="59">
                  <c:v>0.44141203703703707</c:v>
                </c:pt>
                <c:pt idx="60">
                  <c:v>0.44164351851851763</c:v>
                </c:pt>
                <c:pt idx="61">
                  <c:v>0.44186342592592592</c:v>
                </c:pt>
                <c:pt idx="62">
                  <c:v>0.44210648148148146</c:v>
                </c:pt>
                <c:pt idx="63">
                  <c:v>0.44232638888888964</c:v>
                </c:pt>
                <c:pt idx="64">
                  <c:v>0.44255787037037037</c:v>
                </c:pt>
                <c:pt idx="65">
                  <c:v>0.44278935185185181</c:v>
                </c:pt>
                <c:pt idx="66">
                  <c:v>0.44302083333333336</c:v>
                </c:pt>
                <c:pt idx="67">
                  <c:v>0.44325231481481481</c:v>
                </c:pt>
                <c:pt idx="68">
                  <c:v>0.44347222222222232</c:v>
                </c:pt>
                <c:pt idx="69">
                  <c:v>0.44370370370370371</c:v>
                </c:pt>
                <c:pt idx="70">
                  <c:v>0.44393518518518515</c:v>
                </c:pt>
                <c:pt idx="71">
                  <c:v>0.44416666666666682</c:v>
                </c:pt>
                <c:pt idx="72">
                  <c:v>0.4443981481481481</c:v>
                </c:pt>
                <c:pt idx="73">
                  <c:v>0.44462962962962982</c:v>
                </c:pt>
                <c:pt idx="74">
                  <c:v>0.4448611111111111</c:v>
                </c:pt>
                <c:pt idx="75">
                  <c:v>0.4450925925925926</c:v>
                </c:pt>
                <c:pt idx="76">
                  <c:v>0.44531250000000056</c:v>
                </c:pt>
                <c:pt idx="77">
                  <c:v>0.4455439814814815</c:v>
                </c:pt>
                <c:pt idx="78">
                  <c:v>0.4457754629629635</c:v>
                </c:pt>
                <c:pt idx="79">
                  <c:v>0.44600694444444505</c:v>
                </c:pt>
                <c:pt idx="80">
                  <c:v>0.44623842592592594</c:v>
                </c:pt>
                <c:pt idx="81">
                  <c:v>0.44645833333333335</c:v>
                </c:pt>
                <c:pt idx="82">
                  <c:v>0.44670138888888883</c:v>
                </c:pt>
                <c:pt idx="83">
                  <c:v>0.44692129629629634</c:v>
                </c:pt>
                <c:pt idx="84">
                  <c:v>0.44715277777777845</c:v>
                </c:pt>
                <c:pt idx="85">
                  <c:v>0.44738425925926051</c:v>
                </c:pt>
                <c:pt idx="86">
                  <c:v>0.44761574074074084</c:v>
                </c:pt>
                <c:pt idx="87">
                  <c:v>0.44784722222222234</c:v>
                </c:pt>
                <c:pt idx="88">
                  <c:v>0.4480787037037044</c:v>
                </c:pt>
                <c:pt idx="89">
                  <c:v>0.44829861111111113</c:v>
                </c:pt>
                <c:pt idx="90">
                  <c:v>0.44854166666666667</c:v>
                </c:pt>
                <c:pt idx="91">
                  <c:v>0.44876157407407408</c:v>
                </c:pt>
                <c:pt idx="92">
                  <c:v>0.44899305555555524</c:v>
                </c:pt>
                <c:pt idx="93">
                  <c:v>0.44922453703703707</c:v>
                </c:pt>
                <c:pt idx="94">
                  <c:v>0.44945601851851824</c:v>
                </c:pt>
                <c:pt idx="95">
                  <c:v>0.44968750000000002</c:v>
                </c:pt>
                <c:pt idx="96">
                  <c:v>0.44991898148148213</c:v>
                </c:pt>
                <c:pt idx="97">
                  <c:v>0.45013888888888887</c:v>
                </c:pt>
                <c:pt idx="98">
                  <c:v>0.45038194444444507</c:v>
                </c:pt>
                <c:pt idx="99">
                  <c:v>0.45060185185185181</c:v>
                </c:pt>
                <c:pt idx="100">
                  <c:v>0.45083333333333325</c:v>
                </c:pt>
                <c:pt idx="101">
                  <c:v>0.45106481481481553</c:v>
                </c:pt>
                <c:pt idx="102">
                  <c:v>0.45129629629629625</c:v>
                </c:pt>
                <c:pt idx="103">
                  <c:v>0.45152777777777853</c:v>
                </c:pt>
                <c:pt idx="104">
                  <c:v>0.45174768518518515</c:v>
                </c:pt>
                <c:pt idx="105">
                  <c:v>0.45197916666666682</c:v>
                </c:pt>
                <c:pt idx="106">
                  <c:v>0.4522106481481481</c:v>
                </c:pt>
                <c:pt idx="107">
                  <c:v>0.45244212962962982</c:v>
                </c:pt>
                <c:pt idx="108">
                  <c:v>0.4526736111111111</c:v>
                </c:pt>
              </c:numCache>
            </c:numRef>
          </c:xVal>
          <c:yVal>
            <c:numRef>
              <c:f>Sheet1!$C$2:$C$110</c:f>
              <c:numCache>
                <c:formatCode>@</c:formatCode>
                <c:ptCount val="109"/>
                <c:pt idx="0">
                  <c:v>400</c:v>
                </c:pt>
                <c:pt idx="1">
                  <c:v>400</c:v>
                </c:pt>
                <c:pt idx="2">
                  <c:v>403</c:v>
                </c:pt>
                <c:pt idx="3">
                  <c:v>405</c:v>
                </c:pt>
                <c:pt idx="4">
                  <c:v>408</c:v>
                </c:pt>
                <c:pt idx="5">
                  <c:v>412</c:v>
                </c:pt>
                <c:pt idx="6">
                  <c:v>415</c:v>
                </c:pt>
                <c:pt idx="7">
                  <c:v>421</c:v>
                </c:pt>
                <c:pt idx="8">
                  <c:v>426</c:v>
                </c:pt>
                <c:pt idx="9">
                  <c:v>431</c:v>
                </c:pt>
                <c:pt idx="10">
                  <c:v>435</c:v>
                </c:pt>
                <c:pt idx="11">
                  <c:v>439</c:v>
                </c:pt>
                <c:pt idx="12">
                  <c:v>448</c:v>
                </c:pt>
                <c:pt idx="13">
                  <c:v>455</c:v>
                </c:pt>
                <c:pt idx="14">
                  <c:v>462</c:v>
                </c:pt>
                <c:pt idx="15">
                  <c:v>467</c:v>
                </c:pt>
                <c:pt idx="16">
                  <c:v>472</c:v>
                </c:pt>
                <c:pt idx="17">
                  <c:v>478</c:v>
                </c:pt>
                <c:pt idx="18">
                  <c:v>484</c:v>
                </c:pt>
                <c:pt idx="19">
                  <c:v>489</c:v>
                </c:pt>
                <c:pt idx="20">
                  <c:v>495</c:v>
                </c:pt>
                <c:pt idx="21">
                  <c:v>500</c:v>
                </c:pt>
                <c:pt idx="22">
                  <c:v>505</c:v>
                </c:pt>
                <c:pt idx="23">
                  <c:v>511</c:v>
                </c:pt>
                <c:pt idx="24">
                  <c:v>517</c:v>
                </c:pt>
                <c:pt idx="25">
                  <c:v>520</c:v>
                </c:pt>
                <c:pt idx="26">
                  <c:v>525</c:v>
                </c:pt>
                <c:pt idx="27">
                  <c:v>529</c:v>
                </c:pt>
                <c:pt idx="28">
                  <c:v>534</c:v>
                </c:pt>
                <c:pt idx="29">
                  <c:v>538</c:v>
                </c:pt>
                <c:pt idx="30">
                  <c:v>542</c:v>
                </c:pt>
                <c:pt idx="31">
                  <c:v>546</c:v>
                </c:pt>
                <c:pt idx="32">
                  <c:v>550</c:v>
                </c:pt>
                <c:pt idx="33">
                  <c:v>555</c:v>
                </c:pt>
                <c:pt idx="34">
                  <c:v>557</c:v>
                </c:pt>
                <c:pt idx="35">
                  <c:v>558</c:v>
                </c:pt>
                <c:pt idx="36">
                  <c:v>559</c:v>
                </c:pt>
                <c:pt idx="37">
                  <c:v>560</c:v>
                </c:pt>
                <c:pt idx="38">
                  <c:v>563</c:v>
                </c:pt>
                <c:pt idx="39">
                  <c:v>565</c:v>
                </c:pt>
                <c:pt idx="40">
                  <c:v>567</c:v>
                </c:pt>
                <c:pt idx="41">
                  <c:v>569</c:v>
                </c:pt>
                <c:pt idx="42">
                  <c:v>512</c:v>
                </c:pt>
                <c:pt idx="43">
                  <c:v>575</c:v>
                </c:pt>
                <c:pt idx="44">
                  <c:v>577</c:v>
                </c:pt>
                <c:pt idx="45">
                  <c:v>579</c:v>
                </c:pt>
                <c:pt idx="46">
                  <c:v>583</c:v>
                </c:pt>
                <c:pt idx="47">
                  <c:v>587</c:v>
                </c:pt>
                <c:pt idx="48">
                  <c:v>588</c:v>
                </c:pt>
                <c:pt idx="49">
                  <c:v>589</c:v>
                </c:pt>
                <c:pt idx="50">
                  <c:v>589</c:v>
                </c:pt>
                <c:pt idx="51">
                  <c:v>589</c:v>
                </c:pt>
                <c:pt idx="52">
                  <c:v>590</c:v>
                </c:pt>
                <c:pt idx="53">
                  <c:v>592</c:v>
                </c:pt>
                <c:pt idx="54">
                  <c:v>592</c:v>
                </c:pt>
                <c:pt idx="55">
                  <c:v>593</c:v>
                </c:pt>
                <c:pt idx="56">
                  <c:v>595</c:v>
                </c:pt>
                <c:pt idx="57">
                  <c:v>597</c:v>
                </c:pt>
                <c:pt idx="58">
                  <c:v>598</c:v>
                </c:pt>
                <c:pt idx="59">
                  <c:v>600</c:v>
                </c:pt>
                <c:pt idx="60">
                  <c:v>601</c:v>
                </c:pt>
                <c:pt idx="61">
                  <c:v>602</c:v>
                </c:pt>
                <c:pt idx="62">
                  <c:v>602</c:v>
                </c:pt>
                <c:pt idx="63">
                  <c:v>601</c:v>
                </c:pt>
                <c:pt idx="64">
                  <c:v>600</c:v>
                </c:pt>
                <c:pt idx="65">
                  <c:v>598</c:v>
                </c:pt>
                <c:pt idx="66">
                  <c:v>598</c:v>
                </c:pt>
                <c:pt idx="67">
                  <c:v>598</c:v>
                </c:pt>
                <c:pt idx="68">
                  <c:v>600</c:v>
                </c:pt>
                <c:pt idx="69">
                  <c:v>602</c:v>
                </c:pt>
                <c:pt idx="70">
                  <c:v>603</c:v>
                </c:pt>
                <c:pt idx="71">
                  <c:v>602</c:v>
                </c:pt>
                <c:pt idx="72">
                  <c:v>604</c:v>
                </c:pt>
                <c:pt idx="73">
                  <c:v>606</c:v>
                </c:pt>
                <c:pt idx="74" formatCode="General">
                  <c:v>606</c:v>
                </c:pt>
                <c:pt idx="75">
                  <c:v>606</c:v>
                </c:pt>
                <c:pt idx="76">
                  <c:v>607</c:v>
                </c:pt>
                <c:pt idx="77">
                  <c:v>608</c:v>
                </c:pt>
                <c:pt idx="78">
                  <c:v>606</c:v>
                </c:pt>
                <c:pt idx="79">
                  <c:v>605</c:v>
                </c:pt>
                <c:pt idx="80">
                  <c:v>605</c:v>
                </c:pt>
                <c:pt idx="81">
                  <c:v>607</c:v>
                </c:pt>
                <c:pt idx="82">
                  <c:v>607</c:v>
                </c:pt>
                <c:pt idx="83">
                  <c:v>607</c:v>
                </c:pt>
                <c:pt idx="84">
                  <c:v>606</c:v>
                </c:pt>
                <c:pt idx="85">
                  <c:v>608</c:v>
                </c:pt>
                <c:pt idx="86">
                  <c:v>610</c:v>
                </c:pt>
                <c:pt idx="87">
                  <c:v>610</c:v>
                </c:pt>
                <c:pt idx="88">
                  <c:v>610</c:v>
                </c:pt>
                <c:pt idx="89">
                  <c:v>609</c:v>
                </c:pt>
                <c:pt idx="90">
                  <c:v>610</c:v>
                </c:pt>
                <c:pt idx="91">
                  <c:v>611</c:v>
                </c:pt>
                <c:pt idx="92">
                  <c:v>612</c:v>
                </c:pt>
                <c:pt idx="93">
                  <c:v>612</c:v>
                </c:pt>
                <c:pt idx="94">
                  <c:v>613</c:v>
                </c:pt>
                <c:pt idx="95">
                  <c:v>614</c:v>
                </c:pt>
                <c:pt idx="96">
                  <c:v>612</c:v>
                </c:pt>
                <c:pt idx="97">
                  <c:v>612</c:v>
                </c:pt>
                <c:pt idx="98">
                  <c:v>611</c:v>
                </c:pt>
                <c:pt idx="99">
                  <c:v>609</c:v>
                </c:pt>
                <c:pt idx="100">
                  <c:v>608</c:v>
                </c:pt>
                <c:pt idx="101">
                  <c:v>609</c:v>
                </c:pt>
                <c:pt idx="102">
                  <c:v>609</c:v>
                </c:pt>
                <c:pt idx="103">
                  <c:v>608</c:v>
                </c:pt>
                <c:pt idx="104">
                  <c:v>606</c:v>
                </c:pt>
                <c:pt idx="105">
                  <c:v>607</c:v>
                </c:pt>
                <c:pt idx="106">
                  <c:v>608</c:v>
                </c:pt>
                <c:pt idx="107">
                  <c:v>609</c:v>
                </c:pt>
                <c:pt idx="108">
                  <c:v>609</c:v>
                </c:pt>
              </c:numCache>
            </c:numRef>
          </c:yVal>
          <c:smooth val="1"/>
        </c:ser>
        <c:axId val="80243328"/>
        <c:axId val="80249600"/>
      </c:scatterChart>
      <c:valAx>
        <c:axId val="80243328"/>
        <c:scaling>
          <c:orientation val="minMax"/>
        </c:scaling>
        <c:axPos val="b"/>
        <c:numFmt formatCode="h:mm;@" sourceLinked="0"/>
        <c:tickLblPos val="nextTo"/>
        <c:crossAx val="80249600"/>
        <c:crosses val="autoZero"/>
        <c:crossBetween val="midCat"/>
      </c:valAx>
      <c:valAx>
        <c:axId val="80249600"/>
        <c:scaling>
          <c:orientation val="minMax"/>
        </c:scaling>
        <c:axPos val="l"/>
        <c:numFmt formatCode="@" sourceLinked="1"/>
        <c:tickLblPos val="nextTo"/>
        <c:crossAx val="80243328"/>
        <c:crosses val="autoZero"/>
        <c:crossBetween val="midCat"/>
      </c:valAx>
      <c:spPr>
        <a:noFill/>
        <a:ln w="25400">
          <a:noFill/>
        </a:ln>
      </c:spPr>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dirty="0"/>
              <a:t>300 to 0 ppm</a:t>
            </a:r>
          </a:p>
        </c:rich>
      </c:tx>
      <c:layout/>
    </c:title>
    <c:plotArea>
      <c:layout>
        <c:manualLayout>
          <c:layoutTarget val="inner"/>
          <c:xMode val="edge"/>
          <c:yMode val="edge"/>
          <c:x val="8.6071741032370933E-2"/>
          <c:y val="0.19480351414406535"/>
          <c:w val="0.67227449693789221"/>
          <c:h val="0.68921660834062359"/>
        </c:manualLayout>
      </c:layout>
      <c:scatterChart>
        <c:scatterStyle val="smoothMarker"/>
        <c:ser>
          <c:idx val="0"/>
          <c:order val="0"/>
          <c:tx>
            <c:v>300 to 0 ppm</c:v>
          </c:tx>
          <c:spPr>
            <a:ln>
              <a:solidFill>
                <a:schemeClr val="bg1"/>
              </a:solidFill>
            </a:ln>
          </c:spPr>
          <c:marker>
            <c:spPr>
              <a:solidFill>
                <a:schemeClr val="bg1"/>
              </a:solidFill>
              <a:ln>
                <a:solidFill>
                  <a:prstClr val="white"/>
                </a:solidFill>
              </a:ln>
            </c:spPr>
          </c:marker>
          <c:xVal>
            <c:numRef>
              <c:f>Sheet1!$B$1:$B$38</c:f>
              <c:numCache>
                <c:formatCode>h:mm:ss</c:formatCode>
                <c:ptCount val="38"/>
                <c:pt idx="0">
                  <c:v>0.61532407407407796</c:v>
                </c:pt>
                <c:pt idx="1">
                  <c:v>0.61623842592592559</c:v>
                </c:pt>
                <c:pt idx="2">
                  <c:v>0.61714120370370706</c:v>
                </c:pt>
                <c:pt idx="3">
                  <c:v>0.61895833333333639</c:v>
                </c:pt>
                <c:pt idx="4">
                  <c:v>0.61986111111111164</c:v>
                </c:pt>
                <c:pt idx="5">
                  <c:v>0.62167824074074074</c:v>
                </c:pt>
                <c:pt idx="6">
                  <c:v>0.62259259259259558</c:v>
                </c:pt>
                <c:pt idx="7">
                  <c:v>0.62349537037037384</c:v>
                </c:pt>
                <c:pt idx="8">
                  <c:v>0.62531249999999949</c:v>
                </c:pt>
                <c:pt idx="9">
                  <c:v>0.62621527777777775</c:v>
                </c:pt>
                <c:pt idx="10">
                  <c:v>0.62803240740740762</c:v>
                </c:pt>
                <c:pt idx="11">
                  <c:v>0.62894675925925925</c:v>
                </c:pt>
                <c:pt idx="12">
                  <c:v>0.62984953703704005</c:v>
                </c:pt>
                <c:pt idx="13">
                  <c:v>0.63166666666666671</c:v>
                </c:pt>
                <c:pt idx="14">
                  <c:v>0.63256944444444463</c:v>
                </c:pt>
                <c:pt idx="15">
                  <c:v>0.63438657407407462</c:v>
                </c:pt>
                <c:pt idx="16">
                  <c:v>0.63530092592592557</c:v>
                </c:pt>
                <c:pt idx="17">
                  <c:v>0.63620370370370372</c:v>
                </c:pt>
                <c:pt idx="18">
                  <c:v>0.6380208333333387</c:v>
                </c:pt>
                <c:pt idx="19">
                  <c:v>0.63892361111111473</c:v>
                </c:pt>
                <c:pt idx="20">
                  <c:v>0.64074074074074072</c:v>
                </c:pt>
                <c:pt idx="21">
                  <c:v>0.64165509259259967</c:v>
                </c:pt>
                <c:pt idx="22">
                  <c:v>0.64255787037037326</c:v>
                </c:pt>
                <c:pt idx="23">
                  <c:v>0.64437500000000303</c:v>
                </c:pt>
                <c:pt idx="24">
                  <c:v>0.64527777777777773</c:v>
                </c:pt>
                <c:pt idx="25">
                  <c:v>0.64709490740741038</c:v>
                </c:pt>
                <c:pt idx="26">
                  <c:v>0.64800925925926189</c:v>
                </c:pt>
                <c:pt idx="27">
                  <c:v>0.64891203703703704</c:v>
                </c:pt>
                <c:pt idx="28">
                  <c:v>0.65072916666666958</c:v>
                </c:pt>
                <c:pt idx="29">
                  <c:v>0.65163194444444739</c:v>
                </c:pt>
                <c:pt idx="30">
                  <c:v>0.65344907407407926</c:v>
                </c:pt>
                <c:pt idx="31">
                  <c:v>0.65436342592592556</c:v>
                </c:pt>
                <c:pt idx="32">
                  <c:v>0.6552662037037037</c:v>
                </c:pt>
                <c:pt idx="33">
                  <c:v>0.65708333333333602</c:v>
                </c:pt>
                <c:pt idx="34">
                  <c:v>0.65798611111111105</c:v>
                </c:pt>
                <c:pt idx="35">
                  <c:v>0.6598032407407407</c:v>
                </c:pt>
                <c:pt idx="36">
                  <c:v>0.66071759259259732</c:v>
                </c:pt>
                <c:pt idx="37">
                  <c:v>0.66162037037037558</c:v>
                </c:pt>
              </c:numCache>
            </c:numRef>
          </c:xVal>
          <c:yVal>
            <c:numRef>
              <c:f>Sheet1!$C$1:$C$38</c:f>
              <c:numCache>
                <c:formatCode>General</c:formatCode>
                <c:ptCount val="38"/>
                <c:pt idx="0">
                  <c:v>301</c:v>
                </c:pt>
                <c:pt idx="1">
                  <c:v>296</c:v>
                </c:pt>
                <c:pt idx="2">
                  <c:v>224</c:v>
                </c:pt>
                <c:pt idx="3">
                  <c:v>187</c:v>
                </c:pt>
                <c:pt idx="4">
                  <c:v>126</c:v>
                </c:pt>
                <c:pt idx="5">
                  <c:v>106</c:v>
                </c:pt>
                <c:pt idx="6">
                  <c:v>78</c:v>
                </c:pt>
                <c:pt idx="7">
                  <c:v>66</c:v>
                </c:pt>
                <c:pt idx="8">
                  <c:v>56</c:v>
                </c:pt>
                <c:pt idx="9">
                  <c:v>56</c:v>
                </c:pt>
                <c:pt idx="10">
                  <c:v>60</c:v>
                </c:pt>
                <c:pt idx="11">
                  <c:v>60</c:v>
                </c:pt>
                <c:pt idx="12">
                  <c:v>62</c:v>
                </c:pt>
                <c:pt idx="13">
                  <c:v>62</c:v>
                </c:pt>
                <c:pt idx="14">
                  <c:v>64</c:v>
                </c:pt>
                <c:pt idx="15">
                  <c:v>65</c:v>
                </c:pt>
                <c:pt idx="16">
                  <c:v>65</c:v>
                </c:pt>
                <c:pt idx="17">
                  <c:v>65</c:v>
                </c:pt>
                <c:pt idx="18">
                  <c:v>65</c:v>
                </c:pt>
                <c:pt idx="19">
                  <c:v>67</c:v>
                </c:pt>
                <c:pt idx="20">
                  <c:v>68</c:v>
                </c:pt>
                <c:pt idx="21">
                  <c:v>66</c:v>
                </c:pt>
                <c:pt idx="22">
                  <c:v>69</c:v>
                </c:pt>
                <c:pt idx="23">
                  <c:v>69</c:v>
                </c:pt>
                <c:pt idx="24">
                  <c:v>70</c:v>
                </c:pt>
                <c:pt idx="25">
                  <c:v>72</c:v>
                </c:pt>
                <c:pt idx="26">
                  <c:v>71</c:v>
                </c:pt>
                <c:pt idx="27">
                  <c:v>74</c:v>
                </c:pt>
                <c:pt idx="28">
                  <c:v>74</c:v>
                </c:pt>
                <c:pt idx="29">
                  <c:v>72</c:v>
                </c:pt>
                <c:pt idx="30">
                  <c:v>75</c:v>
                </c:pt>
                <c:pt idx="31">
                  <c:v>74</c:v>
                </c:pt>
                <c:pt idx="32">
                  <c:v>76</c:v>
                </c:pt>
                <c:pt idx="33">
                  <c:v>76</c:v>
                </c:pt>
                <c:pt idx="34">
                  <c:v>77</c:v>
                </c:pt>
                <c:pt idx="35">
                  <c:v>77</c:v>
                </c:pt>
                <c:pt idx="36">
                  <c:v>78</c:v>
                </c:pt>
                <c:pt idx="37">
                  <c:v>78</c:v>
                </c:pt>
              </c:numCache>
            </c:numRef>
          </c:yVal>
          <c:smooth val="1"/>
        </c:ser>
        <c:axId val="80256384"/>
        <c:axId val="80274944"/>
      </c:scatterChart>
      <c:valAx>
        <c:axId val="80256384"/>
        <c:scaling>
          <c:orientation val="minMax"/>
        </c:scaling>
        <c:axPos val="b"/>
        <c:numFmt formatCode="h:mm;@" sourceLinked="0"/>
        <c:tickLblPos val="nextTo"/>
        <c:crossAx val="80274944"/>
        <c:crosses val="autoZero"/>
        <c:crossBetween val="midCat"/>
      </c:valAx>
      <c:valAx>
        <c:axId val="80274944"/>
        <c:scaling>
          <c:orientation val="minMax"/>
        </c:scaling>
        <c:axPos val="l"/>
        <c:numFmt formatCode="General" sourceLinked="1"/>
        <c:tickLblPos val="nextTo"/>
        <c:crossAx val="80256384"/>
        <c:crosses val="autoZero"/>
        <c:crossBetween val="midCat"/>
      </c:valAx>
    </c:plotArea>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2626066272965879"/>
          <c:y val="5.0925925925925923E-2"/>
          <c:w val="0.67568944506936668"/>
          <c:h val="0.81233012540099159"/>
        </c:manualLayout>
      </c:layout>
      <c:scatterChart>
        <c:scatterStyle val="lineMarker"/>
        <c:ser>
          <c:idx val="0"/>
          <c:order val="0"/>
          <c:tx>
            <c:v>CO2 test tank</c:v>
          </c:tx>
          <c:spPr>
            <a:ln w="28575">
              <a:solidFill>
                <a:schemeClr val="bg1"/>
              </a:solidFill>
            </a:ln>
          </c:spPr>
          <c:marker>
            <c:spPr>
              <a:solidFill>
                <a:schemeClr val="bg1"/>
              </a:solidFill>
              <a:ln>
                <a:solidFill>
                  <a:schemeClr val="bg1"/>
                </a:solidFill>
              </a:ln>
            </c:spPr>
          </c:marker>
          <c:xVal>
            <c:numRef>
              <c:f>Sheet1!$A$2:$A$51</c:f>
              <c:numCache>
                <c:formatCode>m/d/yy\ h:mm;@</c:formatCode>
                <c:ptCount val="50"/>
                <c:pt idx="0">
                  <c:v>41494.643726851828</c:v>
                </c:pt>
                <c:pt idx="1">
                  <c:v>41494.65761574074</c:v>
                </c:pt>
                <c:pt idx="2">
                  <c:v>41494.671759143515</c:v>
                </c:pt>
                <c:pt idx="3">
                  <c:v>41494.685902604164</c:v>
                </c:pt>
                <c:pt idx="4">
                  <c:v>41494.700046064805</c:v>
                </c:pt>
                <c:pt idx="5">
                  <c:v>41494.714189525454</c:v>
                </c:pt>
                <c:pt idx="6">
                  <c:v>41494.728332986109</c:v>
                </c:pt>
                <c:pt idx="7">
                  <c:v>41494.742476446772</c:v>
                </c:pt>
                <c:pt idx="8">
                  <c:v>41494.756619907421</c:v>
                </c:pt>
                <c:pt idx="9">
                  <c:v>41494.770763368055</c:v>
                </c:pt>
                <c:pt idx="10">
                  <c:v>41494.784906828703</c:v>
                </c:pt>
                <c:pt idx="11">
                  <c:v>41494.799050289337</c:v>
                </c:pt>
                <c:pt idx="12">
                  <c:v>41494.81319375</c:v>
                </c:pt>
                <c:pt idx="13">
                  <c:v>41494.827337210634</c:v>
                </c:pt>
                <c:pt idx="14">
                  <c:v>41494.841480671268</c:v>
                </c:pt>
                <c:pt idx="15">
                  <c:v>41494.855624131946</c:v>
                </c:pt>
                <c:pt idx="16">
                  <c:v>41494.869767592594</c:v>
                </c:pt>
                <c:pt idx="17">
                  <c:v>41494.883911053235</c:v>
                </c:pt>
                <c:pt idx="18">
                  <c:v>41494.898054513884</c:v>
                </c:pt>
                <c:pt idx="19">
                  <c:v>41494.912197974554</c:v>
                </c:pt>
                <c:pt idx="20">
                  <c:v>41494.926341435188</c:v>
                </c:pt>
                <c:pt idx="21">
                  <c:v>41494.940484895837</c:v>
                </c:pt>
                <c:pt idx="22">
                  <c:v>41494.954628356514</c:v>
                </c:pt>
                <c:pt idx="23">
                  <c:v>41494.968771817126</c:v>
                </c:pt>
                <c:pt idx="24">
                  <c:v>41494.982915277797</c:v>
                </c:pt>
                <c:pt idx="25">
                  <c:v>41494.997058738423</c:v>
                </c:pt>
                <c:pt idx="26">
                  <c:v>41495.011202199086</c:v>
                </c:pt>
                <c:pt idx="27">
                  <c:v>41495.025345659698</c:v>
                </c:pt>
                <c:pt idx="28">
                  <c:v>41495.039489120354</c:v>
                </c:pt>
                <c:pt idx="29">
                  <c:v>41495.053632581003</c:v>
                </c:pt>
                <c:pt idx="30">
                  <c:v>41495.067776041651</c:v>
                </c:pt>
                <c:pt idx="31">
                  <c:v>41495.081919502314</c:v>
                </c:pt>
                <c:pt idx="32">
                  <c:v>41495.096062962955</c:v>
                </c:pt>
                <c:pt idx="33">
                  <c:v>41495.110206423611</c:v>
                </c:pt>
                <c:pt idx="34">
                  <c:v>41495.124349884245</c:v>
                </c:pt>
                <c:pt idx="35">
                  <c:v>41495.138493344923</c:v>
                </c:pt>
                <c:pt idx="36">
                  <c:v>41495.152636805571</c:v>
                </c:pt>
                <c:pt idx="37">
                  <c:v>41495.16678026619</c:v>
                </c:pt>
                <c:pt idx="38">
                  <c:v>41495.180923726861</c:v>
                </c:pt>
                <c:pt idx="39">
                  <c:v>41495.195067187487</c:v>
                </c:pt>
                <c:pt idx="40">
                  <c:v>41495.209210648165</c:v>
                </c:pt>
                <c:pt idx="41">
                  <c:v>41495.223354108784</c:v>
                </c:pt>
                <c:pt idx="42">
                  <c:v>41495.237497569418</c:v>
                </c:pt>
                <c:pt idx="43">
                  <c:v>41495.251641030081</c:v>
                </c:pt>
                <c:pt idx="44">
                  <c:v>41495.265784490723</c:v>
                </c:pt>
                <c:pt idx="45">
                  <c:v>41495.279927951371</c:v>
                </c:pt>
                <c:pt idx="46">
                  <c:v>41495.294071412034</c:v>
                </c:pt>
                <c:pt idx="47">
                  <c:v>41495.308214872697</c:v>
                </c:pt>
                <c:pt idx="48">
                  <c:v>41495.322358333331</c:v>
                </c:pt>
                <c:pt idx="49">
                  <c:v>41495.336501793994</c:v>
                </c:pt>
              </c:numCache>
            </c:numRef>
          </c:xVal>
          <c:yVal>
            <c:numRef>
              <c:f>Sheet1!$J$2:$J$51</c:f>
              <c:numCache>
                <c:formatCode>General</c:formatCode>
                <c:ptCount val="50"/>
                <c:pt idx="0">
                  <c:v>461.79160799999988</c:v>
                </c:pt>
                <c:pt idx="1">
                  <c:v>417.45144600000003</c:v>
                </c:pt>
                <c:pt idx="2">
                  <c:v>398.894272</c:v>
                </c:pt>
                <c:pt idx="3">
                  <c:v>387.73005899999976</c:v>
                </c:pt>
                <c:pt idx="4">
                  <c:v>393.56291199999993</c:v>
                </c:pt>
                <c:pt idx="5">
                  <c:v>389.57758200000001</c:v>
                </c:pt>
                <c:pt idx="6">
                  <c:v>392.4338939999999</c:v>
                </c:pt>
                <c:pt idx="7">
                  <c:v>388.99988300000001</c:v>
                </c:pt>
                <c:pt idx="8">
                  <c:v>392.82686799999999</c:v>
                </c:pt>
                <c:pt idx="9">
                  <c:v>398.49549499999989</c:v>
                </c:pt>
                <c:pt idx="10">
                  <c:v>400.60986900000012</c:v>
                </c:pt>
                <c:pt idx="11">
                  <c:v>398.4075269999999</c:v>
                </c:pt>
                <c:pt idx="12">
                  <c:v>395.80929000000015</c:v>
                </c:pt>
                <c:pt idx="13">
                  <c:v>401.86794399999997</c:v>
                </c:pt>
                <c:pt idx="14">
                  <c:v>399.74184700000001</c:v>
                </c:pt>
                <c:pt idx="15">
                  <c:v>396.51017799999988</c:v>
                </c:pt>
                <c:pt idx="16">
                  <c:v>401.067365</c:v>
                </c:pt>
                <c:pt idx="17">
                  <c:v>399.54537299999993</c:v>
                </c:pt>
                <c:pt idx="18">
                  <c:v>399.785844</c:v>
                </c:pt>
                <c:pt idx="19">
                  <c:v>400.02631499999978</c:v>
                </c:pt>
                <c:pt idx="20">
                  <c:v>398.05564200000015</c:v>
                </c:pt>
                <c:pt idx="21">
                  <c:v>398.05564200000015</c:v>
                </c:pt>
                <c:pt idx="22">
                  <c:v>401.11136199999999</c:v>
                </c:pt>
                <c:pt idx="23">
                  <c:v>399.03511699999979</c:v>
                </c:pt>
                <c:pt idx="24">
                  <c:v>395.87969299999997</c:v>
                </c:pt>
                <c:pt idx="25">
                  <c:v>398.69787600000001</c:v>
                </c:pt>
                <c:pt idx="26">
                  <c:v>398.43687999999975</c:v>
                </c:pt>
                <c:pt idx="27">
                  <c:v>397.14949100000013</c:v>
                </c:pt>
                <c:pt idx="28">
                  <c:v>398.78292299999993</c:v>
                </c:pt>
                <c:pt idx="29">
                  <c:v>394.41635499999978</c:v>
                </c:pt>
                <c:pt idx="30">
                  <c:v>395.83864299999999</c:v>
                </c:pt>
                <c:pt idx="31">
                  <c:v>396.44568199999998</c:v>
                </c:pt>
                <c:pt idx="32">
                  <c:v>394.86797000000001</c:v>
                </c:pt>
                <c:pt idx="33">
                  <c:v>398.369437</c:v>
                </c:pt>
                <c:pt idx="34">
                  <c:v>394.71254599999986</c:v>
                </c:pt>
                <c:pt idx="35">
                  <c:v>394.10844100000008</c:v>
                </c:pt>
                <c:pt idx="36">
                  <c:v>392.42515699999979</c:v>
                </c:pt>
                <c:pt idx="37">
                  <c:v>391.84744500000011</c:v>
                </c:pt>
                <c:pt idx="38">
                  <c:v>394.16416099999998</c:v>
                </c:pt>
                <c:pt idx="39">
                  <c:v>394.48087699999991</c:v>
                </c:pt>
                <c:pt idx="40">
                  <c:v>393.8767719999999</c:v>
                </c:pt>
                <c:pt idx="41">
                  <c:v>394.08791599999989</c:v>
                </c:pt>
                <c:pt idx="42">
                  <c:v>394.08791599999989</c:v>
                </c:pt>
                <c:pt idx="43">
                  <c:v>395.40463199999999</c:v>
                </c:pt>
                <c:pt idx="44">
                  <c:v>391.69495499999999</c:v>
                </c:pt>
                <c:pt idx="45">
                  <c:v>390.93249199999991</c:v>
                </c:pt>
                <c:pt idx="46">
                  <c:v>392.11724300000014</c:v>
                </c:pt>
                <c:pt idx="47">
                  <c:v>389.35478000000012</c:v>
                </c:pt>
                <c:pt idx="48">
                  <c:v>390.64510300000001</c:v>
                </c:pt>
                <c:pt idx="49">
                  <c:v>385.856247</c:v>
                </c:pt>
              </c:numCache>
            </c:numRef>
          </c:yVal>
        </c:ser>
        <c:axId val="82580224"/>
        <c:axId val="82582528"/>
      </c:scatterChart>
      <c:valAx>
        <c:axId val="82580224"/>
        <c:scaling>
          <c:orientation val="minMax"/>
        </c:scaling>
        <c:axPos val="b"/>
        <c:title>
          <c:tx>
            <c:rich>
              <a:bodyPr/>
              <a:lstStyle/>
              <a:p>
                <a:pPr>
                  <a:defRPr/>
                </a:pPr>
                <a:r>
                  <a:rPr lang="en-US" dirty="0"/>
                  <a:t>Time</a:t>
                </a:r>
                <a:r>
                  <a:rPr lang="en-US" baseline="0" dirty="0"/>
                  <a:t> </a:t>
                </a:r>
                <a:r>
                  <a:rPr lang="en-US" baseline="0" dirty="0" smtClean="0"/>
                  <a:t>(GTM-7)</a:t>
                </a:r>
                <a:endParaRPr lang="en-US" dirty="0"/>
              </a:p>
            </c:rich>
          </c:tx>
          <c:layout/>
        </c:title>
        <c:numFmt formatCode="h:mm;@" sourceLinked="0"/>
        <c:tickLblPos val="nextTo"/>
        <c:crossAx val="82582528"/>
        <c:crosses val="autoZero"/>
        <c:crossBetween val="midCat"/>
      </c:valAx>
      <c:valAx>
        <c:axId val="82582528"/>
        <c:scaling>
          <c:orientation val="minMax"/>
          <c:max val="470"/>
          <c:min val="300"/>
        </c:scaling>
        <c:axPos val="l"/>
        <c:title>
          <c:tx>
            <c:rich>
              <a:bodyPr rot="0" vert="horz"/>
              <a:lstStyle/>
              <a:p>
                <a:pPr>
                  <a:defRPr/>
                </a:pPr>
                <a:r>
                  <a:rPr lang="en-US"/>
                  <a:t>CO2</a:t>
                </a:r>
                <a:r>
                  <a:rPr lang="en-US" baseline="0"/>
                  <a:t> ppm</a:t>
                </a:r>
                <a:endParaRPr lang="en-US"/>
              </a:p>
            </c:rich>
          </c:tx>
          <c:layout/>
        </c:title>
        <c:numFmt formatCode="General" sourceLinked="1"/>
        <c:tickLblPos val="nextTo"/>
        <c:crossAx val="82580224"/>
        <c:crosses val="autoZero"/>
        <c:crossBetween val="midCat"/>
      </c:valAx>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US"/>
  <c:chart>
    <c:autoTitleDeleted val="1"/>
    <c:plotArea>
      <c:layout>
        <c:manualLayout>
          <c:layoutTarget val="inner"/>
          <c:xMode val="edge"/>
          <c:yMode val="edge"/>
          <c:x val="0.23594444401360312"/>
          <c:y val="3.5213136205439498E-2"/>
          <c:w val="0.71190048118985161"/>
          <c:h val="0.80736466535433049"/>
        </c:manualLayout>
      </c:layout>
      <c:scatterChart>
        <c:scatterStyle val="lineMarker"/>
        <c:ser>
          <c:idx val="2"/>
          <c:order val="0"/>
          <c:tx>
            <c:v>CO2</c:v>
          </c:tx>
          <c:spPr>
            <a:ln w="28575">
              <a:solidFill>
                <a:schemeClr val="bg1"/>
              </a:solidFill>
            </a:ln>
          </c:spPr>
          <c:marker>
            <c:symbol val="square"/>
            <c:size val="7"/>
            <c:spPr>
              <a:solidFill>
                <a:schemeClr val="bg1"/>
              </a:solidFill>
              <a:ln>
                <a:solidFill>
                  <a:schemeClr val="bg1"/>
                </a:solidFill>
              </a:ln>
            </c:spPr>
          </c:marker>
          <c:xVal>
            <c:numRef>
              <c:f>Sheet1!$A$4:$A$77</c:f>
              <c:numCache>
                <c:formatCode>m/d/yyyy\ h:mm</c:formatCode>
                <c:ptCount val="74"/>
                <c:pt idx="0">
                  <c:v>41495.464722222205</c:v>
                </c:pt>
                <c:pt idx="1">
                  <c:v>41495.478842592602</c:v>
                </c:pt>
                <c:pt idx="2">
                  <c:v>41495.492951388893</c:v>
                </c:pt>
                <c:pt idx="3">
                  <c:v>41495.507071759246</c:v>
                </c:pt>
                <c:pt idx="4">
                  <c:v>41495.521192129614</c:v>
                </c:pt>
                <c:pt idx="5">
                  <c:v>41495.535312500004</c:v>
                </c:pt>
                <c:pt idx="6">
                  <c:v>41495.549432870372</c:v>
                </c:pt>
                <c:pt idx="7">
                  <c:v>41495.56355324074</c:v>
                </c:pt>
                <c:pt idx="8">
                  <c:v>41495.5776736111</c:v>
                </c:pt>
                <c:pt idx="9">
                  <c:v>41495.591805555538</c:v>
                </c:pt>
                <c:pt idx="10">
                  <c:v>41495.605925925927</c:v>
                </c:pt>
                <c:pt idx="11">
                  <c:v>41495.620046296295</c:v>
                </c:pt>
                <c:pt idx="12">
                  <c:v>41495.63417824074</c:v>
                </c:pt>
                <c:pt idx="13">
                  <c:v>41495.648298611108</c:v>
                </c:pt>
                <c:pt idx="14">
                  <c:v>41495.662418981476</c:v>
                </c:pt>
                <c:pt idx="15">
                  <c:v>41495.676539351865</c:v>
                </c:pt>
                <c:pt idx="16">
                  <c:v>41495.690671296295</c:v>
                </c:pt>
                <c:pt idx="17">
                  <c:v>41495.704791666634</c:v>
                </c:pt>
                <c:pt idx="18">
                  <c:v>41495.718923611093</c:v>
                </c:pt>
                <c:pt idx="19">
                  <c:v>41495.718923611093</c:v>
                </c:pt>
                <c:pt idx="20">
                  <c:v>41495.733043981454</c:v>
                </c:pt>
                <c:pt idx="21">
                  <c:v>41495.747164351837</c:v>
                </c:pt>
                <c:pt idx="22">
                  <c:v>41495.761296296296</c:v>
                </c:pt>
                <c:pt idx="23">
                  <c:v>41495.775416666649</c:v>
                </c:pt>
                <c:pt idx="24">
                  <c:v>41495.789548611094</c:v>
                </c:pt>
                <c:pt idx="25">
                  <c:v>41495.803668981476</c:v>
                </c:pt>
                <c:pt idx="26">
                  <c:v>41495.817789351851</c:v>
                </c:pt>
                <c:pt idx="27">
                  <c:v>41495.831909722205</c:v>
                </c:pt>
                <c:pt idx="28">
                  <c:v>41495.846030092616</c:v>
                </c:pt>
                <c:pt idx="29">
                  <c:v>41495.860162037025</c:v>
                </c:pt>
                <c:pt idx="30">
                  <c:v>41495.874282407422</c:v>
                </c:pt>
                <c:pt idx="31">
                  <c:v>41495.888402777782</c:v>
                </c:pt>
                <c:pt idx="32">
                  <c:v>41495.902523148179</c:v>
                </c:pt>
                <c:pt idx="33">
                  <c:v>41495.916643518518</c:v>
                </c:pt>
                <c:pt idx="34">
                  <c:v>41495.930763888886</c:v>
                </c:pt>
                <c:pt idx="35">
                  <c:v>41495.944895833331</c:v>
                </c:pt>
                <c:pt idx="36">
                  <c:v>41495.959016203713</c:v>
                </c:pt>
                <c:pt idx="37">
                  <c:v>41495.973136574081</c:v>
                </c:pt>
                <c:pt idx="38">
                  <c:v>41495.987256944456</c:v>
                </c:pt>
                <c:pt idx="39">
                  <c:v>41496.001377314817</c:v>
                </c:pt>
                <c:pt idx="40">
                  <c:v>41496.001377314817</c:v>
                </c:pt>
                <c:pt idx="41">
                  <c:v>41496.015497685185</c:v>
                </c:pt>
                <c:pt idx="42">
                  <c:v>41496.029618055552</c:v>
                </c:pt>
                <c:pt idx="43">
                  <c:v>41496.043738425942</c:v>
                </c:pt>
                <c:pt idx="44">
                  <c:v>41496.05785879631</c:v>
                </c:pt>
                <c:pt idx="45">
                  <c:v>41496.071979166656</c:v>
                </c:pt>
                <c:pt idx="46">
                  <c:v>41496.086099537039</c:v>
                </c:pt>
                <c:pt idx="47">
                  <c:v>41496.100219907421</c:v>
                </c:pt>
                <c:pt idx="48">
                  <c:v>41496.114328703705</c:v>
                </c:pt>
                <c:pt idx="49">
                  <c:v>41496.128449074073</c:v>
                </c:pt>
                <c:pt idx="50">
                  <c:v>41496.14256944447</c:v>
                </c:pt>
                <c:pt idx="51">
                  <c:v>41496.156689814816</c:v>
                </c:pt>
                <c:pt idx="52">
                  <c:v>41496.170810185191</c:v>
                </c:pt>
                <c:pt idx="53">
                  <c:v>41496.184918981482</c:v>
                </c:pt>
                <c:pt idx="54">
                  <c:v>41496.19903935185</c:v>
                </c:pt>
                <c:pt idx="55">
                  <c:v>41496.213159722225</c:v>
                </c:pt>
                <c:pt idx="56">
                  <c:v>41496.227280092586</c:v>
                </c:pt>
                <c:pt idx="57">
                  <c:v>41496.241400462954</c:v>
                </c:pt>
                <c:pt idx="58">
                  <c:v>41496.255509259259</c:v>
                </c:pt>
                <c:pt idx="59">
                  <c:v>41496.269629629613</c:v>
                </c:pt>
                <c:pt idx="60">
                  <c:v>41496.283749999995</c:v>
                </c:pt>
                <c:pt idx="61">
                  <c:v>41496.283749999995</c:v>
                </c:pt>
                <c:pt idx="62">
                  <c:v>41496.29787037037</c:v>
                </c:pt>
                <c:pt idx="63">
                  <c:v>41496.311990740738</c:v>
                </c:pt>
                <c:pt idx="64">
                  <c:v>41496.326111111106</c:v>
                </c:pt>
                <c:pt idx="65">
                  <c:v>41496.340219907426</c:v>
                </c:pt>
                <c:pt idx="66">
                  <c:v>41496.354340277794</c:v>
                </c:pt>
                <c:pt idx="67">
                  <c:v>41496.368460648147</c:v>
                </c:pt>
                <c:pt idx="68">
                  <c:v>41496.38258101853</c:v>
                </c:pt>
                <c:pt idx="69">
                  <c:v>41496.396701388891</c:v>
                </c:pt>
                <c:pt idx="70">
                  <c:v>41496.410821759258</c:v>
                </c:pt>
                <c:pt idx="71">
                  <c:v>41496.424942129626</c:v>
                </c:pt>
                <c:pt idx="72">
                  <c:v>41496.439062500001</c:v>
                </c:pt>
                <c:pt idx="73">
                  <c:v>41496.453182870355</c:v>
                </c:pt>
              </c:numCache>
            </c:numRef>
          </c:xVal>
          <c:yVal>
            <c:numRef>
              <c:f>Sheet1!$I$4:$I$77</c:f>
              <c:numCache>
                <c:formatCode>General</c:formatCode>
                <c:ptCount val="74"/>
                <c:pt idx="0">
                  <c:v>545.024</c:v>
                </c:pt>
                <c:pt idx="1">
                  <c:v>477.66149999999999</c:v>
                </c:pt>
                <c:pt idx="2">
                  <c:v>463.09950000000003</c:v>
                </c:pt>
                <c:pt idx="3">
                  <c:v>462.13599999999991</c:v>
                </c:pt>
                <c:pt idx="4">
                  <c:v>467.63299999999987</c:v>
                </c:pt>
                <c:pt idx="5">
                  <c:v>472.87149999999986</c:v>
                </c:pt>
                <c:pt idx="6">
                  <c:v>470.91549999999984</c:v>
                </c:pt>
                <c:pt idx="7">
                  <c:v>482.56049999999999</c:v>
                </c:pt>
                <c:pt idx="8">
                  <c:v>492.94200000000001</c:v>
                </c:pt>
                <c:pt idx="9">
                  <c:v>505.65600000000001</c:v>
                </c:pt>
                <c:pt idx="10">
                  <c:v>518.4364999999998</c:v>
                </c:pt>
                <c:pt idx="11">
                  <c:v>510.02249999999987</c:v>
                </c:pt>
                <c:pt idx="12">
                  <c:v>509.14300000000014</c:v>
                </c:pt>
                <c:pt idx="13">
                  <c:v>528.1279999999997</c:v>
                </c:pt>
                <c:pt idx="14">
                  <c:v>524.31499999999983</c:v>
                </c:pt>
                <c:pt idx="15">
                  <c:v>524.57100000000003</c:v>
                </c:pt>
                <c:pt idx="16">
                  <c:v>534.23099999999999</c:v>
                </c:pt>
                <c:pt idx="17">
                  <c:v>526.75300000000004</c:v>
                </c:pt>
                <c:pt idx="18">
                  <c:v>523.41300000000001</c:v>
                </c:pt>
                <c:pt idx="19">
                  <c:v>523.41300000000001</c:v>
                </c:pt>
                <c:pt idx="20">
                  <c:v>530.07299999999998</c:v>
                </c:pt>
                <c:pt idx="21">
                  <c:v>537.93499999999972</c:v>
                </c:pt>
                <c:pt idx="22">
                  <c:v>530.72799999999972</c:v>
                </c:pt>
                <c:pt idx="23">
                  <c:v>540.12199999999996</c:v>
                </c:pt>
                <c:pt idx="24">
                  <c:v>521.98400000000004</c:v>
                </c:pt>
                <c:pt idx="25">
                  <c:v>535.3114999999998</c:v>
                </c:pt>
                <c:pt idx="26">
                  <c:v>519.97400000000005</c:v>
                </c:pt>
                <c:pt idx="27">
                  <c:v>521.83599999999979</c:v>
                </c:pt>
                <c:pt idx="28">
                  <c:v>522.16599999999971</c:v>
                </c:pt>
                <c:pt idx="29">
                  <c:v>521.42949999999996</c:v>
                </c:pt>
                <c:pt idx="30">
                  <c:v>524.7595</c:v>
                </c:pt>
                <c:pt idx="31">
                  <c:v>516.35549999999978</c:v>
                </c:pt>
                <c:pt idx="32">
                  <c:v>519.3529999999995</c:v>
                </c:pt>
                <c:pt idx="33">
                  <c:v>529.21749999999997</c:v>
                </c:pt>
                <c:pt idx="34">
                  <c:v>520.34799999999962</c:v>
                </c:pt>
                <c:pt idx="35">
                  <c:v>522.41199999999981</c:v>
                </c:pt>
                <c:pt idx="36">
                  <c:v>521.21</c:v>
                </c:pt>
                <c:pt idx="37">
                  <c:v>521.14099999999996</c:v>
                </c:pt>
                <c:pt idx="38">
                  <c:v>515.13850000000002</c:v>
                </c:pt>
                <c:pt idx="39">
                  <c:v>512.66800000000001</c:v>
                </c:pt>
                <c:pt idx="40">
                  <c:v>512.66800000000001</c:v>
                </c:pt>
                <c:pt idx="41">
                  <c:v>506.26649999999989</c:v>
                </c:pt>
                <c:pt idx="42">
                  <c:v>502.73199999999974</c:v>
                </c:pt>
                <c:pt idx="43">
                  <c:v>503.72950000000003</c:v>
                </c:pt>
                <c:pt idx="44">
                  <c:v>493.4609999999999</c:v>
                </c:pt>
                <c:pt idx="45">
                  <c:v>493.32550000000003</c:v>
                </c:pt>
                <c:pt idx="46">
                  <c:v>494.52499999999986</c:v>
                </c:pt>
                <c:pt idx="47">
                  <c:v>490.32299999999987</c:v>
                </c:pt>
                <c:pt idx="48">
                  <c:v>496.78849999999989</c:v>
                </c:pt>
                <c:pt idx="49">
                  <c:v>486.25400000000002</c:v>
                </c:pt>
                <c:pt idx="50">
                  <c:v>491.85249999999996</c:v>
                </c:pt>
                <c:pt idx="51">
                  <c:v>480.31799999999993</c:v>
                </c:pt>
                <c:pt idx="52">
                  <c:v>481.78349999999989</c:v>
                </c:pt>
                <c:pt idx="53">
                  <c:v>485.04949999999997</c:v>
                </c:pt>
                <c:pt idx="54">
                  <c:v>476.78099999999989</c:v>
                </c:pt>
                <c:pt idx="55">
                  <c:v>477.98049999999989</c:v>
                </c:pt>
                <c:pt idx="56">
                  <c:v>479.51249999999999</c:v>
                </c:pt>
                <c:pt idx="57">
                  <c:v>477.04449999999997</c:v>
                </c:pt>
                <c:pt idx="58">
                  <c:v>481.31049999999999</c:v>
                </c:pt>
                <c:pt idx="59">
                  <c:v>480.51</c:v>
                </c:pt>
                <c:pt idx="60">
                  <c:v>477.70949999999999</c:v>
                </c:pt>
                <c:pt idx="61">
                  <c:v>477.70949999999999</c:v>
                </c:pt>
                <c:pt idx="62">
                  <c:v>484.9754999999999</c:v>
                </c:pt>
                <c:pt idx="63">
                  <c:v>484.50749999999999</c:v>
                </c:pt>
                <c:pt idx="64">
                  <c:v>478.7734999999999</c:v>
                </c:pt>
                <c:pt idx="65">
                  <c:v>485.23900000000003</c:v>
                </c:pt>
                <c:pt idx="66">
                  <c:v>484.43849999999975</c:v>
                </c:pt>
                <c:pt idx="67">
                  <c:v>479.7045</c:v>
                </c:pt>
                <c:pt idx="68">
                  <c:v>479.23649999999975</c:v>
                </c:pt>
                <c:pt idx="69">
                  <c:v>486.5025</c:v>
                </c:pt>
                <c:pt idx="70">
                  <c:v>486.5025</c:v>
                </c:pt>
                <c:pt idx="71">
                  <c:v>485.43599999999975</c:v>
                </c:pt>
                <c:pt idx="72">
                  <c:v>490.43599999999975</c:v>
                </c:pt>
                <c:pt idx="73">
                  <c:v>501.64300000000014</c:v>
                </c:pt>
              </c:numCache>
            </c:numRef>
          </c:yVal>
        </c:ser>
        <c:axId val="82601856"/>
        <c:axId val="82620800"/>
      </c:scatterChart>
      <c:valAx>
        <c:axId val="82601856"/>
        <c:scaling>
          <c:orientation val="minMax"/>
          <c:max val="41496.5"/>
          <c:min val="41495.5"/>
        </c:scaling>
        <c:axPos val="b"/>
        <c:title>
          <c:tx>
            <c:rich>
              <a:bodyPr/>
              <a:lstStyle/>
              <a:p>
                <a:pPr>
                  <a:defRPr/>
                </a:pPr>
                <a:r>
                  <a:rPr lang="en-US" dirty="0"/>
                  <a:t>Time (</a:t>
                </a:r>
                <a:r>
                  <a:rPr lang="en-US" dirty="0" smtClean="0"/>
                  <a:t>local GTM-7)</a:t>
                </a:r>
                <a:endParaRPr lang="en-US" dirty="0"/>
              </a:p>
            </c:rich>
          </c:tx>
          <c:layout/>
        </c:title>
        <c:numFmt formatCode="h:mm;@" sourceLinked="0"/>
        <c:tickLblPos val="nextTo"/>
        <c:crossAx val="82620800"/>
        <c:crosses val="autoZero"/>
        <c:crossBetween val="midCat"/>
      </c:valAx>
      <c:valAx>
        <c:axId val="82620800"/>
        <c:scaling>
          <c:orientation val="minMax"/>
          <c:max val="550"/>
          <c:min val="450"/>
        </c:scaling>
        <c:axPos val="l"/>
        <c:title>
          <c:tx>
            <c:rich>
              <a:bodyPr rot="0" vert="horz"/>
              <a:lstStyle/>
              <a:p>
                <a:pPr>
                  <a:defRPr/>
                </a:pPr>
                <a:r>
                  <a:rPr lang="en-US"/>
                  <a:t>CO2 ppm</a:t>
                </a:r>
              </a:p>
            </c:rich>
          </c:tx>
          <c:layout/>
        </c:title>
        <c:numFmt formatCode="General" sourceLinked="1"/>
        <c:tickLblPos val="nextTo"/>
        <c:crossAx val="82601856"/>
        <c:crosses val="autoZero"/>
        <c:crossBetween val="midCat"/>
        <c:majorUnit val="30"/>
      </c:valAx>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dirty="0"/>
              <a:t>CO</a:t>
            </a:r>
            <a:r>
              <a:rPr lang="en-US" baseline="-25000" dirty="0"/>
              <a:t>2</a:t>
            </a:r>
            <a:r>
              <a:rPr lang="en-US" baseline="0" dirty="0"/>
              <a:t> </a:t>
            </a:r>
            <a:r>
              <a:rPr lang="en-US" baseline="0" dirty="0" smtClean="0"/>
              <a:t>and the </a:t>
            </a:r>
            <a:r>
              <a:rPr lang="en-US" baseline="0" dirty="0"/>
              <a:t>tide</a:t>
            </a:r>
            <a:endParaRPr lang="en-US" dirty="0"/>
          </a:p>
        </c:rich>
      </c:tx>
      <c:layout/>
    </c:title>
    <c:plotArea>
      <c:layout>
        <c:manualLayout>
          <c:layoutTarget val="inner"/>
          <c:xMode val="edge"/>
          <c:yMode val="edge"/>
          <c:x val="0.15066907261592319"/>
          <c:y val="0.19480351414406535"/>
          <c:w val="0.61621741032371036"/>
          <c:h val="0.59104512977544421"/>
        </c:manualLayout>
      </c:layout>
      <c:scatterChart>
        <c:scatterStyle val="lineMarker"/>
        <c:ser>
          <c:idx val="2"/>
          <c:order val="0"/>
          <c:tx>
            <c:v>CO2</c:v>
          </c:tx>
          <c:spPr>
            <a:ln w="28575">
              <a:solidFill>
                <a:schemeClr val="bg1"/>
              </a:solidFill>
            </a:ln>
          </c:spPr>
          <c:marker>
            <c:symbol val="square"/>
            <c:size val="7"/>
            <c:spPr>
              <a:solidFill>
                <a:schemeClr val="bg1"/>
              </a:solidFill>
              <a:ln>
                <a:solidFill>
                  <a:schemeClr val="bg1"/>
                </a:solidFill>
              </a:ln>
            </c:spPr>
          </c:marker>
          <c:xVal>
            <c:numRef>
              <c:f>Sheet1!$A$4:$A$77</c:f>
              <c:numCache>
                <c:formatCode>m/d/yyyy\ h:mm</c:formatCode>
                <c:ptCount val="74"/>
                <c:pt idx="0">
                  <c:v>41495.464722222205</c:v>
                </c:pt>
                <c:pt idx="1">
                  <c:v>41495.478842592602</c:v>
                </c:pt>
                <c:pt idx="2">
                  <c:v>41495.492951388893</c:v>
                </c:pt>
                <c:pt idx="3">
                  <c:v>41495.507071759246</c:v>
                </c:pt>
                <c:pt idx="4">
                  <c:v>41495.521192129614</c:v>
                </c:pt>
                <c:pt idx="5">
                  <c:v>41495.535312500004</c:v>
                </c:pt>
                <c:pt idx="6">
                  <c:v>41495.549432870372</c:v>
                </c:pt>
                <c:pt idx="7">
                  <c:v>41495.56355324074</c:v>
                </c:pt>
                <c:pt idx="8">
                  <c:v>41495.5776736111</c:v>
                </c:pt>
                <c:pt idx="9">
                  <c:v>41495.591805555538</c:v>
                </c:pt>
                <c:pt idx="10">
                  <c:v>41495.605925925927</c:v>
                </c:pt>
                <c:pt idx="11">
                  <c:v>41495.620046296295</c:v>
                </c:pt>
                <c:pt idx="12">
                  <c:v>41495.63417824074</c:v>
                </c:pt>
                <c:pt idx="13">
                  <c:v>41495.648298611108</c:v>
                </c:pt>
                <c:pt idx="14">
                  <c:v>41495.662418981476</c:v>
                </c:pt>
                <c:pt idx="15">
                  <c:v>41495.676539351865</c:v>
                </c:pt>
                <c:pt idx="16">
                  <c:v>41495.690671296295</c:v>
                </c:pt>
                <c:pt idx="17">
                  <c:v>41495.704791666634</c:v>
                </c:pt>
                <c:pt idx="18">
                  <c:v>41495.718923611093</c:v>
                </c:pt>
                <c:pt idx="19">
                  <c:v>41495.718923611093</c:v>
                </c:pt>
                <c:pt idx="20">
                  <c:v>41495.733043981454</c:v>
                </c:pt>
                <c:pt idx="21">
                  <c:v>41495.747164351837</c:v>
                </c:pt>
                <c:pt idx="22">
                  <c:v>41495.761296296296</c:v>
                </c:pt>
                <c:pt idx="23">
                  <c:v>41495.775416666649</c:v>
                </c:pt>
                <c:pt idx="24">
                  <c:v>41495.789548611094</c:v>
                </c:pt>
                <c:pt idx="25">
                  <c:v>41495.803668981476</c:v>
                </c:pt>
                <c:pt idx="26">
                  <c:v>41495.817789351851</c:v>
                </c:pt>
                <c:pt idx="27">
                  <c:v>41495.831909722205</c:v>
                </c:pt>
                <c:pt idx="28">
                  <c:v>41495.846030092616</c:v>
                </c:pt>
                <c:pt idx="29">
                  <c:v>41495.860162037025</c:v>
                </c:pt>
                <c:pt idx="30">
                  <c:v>41495.874282407422</c:v>
                </c:pt>
                <c:pt idx="31">
                  <c:v>41495.888402777782</c:v>
                </c:pt>
                <c:pt idx="32">
                  <c:v>41495.902523148179</c:v>
                </c:pt>
                <c:pt idx="33">
                  <c:v>41495.916643518518</c:v>
                </c:pt>
                <c:pt idx="34">
                  <c:v>41495.930763888886</c:v>
                </c:pt>
                <c:pt idx="35">
                  <c:v>41495.944895833331</c:v>
                </c:pt>
                <c:pt idx="36">
                  <c:v>41495.959016203713</c:v>
                </c:pt>
                <c:pt idx="37">
                  <c:v>41495.973136574081</c:v>
                </c:pt>
                <c:pt idx="38">
                  <c:v>41495.987256944456</c:v>
                </c:pt>
                <c:pt idx="39">
                  <c:v>41496.001377314817</c:v>
                </c:pt>
                <c:pt idx="40">
                  <c:v>41496.001377314817</c:v>
                </c:pt>
                <c:pt idx="41">
                  <c:v>41496.015497685185</c:v>
                </c:pt>
                <c:pt idx="42">
                  <c:v>41496.029618055552</c:v>
                </c:pt>
                <c:pt idx="43">
                  <c:v>41496.043738425942</c:v>
                </c:pt>
                <c:pt idx="44">
                  <c:v>41496.05785879631</c:v>
                </c:pt>
                <c:pt idx="45">
                  <c:v>41496.071979166656</c:v>
                </c:pt>
                <c:pt idx="46">
                  <c:v>41496.086099537039</c:v>
                </c:pt>
                <c:pt idx="47">
                  <c:v>41496.100219907421</c:v>
                </c:pt>
                <c:pt idx="48">
                  <c:v>41496.114328703705</c:v>
                </c:pt>
                <c:pt idx="49">
                  <c:v>41496.128449074073</c:v>
                </c:pt>
                <c:pt idx="50">
                  <c:v>41496.14256944447</c:v>
                </c:pt>
                <c:pt idx="51">
                  <c:v>41496.156689814816</c:v>
                </c:pt>
                <c:pt idx="52">
                  <c:v>41496.170810185191</c:v>
                </c:pt>
                <c:pt idx="53">
                  <c:v>41496.184918981482</c:v>
                </c:pt>
                <c:pt idx="54">
                  <c:v>41496.19903935185</c:v>
                </c:pt>
                <c:pt idx="55">
                  <c:v>41496.213159722225</c:v>
                </c:pt>
                <c:pt idx="56">
                  <c:v>41496.227280092586</c:v>
                </c:pt>
                <c:pt idx="57">
                  <c:v>41496.241400462954</c:v>
                </c:pt>
                <c:pt idx="58">
                  <c:v>41496.255509259259</c:v>
                </c:pt>
                <c:pt idx="59">
                  <c:v>41496.269629629613</c:v>
                </c:pt>
                <c:pt idx="60">
                  <c:v>41496.283749999995</c:v>
                </c:pt>
                <c:pt idx="61">
                  <c:v>41496.283749999995</c:v>
                </c:pt>
                <c:pt idx="62">
                  <c:v>41496.29787037037</c:v>
                </c:pt>
                <c:pt idx="63">
                  <c:v>41496.311990740738</c:v>
                </c:pt>
                <c:pt idx="64">
                  <c:v>41496.326111111106</c:v>
                </c:pt>
                <c:pt idx="65">
                  <c:v>41496.340219907426</c:v>
                </c:pt>
                <c:pt idx="66">
                  <c:v>41496.354340277794</c:v>
                </c:pt>
                <c:pt idx="67">
                  <c:v>41496.368460648147</c:v>
                </c:pt>
                <c:pt idx="68">
                  <c:v>41496.38258101853</c:v>
                </c:pt>
                <c:pt idx="69">
                  <c:v>41496.396701388891</c:v>
                </c:pt>
                <c:pt idx="70">
                  <c:v>41496.410821759258</c:v>
                </c:pt>
                <c:pt idx="71">
                  <c:v>41496.424942129626</c:v>
                </c:pt>
                <c:pt idx="72">
                  <c:v>41496.439062500001</c:v>
                </c:pt>
                <c:pt idx="73">
                  <c:v>41496.453182870355</c:v>
                </c:pt>
              </c:numCache>
            </c:numRef>
          </c:xVal>
          <c:yVal>
            <c:numRef>
              <c:f>Sheet1!$I$4:$I$77</c:f>
              <c:numCache>
                <c:formatCode>General</c:formatCode>
                <c:ptCount val="74"/>
                <c:pt idx="0">
                  <c:v>545.024</c:v>
                </c:pt>
                <c:pt idx="1">
                  <c:v>477.66149999999999</c:v>
                </c:pt>
                <c:pt idx="2">
                  <c:v>463.09950000000003</c:v>
                </c:pt>
                <c:pt idx="3">
                  <c:v>462.13599999999991</c:v>
                </c:pt>
                <c:pt idx="4">
                  <c:v>467.63299999999987</c:v>
                </c:pt>
                <c:pt idx="5">
                  <c:v>472.87149999999986</c:v>
                </c:pt>
                <c:pt idx="6">
                  <c:v>470.91549999999984</c:v>
                </c:pt>
                <c:pt idx="7">
                  <c:v>482.56049999999999</c:v>
                </c:pt>
                <c:pt idx="8">
                  <c:v>492.94200000000001</c:v>
                </c:pt>
                <c:pt idx="9">
                  <c:v>505.65600000000001</c:v>
                </c:pt>
                <c:pt idx="10">
                  <c:v>518.4364999999998</c:v>
                </c:pt>
                <c:pt idx="11">
                  <c:v>510.02249999999987</c:v>
                </c:pt>
                <c:pt idx="12">
                  <c:v>509.14300000000014</c:v>
                </c:pt>
                <c:pt idx="13">
                  <c:v>528.1279999999997</c:v>
                </c:pt>
                <c:pt idx="14">
                  <c:v>524.31499999999983</c:v>
                </c:pt>
                <c:pt idx="15">
                  <c:v>524.57100000000003</c:v>
                </c:pt>
                <c:pt idx="16">
                  <c:v>534.23099999999999</c:v>
                </c:pt>
                <c:pt idx="17">
                  <c:v>526.75300000000004</c:v>
                </c:pt>
                <c:pt idx="18">
                  <c:v>523.41300000000001</c:v>
                </c:pt>
                <c:pt idx="19">
                  <c:v>523.41300000000001</c:v>
                </c:pt>
                <c:pt idx="20">
                  <c:v>530.07299999999998</c:v>
                </c:pt>
                <c:pt idx="21">
                  <c:v>537.93499999999972</c:v>
                </c:pt>
                <c:pt idx="22">
                  <c:v>530.72799999999972</c:v>
                </c:pt>
                <c:pt idx="23">
                  <c:v>540.12199999999996</c:v>
                </c:pt>
                <c:pt idx="24">
                  <c:v>521.98400000000004</c:v>
                </c:pt>
                <c:pt idx="25">
                  <c:v>535.3114999999998</c:v>
                </c:pt>
                <c:pt idx="26">
                  <c:v>519.97400000000005</c:v>
                </c:pt>
                <c:pt idx="27">
                  <c:v>521.83599999999979</c:v>
                </c:pt>
                <c:pt idx="28">
                  <c:v>522.16599999999971</c:v>
                </c:pt>
                <c:pt idx="29">
                  <c:v>521.42949999999996</c:v>
                </c:pt>
                <c:pt idx="30">
                  <c:v>524.7595</c:v>
                </c:pt>
                <c:pt idx="31">
                  <c:v>516.35549999999978</c:v>
                </c:pt>
                <c:pt idx="32">
                  <c:v>519.3529999999995</c:v>
                </c:pt>
                <c:pt idx="33">
                  <c:v>529.21749999999997</c:v>
                </c:pt>
                <c:pt idx="34">
                  <c:v>520.34799999999962</c:v>
                </c:pt>
                <c:pt idx="35">
                  <c:v>522.41199999999981</c:v>
                </c:pt>
                <c:pt idx="36">
                  <c:v>521.21</c:v>
                </c:pt>
                <c:pt idx="37">
                  <c:v>521.14099999999996</c:v>
                </c:pt>
                <c:pt idx="38">
                  <c:v>515.13850000000002</c:v>
                </c:pt>
                <c:pt idx="39">
                  <c:v>512.66800000000001</c:v>
                </c:pt>
                <c:pt idx="40">
                  <c:v>512.66800000000001</c:v>
                </c:pt>
                <c:pt idx="41">
                  <c:v>506.26649999999989</c:v>
                </c:pt>
                <c:pt idx="42">
                  <c:v>502.73199999999974</c:v>
                </c:pt>
                <c:pt idx="43">
                  <c:v>503.72950000000003</c:v>
                </c:pt>
                <c:pt idx="44">
                  <c:v>493.4609999999999</c:v>
                </c:pt>
                <c:pt idx="45">
                  <c:v>493.32550000000003</c:v>
                </c:pt>
                <c:pt idx="46">
                  <c:v>494.52499999999986</c:v>
                </c:pt>
                <c:pt idx="47">
                  <c:v>490.32299999999987</c:v>
                </c:pt>
                <c:pt idx="48">
                  <c:v>496.78849999999989</c:v>
                </c:pt>
                <c:pt idx="49">
                  <c:v>486.25400000000002</c:v>
                </c:pt>
                <c:pt idx="50">
                  <c:v>491.85249999999996</c:v>
                </c:pt>
                <c:pt idx="51">
                  <c:v>480.31799999999993</c:v>
                </c:pt>
                <c:pt idx="52">
                  <c:v>481.78349999999989</c:v>
                </c:pt>
                <c:pt idx="53">
                  <c:v>485.04949999999997</c:v>
                </c:pt>
                <c:pt idx="54">
                  <c:v>476.78099999999989</c:v>
                </c:pt>
                <c:pt idx="55">
                  <c:v>477.98049999999989</c:v>
                </c:pt>
                <c:pt idx="56">
                  <c:v>479.51249999999999</c:v>
                </c:pt>
                <c:pt idx="57">
                  <c:v>477.04449999999997</c:v>
                </c:pt>
                <c:pt idx="58">
                  <c:v>481.31049999999999</c:v>
                </c:pt>
                <c:pt idx="59">
                  <c:v>480.51</c:v>
                </c:pt>
                <c:pt idx="60">
                  <c:v>477.70949999999999</c:v>
                </c:pt>
                <c:pt idx="61">
                  <c:v>477.70949999999999</c:v>
                </c:pt>
                <c:pt idx="62">
                  <c:v>484.9754999999999</c:v>
                </c:pt>
                <c:pt idx="63">
                  <c:v>484.50749999999999</c:v>
                </c:pt>
                <c:pt idx="64">
                  <c:v>478.7734999999999</c:v>
                </c:pt>
                <c:pt idx="65">
                  <c:v>485.23900000000003</c:v>
                </c:pt>
                <c:pt idx="66">
                  <c:v>484.43849999999975</c:v>
                </c:pt>
                <c:pt idx="67">
                  <c:v>479.7045</c:v>
                </c:pt>
                <c:pt idx="68">
                  <c:v>479.23649999999975</c:v>
                </c:pt>
                <c:pt idx="69">
                  <c:v>486.5025</c:v>
                </c:pt>
                <c:pt idx="70">
                  <c:v>486.5025</c:v>
                </c:pt>
                <c:pt idx="71">
                  <c:v>485.43599999999975</c:v>
                </c:pt>
                <c:pt idx="72">
                  <c:v>490.43599999999975</c:v>
                </c:pt>
                <c:pt idx="73">
                  <c:v>501.64300000000014</c:v>
                </c:pt>
              </c:numCache>
            </c:numRef>
          </c:yVal>
        </c:ser>
        <c:axId val="84096128"/>
        <c:axId val="84098432"/>
      </c:scatterChart>
      <c:scatterChart>
        <c:scatterStyle val="lineMarker"/>
        <c:ser>
          <c:idx val="0"/>
          <c:order val="1"/>
          <c:tx>
            <c:v>Tide</c:v>
          </c:tx>
          <c:spPr>
            <a:ln>
              <a:solidFill>
                <a:srgbClr val="0070C0"/>
              </a:solidFill>
            </a:ln>
          </c:spPr>
          <c:marker>
            <c:spPr>
              <a:solidFill>
                <a:srgbClr val="0070C0"/>
              </a:solidFill>
              <a:ln>
                <a:solidFill>
                  <a:srgbClr val="0070C0"/>
                </a:solidFill>
              </a:ln>
            </c:spPr>
          </c:marker>
          <c:xVal>
            <c:numRef>
              <c:f>Sheet2!$A:$A</c:f>
              <c:numCache>
                <c:formatCode>m/d/yyyy\ h:mm</c:formatCode>
                <c:ptCount val="1048576"/>
                <c:pt idx="0">
                  <c:v>41495</c:v>
                </c:pt>
                <c:pt idx="1">
                  <c:v>41495.00694444446</c:v>
                </c:pt>
                <c:pt idx="2">
                  <c:v>41495.013888888891</c:v>
                </c:pt>
                <c:pt idx="3">
                  <c:v>41495.020833333336</c:v>
                </c:pt>
                <c:pt idx="4">
                  <c:v>41495.027777777774</c:v>
                </c:pt>
                <c:pt idx="5">
                  <c:v>41495.034722222204</c:v>
                </c:pt>
                <c:pt idx="6">
                  <c:v>41495.04166666665</c:v>
                </c:pt>
                <c:pt idx="7">
                  <c:v>41495.048611111109</c:v>
                </c:pt>
                <c:pt idx="8">
                  <c:v>41495.055555555562</c:v>
                </c:pt>
                <c:pt idx="9">
                  <c:v>41495.0625</c:v>
                </c:pt>
                <c:pt idx="10">
                  <c:v>41495.069444444445</c:v>
                </c:pt>
                <c:pt idx="11">
                  <c:v>41495.076388888891</c:v>
                </c:pt>
                <c:pt idx="12">
                  <c:v>41495.083333333336</c:v>
                </c:pt>
                <c:pt idx="13">
                  <c:v>41495.090277777781</c:v>
                </c:pt>
                <c:pt idx="14">
                  <c:v>41495.097222222204</c:v>
                </c:pt>
                <c:pt idx="15">
                  <c:v>41495.10416666665</c:v>
                </c:pt>
                <c:pt idx="16">
                  <c:v>41495.111111111095</c:v>
                </c:pt>
                <c:pt idx="17">
                  <c:v>41495.118055555562</c:v>
                </c:pt>
                <c:pt idx="18">
                  <c:v>41495.124999999993</c:v>
                </c:pt>
                <c:pt idx="19">
                  <c:v>41495.131944444445</c:v>
                </c:pt>
                <c:pt idx="20">
                  <c:v>41495.138888888891</c:v>
                </c:pt>
                <c:pt idx="21">
                  <c:v>41495.145833333336</c:v>
                </c:pt>
                <c:pt idx="22">
                  <c:v>41495.152777777781</c:v>
                </c:pt>
                <c:pt idx="23">
                  <c:v>41495.159722222204</c:v>
                </c:pt>
                <c:pt idx="24">
                  <c:v>41495.16666666665</c:v>
                </c:pt>
                <c:pt idx="25">
                  <c:v>41495.173611111095</c:v>
                </c:pt>
                <c:pt idx="26">
                  <c:v>41495.180555555562</c:v>
                </c:pt>
                <c:pt idx="27">
                  <c:v>41495.1875</c:v>
                </c:pt>
                <c:pt idx="28">
                  <c:v>41495.194444444445</c:v>
                </c:pt>
                <c:pt idx="29">
                  <c:v>41495.201388888876</c:v>
                </c:pt>
                <c:pt idx="30">
                  <c:v>41495.208333333336</c:v>
                </c:pt>
                <c:pt idx="31">
                  <c:v>41495.215277777781</c:v>
                </c:pt>
                <c:pt idx="32">
                  <c:v>41495.222222222204</c:v>
                </c:pt>
                <c:pt idx="33">
                  <c:v>41495.229166666635</c:v>
                </c:pt>
                <c:pt idx="34">
                  <c:v>41495.236111111095</c:v>
                </c:pt>
                <c:pt idx="35">
                  <c:v>41495.243055555555</c:v>
                </c:pt>
                <c:pt idx="36">
                  <c:v>41495.25</c:v>
                </c:pt>
                <c:pt idx="37">
                  <c:v>41495.25694444446</c:v>
                </c:pt>
                <c:pt idx="38">
                  <c:v>41495.263888888876</c:v>
                </c:pt>
                <c:pt idx="39">
                  <c:v>41495.270833333336</c:v>
                </c:pt>
                <c:pt idx="40">
                  <c:v>41495.277777777774</c:v>
                </c:pt>
                <c:pt idx="41">
                  <c:v>41495.284722222204</c:v>
                </c:pt>
                <c:pt idx="42">
                  <c:v>41495.291666666635</c:v>
                </c:pt>
                <c:pt idx="43">
                  <c:v>41495.298611111095</c:v>
                </c:pt>
                <c:pt idx="44">
                  <c:v>41495.305555555562</c:v>
                </c:pt>
                <c:pt idx="45">
                  <c:v>41495.312500000015</c:v>
                </c:pt>
                <c:pt idx="46">
                  <c:v>41495.31944444446</c:v>
                </c:pt>
                <c:pt idx="47">
                  <c:v>41495.326388888891</c:v>
                </c:pt>
                <c:pt idx="48">
                  <c:v>41495.333333333336</c:v>
                </c:pt>
                <c:pt idx="49">
                  <c:v>41495.340277777796</c:v>
                </c:pt>
                <c:pt idx="50">
                  <c:v>41495.347222222219</c:v>
                </c:pt>
                <c:pt idx="51">
                  <c:v>41495.354166666664</c:v>
                </c:pt>
                <c:pt idx="52">
                  <c:v>41495.361111111095</c:v>
                </c:pt>
                <c:pt idx="53">
                  <c:v>41495.368055555562</c:v>
                </c:pt>
                <c:pt idx="54">
                  <c:v>41495.375</c:v>
                </c:pt>
                <c:pt idx="55">
                  <c:v>41495.38194444446</c:v>
                </c:pt>
                <c:pt idx="56">
                  <c:v>41495.388888888905</c:v>
                </c:pt>
                <c:pt idx="57">
                  <c:v>41495.395833333336</c:v>
                </c:pt>
                <c:pt idx="58">
                  <c:v>41495.402777777781</c:v>
                </c:pt>
                <c:pt idx="59">
                  <c:v>41495.409722222204</c:v>
                </c:pt>
                <c:pt idx="60">
                  <c:v>41495.416666666664</c:v>
                </c:pt>
                <c:pt idx="61">
                  <c:v>41495.423611111095</c:v>
                </c:pt>
                <c:pt idx="62">
                  <c:v>41495.430555555562</c:v>
                </c:pt>
                <c:pt idx="63">
                  <c:v>41495.4375</c:v>
                </c:pt>
                <c:pt idx="64">
                  <c:v>41495.44444444446</c:v>
                </c:pt>
                <c:pt idx="65">
                  <c:v>41495.451388888891</c:v>
                </c:pt>
                <c:pt idx="66">
                  <c:v>41495.458333333343</c:v>
                </c:pt>
                <c:pt idx="67">
                  <c:v>41495.465277777781</c:v>
                </c:pt>
                <c:pt idx="68">
                  <c:v>41495.472222222219</c:v>
                </c:pt>
                <c:pt idx="69">
                  <c:v>41495.47916666665</c:v>
                </c:pt>
                <c:pt idx="70">
                  <c:v>41495.486111111109</c:v>
                </c:pt>
                <c:pt idx="71">
                  <c:v>41495.493055555555</c:v>
                </c:pt>
                <c:pt idx="72">
                  <c:v>41495.5</c:v>
                </c:pt>
                <c:pt idx="73">
                  <c:v>41495.50694444446</c:v>
                </c:pt>
                <c:pt idx="74">
                  <c:v>41495.513888888891</c:v>
                </c:pt>
                <c:pt idx="75">
                  <c:v>41495.520833333336</c:v>
                </c:pt>
                <c:pt idx="76">
                  <c:v>41495.527777777774</c:v>
                </c:pt>
                <c:pt idx="77">
                  <c:v>41495.534722222204</c:v>
                </c:pt>
                <c:pt idx="78">
                  <c:v>41495.54166666665</c:v>
                </c:pt>
                <c:pt idx="79">
                  <c:v>41495.548611111109</c:v>
                </c:pt>
                <c:pt idx="80">
                  <c:v>41495.555555555562</c:v>
                </c:pt>
                <c:pt idx="81">
                  <c:v>41495.5625</c:v>
                </c:pt>
                <c:pt idx="82">
                  <c:v>41495.569444444445</c:v>
                </c:pt>
                <c:pt idx="83">
                  <c:v>41495.576388888891</c:v>
                </c:pt>
                <c:pt idx="84">
                  <c:v>41495.583333333336</c:v>
                </c:pt>
                <c:pt idx="85">
                  <c:v>41495.590277777781</c:v>
                </c:pt>
                <c:pt idx="86">
                  <c:v>41495.597222222204</c:v>
                </c:pt>
                <c:pt idx="87">
                  <c:v>41495.60416666665</c:v>
                </c:pt>
                <c:pt idx="88">
                  <c:v>41495.611111111095</c:v>
                </c:pt>
                <c:pt idx="89">
                  <c:v>41495.618055555562</c:v>
                </c:pt>
                <c:pt idx="90">
                  <c:v>41495.624999999993</c:v>
                </c:pt>
                <c:pt idx="91">
                  <c:v>41495.631944444445</c:v>
                </c:pt>
                <c:pt idx="92">
                  <c:v>41495.638888888891</c:v>
                </c:pt>
                <c:pt idx="93">
                  <c:v>41495.645833333336</c:v>
                </c:pt>
                <c:pt idx="94">
                  <c:v>41495.652777777781</c:v>
                </c:pt>
                <c:pt idx="95">
                  <c:v>41495.659722222204</c:v>
                </c:pt>
                <c:pt idx="96">
                  <c:v>41495.66666666665</c:v>
                </c:pt>
                <c:pt idx="97">
                  <c:v>41495.673611111095</c:v>
                </c:pt>
                <c:pt idx="98">
                  <c:v>41495.680555555562</c:v>
                </c:pt>
                <c:pt idx="99">
                  <c:v>41495.6875</c:v>
                </c:pt>
                <c:pt idx="100">
                  <c:v>41495.694444444445</c:v>
                </c:pt>
                <c:pt idx="101">
                  <c:v>41495.701388888876</c:v>
                </c:pt>
                <c:pt idx="102">
                  <c:v>41495.708333333336</c:v>
                </c:pt>
                <c:pt idx="103">
                  <c:v>41495.715277777781</c:v>
                </c:pt>
                <c:pt idx="104">
                  <c:v>41495.722222222204</c:v>
                </c:pt>
                <c:pt idx="105">
                  <c:v>41495.729166666635</c:v>
                </c:pt>
                <c:pt idx="106">
                  <c:v>41495.736111111095</c:v>
                </c:pt>
                <c:pt idx="107">
                  <c:v>41495.743055555555</c:v>
                </c:pt>
                <c:pt idx="108">
                  <c:v>41495.75</c:v>
                </c:pt>
                <c:pt idx="109">
                  <c:v>41495.75694444446</c:v>
                </c:pt>
                <c:pt idx="110">
                  <c:v>41495.763888888876</c:v>
                </c:pt>
                <c:pt idx="111">
                  <c:v>41495.770833333336</c:v>
                </c:pt>
                <c:pt idx="112">
                  <c:v>41495.777777777774</c:v>
                </c:pt>
                <c:pt idx="113">
                  <c:v>41495.784722222204</c:v>
                </c:pt>
                <c:pt idx="114">
                  <c:v>41495.791666666635</c:v>
                </c:pt>
                <c:pt idx="115">
                  <c:v>41495.798611111095</c:v>
                </c:pt>
                <c:pt idx="116">
                  <c:v>41495.805555555562</c:v>
                </c:pt>
                <c:pt idx="117">
                  <c:v>41495.812500000015</c:v>
                </c:pt>
                <c:pt idx="118">
                  <c:v>41495.81944444446</c:v>
                </c:pt>
                <c:pt idx="119">
                  <c:v>41495.826388888891</c:v>
                </c:pt>
                <c:pt idx="120">
                  <c:v>41495.833333333336</c:v>
                </c:pt>
                <c:pt idx="121">
                  <c:v>41495.840277777796</c:v>
                </c:pt>
                <c:pt idx="122">
                  <c:v>41495.847222222219</c:v>
                </c:pt>
                <c:pt idx="123">
                  <c:v>41495.854166666664</c:v>
                </c:pt>
                <c:pt idx="124">
                  <c:v>41495.861111111095</c:v>
                </c:pt>
                <c:pt idx="125">
                  <c:v>41495.868055555562</c:v>
                </c:pt>
                <c:pt idx="126">
                  <c:v>41495.875</c:v>
                </c:pt>
                <c:pt idx="127">
                  <c:v>41495.88194444446</c:v>
                </c:pt>
                <c:pt idx="128">
                  <c:v>41495.888888888905</c:v>
                </c:pt>
                <c:pt idx="129">
                  <c:v>41495.895833333336</c:v>
                </c:pt>
                <c:pt idx="130">
                  <c:v>41495.902777777781</c:v>
                </c:pt>
                <c:pt idx="131">
                  <c:v>41495.909722222204</c:v>
                </c:pt>
                <c:pt idx="132">
                  <c:v>41495.916666666664</c:v>
                </c:pt>
                <c:pt idx="133">
                  <c:v>41495.923611111095</c:v>
                </c:pt>
                <c:pt idx="134">
                  <c:v>41495.930555555562</c:v>
                </c:pt>
                <c:pt idx="135">
                  <c:v>41495.9375</c:v>
                </c:pt>
                <c:pt idx="136">
                  <c:v>41495.94444444446</c:v>
                </c:pt>
                <c:pt idx="137">
                  <c:v>41495.951388888891</c:v>
                </c:pt>
                <c:pt idx="138">
                  <c:v>41495.958333333343</c:v>
                </c:pt>
                <c:pt idx="139">
                  <c:v>41495.965277777781</c:v>
                </c:pt>
                <c:pt idx="140">
                  <c:v>41495.972222222219</c:v>
                </c:pt>
                <c:pt idx="141">
                  <c:v>41495.97916666665</c:v>
                </c:pt>
                <c:pt idx="142">
                  <c:v>41495.986111111109</c:v>
                </c:pt>
                <c:pt idx="143">
                  <c:v>41495.993055555555</c:v>
                </c:pt>
                <c:pt idx="144">
                  <c:v>41496</c:v>
                </c:pt>
                <c:pt idx="145">
                  <c:v>41496.00694444446</c:v>
                </c:pt>
                <c:pt idx="146">
                  <c:v>41496.013888888891</c:v>
                </c:pt>
                <c:pt idx="147">
                  <c:v>41496.020833333336</c:v>
                </c:pt>
                <c:pt idx="148">
                  <c:v>41496.027777777774</c:v>
                </c:pt>
                <c:pt idx="149">
                  <c:v>41496.034722222204</c:v>
                </c:pt>
                <c:pt idx="150">
                  <c:v>41496.04166666665</c:v>
                </c:pt>
                <c:pt idx="151">
                  <c:v>41496.048611111109</c:v>
                </c:pt>
                <c:pt idx="152">
                  <c:v>41496.055555555562</c:v>
                </c:pt>
                <c:pt idx="153">
                  <c:v>41496.0625</c:v>
                </c:pt>
                <c:pt idx="154">
                  <c:v>41496.069444444445</c:v>
                </c:pt>
                <c:pt idx="155">
                  <c:v>41496.076388888891</c:v>
                </c:pt>
                <c:pt idx="156">
                  <c:v>41496.083333333336</c:v>
                </c:pt>
                <c:pt idx="157">
                  <c:v>41496.090277777781</c:v>
                </c:pt>
                <c:pt idx="158">
                  <c:v>41496.097222222204</c:v>
                </c:pt>
                <c:pt idx="159">
                  <c:v>41496.10416666665</c:v>
                </c:pt>
                <c:pt idx="160">
                  <c:v>41496.111111111095</c:v>
                </c:pt>
                <c:pt idx="161">
                  <c:v>41496.118055555562</c:v>
                </c:pt>
                <c:pt idx="162">
                  <c:v>41496.124999999993</c:v>
                </c:pt>
                <c:pt idx="163">
                  <c:v>41496.131944444445</c:v>
                </c:pt>
                <c:pt idx="164">
                  <c:v>41496.138888888891</c:v>
                </c:pt>
                <c:pt idx="165">
                  <c:v>41496.145833333336</c:v>
                </c:pt>
                <c:pt idx="166">
                  <c:v>41496.152777777781</c:v>
                </c:pt>
                <c:pt idx="167">
                  <c:v>41496.159722222204</c:v>
                </c:pt>
                <c:pt idx="168">
                  <c:v>41496.16666666665</c:v>
                </c:pt>
                <c:pt idx="169">
                  <c:v>41496.173611111095</c:v>
                </c:pt>
                <c:pt idx="170">
                  <c:v>41496.180555555562</c:v>
                </c:pt>
                <c:pt idx="171">
                  <c:v>41496.1875</c:v>
                </c:pt>
                <c:pt idx="172">
                  <c:v>41496.194444444445</c:v>
                </c:pt>
                <c:pt idx="173">
                  <c:v>41496.201388888876</c:v>
                </c:pt>
                <c:pt idx="174">
                  <c:v>41496.208333333336</c:v>
                </c:pt>
                <c:pt idx="175">
                  <c:v>41496.215277777781</c:v>
                </c:pt>
                <c:pt idx="176">
                  <c:v>41496.222222222204</c:v>
                </c:pt>
                <c:pt idx="177">
                  <c:v>41496.229166666635</c:v>
                </c:pt>
                <c:pt idx="178">
                  <c:v>41496.236111111095</c:v>
                </c:pt>
                <c:pt idx="179">
                  <c:v>41496.243055555555</c:v>
                </c:pt>
                <c:pt idx="180">
                  <c:v>41496.25</c:v>
                </c:pt>
                <c:pt idx="181">
                  <c:v>41496.25694444446</c:v>
                </c:pt>
                <c:pt idx="182">
                  <c:v>41496.263888888876</c:v>
                </c:pt>
                <c:pt idx="183">
                  <c:v>41496.270833333336</c:v>
                </c:pt>
                <c:pt idx="184">
                  <c:v>41496.277777777774</c:v>
                </c:pt>
                <c:pt idx="185">
                  <c:v>41496.284722222204</c:v>
                </c:pt>
                <c:pt idx="186">
                  <c:v>41496.291666666635</c:v>
                </c:pt>
                <c:pt idx="187">
                  <c:v>41496.298611111095</c:v>
                </c:pt>
                <c:pt idx="188">
                  <c:v>41496.305555555562</c:v>
                </c:pt>
                <c:pt idx="189">
                  <c:v>41496.312500000015</c:v>
                </c:pt>
                <c:pt idx="190">
                  <c:v>41496.31944444446</c:v>
                </c:pt>
                <c:pt idx="191">
                  <c:v>41496.326388888891</c:v>
                </c:pt>
                <c:pt idx="192">
                  <c:v>41496.333333333336</c:v>
                </c:pt>
                <c:pt idx="193">
                  <c:v>41496.340277777796</c:v>
                </c:pt>
                <c:pt idx="194">
                  <c:v>41496.347222222219</c:v>
                </c:pt>
                <c:pt idx="195">
                  <c:v>41496.354166666664</c:v>
                </c:pt>
                <c:pt idx="196">
                  <c:v>41496.361111111095</c:v>
                </c:pt>
                <c:pt idx="197">
                  <c:v>41496.368055555562</c:v>
                </c:pt>
                <c:pt idx="198">
                  <c:v>41496.375</c:v>
                </c:pt>
                <c:pt idx="199">
                  <c:v>41496.38194444446</c:v>
                </c:pt>
                <c:pt idx="200">
                  <c:v>41496.388888888905</c:v>
                </c:pt>
                <c:pt idx="201">
                  <c:v>41496.395833333336</c:v>
                </c:pt>
                <c:pt idx="202">
                  <c:v>41496.402777777781</c:v>
                </c:pt>
                <c:pt idx="203">
                  <c:v>41496.409722222204</c:v>
                </c:pt>
                <c:pt idx="204">
                  <c:v>41496.416666666664</c:v>
                </c:pt>
                <c:pt idx="205">
                  <c:v>41496.423611111095</c:v>
                </c:pt>
                <c:pt idx="206">
                  <c:v>41496.430555555562</c:v>
                </c:pt>
                <c:pt idx="207">
                  <c:v>41496.4375</c:v>
                </c:pt>
                <c:pt idx="208">
                  <c:v>41496.44444444446</c:v>
                </c:pt>
                <c:pt idx="209">
                  <c:v>41496.451388888891</c:v>
                </c:pt>
                <c:pt idx="210">
                  <c:v>41496.458333333343</c:v>
                </c:pt>
                <c:pt idx="211">
                  <c:v>41496.465277777781</c:v>
                </c:pt>
                <c:pt idx="212">
                  <c:v>41496.472222222219</c:v>
                </c:pt>
                <c:pt idx="213">
                  <c:v>41496.47916666665</c:v>
                </c:pt>
                <c:pt idx="214">
                  <c:v>41496.486111111109</c:v>
                </c:pt>
                <c:pt idx="215">
                  <c:v>41496.493055555555</c:v>
                </c:pt>
                <c:pt idx="216">
                  <c:v>41496.5</c:v>
                </c:pt>
                <c:pt idx="217">
                  <c:v>41496.50694444446</c:v>
                </c:pt>
                <c:pt idx="218">
                  <c:v>41496.513888888891</c:v>
                </c:pt>
                <c:pt idx="219">
                  <c:v>41496.520833333336</c:v>
                </c:pt>
                <c:pt idx="220">
                  <c:v>41496.527777777774</c:v>
                </c:pt>
                <c:pt idx="221">
                  <c:v>41496.534722222204</c:v>
                </c:pt>
                <c:pt idx="222">
                  <c:v>41496.54166666665</c:v>
                </c:pt>
                <c:pt idx="223">
                  <c:v>41496.548611111109</c:v>
                </c:pt>
                <c:pt idx="224">
                  <c:v>41496.555555555562</c:v>
                </c:pt>
                <c:pt idx="225">
                  <c:v>41496.5625</c:v>
                </c:pt>
                <c:pt idx="226">
                  <c:v>41496.569444444445</c:v>
                </c:pt>
                <c:pt idx="227">
                  <c:v>41496.576388888891</c:v>
                </c:pt>
                <c:pt idx="228">
                  <c:v>41496.583333333336</c:v>
                </c:pt>
                <c:pt idx="229">
                  <c:v>41496.590277777781</c:v>
                </c:pt>
                <c:pt idx="230">
                  <c:v>41496.597222222204</c:v>
                </c:pt>
                <c:pt idx="231">
                  <c:v>41496.60416666665</c:v>
                </c:pt>
                <c:pt idx="232">
                  <c:v>41496.611111111095</c:v>
                </c:pt>
                <c:pt idx="233">
                  <c:v>41496.618055555562</c:v>
                </c:pt>
                <c:pt idx="234">
                  <c:v>41496.624999999993</c:v>
                </c:pt>
                <c:pt idx="235">
                  <c:v>41496.631944444445</c:v>
                </c:pt>
                <c:pt idx="236">
                  <c:v>41496.638888888891</c:v>
                </c:pt>
                <c:pt idx="237">
                  <c:v>41496.645833333336</c:v>
                </c:pt>
                <c:pt idx="238">
                  <c:v>41496.652777777781</c:v>
                </c:pt>
                <c:pt idx="239">
                  <c:v>41496.659722222204</c:v>
                </c:pt>
                <c:pt idx="240">
                  <c:v>41496.66666666665</c:v>
                </c:pt>
                <c:pt idx="241">
                  <c:v>41496.673611111095</c:v>
                </c:pt>
                <c:pt idx="242">
                  <c:v>41496.680555555562</c:v>
                </c:pt>
                <c:pt idx="243">
                  <c:v>41496.6875</c:v>
                </c:pt>
                <c:pt idx="244">
                  <c:v>41496.694444444445</c:v>
                </c:pt>
                <c:pt idx="245">
                  <c:v>41496.701388888876</c:v>
                </c:pt>
                <c:pt idx="246">
                  <c:v>41496.708333333336</c:v>
                </c:pt>
                <c:pt idx="247">
                  <c:v>41496.715277777781</c:v>
                </c:pt>
                <c:pt idx="248">
                  <c:v>41496.722222222204</c:v>
                </c:pt>
                <c:pt idx="249">
                  <c:v>41496.729166666635</c:v>
                </c:pt>
                <c:pt idx="250">
                  <c:v>41496.736111111095</c:v>
                </c:pt>
                <c:pt idx="251">
                  <c:v>41496.743055555555</c:v>
                </c:pt>
                <c:pt idx="252">
                  <c:v>41496.75</c:v>
                </c:pt>
                <c:pt idx="253">
                  <c:v>41496.75694444446</c:v>
                </c:pt>
                <c:pt idx="254">
                  <c:v>41496.763888888876</c:v>
                </c:pt>
                <c:pt idx="255">
                  <c:v>41496.770833333336</c:v>
                </c:pt>
                <c:pt idx="256">
                  <c:v>41496.777777777774</c:v>
                </c:pt>
                <c:pt idx="257">
                  <c:v>41496.784722222204</c:v>
                </c:pt>
                <c:pt idx="258">
                  <c:v>41496.791666666635</c:v>
                </c:pt>
                <c:pt idx="259">
                  <c:v>41496.798611111095</c:v>
                </c:pt>
                <c:pt idx="260">
                  <c:v>41496.805555555562</c:v>
                </c:pt>
                <c:pt idx="261">
                  <c:v>41496.812500000015</c:v>
                </c:pt>
                <c:pt idx="262">
                  <c:v>41496.81944444446</c:v>
                </c:pt>
                <c:pt idx="263">
                  <c:v>41496.826388888891</c:v>
                </c:pt>
                <c:pt idx="264">
                  <c:v>41496.833333333336</c:v>
                </c:pt>
                <c:pt idx="265">
                  <c:v>41496.840277777796</c:v>
                </c:pt>
                <c:pt idx="266">
                  <c:v>41496.847222222219</c:v>
                </c:pt>
                <c:pt idx="267">
                  <c:v>41496.854166666664</c:v>
                </c:pt>
                <c:pt idx="268">
                  <c:v>41496.861111111095</c:v>
                </c:pt>
                <c:pt idx="269">
                  <c:v>41496.868055555562</c:v>
                </c:pt>
                <c:pt idx="270">
                  <c:v>41496.875</c:v>
                </c:pt>
                <c:pt idx="271">
                  <c:v>41496.88194444446</c:v>
                </c:pt>
                <c:pt idx="272">
                  <c:v>41496.888888888905</c:v>
                </c:pt>
                <c:pt idx="273">
                  <c:v>41496.895833333336</c:v>
                </c:pt>
                <c:pt idx="274">
                  <c:v>41496.902777777781</c:v>
                </c:pt>
                <c:pt idx="275">
                  <c:v>41496.909722222204</c:v>
                </c:pt>
                <c:pt idx="276">
                  <c:v>41496.916666666664</c:v>
                </c:pt>
                <c:pt idx="277">
                  <c:v>41496.923611111095</c:v>
                </c:pt>
                <c:pt idx="278">
                  <c:v>41496.930555555562</c:v>
                </c:pt>
                <c:pt idx="279">
                  <c:v>41496.9375</c:v>
                </c:pt>
                <c:pt idx="280">
                  <c:v>41496.94444444446</c:v>
                </c:pt>
                <c:pt idx="281">
                  <c:v>41496.951388888891</c:v>
                </c:pt>
                <c:pt idx="282">
                  <c:v>41496.958333333343</c:v>
                </c:pt>
                <c:pt idx="283">
                  <c:v>41496.965277777781</c:v>
                </c:pt>
                <c:pt idx="284">
                  <c:v>41496.972222222219</c:v>
                </c:pt>
                <c:pt idx="285">
                  <c:v>41496.97916666665</c:v>
                </c:pt>
                <c:pt idx="286">
                  <c:v>41496.986111111109</c:v>
                </c:pt>
                <c:pt idx="287">
                  <c:v>41496.993055555555</c:v>
                </c:pt>
                <c:pt idx="288">
                  <c:v>41497</c:v>
                </c:pt>
                <c:pt idx="289">
                  <c:v>41497.00694444446</c:v>
                </c:pt>
                <c:pt idx="290">
                  <c:v>41497.013888888891</c:v>
                </c:pt>
                <c:pt idx="291">
                  <c:v>41497.020833333336</c:v>
                </c:pt>
                <c:pt idx="292">
                  <c:v>41497.027777777774</c:v>
                </c:pt>
                <c:pt idx="293">
                  <c:v>41497.034722222204</c:v>
                </c:pt>
                <c:pt idx="294">
                  <c:v>41497.04166666665</c:v>
                </c:pt>
                <c:pt idx="295">
                  <c:v>41497.048611111109</c:v>
                </c:pt>
                <c:pt idx="296">
                  <c:v>41497.055555555562</c:v>
                </c:pt>
                <c:pt idx="297">
                  <c:v>41497.0625</c:v>
                </c:pt>
                <c:pt idx="298">
                  <c:v>41497.069444444445</c:v>
                </c:pt>
                <c:pt idx="299">
                  <c:v>41497.076388888891</c:v>
                </c:pt>
                <c:pt idx="300">
                  <c:v>41497.083333333336</c:v>
                </c:pt>
                <c:pt idx="301">
                  <c:v>41497.090277777781</c:v>
                </c:pt>
                <c:pt idx="302">
                  <c:v>41497.097222222204</c:v>
                </c:pt>
                <c:pt idx="303">
                  <c:v>41497.10416666665</c:v>
                </c:pt>
                <c:pt idx="304">
                  <c:v>41497.111111111095</c:v>
                </c:pt>
                <c:pt idx="305">
                  <c:v>41497.118055555562</c:v>
                </c:pt>
                <c:pt idx="306">
                  <c:v>41497.124999999993</c:v>
                </c:pt>
                <c:pt idx="307">
                  <c:v>41497.131944444445</c:v>
                </c:pt>
                <c:pt idx="308">
                  <c:v>41497.138888888891</c:v>
                </c:pt>
                <c:pt idx="309">
                  <c:v>41497.145833333336</c:v>
                </c:pt>
                <c:pt idx="310">
                  <c:v>41497.152777777781</c:v>
                </c:pt>
                <c:pt idx="311">
                  <c:v>41497.159722222204</c:v>
                </c:pt>
                <c:pt idx="312">
                  <c:v>41497.16666666665</c:v>
                </c:pt>
                <c:pt idx="313">
                  <c:v>41497.173611111095</c:v>
                </c:pt>
                <c:pt idx="314">
                  <c:v>41497.180555555562</c:v>
                </c:pt>
                <c:pt idx="315">
                  <c:v>41497.1875</c:v>
                </c:pt>
                <c:pt idx="316">
                  <c:v>41497.194444444445</c:v>
                </c:pt>
                <c:pt idx="317">
                  <c:v>41497.201388888876</c:v>
                </c:pt>
                <c:pt idx="318">
                  <c:v>41497.208333333336</c:v>
                </c:pt>
                <c:pt idx="319">
                  <c:v>41497.215277777781</c:v>
                </c:pt>
                <c:pt idx="320">
                  <c:v>41497.222222222204</c:v>
                </c:pt>
                <c:pt idx="321">
                  <c:v>41497.229166666635</c:v>
                </c:pt>
                <c:pt idx="322">
                  <c:v>41497.236111111095</c:v>
                </c:pt>
                <c:pt idx="323">
                  <c:v>41497.243055555555</c:v>
                </c:pt>
                <c:pt idx="324">
                  <c:v>41497.25</c:v>
                </c:pt>
                <c:pt idx="325">
                  <c:v>41497.25694444446</c:v>
                </c:pt>
                <c:pt idx="326">
                  <c:v>41497.263888888876</c:v>
                </c:pt>
                <c:pt idx="327">
                  <c:v>41497.270833333336</c:v>
                </c:pt>
                <c:pt idx="328">
                  <c:v>41497.277777777774</c:v>
                </c:pt>
                <c:pt idx="329">
                  <c:v>41497.284722222204</c:v>
                </c:pt>
                <c:pt idx="330">
                  <c:v>41497.291666666635</c:v>
                </c:pt>
                <c:pt idx="331">
                  <c:v>41497.298611111095</c:v>
                </c:pt>
                <c:pt idx="332">
                  <c:v>41497.305555555562</c:v>
                </c:pt>
                <c:pt idx="333">
                  <c:v>41497.312500000015</c:v>
                </c:pt>
                <c:pt idx="334">
                  <c:v>41497.31944444446</c:v>
                </c:pt>
                <c:pt idx="335">
                  <c:v>41497.326388888891</c:v>
                </c:pt>
                <c:pt idx="336">
                  <c:v>41497.333333333336</c:v>
                </c:pt>
                <c:pt idx="337">
                  <c:v>41497.340277777796</c:v>
                </c:pt>
                <c:pt idx="338">
                  <c:v>41497.347222222219</c:v>
                </c:pt>
                <c:pt idx="339">
                  <c:v>41497.354166666664</c:v>
                </c:pt>
                <c:pt idx="340">
                  <c:v>41497.361111111095</c:v>
                </c:pt>
                <c:pt idx="341">
                  <c:v>41497.368055555562</c:v>
                </c:pt>
                <c:pt idx="342">
                  <c:v>41497.375</c:v>
                </c:pt>
                <c:pt idx="343">
                  <c:v>41497.38194444446</c:v>
                </c:pt>
                <c:pt idx="344">
                  <c:v>41497.388888888905</c:v>
                </c:pt>
                <c:pt idx="345">
                  <c:v>41497.395833333336</c:v>
                </c:pt>
                <c:pt idx="346">
                  <c:v>41497.402777777781</c:v>
                </c:pt>
                <c:pt idx="347">
                  <c:v>41497.409722222204</c:v>
                </c:pt>
                <c:pt idx="348">
                  <c:v>41497.416666666664</c:v>
                </c:pt>
                <c:pt idx="349">
                  <c:v>41497.423611111095</c:v>
                </c:pt>
                <c:pt idx="350">
                  <c:v>41497.430555555562</c:v>
                </c:pt>
                <c:pt idx="351">
                  <c:v>41497.4375</c:v>
                </c:pt>
                <c:pt idx="352">
                  <c:v>41497.44444444446</c:v>
                </c:pt>
                <c:pt idx="353">
                  <c:v>41497.451388888891</c:v>
                </c:pt>
                <c:pt idx="354">
                  <c:v>41497.458333333343</c:v>
                </c:pt>
                <c:pt idx="355">
                  <c:v>41497.465277777781</c:v>
                </c:pt>
                <c:pt idx="356">
                  <c:v>41497.472222222219</c:v>
                </c:pt>
                <c:pt idx="357">
                  <c:v>41497.47916666665</c:v>
                </c:pt>
                <c:pt idx="358">
                  <c:v>41497.486111111109</c:v>
                </c:pt>
                <c:pt idx="359">
                  <c:v>41497.493055555555</c:v>
                </c:pt>
                <c:pt idx="360">
                  <c:v>41497.5</c:v>
                </c:pt>
                <c:pt idx="361">
                  <c:v>41497.50694444446</c:v>
                </c:pt>
                <c:pt idx="362">
                  <c:v>41497.513888888891</c:v>
                </c:pt>
                <c:pt idx="363">
                  <c:v>41497.520833333336</c:v>
                </c:pt>
                <c:pt idx="364">
                  <c:v>41497.527777777774</c:v>
                </c:pt>
                <c:pt idx="365">
                  <c:v>41497.534722222204</c:v>
                </c:pt>
                <c:pt idx="366">
                  <c:v>41497.54166666665</c:v>
                </c:pt>
                <c:pt idx="367">
                  <c:v>41497.548611111109</c:v>
                </c:pt>
                <c:pt idx="368">
                  <c:v>41497.555555555562</c:v>
                </c:pt>
                <c:pt idx="369">
                  <c:v>41497.5625</c:v>
                </c:pt>
                <c:pt idx="370">
                  <c:v>41497.569444444445</c:v>
                </c:pt>
                <c:pt idx="371">
                  <c:v>41497.576388888891</c:v>
                </c:pt>
                <c:pt idx="372">
                  <c:v>41497.583333333336</c:v>
                </c:pt>
                <c:pt idx="373">
                  <c:v>41497.590277777781</c:v>
                </c:pt>
                <c:pt idx="374">
                  <c:v>41497.597222222204</c:v>
                </c:pt>
                <c:pt idx="375">
                  <c:v>41497.60416666665</c:v>
                </c:pt>
                <c:pt idx="376">
                  <c:v>41497.611111111095</c:v>
                </c:pt>
                <c:pt idx="377">
                  <c:v>41497.618055555562</c:v>
                </c:pt>
                <c:pt idx="378">
                  <c:v>41497.624999999993</c:v>
                </c:pt>
                <c:pt idx="379">
                  <c:v>41497.631944444445</c:v>
                </c:pt>
                <c:pt idx="380">
                  <c:v>41497.638888888891</c:v>
                </c:pt>
                <c:pt idx="381">
                  <c:v>41497.645833333336</c:v>
                </c:pt>
                <c:pt idx="382">
                  <c:v>41497.652777777781</c:v>
                </c:pt>
                <c:pt idx="383">
                  <c:v>41497.659722222204</c:v>
                </c:pt>
                <c:pt idx="384">
                  <c:v>41497.66666666665</c:v>
                </c:pt>
                <c:pt idx="385">
                  <c:v>41497.673611111095</c:v>
                </c:pt>
                <c:pt idx="386">
                  <c:v>41497.680555555562</c:v>
                </c:pt>
                <c:pt idx="387">
                  <c:v>41497.6875</c:v>
                </c:pt>
                <c:pt idx="388">
                  <c:v>41497.694444444445</c:v>
                </c:pt>
                <c:pt idx="389">
                  <c:v>41497.701388888876</c:v>
                </c:pt>
                <c:pt idx="390">
                  <c:v>41497.708333333336</c:v>
                </c:pt>
                <c:pt idx="391">
                  <c:v>41497.715277777781</c:v>
                </c:pt>
                <c:pt idx="392">
                  <c:v>41497.722222222204</c:v>
                </c:pt>
                <c:pt idx="393">
                  <c:v>41497.729166666635</c:v>
                </c:pt>
                <c:pt idx="394">
                  <c:v>41497.736111111095</c:v>
                </c:pt>
                <c:pt idx="395">
                  <c:v>41497.743055555555</c:v>
                </c:pt>
                <c:pt idx="396">
                  <c:v>41497.75</c:v>
                </c:pt>
                <c:pt idx="397">
                  <c:v>41497.75694444446</c:v>
                </c:pt>
                <c:pt idx="398">
                  <c:v>41497.763888888876</c:v>
                </c:pt>
                <c:pt idx="399">
                  <c:v>41497.770833333336</c:v>
                </c:pt>
                <c:pt idx="400">
                  <c:v>41497.777777777774</c:v>
                </c:pt>
                <c:pt idx="401">
                  <c:v>41497.784722222204</c:v>
                </c:pt>
                <c:pt idx="402">
                  <c:v>41497.791666666635</c:v>
                </c:pt>
                <c:pt idx="403">
                  <c:v>41497.798611111095</c:v>
                </c:pt>
                <c:pt idx="404">
                  <c:v>41497.805555555562</c:v>
                </c:pt>
                <c:pt idx="405">
                  <c:v>41497.812500000015</c:v>
                </c:pt>
                <c:pt idx="406">
                  <c:v>41497.81944444446</c:v>
                </c:pt>
                <c:pt idx="407">
                  <c:v>41497.826388888891</c:v>
                </c:pt>
                <c:pt idx="408">
                  <c:v>41497.833333333336</c:v>
                </c:pt>
                <c:pt idx="409">
                  <c:v>41497.840277777796</c:v>
                </c:pt>
                <c:pt idx="410">
                  <c:v>41497.847222222219</c:v>
                </c:pt>
                <c:pt idx="411">
                  <c:v>41497.854166666664</c:v>
                </c:pt>
                <c:pt idx="412">
                  <c:v>41497.861111111095</c:v>
                </c:pt>
                <c:pt idx="413">
                  <c:v>41497.868055555562</c:v>
                </c:pt>
                <c:pt idx="414">
                  <c:v>41497.875</c:v>
                </c:pt>
                <c:pt idx="415">
                  <c:v>41497.88194444446</c:v>
                </c:pt>
                <c:pt idx="416">
                  <c:v>41497.888888888905</c:v>
                </c:pt>
                <c:pt idx="417">
                  <c:v>41497.895833333336</c:v>
                </c:pt>
                <c:pt idx="418">
                  <c:v>41497.902777777781</c:v>
                </c:pt>
                <c:pt idx="419">
                  <c:v>41497.909722222204</c:v>
                </c:pt>
                <c:pt idx="420">
                  <c:v>41497.916666666664</c:v>
                </c:pt>
                <c:pt idx="421">
                  <c:v>41497.923611111095</c:v>
                </c:pt>
                <c:pt idx="422">
                  <c:v>41497.930555555562</c:v>
                </c:pt>
                <c:pt idx="423">
                  <c:v>41497.9375</c:v>
                </c:pt>
                <c:pt idx="424">
                  <c:v>41497.94444444446</c:v>
                </c:pt>
                <c:pt idx="425">
                  <c:v>41497.951388888891</c:v>
                </c:pt>
                <c:pt idx="426">
                  <c:v>41497.958333333343</c:v>
                </c:pt>
                <c:pt idx="427">
                  <c:v>41497.965277777781</c:v>
                </c:pt>
                <c:pt idx="428">
                  <c:v>41497.972222222219</c:v>
                </c:pt>
                <c:pt idx="429">
                  <c:v>41497.97916666665</c:v>
                </c:pt>
                <c:pt idx="430">
                  <c:v>41497.986111111109</c:v>
                </c:pt>
                <c:pt idx="431">
                  <c:v>41497.993055555555</c:v>
                </c:pt>
              </c:numCache>
            </c:numRef>
          </c:xVal>
          <c:yVal>
            <c:numRef>
              <c:f>Sheet2!$C:$C</c:f>
              <c:numCache>
                <c:formatCode>General</c:formatCode>
                <c:ptCount val="1048576"/>
                <c:pt idx="0">
                  <c:v>1.5115509999999999</c:v>
                </c:pt>
                <c:pt idx="1">
                  <c:v>1.5101979999999999</c:v>
                </c:pt>
                <c:pt idx="2">
                  <c:v>1.504688</c:v>
                </c:pt>
                <c:pt idx="3">
                  <c:v>1.49501</c:v>
                </c:pt>
                <c:pt idx="4">
                  <c:v>1.481182</c:v>
                </c:pt>
                <c:pt idx="5">
                  <c:v>1.4632499999999995</c:v>
                </c:pt>
                <c:pt idx="6">
                  <c:v>1.4412889999999998</c:v>
                </c:pt>
                <c:pt idx="7">
                  <c:v>1.4154059999999995</c:v>
                </c:pt>
                <c:pt idx="8">
                  <c:v>1.385732</c:v>
                </c:pt>
                <c:pt idx="9">
                  <c:v>1.352427</c:v>
                </c:pt>
                <c:pt idx="10">
                  <c:v>1.315677</c:v>
                </c:pt>
                <c:pt idx="11">
                  <c:v>1.2756929999999995</c:v>
                </c:pt>
                <c:pt idx="12">
                  <c:v>1.232707</c:v>
                </c:pt>
                <c:pt idx="13">
                  <c:v>1.1869749999999999</c:v>
                </c:pt>
                <c:pt idx="14">
                  <c:v>1.138774</c:v>
                </c:pt>
                <c:pt idx="15">
                  <c:v>1.0883970000000001</c:v>
                </c:pt>
                <c:pt idx="16">
                  <c:v>1.0361520000000004</c:v>
                </c:pt>
                <c:pt idx="17">
                  <c:v>0.98236499999999971</c:v>
                </c:pt>
                <c:pt idx="18">
                  <c:v>0.92737000000000003</c:v>
                </c:pt>
                <c:pt idx="19">
                  <c:v>0.87151100000000004</c:v>
                </c:pt>
                <c:pt idx="20">
                  <c:v>0.81513999999999998</c:v>
                </c:pt>
                <c:pt idx="21">
                  <c:v>0.75861400000000023</c:v>
                </c:pt>
                <c:pt idx="22">
                  <c:v>0.70228900000000005</c:v>
                </c:pt>
                <c:pt idx="23">
                  <c:v>0.64652299999999996</c:v>
                </c:pt>
                <c:pt idx="24">
                  <c:v>0.59167099999999972</c:v>
                </c:pt>
                <c:pt idx="25">
                  <c:v>0.53808199999999973</c:v>
                </c:pt>
                <c:pt idx="26">
                  <c:v>0.486095</c:v>
                </c:pt>
                <c:pt idx="27">
                  <c:v>0.43604300000000001</c:v>
                </c:pt>
                <c:pt idx="28">
                  <c:v>0.388243</c:v>
                </c:pt>
                <c:pt idx="29">
                  <c:v>0.34299800000000008</c:v>
                </c:pt>
                <c:pt idx="30">
                  <c:v>0.30059400000000008</c:v>
                </c:pt>
                <c:pt idx="31">
                  <c:v>0.26129799999999997</c:v>
                </c:pt>
                <c:pt idx="32">
                  <c:v>0.225358</c:v>
                </c:pt>
                <c:pt idx="33">
                  <c:v>0.19299600000000006</c:v>
                </c:pt>
                <c:pt idx="34">
                  <c:v>0.16441400000000006</c:v>
                </c:pt>
                <c:pt idx="35">
                  <c:v>0.13978399999999999</c:v>
                </c:pt>
                <c:pt idx="36">
                  <c:v>0.11925500000000003</c:v>
                </c:pt>
                <c:pt idx="37">
                  <c:v>0.102948</c:v>
                </c:pt>
                <c:pt idx="38">
                  <c:v>9.0953000000000006E-2</c:v>
                </c:pt>
                <c:pt idx="39">
                  <c:v>8.3333000000000004E-2</c:v>
                </c:pt>
                <c:pt idx="40">
                  <c:v>8.012200000000004E-2</c:v>
                </c:pt>
                <c:pt idx="41">
                  <c:v>8.132300000000002E-2</c:v>
                </c:pt>
                <c:pt idx="42">
                  <c:v>8.6910000000000001E-2</c:v>
                </c:pt>
                <c:pt idx="43">
                  <c:v>9.6828000000000025E-2</c:v>
                </c:pt>
                <c:pt idx="44">
                  <c:v>0.11099100000000002</c:v>
                </c:pt>
                <c:pt idx="45">
                  <c:v>0.12928700000000001</c:v>
                </c:pt>
                <c:pt idx="46">
                  <c:v>0.15157599999999999</c:v>
                </c:pt>
                <c:pt idx="47">
                  <c:v>0.17769199999999999</c:v>
                </c:pt>
                <c:pt idx="48">
                  <c:v>0.20744100000000004</c:v>
                </c:pt>
                <c:pt idx="49">
                  <c:v>0.24060799999999999</c:v>
                </c:pt>
                <c:pt idx="50">
                  <c:v>0.27695600000000009</c:v>
                </c:pt>
                <c:pt idx="51">
                  <c:v>0.31622500000000014</c:v>
                </c:pt>
                <c:pt idx="52">
                  <c:v>0.3581390000000001</c:v>
                </c:pt>
                <c:pt idx="53">
                  <c:v>0.40240300000000001</c:v>
                </c:pt>
                <c:pt idx="54">
                  <c:v>0.44870900000000002</c:v>
                </c:pt>
                <c:pt idx="55">
                  <c:v>0.49673700000000004</c:v>
                </c:pt>
                <c:pt idx="56">
                  <c:v>0.54615400000000003</c:v>
                </c:pt>
                <c:pt idx="57">
                  <c:v>0.59662300000000001</c:v>
                </c:pt>
                <c:pt idx="58">
                  <c:v>0.64780000000000026</c:v>
                </c:pt>
                <c:pt idx="59">
                  <c:v>0.69933800000000002</c:v>
                </c:pt>
                <c:pt idx="60">
                  <c:v>0.75088999999999995</c:v>
                </c:pt>
                <c:pt idx="61">
                  <c:v>0.80211100000000002</c:v>
                </c:pt>
                <c:pt idx="62">
                  <c:v>0.8526600000000002</c:v>
                </c:pt>
                <c:pt idx="63">
                  <c:v>0.90220299999999976</c:v>
                </c:pt>
                <c:pt idx="64">
                  <c:v>0.95041599999999982</c:v>
                </c:pt>
                <c:pt idx="65">
                  <c:v>0.99698699999999962</c:v>
                </c:pt>
                <c:pt idx="66">
                  <c:v>1.0416159999999999</c:v>
                </c:pt>
                <c:pt idx="67">
                  <c:v>1.0840180000000001</c:v>
                </c:pt>
                <c:pt idx="68">
                  <c:v>1.1239299999999997</c:v>
                </c:pt>
                <c:pt idx="69">
                  <c:v>1.1611039999999999</c:v>
                </c:pt>
                <c:pt idx="70">
                  <c:v>1.1953149999999999</c:v>
                </c:pt>
                <c:pt idx="71">
                  <c:v>1.226362</c:v>
                </c:pt>
                <c:pt idx="72">
                  <c:v>1.2540659999999999</c:v>
                </c:pt>
                <c:pt idx="73">
                  <c:v>1.2782739999999999</c:v>
                </c:pt>
                <c:pt idx="74">
                  <c:v>1.298859</c:v>
                </c:pt>
                <c:pt idx="75">
                  <c:v>1.3157229999999998</c:v>
                </c:pt>
                <c:pt idx="76">
                  <c:v>1.3287929999999999</c:v>
                </c:pt>
                <c:pt idx="77">
                  <c:v>1.3380259999999999</c:v>
                </c:pt>
                <c:pt idx="78">
                  <c:v>1.3434059999999999</c:v>
                </c:pt>
                <c:pt idx="79">
                  <c:v>1.344946</c:v>
                </c:pt>
                <c:pt idx="80">
                  <c:v>1.3426880000000001</c:v>
                </c:pt>
                <c:pt idx="81">
                  <c:v>1.3366989999999999</c:v>
                </c:pt>
                <c:pt idx="82">
                  <c:v>1.327075</c:v>
                </c:pt>
                <c:pt idx="83">
                  <c:v>1.3139379999999998</c:v>
                </c:pt>
                <c:pt idx="84">
                  <c:v>1.2974349999999994</c:v>
                </c:pt>
                <c:pt idx="85">
                  <c:v>1.2777369999999995</c:v>
                </c:pt>
                <c:pt idx="86">
                  <c:v>1.2550379999999999</c:v>
                </c:pt>
                <c:pt idx="87">
                  <c:v>1.2295529999999999</c:v>
                </c:pt>
                <c:pt idx="88">
                  <c:v>1.2015149999999997</c:v>
                </c:pt>
                <c:pt idx="89">
                  <c:v>1.1711780000000001</c:v>
                </c:pt>
                <c:pt idx="90">
                  <c:v>1.138808</c:v>
                </c:pt>
                <c:pt idx="91">
                  <c:v>1.1046870000000004</c:v>
                </c:pt>
                <c:pt idx="92">
                  <c:v>1.0691089999999999</c:v>
                </c:pt>
                <c:pt idx="93">
                  <c:v>1.032376</c:v>
                </c:pt>
                <c:pt idx="94">
                  <c:v>0.99479799999999996</c:v>
                </c:pt>
                <c:pt idx="95">
                  <c:v>0.95668799999999998</c:v>
                </c:pt>
                <c:pt idx="96">
                  <c:v>0.91836299999999971</c:v>
                </c:pt>
                <c:pt idx="97">
                  <c:v>0.88014099999999973</c:v>
                </c:pt>
                <c:pt idx="98">
                  <c:v>0.84233499999999972</c:v>
                </c:pt>
                <c:pt idx="99">
                  <c:v>0.80525599999999997</c:v>
                </c:pt>
                <c:pt idx="100">
                  <c:v>0.76920500000000025</c:v>
                </c:pt>
                <c:pt idx="101">
                  <c:v>0.73447799999999996</c:v>
                </c:pt>
                <c:pt idx="102">
                  <c:v>0.70135499999999973</c:v>
                </c:pt>
                <c:pt idx="103">
                  <c:v>0.67010499999999995</c:v>
                </c:pt>
                <c:pt idx="104">
                  <c:v>0.64098200000000005</c:v>
                </c:pt>
                <c:pt idx="105">
                  <c:v>0.61422100000000024</c:v>
                </c:pt>
                <c:pt idx="106">
                  <c:v>0.59004000000000001</c:v>
                </c:pt>
                <c:pt idx="107">
                  <c:v>0.56863399999999997</c:v>
                </c:pt>
                <c:pt idx="108">
                  <c:v>0.55017700000000003</c:v>
                </c:pt>
                <c:pt idx="109">
                  <c:v>0.53481900000000004</c:v>
                </c:pt>
                <c:pt idx="110">
                  <c:v>0.52268800000000004</c:v>
                </c:pt>
                <c:pt idx="111">
                  <c:v>0.51388299999999976</c:v>
                </c:pt>
                <c:pt idx="112">
                  <c:v>0.50847999999999982</c:v>
                </c:pt>
                <c:pt idx="113">
                  <c:v>0.506525</c:v>
                </c:pt>
                <c:pt idx="114">
                  <c:v>0.50804099999999996</c:v>
                </c:pt>
                <c:pt idx="115">
                  <c:v>0.51302099999999973</c:v>
                </c:pt>
                <c:pt idx="116">
                  <c:v>0.52143099999999976</c:v>
                </c:pt>
                <c:pt idx="117">
                  <c:v>0.5332119999999998</c:v>
                </c:pt>
                <c:pt idx="118">
                  <c:v>0.54827700000000001</c:v>
                </c:pt>
                <c:pt idx="119">
                  <c:v>0.56651499999999977</c:v>
                </c:pt>
                <c:pt idx="120">
                  <c:v>0.5877869999999995</c:v>
                </c:pt>
                <c:pt idx="121">
                  <c:v>0.61193500000000023</c:v>
                </c:pt>
                <c:pt idx="122">
                  <c:v>0.63877300000000026</c:v>
                </c:pt>
                <c:pt idx="123">
                  <c:v>0.6680980000000003</c:v>
                </c:pt>
                <c:pt idx="124">
                  <c:v>0.69968500000000022</c:v>
                </c:pt>
                <c:pt idx="125">
                  <c:v>0.73329299999999997</c:v>
                </c:pt>
                <c:pt idx="126">
                  <c:v>0.76866200000000018</c:v>
                </c:pt>
                <c:pt idx="127">
                  <c:v>0.80551899999999976</c:v>
                </c:pt>
                <c:pt idx="128">
                  <c:v>0.84358</c:v>
                </c:pt>
                <c:pt idx="129">
                  <c:v>0.88254900000000003</c:v>
                </c:pt>
                <c:pt idx="130">
                  <c:v>0.922122</c:v>
                </c:pt>
                <c:pt idx="131">
                  <c:v>0.96199100000000026</c:v>
                </c:pt>
                <c:pt idx="132">
                  <c:v>1.0018429999999998</c:v>
                </c:pt>
                <c:pt idx="133">
                  <c:v>1.0413649999999997</c:v>
                </c:pt>
                <c:pt idx="134">
                  <c:v>1.080244</c:v>
                </c:pt>
                <c:pt idx="135">
                  <c:v>1.1181700000000001</c:v>
                </c:pt>
                <c:pt idx="136">
                  <c:v>1.1548419999999999</c:v>
                </c:pt>
                <c:pt idx="137">
                  <c:v>1.1899649999999995</c:v>
                </c:pt>
                <c:pt idx="138">
                  <c:v>1.223252</c:v>
                </c:pt>
                <c:pt idx="139">
                  <c:v>1.2544329999999999</c:v>
                </c:pt>
                <c:pt idx="140">
                  <c:v>1.2832489999999999</c:v>
                </c:pt>
                <c:pt idx="141">
                  <c:v>1.3094589999999999</c:v>
                </c:pt>
                <c:pt idx="142">
                  <c:v>1.3328389999999999</c:v>
                </c:pt>
                <c:pt idx="143">
                  <c:v>1.3531869999999999</c:v>
                </c:pt>
                <c:pt idx="144">
                  <c:v>1.3703190000000001</c:v>
                </c:pt>
                <c:pt idx="145">
                  <c:v>1.3840760000000001</c:v>
                </c:pt>
                <c:pt idx="146">
                  <c:v>1.394323</c:v>
                </c:pt>
                <c:pt idx="147">
                  <c:v>1.4009499999999995</c:v>
                </c:pt>
                <c:pt idx="148">
                  <c:v>1.4038709999999994</c:v>
                </c:pt>
                <c:pt idx="149">
                  <c:v>1.4030289999999994</c:v>
                </c:pt>
                <c:pt idx="150">
                  <c:v>1.398393</c:v>
                </c:pt>
                <c:pt idx="151">
                  <c:v>1.389958</c:v>
                </c:pt>
                <c:pt idx="152">
                  <c:v>1.3777489999999999</c:v>
                </c:pt>
                <c:pt idx="153">
                  <c:v>1.3618159999999999</c:v>
                </c:pt>
                <c:pt idx="154">
                  <c:v>1.342236</c:v>
                </c:pt>
                <c:pt idx="155">
                  <c:v>1.319115</c:v>
                </c:pt>
                <c:pt idx="156">
                  <c:v>1.2925819999999999</c:v>
                </c:pt>
                <c:pt idx="157">
                  <c:v>1.2627919999999995</c:v>
                </c:pt>
                <c:pt idx="158">
                  <c:v>1.2299229999999994</c:v>
                </c:pt>
                <c:pt idx="159">
                  <c:v>1.1941770000000005</c:v>
                </c:pt>
                <c:pt idx="160">
                  <c:v>1.155775</c:v>
                </c:pt>
                <c:pt idx="161">
                  <c:v>1.1149609999999999</c:v>
                </c:pt>
                <c:pt idx="162">
                  <c:v>1.0719939999999994</c:v>
                </c:pt>
                <c:pt idx="163">
                  <c:v>1.02715</c:v>
                </c:pt>
                <c:pt idx="164">
                  <c:v>0.98071799999999976</c:v>
                </c:pt>
                <c:pt idx="165">
                  <c:v>0.933002</c:v>
                </c:pt>
                <c:pt idx="166">
                  <c:v>0.88431399999999971</c:v>
                </c:pt>
                <c:pt idx="167">
                  <c:v>0.83497299999999997</c:v>
                </c:pt>
                <c:pt idx="168">
                  <c:v>0.78530500000000003</c:v>
                </c:pt>
                <c:pt idx="169">
                  <c:v>0.73564000000000029</c:v>
                </c:pt>
                <c:pt idx="170">
                  <c:v>0.686307</c:v>
                </c:pt>
                <c:pt idx="171">
                  <c:v>0.63763300000000023</c:v>
                </c:pt>
                <c:pt idx="172">
                  <c:v>0.58994500000000005</c:v>
                </c:pt>
                <c:pt idx="173">
                  <c:v>0.54355999999999982</c:v>
                </c:pt>
                <c:pt idx="174">
                  <c:v>0.49878900000000015</c:v>
                </c:pt>
                <c:pt idx="175">
                  <c:v>0.45593100000000003</c:v>
                </c:pt>
                <c:pt idx="176">
                  <c:v>0.41527500000000001</c:v>
                </c:pt>
                <c:pt idx="177">
                  <c:v>0.37709200000000009</c:v>
                </c:pt>
                <c:pt idx="178">
                  <c:v>0.341638</c:v>
                </c:pt>
                <c:pt idx="179">
                  <c:v>0.30915200000000009</c:v>
                </c:pt>
                <c:pt idx="180">
                  <c:v>0.27985200000000016</c:v>
                </c:pt>
                <c:pt idx="181">
                  <c:v>0.25393200000000005</c:v>
                </c:pt>
                <c:pt idx="182">
                  <c:v>0.23156800000000005</c:v>
                </c:pt>
                <c:pt idx="183">
                  <c:v>0.21290800000000004</c:v>
                </c:pt>
                <c:pt idx="184">
                  <c:v>0.198075</c:v>
                </c:pt>
                <c:pt idx="185">
                  <c:v>0.18716900000000006</c:v>
                </c:pt>
                <c:pt idx="186">
                  <c:v>0.18026000000000006</c:v>
                </c:pt>
                <c:pt idx="187">
                  <c:v>0.17739300000000005</c:v>
                </c:pt>
                <c:pt idx="188">
                  <c:v>0.17858299999999999</c:v>
                </c:pt>
                <c:pt idx="189">
                  <c:v>0.18382000000000001</c:v>
                </c:pt>
                <c:pt idx="190">
                  <c:v>0.19306499999999999</c:v>
                </c:pt>
                <c:pt idx="191">
                  <c:v>0.20625399999999999</c:v>
                </c:pt>
                <c:pt idx="192">
                  <c:v>0.22329199999999999</c:v>
                </c:pt>
                <c:pt idx="193">
                  <c:v>0.24406200000000006</c:v>
                </c:pt>
                <c:pt idx="194">
                  <c:v>0.26841900000000002</c:v>
                </c:pt>
                <c:pt idx="195">
                  <c:v>0.2961970000000001</c:v>
                </c:pt>
                <c:pt idx="196">
                  <c:v>0.32720400000000016</c:v>
                </c:pt>
                <c:pt idx="197">
                  <c:v>0.36122800000000016</c:v>
                </c:pt>
                <c:pt idx="198">
                  <c:v>0.39803600000000011</c:v>
                </c:pt>
                <c:pt idx="199">
                  <c:v>0.43737700000000013</c:v>
                </c:pt>
                <c:pt idx="200">
                  <c:v>0.47898500000000022</c:v>
                </c:pt>
                <c:pt idx="201">
                  <c:v>0.52257500000000001</c:v>
                </c:pt>
                <c:pt idx="202">
                  <c:v>0.56785500000000022</c:v>
                </c:pt>
                <c:pt idx="203">
                  <c:v>0.61451699999999976</c:v>
                </c:pt>
                <c:pt idx="204">
                  <c:v>0.66224799999999995</c:v>
                </c:pt>
                <c:pt idx="205">
                  <c:v>0.71072700000000022</c:v>
                </c:pt>
                <c:pt idx="206">
                  <c:v>0.75963000000000025</c:v>
                </c:pt>
                <c:pt idx="207">
                  <c:v>0.80863099999999999</c:v>
                </c:pt>
                <c:pt idx="208">
                  <c:v>0.85740400000000005</c:v>
                </c:pt>
                <c:pt idx="209">
                  <c:v>0.90562699999999996</c:v>
                </c:pt>
                <c:pt idx="210">
                  <c:v>0.952982</c:v>
                </c:pt>
                <c:pt idx="211">
                  <c:v>0.99915900000000002</c:v>
                </c:pt>
                <c:pt idx="212">
                  <c:v>1.043857</c:v>
                </c:pt>
                <c:pt idx="213">
                  <c:v>1.0867869999999999</c:v>
                </c:pt>
                <c:pt idx="214">
                  <c:v>1.127672</c:v>
                </c:pt>
                <c:pt idx="215">
                  <c:v>1.1662540000000001</c:v>
                </c:pt>
                <c:pt idx="216">
                  <c:v>1.2022889999999999</c:v>
                </c:pt>
                <c:pt idx="217">
                  <c:v>1.2355529999999999</c:v>
                </c:pt>
                <c:pt idx="218">
                  <c:v>1.2658429999999998</c:v>
                </c:pt>
                <c:pt idx="219">
                  <c:v>1.2929759999999999</c:v>
                </c:pt>
                <c:pt idx="220">
                  <c:v>1.3167949999999995</c:v>
                </c:pt>
                <c:pt idx="221">
                  <c:v>1.3371639999999998</c:v>
                </c:pt>
                <c:pt idx="222">
                  <c:v>1.3539739999999998</c:v>
                </c:pt>
                <c:pt idx="223">
                  <c:v>1.3671409999999999</c:v>
                </c:pt>
                <c:pt idx="224">
                  <c:v>1.376606</c:v>
                </c:pt>
                <c:pt idx="225">
                  <c:v>1.382339</c:v>
                </c:pt>
                <c:pt idx="226">
                  <c:v>1.384334</c:v>
                </c:pt>
                <c:pt idx="227">
                  <c:v>1.3826130000000001</c:v>
                </c:pt>
                <c:pt idx="228">
                  <c:v>1.3772239999999998</c:v>
                </c:pt>
                <c:pt idx="229">
                  <c:v>1.368241</c:v>
                </c:pt>
                <c:pt idx="230">
                  <c:v>1.3557609999999998</c:v>
                </c:pt>
                <c:pt idx="231">
                  <c:v>1.3399099999999995</c:v>
                </c:pt>
                <c:pt idx="232">
                  <c:v>1.320832</c:v>
                </c:pt>
                <c:pt idx="233">
                  <c:v>1.2986979999999999</c:v>
                </c:pt>
                <c:pt idx="234">
                  <c:v>1.2736959999999995</c:v>
                </c:pt>
                <c:pt idx="235">
                  <c:v>1.2460370000000001</c:v>
                </c:pt>
                <c:pt idx="236">
                  <c:v>1.2159479999999998</c:v>
                </c:pt>
                <c:pt idx="237">
                  <c:v>1.1836720000000001</c:v>
                </c:pt>
                <c:pt idx="238">
                  <c:v>1.149467</c:v>
                </c:pt>
                <c:pt idx="239">
                  <c:v>1.1136039999999998</c:v>
                </c:pt>
                <c:pt idx="240">
                  <c:v>1.0763639999999999</c:v>
                </c:pt>
                <c:pt idx="241">
                  <c:v>1.038035</c:v>
                </c:pt>
                <c:pt idx="242">
                  <c:v>0.99891399999999975</c:v>
                </c:pt>
                <c:pt idx="243">
                  <c:v>0.95930099999999996</c:v>
                </c:pt>
                <c:pt idx="244">
                  <c:v>0.91949599999999998</c:v>
                </c:pt>
                <c:pt idx="245">
                  <c:v>0.8798020000000002</c:v>
                </c:pt>
                <c:pt idx="246">
                  <c:v>0.84051599999999982</c:v>
                </c:pt>
                <c:pt idx="247">
                  <c:v>0.80193400000000004</c:v>
                </c:pt>
                <c:pt idx="248">
                  <c:v>0.76434200000000019</c:v>
                </c:pt>
                <c:pt idx="249">
                  <c:v>0.72801899999999997</c:v>
                </c:pt>
                <c:pt idx="250">
                  <c:v>0.69323299999999977</c:v>
                </c:pt>
                <c:pt idx="251">
                  <c:v>0.66023799999999999</c:v>
                </c:pt>
                <c:pt idx="252">
                  <c:v>0.62927400000000022</c:v>
                </c:pt>
                <c:pt idx="253">
                  <c:v>0.60056599999999982</c:v>
                </c:pt>
                <c:pt idx="254">
                  <c:v>0.57431900000000002</c:v>
                </c:pt>
                <c:pt idx="255">
                  <c:v>0.55071999999999999</c:v>
                </c:pt>
                <c:pt idx="256">
                  <c:v>0.52993400000000002</c:v>
                </c:pt>
                <c:pt idx="257">
                  <c:v>0.51210500000000003</c:v>
                </c:pt>
                <c:pt idx="258">
                  <c:v>0.49735500000000021</c:v>
                </c:pt>
                <c:pt idx="259">
                  <c:v>0.48578000000000016</c:v>
                </c:pt>
                <c:pt idx="260">
                  <c:v>0.47745400000000016</c:v>
                </c:pt>
                <c:pt idx="261">
                  <c:v>0.47242500000000015</c:v>
                </c:pt>
                <c:pt idx="262">
                  <c:v>0.47071500000000011</c:v>
                </c:pt>
                <c:pt idx="263">
                  <c:v>0.47232300000000021</c:v>
                </c:pt>
                <c:pt idx="264">
                  <c:v>0.47722000000000009</c:v>
                </c:pt>
                <c:pt idx="265">
                  <c:v>0.48535600000000012</c:v>
                </c:pt>
                <c:pt idx="266">
                  <c:v>0.49665300000000001</c:v>
                </c:pt>
                <c:pt idx="267">
                  <c:v>0.51100999999999996</c:v>
                </c:pt>
                <c:pt idx="268">
                  <c:v>0.528304</c:v>
                </c:pt>
                <c:pt idx="269">
                  <c:v>0.54838900000000002</c:v>
                </c:pt>
                <c:pt idx="270">
                  <c:v>0.57109799999999999</c:v>
                </c:pt>
                <c:pt idx="271">
                  <c:v>0.59624599999999983</c:v>
                </c:pt>
                <c:pt idx="272">
                  <c:v>0.62362800000000029</c:v>
                </c:pt>
                <c:pt idx="273">
                  <c:v>0.6530210000000003</c:v>
                </c:pt>
                <c:pt idx="274">
                  <c:v>0.68418999999999996</c:v>
                </c:pt>
                <c:pt idx="275">
                  <c:v>0.71688499999999999</c:v>
                </c:pt>
                <c:pt idx="276">
                  <c:v>0.75084500000000032</c:v>
                </c:pt>
                <c:pt idx="277">
                  <c:v>0.78579800000000022</c:v>
                </c:pt>
                <c:pt idx="278">
                  <c:v>0.82146799999999975</c:v>
                </c:pt>
                <c:pt idx="279">
                  <c:v>0.85757000000000005</c:v>
                </c:pt>
                <c:pt idx="280">
                  <c:v>0.89381699999999975</c:v>
                </c:pt>
                <c:pt idx="281">
                  <c:v>0.92992200000000003</c:v>
                </c:pt>
                <c:pt idx="282">
                  <c:v>0.96559700000000004</c:v>
                </c:pt>
                <c:pt idx="283">
                  <c:v>1.000559</c:v>
                </c:pt>
                <c:pt idx="284">
                  <c:v>1.0345279999999999</c:v>
                </c:pt>
                <c:pt idx="285">
                  <c:v>1.0672339999999998</c:v>
                </c:pt>
                <c:pt idx="286">
                  <c:v>1.098414</c:v>
                </c:pt>
                <c:pt idx="287">
                  <c:v>1.1278170000000001</c:v>
                </c:pt>
                <c:pt idx="288">
                  <c:v>1.155205</c:v>
                </c:pt>
                <c:pt idx="289">
                  <c:v>1.1803560000000004</c:v>
                </c:pt>
                <c:pt idx="290">
                  <c:v>1.2030609999999995</c:v>
                </c:pt>
                <c:pt idx="291">
                  <c:v>1.2231339999999995</c:v>
                </c:pt>
                <c:pt idx="292">
                  <c:v>1.2404039999999998</c:v>
                </c:pt>
                <c:pt idx="293">
                  <c:v>1.2547229999999998</c:v>
                </c:pt>
                <c:pt idx="294">
                  <c:v>1.2659639999999994</c:v>
                </c:pt>
                <c:pt idx="295">
                  <c:v>1.2740229999999999</c:v>
                </c:pt>
                <c:pt idx="296">
                  <c:v>1.2788189999999999</c:v>
                </c:pt>
                <c:pt idx="297">
                  <c:v>1.280297</c:v>
                </c:pt>
                <c:pt idx="298">
                  <c:v>1.2784229999999999</c:v>
                </c:pt>
                <c:pt idx="299">
                  <c:v>1.2731899999999998</c:v>
                </c:pt>
                <c:pt idx="300">
                  <c:v>1.2646170000000001</c:v>
                </c:pt>
                <c:pt idx="301">
                  <c:v>1.252745</c:v>
                </c:pt>
                <c:pt idx="302">
                  <c:v>1.2376409999999998</c:v>
                </c:pt>
                <c:pt idx="303">
                  <c:v>1.2193969999999996</c:v>
                </c:pt>
                <c:pt idx="304">
                  <c:v>1.198126</c:v>
                </c:pt>
                <c:pt idx="305">
                  <c:v>1.1739659999999998</c:v>
                </c:pt>
                <c:pt idx="306">
                  <c:v>1.1470750000000001</c:v>
                </c:pt>
                <c:pt idx="307">
                  <c:v>1.1176309999999998</c:v>
                </c:pt>
                <c:pt idx="308">
                  <c:v>1.0858329999999998</c:v>
                </c:pt>
                <c:pt idx="309">
                  <c:v>1.0518969999999996</c:v>
                </c:pt>
                <c:pt idx="310">
                  <c:v>1.0160560000000001</c:v>
                </c:pt>
                <c:pt idx="311">
                  <c:v>0.97855499999999973</c:v>
                </c:pt>
                <c:pt idx="312">
                  <c:v>0.93965500000000024</c:v>
                </c:pt>
                <c:pt idx="313">
                  <c:v>0.89962600000000004</c:v>
                </c:pt>
                <c:pt idx="314">
                  <c:v>0.85874800000000029</c:v>
                </c:pt>
                <c:pt idx="315">
                  <c:v>0.81730899999999973</c:v>
                </c:pt>
                <c:pt idx="316">
                  <c:v>0.77559900000000026</c:v>
                </c:pt>
                <c:pt idx="317">
                  <c:v>0.73391300000000004</c:v>
                </c:pt>
                <c:pt idx="318">
                  <c:v>0.69254800000000005</c:v>
                </c:pt>
                <c:pt idx="319">
                  <c:v>0.65179700000000029</c:v>
                </c:pt>
                <c:pt idx="320">
                  <c:v>0.61195200000000005</c:v>
                </c:pt>
                <c:pt idx="321">
                  <c:v>0.57329699999999972</c:v>
                </c:pt>
                <c:pt idx="322">
                  <c:v>0.53611199999999981</c:v>
                </c:pt>
                <c:pt idx="323">
                  <c:v>0.50066299999999975</c:v>
                </c:pt>
                <c:pt idx="324">
                  <c:v>0.46720800000000001</c:v>
                </c:pt>
                <c:pt idx="325">
                  <c:v>0.43599200000000016</c:v>
                </c:pt>
                <c:pt idx="326">
                  <c:v>0.40724200000000005</c:v>
                </c:pt>
                <c:pt idx="327">
                  <c:v>0.38117000000000012</c:v>
                </c:pt>
                <c:pt idx="328">
                  <c:v>0.35797200000000012</c:v>
                </c:pt>
                <c:pt idx="329">
                  <c:v>0.33782000000000023</c:v>
                </c:pt>
                <c:pt idx="330">
                  <c:v>0.32086900000000013</c:v>
                </c:pt>
                <c:pt idx="331">
                  <c:v>0.30725000000000002</c:v>
                </c:pt>
                <c:pt idx="332">
                  <c:v>0.29707200000000011</c:v>
                </c:pt>
                <c:pt idx="333">
                  <c:v>0.29042000000000012</c:v>
                </c:pt>
                <c:pt idx="334">
                  <c:v>0.28735500000000008</c:v>
                </c:pt>
                <c:pt idx="335">
                  <c:v>0.28791400000000011</c:v>
                </c:pt>
                <c:pt idx="336">
                  <c:v>0.29210700000000001</c:v>
                </c:pt>
                <c:pt idx="337">
                  <c:v>0.29992100000000022</c:v>
                </c:pt>
                <c:pt idx="338">
                  <c:v>0.31131700000000012</c:v>
                </c:pt>
                <c:pt idx="339">
                  <c:v>0.3262310000000001</c:v>
                </c:pt>
                <c:pt idx="340">
                  <c:v>0.34457600000000016</c:v>
                </c:pt>
                <c:pt idx="341">
                  <c:v>0.36624000000000001</c:v>
                </c:pt>
                <c:pt idx="342">
                  <c:v>0.39108900000000013</c:v>
                </c:pt>
                <c:pt idx="343">
                  <c:v>0.41896600000000012</c:v>
                </c:pt>
                <c:pt idx="344">
                  <c:v>0.44969399999999998</c:v>
                </c:pt>
                <c:pt idx="345">
                  <c:v>0.48307700000000015</c:v>
                </c:pt>
                <c:pt idx="346">
                  <c:v>0.51890000000000003</c:v>
                </c:pt>
                <c:pt idx="347">
                  <c:v>0.55692900000000023</c:v>
                </c:pt>
                <c:pt idx="348">
                  <c:v>0.59691899999999976</c:v>
                </c:pt>
                <c:pt idx="349">
                  <c:v>0.63861000000000023</c:v>
                </c:pt>
                <c:pt idx="350">
                  <c:v>0.68172800000000022</c:v>
                </c:pt>
                <c:pt idx="351">
                  <c:v>0.72599200000000019</c:v>
                </c:pt>
                <c:pt idx="352">
                  <c:v>0.77111300000000005</c:v>
                </c:pt>
                <c:pt idx="353">
                  <c:v>0.81679500000000038</c:v>
                </c:pt>
                <c:pt idx="354">
                  <c:v>0.86273999999999995</c:v>
                </c:pt>
                <c:pt idx="355">
                  <c:v>0.90864599999999995</c:v>
                </c:pt>
                <c:pt idx="356">
                  <c:v>0.95421500000000004</c:v>
                </c:pt>
                <c:pt idx="357">
                  <c:v>0.99914800000000004</c:v>
                </c:pt>
                <c:pt idx="358">
                  <c:v>1.0431520000000001</c:v>
                </c:pt>
                <c:pt idx="359">
                  <c:v>1.085942</c:v>
                </c:pt>
                <c:pt idx="360">
                  <c:v>1.1272389999999999</c:v>
                </c:pt>
                <c:pt idx="361">
                  <c:v>1.1667770000000004</c:v>
                </c:pt>
                <c:pt idx="362">
                  <c:v>1.2043009999999998</c:v>
                </c:pt>
                <c:pt idx="363">
                  <c:v>1.2395699999999996</c:v>
                </c:pt>
                <c:pt idx="364">
                  <c:v>1.272359</c:v>
                </c:pt>
                <c:pt idx="365">
                  <c:v>1.3024609999999999</c:v>
                </c:pt>
                <c:pt idx="366">
                  <c:v>1.3296870000000001</c:v>
                </c:pt>
                <c:pt idx="367">
                  <c:v>1.3538669999999995</c:v>
                </c:pt>
                <c:pt idx="368">
                  <c:v>1.374854</c:v>
                </c:pt>
                <c:pt idx="369">
                  <c:v>1.392522</c:v>
                </c:pt>
                <c:pt idx="370">
                  <c:v>1.4067679999999998</c:v>
                </c:pt>
                <c:pt idx="371">
                  <c:v>1.4175119999999997</c:v>
                </c:pt>
                <c:pt idx="372">
                  <c:v>1.4246989999999995</c:v>
                </c:pt>
                <c:pt idx="373">
                  <c:v>1.4282969999999995</c:v>
                </c:pt>
                <c:pt idx="374">
                  <c:v>1.4283009999999998</c:v>
                </c:pt>
                <c:pt idx="375">
                  <c:v>1.4247269999999996</c:v>
                </c:pt>
                <c:pt idx="376">
                  <c:v>1.4176179999999998</c:v>
                </c:pt>
                <c:pt idx="377">
                  <c:v>1.4070399999999996</c:v>
                </c:pt>
                <c:pt idx="378">
                  <c:v>1.3930819999999999</c:v>
                </c:pt>
                <c:pt idx="379">
                  <c:v>1.3758570000000001</c:v>
                </c:pt>
                <c:pt idx="380">
                  <c:v>1.355497</c:v>
                </c:pt>
                <c:pt idx="381">
                  <c:v>1.3321580000000004</c:v>
                </c:pt>
                <c:pt idx="382">
                  <c:v>1.306014</c:v>
                </c:pt>
                <c:pt idx="383">
                  <c:v>1.2772570000000001</c:v>
                </c:pt>
                <c:pt idx="384">
                  <c:v>1.2460979999999999</c:v>
                </c:pt>
                <c:pt idx="385">
                  <c:v>1.2127609999999998</c:v>
                </c:pt>
                <c:pt idx="386">
                  <c:v>1.177486</c:v>
                </c:pt>
                <c:pt idx="387">
                  <c:v>1.140523</c:v>
                </c:pt>
                <c:pt idx="388">
                  <c:v>1.102133</c:v>
                </c:pt>
                <c:pt idx="389">
                  <c:v>1.0625869999999999</c:v>
                </c:pt>
                <c:pt idx="390">
                  <c:v>1.02216</c:v>
                </c:pt>
                <c:pt idx="391">
                  <c:v>0.9811329999999997</c:v>
                </c:pt>
                <c:pt idx="392">
                  <c:v>0.93978899999999999</c:v>
                </c:pt>
                <c:pt idx="393">
                  <c:v>0.89841199999999977</c:v>
                </c:pt>
                <c:pt idx="394">
                  <c:v>0.85728400000000005</c:v>
                </c:pt>
                <c:pt idx="395">
                  <c:v>0.81668399999999997</c:v>
                </c:pt>
                <c:pt idx="396">
                  <c:v>0.77688500000000038</c:v>
                </c:pt>
                <c:pt idx="397">
                  <c:v>0.73815299999999973</c:v>
                </c:pt>
                <c:pt idx="398">
                  <c:v>0.70074499999999995</c:v>
                </c:pt>
                <c:pt idx="399">
                  <c:v>0.66490600000000022</c:v>
                </c:pt>
                <c:pt idx="400">
                  <c:v>0.63087000000000026</c:v>
                </c:pt>
                <c:pt idx="401">
                  <c:v>0.59885500000000003</c:v>
                </c:pt>
                <c:pt idx="402">
                  <c:v>0.56906400000000001</c:v>
                </c:pt>
                <c:pt idx="403">
                  <c:v>0.54168300000000003</c:v>
                </c:pt>
                <c:pt idx="404">
                  <c:v>0.51688000000000001</c:v>
                </c:pt>
                <c:pt idx="405">
                  <c:v>0.49480200000000013</c:v>
                </c:pt>
                <c:pt idx="406">
                  <c:v>0.47557800000000011</c:v>
                </c:pt>
                <c:pt idx="407">
                  <c:v>0.45931200000000011</c:v>
                </c:pt>
                <c:pt idx="408">
                  <c:v>0.44608900000000001</c:v>
                </c:pt>
                <c:pt idx="409">
                  <c:v>0.43597100000000011</c:v>
                </c:pt>
                <c:pt idx="410">
                  <c:v>0.42899600000000015</c:v>
                </c:pt>
                <c:pt idx="411">
                  <c:v>0.42518100000000014</c:v>
                </c:pt>
                <c:pt idx="412">
                  <c:v>0.42451700000000014</c:v>
                </c:pt>
                <c:pt idx="413">
                  <c:v>0.42697400000000013</c:v>
                </c:pt>
                <c:pt idx="414">
                  <c:v>0.43250100000000002</c:v>
                </c:pt>
                <c:pt idx="415">
                  <c:v>0.441021</c:v>
                </c:pt>
                <c:pt idx="416">
                  <c:v>0.45243900000000004</c:v>
                </c:pt>
                <c:pt idx="417">
                  <c:v>0.46663700000000002</c:v>
                </c:pt>
                <c:pt idx="418">
                  <c:v>0.48347900000000021</c:v>
                </c:pt>
                <c:pt idx="419">
                  <c:v>0.50280800000000003</c:v>
                </c:pt>
                <c:pt idx="420">
                  <c:v>0.5244529999999995</c:v>
                </c:pt>
                <c:pt idx="421">
                  <c:v>0.54822400000000004</c:v>
                </c:pt>
                <c:pt idx="422">
                  <c:v>0.57391700000000001</c:v>
                </c:pt>
                <c:pt idx="423">
                  <c:v>0.60131500000000004</c:v>
                </c:pt>
                <c:pt idx="424">
                  <c:v>0.63019000000000025</c:v>
                </c:pt>
                <c:pt idx="425">
                  <c:v>0.66030299999999997</c:v>
                </c:pt>
                <c:pt idx="426">
                  <c:v>0.69140800000000002</c:v>
                </c:pt>
                <c:pt idx="427">
                  <c:v>0.72325200000000001</c:v>
                </c:pt>
                <c:pt idx="428">
                  <c:v>0.75557799999999997</c:v>
                </c:pt>
                <c:pt idx="429">
                  <c:v>0.78812700000000002</c:v>
                </c:pt>
                <c:pt idx="430">
                  <c:v>0.82063900000000023</c:v>
                </c:pt>
                <c:pt idx="431">
                  <c:v>0.85285599999999995</c:v>
                </c:pt>
              </c:numCache>
            </c:numRef>
          </c:yVal>
        </c:ser>
        <c:axId val="84114432"/>
        <c:axId val="84112896"/>
      </c:scatterChart>
      <c:valAx>
        <c:axId val="84096128"/>
        <c:scaling>
          <c:orientation val="minMax"/>
          <c:max val="41496.5"/>
          <c:min val="41495.5"/>
        </c:scaling>
        <c:axPos val="b"/>
        <c:title>
          <c:tx>
            <c:rich>
              <a:bodyPr/>
              <a:lstStyle/>
              <a:p>
                <a:pPr>
                  <a:defRPr/>
                </a:pPr>
                <a:r>
                  <a:rPr lang="en-US"/>
                  <a:t>Time (GTM-7)</a:t>
                </a:r>
              </a:p>
            </c:rich>
          </c:tx>
          <c:layout/>
        </c:title>
        <c:numFmt formatCode="h:mm;@" sourceLinked="0"/>
        <c:tickLblPos val="nextTo"/>
        <c:crossAx val="84098432"/>
        <c:crosses val="autoZero"/>
        <c:crossBetween val="midCat"/>
      </c:valAx>
      <c:valAx>
        <c:axId val="84098432"/>
        <c:scaling>
          <c:orientation val="minMax"/>
          <c:max val="550"/>
          <c:min val="450"/>
        </c:scaling>
        <c:axPos val="l"/>
        <c:title>
          <c:tx>
            <c:rich>
              <a:bodyPr rot="0" vert="horz"/>
              <a:lstStyle/>
              <a:p>
                <a:pPr>
                  <a:defRPr/>
                </a:pPr>
                <a:r>
                  <a:rPr lang="en-US"/>
                  <a:t>CO2 ppm</a:t>
                </a:r>
              </a:p>
            </c:rich>
          </c:tx>
          <c:layout/>
        </c:title>
        <c:numFmt formatCode="General" sourceLinked="1"/>
        <c:tickLblPos val="nextTo"/>
        <c:crossAx val="84096128"/>
        <c:crosses val="autoZero"/>
        <c:crossBetween val="midCat"/>
        <c:majorUnit val="20"/>
      </c:valAx>
      <c:valAx>
        <c:axId val="84112896"/>
        <c:scaling>
          <c:orientation val="minMax"/>
        </c:scaling>
        <c:axPos val="r"/>
        <c:numFmt formatCode="General" sourceLinked="1"/>
        <c:tickLblPos val="nextTo"/>
        <c:crossAx val="84114432"/>
        <c:crosses val="max"/>
        <c:crossBetween val="midCat"/>
      </c:valAx>
      <c:valAx>
        <c:axId val="84114432"/>
        <c:scaling>
          <c:orientation val="minMax"/>
        </c:scaling>
        <c:delete val="1"/>
        <c:axPos val="b"/>
        <c:numFmt formatCode="m/d/yyyy\ h:mm" sourceLinked="1"/>
        <c:tickLblPos val="none"/>
        <c:crossAx val="84112896"/>
        <c:crosses val="autoZero"/>
        <c:crossBetween val="midCat"/>
      </c:valAx>
      <c:spPr>
        <a:noFill/>
        <a:ln w="25400">
          <a:noFill/>
        </a:ln>
      </c:spPr>
    </c:plotArea>
    <c:legend>
      <c:legendPos val="r"/>
      <c:layout>
        <c:manualLayout>
          <c:xMode val="edge"/>
          <c:yMode val="edge"/>
          <c:x val="0.56788888888888911"/>
          <c:y val="0.18419801691455237"/>
          <c:w val="0.14044444444444457"/>
          <c:h val="0.15799285505978425"/>
        </c:manualLayout>
      </c:layout>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26833" cy="464185"/>
          </a:xfrm>
          <a:prstGeom prst="rect">
            <a:avLst/>
          </a:prstGeom>
        </p:spPr>
        <p:txBody>
          <a:bodyPr vert="horz" lIns="92959" tIns="46479" rIns="92959" bIns="46479" rtlCol="0"/>
          <a:lstStyle>
            <a:lvl1pPr algn="l">
              <a:defRPr sz="1200"/>
            </a:lvl1pPr>
          </a:lstStyle>
          <a:p>
            <a:endParaRPr lang="en-US"/>
          </a:p>
        </p:txBody>
      </p:sp>
      <p:sp>
        <p:nvSpPr>
          <p:cNvPr id="3" name="Date Placeholder 2"/>
          <p:cNvSpPr>
            <a:spLocks noGrp="1"/>
          </p:cNvSpPr>
          <p:nvPr>
            <p:ph type="dt" idx="1"/>
          </p:nvPr>
        </p:nvSpPr>
        <p:spPr>
          <a:xfrm>
            <a:off x="3956551" y="0"/>
            <a:ext cx="3026833" cy="464185"/>
          </a:xfrm>
          <a:prstGeom prst="rect">
            <a:avLst/>
          </a:prstGeom>
        </p:spPr>
        <p:txBody>
          <a:bodyPr vert="horz" lIns="92959" tIns="46479" rIns="92959" bIns="46479" rtlCol="0"/>
          <a:lstStyle>
            <a:lvl1pPr algn="r">
              <a:defRPr sz="1200"/>
            </a:lvl1pPr>
          </a:lstStyle>
          <a:p>
            <a:fld id="{2FDB7DC5-F621-42E9-A661-DF25EDF27145}" type="datetimeFigureOut">
              <a:rPr lang="en-US" smtClean="0"/>
              <a:pPr/>
              <a:t>8/13/2013</a:t>
            </a:fld>
            <a:endParaRPr lang="en-US"/>
          </a:p>
        </p:txBody>
      </p:sp>
      <p:sp>
        <p:nvSpPr>
          <p:cNvPr id="4" name="Slide Image Placeholder 3"/>
          <p:cNvSpPr>
            <a:spLocks noGrp="1" noRot="1" noChangeAspect="1"/>
          </p:cNvSpPr>
          <p:nvPr>
            <p:ph type="sldImg" idx="2"/>
          </p:nvPr>
        </p:nvSpPr>
        <p:spPr>
          <a:xfrm>
            <a:off x="398463" y="696913"/>
            <a:ext cx="6188075" cy="3481387"/>
          </a:xfrm>
          <a:prstGeom prst="rect">
            <a:avLst/>
          </a:prstGeom>
          <a:noFill/>
          <a:ln w="12700">
            <a:solidFill>
              <a:prstClr val="black"/>
            </a:solidFill>
          </a:ln>
        </p:spPr>
        <p:txBody>
          <a:bodyPr vert="horz" lIns="92959" tIns="46479" rIns="92959" bIns="46479" rtlCol="0" anchor="ctr"/>
          <a:lstStyle/>
          <a:p>
            <a:endParaRPr lang="en-US"/>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2959" tIns="46479" rIns="92959" bIns="4647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17904"/>
            <a:ext cx="3026833" cy="464185"/>
          </a:xfrm>
          <a:prstGeom prst="rect">
            <a:avLst/>
          </a:prstGeom>
        </p:spPr>
        <p:txBody>
          <a:bodyPr vert="horz" lIns="92959" tIns="46479" rIns="92959" bIns="46479" rtlCol="0" anchor="b"/>
          <a:lstStyle>
            <a:lvl1pPr algn="l">
              <a:defRPr sz="1200"/>
            </a:lvl1pPr>
          </a:lstStyle>
          <a:p>
            <a:endParaRPr lang="en-US"/>
          </a:p>
        </p:txBody>
      </p:sp>
      <p:sp>
        <p:nvSpPr>
          <p:cNvPr id="7" name="Slide Number Placeholder 6"/>
          <p:cNvSpPr>
            <a:spLocks noGrp="1"/>
          </p:cNvSpPr>
          <p:nvPr>
            <p:ph type="sldNum" sz="quarter" idx="5"/>
          </p:nvPr>
        </p:nvSpPr>
        <p:spPr>
          <a:xfrm>
            <a:off x="3956551" y="8817904"/>
            <a:ext cx="3026833" cy="464185"/>
          </a:xfrm>
          <a:prstGeom prst="rect">
            <a:avLst/>
          </a:prstGeom>
        </p:spPr>
        <p:txBody>
          <a:bodyPr vert="horz" lIns="92959" tIns="46479" rIns="92959" bIns="46479" rtlCol="0" anchor="b"/>
          <a:lstStyle>
            <a:lvl1pPr algn="r">
              <a:defRPr sz="1200"/>
            </a:lvl1pPr>
          </a:lstStyle>
          <a:p>
            <a:fld id="{E9FA5CE3-4EE2-4173-91F3-40D1ACCC33C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Good</a:t>
            </a:r>
            <a:r>
              <a:rPr lang="en-US" baseline="0" dirty="0" smtClean="0"/>
              <a:t> Morning everybody, as George said, I am Miguel Uzcategui and I will be talking about a low cost, underwater CO2 sensor for education and research</a:t>
            </a:r>
            <a:endParaRPr lang="en-US" dirty="0"/>
          </a:p>
        </p:txBody>
      </p:sp>
      <p:sp>
        <p:nvSpPr>
          <p:cNvPr id="4" name="Slide Number Placeholder 3"/>
          <p:cNvSpPr>
            <a:spLocks noGrp="1"/>
          </p:cNvSpPr>
          <p:nvPr>
            <p:ph type="sldNum" sz="quarter" idx="10"/>
          </p:nvPr>
        </p:nvSpPr>
        <p:spPr/>
        <p:txBody>
          <a:bodyPr/>
          <a:lstStyle/>
          <a:p>
            <a:fld id="{E9FA5CE3-4EE2-4173-91F3-40D1ACCC33CB}"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a:t>
            </a:r>
            <a:r>
              <a:rPr lang="en-US" baseline="0" dirty="0" smtClean="0"/>
              <a:t> of the reasons why there is the need to measure underwater CO2 are:</a:t>
            </a:r>
          </a:p>
          <a:p>
            <a:endParaRPr lang="en-US" baseline="0" dirty="0" smtClean="0"/>
          </a:p>
          <a:p>
            <a:r>
              <a:rPr lang="en-US" baseline="0" dirty="0" smtClean="0"/>
              <a:t>Ocean acidification: </a:t>
            </a:r>
            <a:r>
              <a:rPr lang="en-US" dirty="0" smtClean="0"/>
              <a:t>When carbon dioxide (CO</a:t>
            </a:r>
            <a:r>
              <a:rPr lang="en-US" baseline="-25000" dirty="0" smtClean="0"/>
              <a:t>2</a:t>
            </a:r>
            <a:r>
              <a:rPr lang="en-US" dirty="0" smtClean="0"/>
              <a:t>) is absorbed by seawater, chemical reactions occur that reduce seawater pH,</a:t>
            </a:r>
            <a:r>
              <a:rPr lang="en-US" baseline="0" dirty="0" smtClean="0"/>
              <a:t> which means that the water gets more acidic</a:t>
            </a:r>
            <a:r>
              <a:rPr lang="en-US" dirty="0" smtClean="0"/>
              <a:t>. By</a:t>
            </a:r>
            <a:r>
              <a:rPr lang="en-US" baseline="0" dirty="0" smtClean="0"/>
              <a:t> studying carbon </a:t>
            </a:r>
            <a:r>
              <a:rPr lang="en-US" baseline="0" dirty="0" err="1" smtClean="0"/>
              <a:t>dioixide</a:t>
            </a:r>
            <a:r>
              <a:rPr lang="en-US" baseline="0" dirty="0" smtClean="0"/>
              <a:t> concentration  in different parts of the ocean, the rate at which the ph is getting lower can be found.</a:t>
            </a:r>
          </a:p>
          <a:p>
            <a:endParaRPr lang="en-US" baseline="0" dirty="0" smtClean="0"/>
          </a:p>
          <a:p>
            <a:r>
              <a:rPr lang="en-US" baseline="0" dirty="0" smtClean="0"/>
              <a:t>Co2 affects the behavior of different underwater species: Different underwater react different to different carbon dioxide concentrations, which could lead to an erratic behavior that could endanger those species.</a:t>
            </a:r>
          </a:p>
          <a:p>
            <a:endParaRPr lang="en-US" b="0" baseline="0" dirty="0" smtClean="0"/>
          </a:p>
          <a:p>
            <a:r>
              <a:rPr lang="en-US" b="0" dirty="0" smtClean="0">
                <a:solidFill>
                  <a:schemeClr val="bg1"/>
                </a:solidFill>
                <a:effectLst>
                  <a:outerShdw blurRad="38100" dist="38100" dir="2700000" algn="tl">
                    <a:srgbClr val="000000">
                      <a:alpha val="43137"/>
                    </a:srgbClr>
                  </a:outerShdw>
                </a:effectLst>
              </a:rPr>
              <a:t>Study the metabolism of respiration and photosynthesis in different plants: By knowing the CO2 concentration, it</a:t>
            </a:r>
            <a:r>
              <a:rPr lang="en-US" b="0" baseline="0" dirty="0" smtClean="0">
                <a:solidFill>
                  <a:schemeClr val="bg1"/>
                </a:solidFill>
                <a:effectLst>
                  <a:outerShdw blurRad="38100" dist="38100" dir="2700000" algn="tl">
                    <a:srgbClr val="000000">
                      <a:alpha val="43137"/>
                    </a:srgbClr>
                  </a:outerShdw>
                </a:effectLst>
              </a:rPr>
              <a:t> could be predicted, how well the process of  photosynthesis and respiration are working in an specific region, and it could be found how important are different plants in this </a:t>
            </a:r>
            <a:r>
              <a:rPr lang="en-US" b="0" baseline="0" dirty="0" err="1" smtClean="0">
                <a:solidFill>
                  <a:schemeClr val="bg1"/>
                </a:solidFill>
                <a:effectLst>
                  <a:outerShdw blurRad="38100" dist="38100" dir="2700000" algn="tl">
                    <a:srgbClr val="000000">
                      <a:alpha val="43137"/>
                    </a:srgbClr>
                  </a:outerShdw>
                </a:effectLst>
              </a:rPr>
              <a:t>porcess</a:t>
            </a:r>
            <a:r>
              <a:rPr lang="en-US" b="0" baseline="0" dirty="0" smtClean="0">
                <a:solidFill>
                  <a:schemeClr val="bg1"/>
                </a:solidFill>
                <a:effectLst>
                  <a:outerShdw blurRad="38100" dist="38100" dir="2700000" algn="tl">
                    <a:srgbClr val="000000">
                      <a:alpha val="43137"/>
                    </a:srgbClr>
                  </a:outerShdw>
                </a:effectLst>
              </a:rPr>
              <a:t>.</a:t>
            </a:r>
            <a:endParaRPr lang="en-US" b="0" baseline="0" dirty="0" smtClean="0"/>
          </a:p>
          <a:p>
            <a:endParaRPr lang="en-US" dirty="0"/>
          </a:p>
        </p:txBody>
      </p:sp>
      <p:sp>
        <p:nvSpPr>
          <p:cNvPr id="4" name="Slide Number Placeholder 3"/>
          <p:cNvSpPr>
            <a:spLocks noGrp="1"/>
          </p:cNvSpPr>
          <p:nvPr>
            <p:ph type="sldNum" sz="quarter" idx="10"/>
          </p:nvPr>
        </p:nvSpPr>
        <p:spPr/>
        <p:txBody>
          <a:bodyPr/>
          <a:lstStyle/>
          <a:p>
            <a:fld id="{E9FA5CE3-4EE2-4173-91F3-40D1ACCC33CB}"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Jeenode: The Jeenode is a microcontroller based on the Arduino concept that is designed for low power consumption It </a:t>
            </a:r>
            <a:r>
              <a:rPr lang="en-US" dirty="0" err="1" smtClean="0"/>
              <a:t>counsumes</a:t>
            </a:r>
            <a:r>
              <a:rPr lang="en-US" dirty="0" smtClean="0"/>
              <a:t> 9mA while active, and about 16uA while sleeping if no plugs are connected</a:t>
            </a:r>
            <a:endParaRPr lang="en-US" baseline="0" dirty="0" smtClean="0"/>
          </a:p>
          <a:p>
            <a:endParaRPr lang="en-US" dirty="0" smtClean="0"/>
          </a:p>
          <a:p>
            <a:r>
              <a:rPr lang="en-US" dirty="0" smtClean="0"/>
              <a:t>Plugs: I2C</a:t>
            </a:r>
            <a:r>
              <a:rPr lang="en-US" baseline="0" dirty="0" smtClean="0"/>
              <a:t> interface. </a:t>
            </a:r>
            <a:r>
              <a:rPr lang="en-US" dirty="0" smtClean="0"/>
              <a:t>There is an</a:t>
            </a:r>
            <a:r>
              <a:rPr lang="en-US" baseline="0" dirty="0" smtClean="0"/>
              <a:t> RTC plug to keep track of the time, relay plug to turn the pump and sensor on and off, Uart plug for communications with the sensor and memory plug.</a:t>
            </a:r>
            <a:endParaRPr lang="en-US" dirty="0" smtClean="0"/>
          </a:p>
          <a:p>
            <a:endParaRPr lang="en-US" dirty="0" smtClean="0"/>
          </a:p>
          <a:p>
            <a:r>
              <a:rPr lang="en-US" dirty="0" smtClean="0"/>
              <a:t>CO2</a:t>
            </a:r>
            <a:r>
              <a:rPr lang="en-US" baseline="0" dirty="0" smtClean="0"/>
              <a:t> sensor: </a:t>
            </a:r>
          </a:p>
          <a:p>
            <a:endParaRPr lang="en-US" baseline="0" dirty="0" smtClean="0"/>
          </a:p>
          <a:p>
            <a:r>
              <a:rPr lang="en-US" baseline="0" dirty="0" smtClean="0"/>
              <a:t>Temperature and humidity sensor: SHT21</a:t>
            </a:r>
          </a:p>
          <a:p>
            <a:endParaRPr lang="en-US" baseline="0" dirty="0" smtClean="0"/>
          </a:p>
          <a:p>
            <a:r>
              <a:rPr lang="en-US" baseline="0" dirty="0" smtClean="0"/>
              <a:t>Accessories: Air pump, 7805 voltage regulator, switch,</a:t>
            </a:r>
          </a:p>
          <a:p>
            <a:endParaRPr lang="en-US" baseline="0" dirty="0" smtClean="0"/>
          </a:p>
          <a:p>
            <a:r>
              <a:rPr lang="en-US" baseline="0" dirty="0" smtClean="0"/>
              <a:t>Cooper  nickel tubing: To avoid  bio fouling</a:t>
            </a:r>
          </a:p>
          <a:p>
            <a:endParaRPr lang="en-US" baseline="0" dirty="0" smtClean="0"/>
          </a:p>
          <a:p>
            <a:r>
              <a:rPr lang="en-US" baseline="0" dirty="0" smtClean="0"/>
              <a:t>End cap:  Which is going to be the sealed link between the sensor, the tubing and the water</a:t>
            </a:r>
          </a:p>
          <a:p>
            <a:endParaRPr lang="en-US" baseline="0" dirty="0" smtClean="0"/>
          </a:p>
          <a:p>
            <a:r>
              <a:rPr lang="en-US" baseline="0" dirty="0" smtClean="0"/>
              <a:t>Teflon </a:t>
            </a:r>
            <a:r>
              <a:rPr lang="en-US" baseline="0" dirty="0" err="1" smtClean="0"/>
              <a:t>Af</a:t>
            </a:r>
            <a:r>
              <a:rPr lang="en-US" baseline="0" dirty="0" smtClean="0"/>
              <a:t> tubing: Inside the Cooper nickel tubing.</a:t>
            </a:r>
            <a:endParaRPr lang="en-US" dirty="0"/>
          </a:p>
        </p:txBody>
      </p:sp>
      <p:sp>
        <p:nvSpPr>
          <p:cNvPr id="4" name="Slide Number Placeholder 3"/>
          <p:cNvSpPr>
            <a:spLocks noGrp="1"/>
          </p:cNvSpPr>
          <p:nvPr>
            <p:ph type="sldNum" sz="quarter" idx="10"/>
          </p:nvPr>
        </p:nvSpPr>
        <p:spPr/>
        <p:txBody>
          <a:bodyPr/>
          <a:lstStyle/>
          <a:p>
            <a:fld id="{E9FA5CE3-4EE2-4173-91F3-40D1ACCC33CB}"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Teflon AF: The Teflon AF tubing is a type of tubing made out of Teflon AF-2400. This type of material is permeable to many materials, specially to CO2.It is made out of small membranes which allows the partial pressure of CO2 to equilibrate; therefore, it could act as an equilibrator in an aquatic medium.</a:t>
            </a:r>
          </a:p>
          <a:p>
            <a:endParaRPr lang="en-US" dirty="0" smtClean="0"/>
          </a:p>
          <a:p>
            <a:r>
              <a:rPr lang="en-US" dirty="0" smtClean="0"/>
              <a:t>CO2 module: It is a dual channel sensor, one of the channels measures the reference light that was shined and the second channel measures the amount of light that comes back, it communicates using serial communication and it is designed to be flow through meaning that air can just enter to the sensor using the tubing exits that it has.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9FA5CE3-4EE2-4173-91F3-40D1ACCC33CB}"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How</a:t>
            </a:r>
            <a:r>
              <a:rPr lang="en-US" baseline="0" dirty="0" smtClean="0"/>
              <a:t> the tubing system is going to work is:</a:t>
            </a:r>
          </a:p>
          <a:p>
            <a:endParaRPr lang="en-US" baseline="0" dirty="0" smtClean="0"/>
          </a:p>
          <a:p>
            <a:r>
              <a:rPr lang="en-US" baseline="0" dirty="0" smtClean="0"/>
              <a:t>Starts first at the Teflon AF which is going to do the equilibration of CO2,  the </a:t>
            </a:r>
            <a:r>
              <a:rPr lang="en-US" baseline="0" dirty="0" err="1" smtClean="0"/>
              <a:t>teflon</a:t>
            </a:r>
            <a:r>
              <a:rPr lang="en-US" baseline="0" dirty="0" smtClean="0"/>
              <a:t> will go into the endcap, at the end of the endcap Tygon tubing is going to be attached, it is going to  the inlet of the pump, on the outlet of the pump Nafion tubing is going to be attached in order to protect the sensor, it will go to the sensor and the outlet of the sensor is going to go to the endcap using Tygon tubing</a:t>
            </a:r>
            <a:endParaRPr lang="en-US" dirty="0"/>
          </a:p>
        </p:txBody>
      </p:sp>
      <p:sp>
        <p:nvSpPr>
          <p:cNvPr id="4" name="Slide Number Placeholder 3"/>
          <p:cNvSpPr>
            <a:spLocks noGrp="1"/>
          </p:cNvSpPr>
          <p:nvPr>
            <p:ph type="sldNum" sz="quarter" idx="10"/>
          </p:nvPr>
        </p:nvSpPr>
        <p:spPr/>
        <p:txBody>
          <a:bodyPr/>
          <a:lstStyle/>
          <a:p>
            <a:fld id="{E9FA5CE3-4EE2-4173-91F3-40D1ACCC33CB}"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t>
            </a:r>
            <a:r>
              <a:rPr lang="en-US" dirty="0" err="1" smtClean="0"/>
              <a:t>vacum</a:t>
            </a:r>
            <a:r>
              <a:rPr lang="en-US" baseline="0" dirty="0" smtClean="0"/>
              <a:t> flask </a:t>
            </a:r>
            <a:r>
              <a:rPr lang="en-US" baseline="0" dirty="0" err="1" smtClean="0"/>
              <a:t>experiemtn</a:t>
            </a:r>
            <a:r>
              <a:rPr lang="en-US" baseline="0" dirty="0" smtClean="0"/>
              <a:t> consist on the </a:t>
            </a:r>
            <a:r>
              <a:rPr lang="en-US" baseline="0" dirty="0" err="1" smtClean="0"/>
              <a:t>teflon</a:t>
            </a:r>
            <a:r>
              <a:rPr lang="en-US" baseline="0" dirty="0" smtClean="0"/>
              <a:t> AF tubing going inside of a glass flask that can be completely sealed. The experiment objective is to see if the </a:t>
            </a:r>
            <a:r>
              <a:rPr lang="en-US" baseline="0" dirty="0" err="1" smtClean="0"/>
              <a:t>teflon</a:t>
            </a:r>
            <a:r>
              <a:rPr lang="en-US" baseline="0" dirty="0" smtClean="0"/>
              <a:t> AF can equilibrate, and if it cans at what rate?. So the pump will be turned on all the time,  the supply will be turned on for ten minutes, then closed  and  the flask will be sealed, then the sensor will take samples every 20 seconds. The experiment was done in air and in water to see any differences that it might have.</a:t>
            </a:r>
          </a:p>
          <a:p>
            <a:endParaRPr lang="en-US" baseline="0" dirty="0" smtClean="0"/>
          </a:p>
          <a:p>
            <a:r>
              <a:rPr lang="en-US" baseline="0" dirty="0" smtClean="0"/>
              <a:t>The second experiment was the power consumption experiment to see how much power the module consumes, the module was connected to a power meter in the following  fashion, and all of the current consumptions of the different modes of the sensing module were recorded.</a:t>
            </a:r>
            <a:endParaRPr lang="en-US" dirty="0"/>
          </a:p>
        </p:txBody>
      </p:sp>
      <p:sp>
        <p:nvSpPr>
          <p:cNvPr id="4" name="Slide Number Placeholder 3"/>
          <p:cNvSpPr>
            <a:spLocks noGrp="1"/>
          </p:cNvSpPr>
          <p:nvPr>
            <p:ph type="sldNum" sz="quarter" idx="10"/>
          </p:nvPr>
        </p:nvSpPr>
        <p:spPr/>
        <p:txBody>
          <a:bodyPr/>
          <a:lstStyle/>
          <a:p>
            <a:fld id="{E9FA5CE3-4EE2-4173-91F3-40D1ACCC33CB}" type="slidenum">
              <a:rPr lang="en-US" smtClean="0"/>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Freeform 6"/>
          <p:cNvSpPr>
            <a:spLocks/>
          </p:cNvSpPr>
          <p:nvPr/>
        </p:nvSpPr>
        <p:spPr bwMode="auto">
          <a:xfrm>
            <a:off x="0" y="3564094"/>
            <a:ext cx="9144000" cy="158472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6" y="0"/>
            <a:ext cx="3038475" cy="51435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2503170"/>
            <a:ext cx="6480048" cy="172593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158609"/>
            <a:ext cx="6480048" cy="131445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5377C52-D413-4A4C-B1ED-C44DF7852D6F}" type="datetimeFigureOut">
              <a:rPr lang="en-US" smtClean="0"/>
              <a:pPr/>
              <a:t>8/13/2013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DAE3C43-E509-4DC8-8651-381CA32F39F5}" type="slidenum">
              <a:rPr lang="en-US" smtClean="0"/>
              <a:pPr/>
              <a:t>‹#›</a:t>
            </a:fld>
            <a:endParaRPr lang="en-US"/>
          </a:p>
        </p:txBody>
      </p:sp>
    </p:spTree>
  </p:cSld>
  <p:clrMapOvr>
    <a:masterClrMapping/>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5377C52-D413-4A4C-B1ED-C44DF7852D6F}" type="datetimeFigureOut">
              <a:rPr lang="en-US" smtClean="0"/>
              <a:pPr/>
              <a:t>8/13/2013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E3C43-E509-4DC8-8651-381CA32F39F5}" type="slidenum">
              <a:rPr lang="en-US" smtClean="0"/>
              <a:pPr/>
              <a:t>‹#›</a:t>
            </a:fld>
            <a:endParaRPr lang="en-US"/>
          </a:p>
        </p:txBody>
      </p:sp>
    </p:spTree>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5377C52-D413-4A4C-B1ED-C44DF7852D6F}" type="datetimeFigureOut">
              <a:rPr lang="en-US" smtClean="0"/>
              <a:pPr/>
              <a:t>8/13/2013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E3C43-E509-4DC8-8651-381CA32F39F5}" type="slidenum">
              <a:rPr lang="en-US" smtClean="0"/>
              <a:pPr/>
              <a:t>‹#›</a:t>
            </a:fld>
            <a:endParaRPr lang="en-US"/>
          </a:p>
        </p:txBody>
      </p:sp>
    </p:spTree>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5377C52-D413-4A4C-B1ED-C44DF7852D6F}" type="datetimeFigureOut">
              <a:rPr lang="en-US" smtClean="0"/>
              <a:pPr/>
              <a:t>8/13/2013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E3C43-E509-4DC8-8651-381CA32F39F5}" type="slidenum">
              <a:rPr lang="en-US" smtClean="0"/>
              <a:pPr/>
              <a:t>‹#›</a:t>
            </a:fld>
            <a:endParaRPr lang="en-US"/>
          </a:p>
        </p:txBody>
      </p:sp>
    </p:spTree>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Freeform 6"/>
          <p:cNvSpPr>
            <a:spLocks/>
          </p:cNvSpPr>
          <p:nvPr/>
        </p:nvSpPr>
        <p:spPr bwMode="auto">
          <a:xfrm>
            <a:off x="0" y="3564094"/>
            <a:ext cx="9144000" cy="158472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6" y="0"/>
            <a:ext cx="3038475" cy="51435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2687878"/>
            <a:ext cx="6629400" cy="1369772"/>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1864350"/>
            <a:ext cx="6629400" cy="800016"/>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5377C52-D413-4A4C-B1ED-C44DF7852D6F}" type="datetimeFigureOut">
              <a:rPr lang="en-US" smtClean="0"/>
              <a:pPr/>
              <a:t>8/13/2013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E3C43-E509-4DC8-8651-381CA32F39F5}" type="slidenum">
              <a:rPr lang="en-US" smtClean="0"/>
              <a:pPr/>
              <a:t>‹#›</a:t>
            </a:fld>
            <a:endParaRPr lang="en-US"/>
          </a:p>
        </p:txBody>
      </p:sp>
    </p:spTree>
  </p:cSld>
  <p:clrMapOvr>
    <a:masterClrMapping/>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7467600" cy="85725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200151"/>
            <a:ext cx="3657600" cy="3394472"/>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200151"/>
            <a:ext cx="3657600" cy="3394472"/>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5377C52-D413-4A4C-B1ED-C44DF7852D6F}" type="datetimeFigureOut">
              <a:rPr lang="en-US" smtClean="0"/>
              <a:pPr/>
              <a:t>8/13/2013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E3C43-E509-4DC8-8651-381CA32F39F5}" type="slidenum">
              <a:rPr lang="en-US" smtClean="0"/>
              <a:pPr/>
              <a:t>‹#›</a:t>
            </a:fld>
            <a:endParaRPr lang="en-US"/>
          </a:p>
        </p:txBody>
      </p:sp>
    </p:spTree>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8229600" cy="85725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4114800"/>
            <a:ext cx="4040188" cy="62865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4114800"/>
            <a:ext cx="4041775" cy="62865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137685"/>
            <a:ext cx="4040188" cy="2956322"/>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1137685"/>
            <a:ext cx="4041775" cy="2956322"/>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5377C52-D413-4A4C-B1ED-C44DF7852D6F}" type="datetimeFigureOut">
              <a:rPr lang="en-US" smtClean="0"/>
              <a:pPr/>
              <a:t>8/13/2013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AE3C43-E509-4DC8-8651-381CA32F39F5}" type="slidenum">
              <a:rPr lang="en-US" smtClean="0"/>
              <a:pPr/>
              <a:t>‹#›</a:t>
            </a:fld>
            <a:endParaRPr lang="en-US"/>
          </a:p>
        </p:txBody>
      </p:sp>
    </p:spTree>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740"/>
            <a:ext cx="7470648" cy="85725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25377C52-D413-4A4C-B1ED-C44DF7852D6F}" type="datetimeFigureOut">
              <a:rPr lang="en-US" smtClean="0"/>
              <a:pPr/>
              <a:t>8/13/2013</a:t>
            </a:fld>
            <a:endParaRPr lang="en-US"/>
          </a:p>
        </p:txBody>
      </p:sp>
      <p:sp>
        <p:nvSpPr>
          <p:cNvPr id="8" name="Slide Number Placeholder 7"/>
          <p:cNvSpPr>
            <a:spLocks noGrp="1"/>
          </p:cNvSpPr>
          <p:nvPr>
            <p:ph type="sldNum" sz="quarter" idx="11"/>
          </p:nvPr>
        </p:nvSpPr>
        <p:spPr/>
        <p:txBody>
          <a:bodyPr/>
          <a:lstStyle/>
          <a:p>
            <a:fld id="{9DAE3C43-E509-4DC8-8651-381CA32F39F5}"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377C52-D413-4A4C-B1ED-C44DF7852D6F}" type="datetimeFigureOut">
              <a:rPr lang="en-US" smtClean="0"/>
              <a:pPr/>
              <a:t>8/13/2013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AE3C43-E509-4DC8-8651-381CA32F39F5}" type="slidenum">
              <a:rPr lang="en-US" smtClean="0"/>
              <a:pPr/>
              <a:t>‹#›</a:t>
            </a:fld>
            <a:endParaRPr lang="en-US"/>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89146"/>
            <a:ext cx="3200400" cy="547688"/>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60818"/>
            <a:ext cx="2743200" cy="6858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485900"/>
            <a:ext cx="7086600" cy="28575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5377C52-D413-4A4C-B1ED-C44DF7852D6F}" type="datetimeFigureOut">
              <a:rPr lang="en-US" smtClean="0"/>
              <a:pPr/>
              <a:t>8/13/2013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4816548"/>
            <a:ext cx="762000" cy="273844"/>
          </a:xfrm>
        </p:spPr>
        <p:txBody>
          <a:bodyPr/>
          <a:lstStyle/>
          <a:p>
            <a:fld id="{9DAE3C43-E509-4DC8-8651-381CA32F39F5}" type="slidenum">
              <a:rPr lang="en-US" smtClean="0"/>
              <a:pPr/>
              <a:t>‹#›</a:t>
            </a:fld>
            <a:endParaRPr lang="en-US"/>
          </a:p>
        </p:txBody>
      </p:sp>
    </p:spTree>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279282"/>
            <a:ext cx="3053868" cy="940356"/>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764930"/>
            <a:ext cx="4114800" cy="30861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249074"/>
            <a:ext cx="3053866" cy="199761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4816548"/>
            <a:ext cx="2133600" cy="273844"/>
          </a:xfrm>
        </p:spPr>
        <p:txBody>
          <a:bodyPr/>
          <a:lstStyle/>
          <a:p>
            <a:fld id="{25377C52-D413-4A4C-B1ED-C44DF7852D6F}" type="datetimeFigureOut">
              <a:rPr lang="en-US" smtClean="0"/>
              <a:pPr/>
              <a:t>8/13/2013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E3C43-E509-4DC8-8651-381CA32F39F5}" type="slidenum">
              <a:rPr lang="en-US" smtClean="0"/>
              <a:pPr/>
              <a:t>‹#›</a:t>
            </a:fld>
            <a:endParaRPr lang="en-US"/>
          </a:p>
        </p:txBody>
      </p:sp>
    </p:spTree>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3564094"/>
            <a:ext cx="9144000" cy="158472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51435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05979"/>
            <a:ext cx="7467600" cy="85725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200151"/>
            <a:ext cx="7467600" cy="339447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4816548"/>
            <a:ext cx="2133600" cy="273844"/>
          </a:xfrm>
          <a:prstGeom prst="rect">
            <a:avLst/>
          </a:prstGeom>
        </p:spPr>
        <p:txBody>
          <a:bodyPr vert="horz" bIns="0" anchor="b"/>
          <a:lstStyle>
            <a:lvl1pPr algn="l" eaLnBrk="1" latinLnBrk="0" hangingPunct="1">
              <a:defRPr kumimoji="0" sz="1000">
                <a:solidFill>
                  <a:schemeClr val="tx2">
                    <a:shade val="50000"/>
                  </a:schemeClr>
                </a:solidFill>
              </a:defRPr>
            </a:lvl1pPr>
          </a:lstStyle>
          <a:p>
            <a:fld id="{25377C52-D413-4A4C-B1ED-C44DF7852D6F}" type="datetimeFigureOut">
              <a:rPr lang="en-US" smtClean="0"/>
              <a:pPr/>
              <a:t>8/13/2013</a:t>
            </a:fld>
            <a:endParaRPr lang="en-US"/>
          </a:p>
        </p:txBody>
      </p:sp>
      <p:sp>
        <p:nvSpPr>
          <p:cNvPr id="22" name="Footer Placeholder 21"/>
          <p:cNvSpPr>
            <a:spLocks noGrp="1"/>
          </p:cNvSpPr>
          <p:nvPr>
            <p:ph type="ftr" sz="quarter" idx="3"/>
          </p:nvPr>
        </p:nvSpPr>
        <p:spPr>
          <a:xfrm>
            <a:off x="3124200" y="4816548"/>
            <a:ext cx="2895600" cy="273844"/>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4816548"/>
            <a:ext cx="762000" cy="273844"/>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9DAE3C43-E509-4DC8-8651-381CA32F39F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153" r:id="rId1"/>
    <p:sldLayoutId id="2147484154" r:id="rId2"/>
    <p:sldLayoutId id="2147484155" r:id="rId3"/>
    <p:sldLayoutId id="2147484156" r:id="rId4"/>
    <p:sldLayoutId id="2147484157" r:id="rId5"/>
    <p:sldLayoutId id="2147484158" r:id="rId6"/>
    <p:sldLayoutId id="2147484159" r:id="rId7"/>
    <p:sldLayoutId id="2147484160" r:id="rId8"/>
    <p:sldLayoutId id="2147484161" r:id="rId9"/>
    <p:sldLayoutId id="2147484162" r:id="rId10"/>
    <p:sldLayoutId id="2147484163" r:id="rId11"/>
  </p:sldLayoutIdLst>
  <p:transition>
    <p:wedge/>
  </p:transition>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iguel\Desktop\MBARI logo.png"/>
          <p:cNvPicPr>
            <a:picLocks noChangeAspect="1" noChangeArrowheads="1"/>
          </p:cNvPicPr>
          <p:nvPr/>
        </p:nvPicPr>
        <p:blipFill>
          <a:blip r:embed="rId3" cstate="print"/>
          <a:srcRect/>
          <a:stretch>
            <a:fillRect/>
          </a:stretch>
        </p:blipFill>
        <p:spPr bwMode="auto">
          <a:xfrm>
            <a:off x="228600" y="438150"/>
            <a:ext cx="1690900" cy="1052513"/>
          </a:xfrm>
          <a:prstGeom prst="rect">
            <a:avLst/>
          </a:prstGeom>
          <a:noFill/>
        </p:spPr>
      </p:pic>
      <p:sp>
        <p:nvSpPr>
          <p:cNvPr id="1027" name="Rectangle 3"/>
          <p:cNvSpPr>
            <a:spLocks noChangeArrowheads="1"/>
          </p:cNvSpPr>
          <p:nvPr/>
        </p:nvSpPr>
        <p:spPr bwMode="auto">
          <a:xfrm>
            <a:off x="0" y="1885950"/>
            <a:ext cx="9067799" cy="1343893"/>
          </a:xfrm>
          <a:prstGeom prst="rect">
            <a:avLst/>
          </a:prstGeom>
          <a:noFill/>
          <a:ln w="9525">
            <a:noFill/>
            <a:miter lim="800000"/>
            <a:headEnd/>
            <a:tailEnd/>
          </a:ln>
          <a:effectLst/>
        </p:spPr>
        <p:txBody>
          <a:bodyPr vert="horz" wrap="square" lIns="0" tIns="126960" rIns="0"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cap="none" normalizeH="0" baseline="0" dirty="0" smtClean="0">
                <a:ln>
                  <a:noFill/>
                </a:ln>
                <a:solidFill>
                  <a:srgbClr val="00206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A</a:t>
            </a:r>
            <a:r>
              <a:rPr kumimoji="0" lang="en-US" sz="2800" b="1" i="0" cap="none" normalizeH="0" dirty="0" smtClean="0">
                <a:ln>
                  <a:noFill/>
                </a:ln>
                <a:solidFill>
                  <a:srgbClr val="00206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 LOW COST, UNDERWATER CO</a:t>
            </a:r>
            <a:r>
              <a:rPr kumimoji="0" lang="en-US" sz="2800" b="1" i="0" cap="none" normalizeH="0" baseline="-25000" dirty="0" smtClean="0">
                <a:ln>
                  <a:noFill/>
                </a:ln>
                <a:solidFill>
                  <a:srgbClr val="00206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2</a:t>
            </a:r>
            <a:r>
              <a:rPr kumimoji="0" lang="en-US" sz="2800" b="1" i="0" cap="none" normalizeH="0" dirty="0" smtClean="0">
                <a:ln>
                  <a:noFill/>
                </a:ln>
                <a:solidFill>
                  <a:srgbClr val="00206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 SENSOR FOR EDUCATION AND RESEARCH</a:t>
            </a:r>
            <a:endParaRPr kumimoji="0" lang="en-US" sz="2800" b="1" i="0" cap="none" normalizeH="0" baseline="0" dirty="0" smtClean="0">
              <a:ln>
                <a:noFill/>
              </a:ln>
              <a:solidFill>
                <a:srgbClr val="002060"/>
              </a:solidFill>
              <a:effectLst>
                <a:outerShdw blurRad="38100" dist="38100" dir="2700000" algn="tl">
                  <a:srgbClr val="000000">
                    <a:alpha val="43137"/>
                  </a:srgbClr>
                </a:outerShdw>
              </a:effectLst>
              <a:latin typeface="Cambria"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2060"/>
              </a:solidFill>
              <a:effectLst/>
              <a:latin typeface="Arial" pitchFamily="34" charset="0"/>
              <a:cs typeface="Arial" pitchFamily="34" charset="0"/>
            </a:endParaRPr>
          </a:p>
        </p:txBody>
      </p:sp>
      <p:sp>
        <p:nvSpPr>
          <p:cNvPr id="1028" name="Rectangle 4"/>
          <p:cNvSpPr>
            <a:spLocks noChangeArrowheads="1"/>
          </p:cNvSpPr>
          <p:nvPr/>
        </p:nvSpPr>
        <p:spPr bwMode="auto">
          <a:xfrm>
            <a:off x="4267200" y="4080361"/>
            <a:ext cx="4724400" cy="913006"/>
          </a:xfrm>
          <a:prstGeom prst="rect">
            <a:avLst/>
          </a:prstGeom>
          <a:noFill/>
          <a:ln w="9525">
            <a:noFill/>
            <a:miter lim="800000"/>
            <a:headEnd/>
            <a:tailEnd/>
          </a:ln>
          <a:effectLst/>
        </p:spPr>
        <p:txBody>
          <a:bodyPr vert="horz" wrap="square" lIns="0" tIns="126960" rIns="0" bIns="76176"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206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Miguel Uzcategui, University Of The District Of Columbia</a:t>
            </a:r>
            <a:endParaRPr kumimoji="0" lang="en-US" sz="1100" b="1" i="0" u="none" strike="noStrike" cap="none" normalizeH="0" baseline="0" dirty="0" smtClean="0">
              <a:ln>
                <a:noFill/>
              </a:ln>
              <a:solidFill>
                <a:srgbClr val="002060"/>
              </a:solidFill>
              <a:effectLst>
                <a:outerShdw blurRad="38100" dist="38100" dir="2700000" algn="tl">
                  <a:srgbClr val="000000">
                    <a:alpha val="43137"/>
                  </a:srgbClr>
                </a:outerShdw>
              </a:effectLst>
              <a:latin typeface="Cambria" pitchFamily="18" charset="0"/>
              <a:ea typeface="Times New Roman" pitchFamily="18"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dirty="0" smtClean="0">
                <a:ln>
                  <a:noFill/>
                </a:ln>
                <a:solidFill>
                  <a:srgbClr val="00206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Mentor: Ken Johnson</a:t>
            </a:r>
            <a:endParaRPr kumimoji="0" lang="en-US" sz="1400" b="0" i="0" u="none" strike="noStrike" cap="none" normalizeH="0" baseline="0" dirty="0" smtClean="0">
              <a:ln>
                <a:noFill/>
              </a:ln>
              <a:solidFill>
                <a:srgbClr val="002060"/>
              </a:solidFill>
              <a:effectLst>
                <a:outerShdw blurRad="38100" dist="38100" dir="2700000" algn="tl">
                  <a:srgbClr val="000000">
                    <a:alpha val="43137"/>
                  </a:srgbClr>
                </a:outerShdw>
              </a:effectLst>
              <a:latin typeface="Cambria" pitchFamily="18" charset="0"/>
              <a:ea typeface="Times New Roman" pitchFamily="18"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00206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linds(horizontal)">
                                      <p:cBhvr>
                                        <p:cTn id="7" dur="500"/>
                                        <p:tgtEl>
                                          <p:spTgt spid="102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blinds(horizontal)">
                                      <p:cBhvr>
                                        <p:cTn id="10" dur="500"/>
                                        <p:tgtEl>
                                          <p:spTgt spid="1027"/>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blinds(horizontal)">
                                      <p:cBhvr>
                                        <p:cTn id="13"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p:bldP spid="102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22548" y="133350"/>
            <a:ext cx="3677610" cy="523220"/>
          </a:xfrm>
          <a:prstGeom prst="rect">
            <a:avLst/>
          </a:prstGeom>
        </p:spPr>
        <p:txBody>
          <a:bodyPr wrap="none">
            <a:spAutoFit/>
          </a:bodyPr>
          <a:lstStyle/>
          <a:p>
            <a:pPr algn="ctr"/>
            <a:r>
              <a:rPr lang="en-US" sz="2800" b="1" dirty="0" smtClean="0">
                <a:solidFill>
                  <a:srgbClr val="002060"/>
                </a:solidFill>
                <a:effectLst>
                  <a:outerShdw blurRad="38100" dist="38100" dir="2700000" algn="tl">
                    <a:srgbClr val="000000">
                      <a:alpha val="43137"/>
                    </a:srgbClr>
                  </a:outerShdw>
                </a:effectLst>
              </a:rPr>
              <a:t>Algorithm flow chart</a:t>
            </a:r>
            <a:endParaRPr lang="en-US" sz="2800" b="1" dirty="0">
              <a:solidFill>
                <a:srgbClr val="002060"/>
              </a:solidFill>
              <a:effectLst>
                <a:outerShdw blurRad="38100" dist="38100" dir="2700000" algn="tl">
                  <a:srgbClr val="000000">
                    <a:alpha val="43137"/>
                  </a:srgbClr>
                </a:outerShdw>
              </a:effectLst>
            </a:endParaRPr>
          </a:p>
        </p:txBody>
      </p:sp>
      <p:cxnSp>
        <p:nvCxnSpPr>
          <p:cNvPr id="43" name="Straight Arrow Connector 42"/>
          <p:cNvCxnSpPr>
            <a:endCxn id="86" idx="1"/>
          </p:cNvCxnSpPr>
          <p:nvPr/>
        </p:nvCxnSpPr>
        <p:spPr>
          <a:xfrm>
            <a:off x="6477000" y="1962150"/>
            <a:ext cx="0" cy="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a:off x="5791200" y="895350"/>
            <a:ext cx="1447800" cy="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5" name="Group 74"/>
          <p:cNvGrpSpPr/>
          <p:nvPr/>
        </p:nvGrpSpPr>
        <p:grpSpPr>
          <a:xfrm>
            <a:off x="1905000" y="4324350"/>
            <a:ext cx="1308100" cy="665381"/>
            <a:chOff x="1443318" y="3333750"/>
            <a:chExt cx="1385047" cy="665381"/>
          </a:xfrm>
        </p:grpSpPr>
        <p:sp>
          <p:nvSpPr>
            <p:cNvPr id="76" name="Rectangle 75"/>
            <p:cNvSpPr/>
            <p:nvPr/>
          </p:nvSpPr>
          <p:spPr>
            <a:xfrm>
              <a:off x="1524000" y="3333750"/>
              <a:ext cx="1210235" cy="62865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p:cNvSpPr txBox="1"/>
            <p:nvPr/>
          </p:nvSpPr>
          <p:spPr>
            <a:xfrm>
              <a:off x="1443318" y="3352800"/>
              <a:ext cx="1385047" cy="646331"/>
            </a:xfrm>
            <a:prstGeom prst="rect">
              <a:avLst/>
            </a:prstGeom>
            <a:noFill/>
          </p:spPr>
          <p:txBody>
            <a:bodyPr wrap="square" rtlCol="0">
              <a:spAutoFit/>
            </a:bodyPr>
            <a:lstStyle/>
            <a:p>
              <a:pPr algn="ctr"/>
              <a:r>
                <a:rPr lang="en-US" dirty="0" smtClean="0"/>
                <a:t>Turn on Sensor</a:t>
              </a:r>
              <a:endParaRPr lang="en-US" dirty="0"/>
            </a:p>
          </p:txBody>
        </p:sp>
      </p:grpSp>
      <p:grpSp>
        <p:nvGrpSpPr>
          <p:cNvPr id="9" name="Group 8"/>
          <p:cNvGrpSpPr/>
          <p:nvPr/>
        </p:nvGrpSpPr>
        <p:grpSpPr>
          <a:xfrm>
            <a:off x="1295400" y="1123950"/>
            <a:ext cx="1143000" cy="685800"/>
            <a:chOff x="1066800" y="1200150"/>
            <a:chExt cx="1143000" cy="685800"/>
          </a:xfrm>
        </p:grpSpPr>
        <p:sp>
          <p:nvSpPr>
            <p:cNvPr id="6" name="Oval 5"/>
            <p:cNvSpPr/>
            <p:nvPr/>
          </p:nvSpPr>
          <p:spPr>
            <a:xfrm>
              <a:off x="1066800" y="1200150"/>
              <a:ext cx="1143000" cy="685800"/>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295400" y="1352550"/>
              <a:ext cx="685800" cy="369332"/>
            </a:xfrm>
            <a:prstGeom prst="rect">
              <a:avLst/>
            </a:prstGeom>
            <a:noFill/>
          </p:spPr>
          <p:txBody>
            <a:bodyPr wrap="square" rtlCol="0">
              <a:spAutoFit/>
            </a:bodyPr>
            <a:lstStyle/>
            <a:p>
              <a:r>
                <a:rPr lang="en-US" dirty="0" smtClean="0"/>
                <a:t>Start</a:t>
              </a:r>
              <a:endParaRPr lang="en-US" dirty="0"/>
            </a:p>
          </p:txBody>
        </p:sp>
      </p:grpSp>
      <p:grpSp>
        <p:nvGrpSpPr>
          <p:cNvPr id="12" name="Group 11"/>
          <p:cNvGrpSpPr/>
          <p:nvPr/>
        </p:nvGrpSpPr>
        <p:grpSpPr>
          <a:xfrm>
            <a:off x="990600" y="2343150"/>
            <a:ext cx="1905000" cy="914400"/>
            <a:chOff x="3276600" y="2343150"/>
            <a:chExt cx="1905000" cy="914400"/>
          </a:xfrm>
        </p:grpSpPr>
        <p:sp>
          <p:nvSpPr>
            <p:cNvPr id="10" name="Flowchart: Decision 9"/>
            <p:cNvSpPr/>
            <p:nvPr/>
          </p:nvSpPr>
          <p:spPr>
            <a:xfrm>
              <a:off x="3276600" y="2343150"/>
              <a:ext cx="1600200" cy="914400"/>
            </a:xfrm>
            <a:prstGeom prst="flowChartDecisi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657600" y="2495550"/>
              <a:ext cx="1524000" cy="646331"/>
            </a:xfrm>
            <a:prstGeom prst="rect">
              <a:avLst/>
            </a:prstGeom>
            <a:noFill/>
          </p:spPr>
          <p:txBody>
            <a:bodyPr wrap="square" rtlCol="0">
              <a:spAutoFit/>
            </a:bodyPr>
            <a:lstStyle/>
            <a:p>
              <a:r>
                <a:rPr lang="en-US" dirty="0" smtClean="0"/>
                <a:t>Time to read?</a:t>
              </a:r>
              <a:endParaRPr lang="en-US" dirty="0"/>
            </a:p>
          </p:txBody>
        </p:sp>
      </p:grpSp>
      <p:cxnSp>
        <p:nvCxnSpPr>
          <p:cNvPr id="22" name="Straight Arrow Connector 21"/>
          <p:cNvCxnSpPr/>
          <p:nvPr/>
        </p:nvCxnSpPr>
        <p:spPr>
          <a:xfrm>
            <a:off x="1828800" y="1809750"/>
            <a:ext cx="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86" idx="0"/>
          </p:cNvCxnSpPr>
          <p:nvPr/>
        </p:nvCxnSpPr>
        <p:spPr>
          <a:xfrm>
            <a:off x="7239000" y="895350"/>
            <a:ext cx="38100" cy="6096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3886200" y="2800350"/>
            <a:ext cx="0" cy="457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152400" y="1276350"/>
            <a:ext cx="12192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a:off x="152400" y="3714750"/>
            <a:ext cx="381000" cy="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609600" y="2800350"/>
            <a:ext cx="381000" cy="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609600" y="2800350"/>
            <a:ext cx="0" cy="685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48" name="Group 47"/>
          <p:cNvGrpSpPr/>
          <p:nvPr/>
        </p:nvGrpSpPr>
        <p:grpSpPr>
          <a:xfrm>
            <a:off x="304800" y="3486150"/>
            <a:ext cx="1371600" cy="838200"/>
            <a:chOff x="1524000" y="3333750"/>
            <a:chExt cx="1371600" cy="838200"/>
          </a:xfrm>
        </p:grpSpPr>
        <p:sp>
          <p:nvSpPr>
            <p:cNvPr id="31" name="Rectangle 30"/>
            <p:cNvSpPr/>
            <p:nvPr/>
          </p:nvSpPr>
          <p:spPr>
            <a:xfrm>
              <a:off x="1524000" y="3333750"/>
              <a:ext cx="1371600" cy="8382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1752600" y="3409950"/>
              <a:ext cx="990600" cy="646331"/>
            </a:xfrm>
            <a:prstGeom prst="rect">
              <a:avLst/>
            </a:prstGeom>
            <a:noFill/>
          </p:spPr>
          <p:txBody>
            <a:bodyPr wrap="square" rtlCol="0">
              <a:spAutoFit/>
            </a:bodyPr>
            <a:lstStyle/>
            <a:p>
              <a:pPr algn="ctr"/>
              <a:r>
                <a:rPr lang="en-US" dirty="0" smtClean="0"/>
                <a:t>Do reading</a:t>
              </a:r>
              <a:endParaRPr lang="en-US" dirty="0"/>
            </a:p>
          </p:txBody>
        </p:sp>
      </p:grpSp>
      <p:cxnSp>
        <p:nvCxnSpPr>
          <p:cNvPr id="36" name="Straight Arrow Connector 35"/>
          <p:cNvCxnSpPr/>
          <p:nvPr/>
        </p:nvCxnSpPr>
        <p:spPr>
          <a:xfrm>
            <a:off x="152400" y="1276350"/>
            <a:ext cx="0" cy="243840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5791200" y="895350"/>
            <a:ext cx="0" cy="373380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a:off x="2590800" y="2800350"/>
            <a:ext cx="1295400" cy="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381000" y="2343150"/>
            <a:ext cx="762000" cy="381000"/>
          </a:xfrm>
          <a:prstGeom prst="rect">
            <a:avLst/>
          </a:prstGeom>
          <a:noFill/>
        </p:spPr>
        <p:txBody>
          <a:bodyPr wrap="square" rtlCol="0">
            <a:spAutoFit/>
          </a:bodyPr>
          <a:lstStyle/>
          <a:p>
            <a:r>
              <a:rPr lang="en-US" dirty="0" smtClean="0"/>
              <a:t>Yes</a:t>
            </a:r>
            <a:endParaRPr lang="en-US" dirty="0"/>
          </a:p>
        </p:txBody>
      </p:sp>
      <p:grpSp>
        <p:nvGrpSpPr>
          <p:cNvPr id="68" name="Group 67"/>
          <p:cNvGrpSpPr/>
          <p:nvPr/>
        </p:nvGrpSpPr>
        <p:grpSpPr>
          <a:xfrm>
            <a:off x="2743200" y="3257550"/>
            <a:ext cx="2438400" cy="1066800"/>
            <a:chOff x="2967037" y="2343150"/>
            <a:chExt cx="2286000" cy="1066800"/>
          </a:xfrm>
        </p:grpSpPr>
        <p:sp>
          <p:nvSpPr>
            <p:cNvPr id="69" name="Flowchart: Decision 68"/>
            <p:cNvSpPr/>
            <p:nvPr/>
          </p:nvSpPr>
          <p:spPr>
            <a:xfrm>
              <a:off x="3038475" y="2343150"/>
              <a:ext cx="2071688" cy="1066800"/>
            </a:xfrm>
            <a:prstGeom prst="flowChartDecisi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p:cNvSpPr txBox="1"/>
            <p:nvPr/>
          </p:nvSpPr>
          <p:spPr>
            <a:xfrm>
              <a:off x="2967037" y="2647950"/>
              <a:ext cx="2286000" cy="584775"/>
            </a:xfrm>
            <a:prstGeom prst="rect">
              <a:avLst/>
            </a:prstGeom>
            <a:noFill/>
          </p:spPr>
          <p:txBody>
            <a:bodyPr wrap="square" rtlCol="0">
              <a:spAutoFit/>
            </a:bodyPr>
            <a:lstStyle/>
            <a:p>
              <a:pPr algn="ctr"/>
              <a:r>
                <a:rPr lang="en-US" sz="1600" dirty="0" smtClean="0"/>
                <a:t>10 minutes before reading?</a:t>
              </a:r>
              <a:endParaRPr lang="en-US" sz="1600" dirty="0"/>
            </a:p>
          </p:txBody>
        </p:sp>
      </p:grpSp>
      <p:sp>
        <p:nvSpPr>
          <p:cNvPr id="72" name="TextBox 71"/>
          <p:cNvSpPr txBox="1"/>
          <p:nvPr/>
        </p:nvSpPr>
        <p:spPr>
          <a:xfrm>
            <a:off x="8382000" y="1581150"/>
            <a:ext cx="762000" cy="381000"/>
          </a:xfrm>
          <a:prstGeom prst="rect">
            <a:avLst/>
          </a:prstGeom>
          <a:noFill/>
        </p:spPr>
        <p:txBody>
          <a:bodyPr wrap="square" rtlCol="0">
            <a:spAutoFit/>
          </a:bodyPr>
          <a:lstStyle/>
          <a:p>
            <a:r>
              <a:rPr lang="en-US" dirty="0" smtClean="0"/>
              <a:t>No</a:t>
            </a:r>
            <a:endParaRPr lang="en-US" dirty="0"/>
          </a:p>
        </p:txBody>
      </p:sp>
      <p:cxnSp>
        <p:nvCxnSpPr>
          <p:cNvPr id="73" name="Straight Arrow Connector 72"/>
          <p:cNvCxnSpPr/>
          <p:nvPr/>
        </p:nvCxnSpPr>
        <p:spPr>
          <a:xfrm flipH="1">
            <a:off x="2438400" y="3790950"/>
            <a:ext cx="457200" cy="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a:off x="2438400" y="3790950"/>
            <a:ext cx="0"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2286000" y="3409950"/>
            <a:ext cx="762000" cy="381000"/>
          </a:xfrm>
          <a:prstGeom prst="rect">
            <a:avLst/>
          </a:prstGeom>
          <a:noFill/>
        </p:spPr>
        <p:txBody>
          <a:bodyPr wrap="square" rtlCol="0">
            <a:spAutoFit/>
          </a:bodyPr>
          <a:lstStyle/>
          <a:p>
            <a:r>
              <a:rPr lang="en-US" dirty="0" smtClean="0"/>
              <a:t>Yes</a:t>
            </a:r>
            <a:endParaRPr lang="en-US" dirty="0"/>
          </a:p>
        </p:txBody>
      </p:sp>
      <p:grpSp>
        <p:nvGrpSpPr>
          <p:cNvPr id="85" name="Group 84"/>
          <p:cNvGrpSpPr/>
          <p:nvPr/>
        </p:nvGrpSpPr>
        <p:grpSpPr>
          <a:xfrm>
            <a:off x="6477000" y="1504950"/>
            <a:ext cx="1600200" cy="914400"/>
            <a:chOff x="2971800" y="2343150"/>
            <a:chExt cx="1600200" cy="914400"/>
          </a:xfrm>
        </p:grpSpPr>
        <p:sp>
          <p:nvSpPr>
            <p:cNvPr id="86" name="Flowchart: Decision 85"/>
            <p:cNvSpPr/>
            <p:nvPr/>
          </p:nvSpPr>
          <p:spPr>
            <a:xfrm>
              <a:off x="2971800" y="2343150"/>
              <a:ext cx="1600200" cy="914400"/>
            </a:xfrm>
            <a:prstGeom prst="flowChartDecisi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p:cNvSpPr txBox="1"/>
            <p:nvPr/>
          </p:nvSpPr>
          <p:spPr>
            <a:xfrm>
              <a:off x="3048000" y="2495550"/>
              <a:ext cx="1524000" cy="646331"/>
            </a:xfrm>
            <a:prstGeom prst="rect">
              <a:avLst/>
            </a:prstGeom>
            <a:noFill/>
          </p:spPr>
          <p:txBody>
            <a:bodyPr wrap="square" rtlCol="0">
              <a:spAutoFit/>
            </a:bodyPr>
            <a:lstStyle/>
            <a:p>
              <a:pPr algn="ctr"/>
              <a:r>
                <a:rPr lang="en-US" dirty="0" smtClean="0"/>
                <a:t>Time to Pump</a:t>
              </a:r>
              <a:endParaRPr lang="en-US" dirty="0"/>
            </a:p>
          </p:txBody>
        </p:sp>
      </p:grpSp>
      <p:cxnSp>
        <p:nvCxnSpPr>
          <p:cNvPr id="97" name="Straight Arrow Connector 96"/>
          <p:cNvCxnSpPr/>
          <p:nvPr/>
        </p:nvCxnSpPr>
        <p:spPr>
          <a:xfrm>
            <a:off x="7162800" y="3562350"/>
            <a:ext cx="8382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p:nvPr/>
        </p:nvCxnSpPr>
        <p:spPr>
          <a:xfrm>
            <a:off x="8382000" y="1962150"/>
            <a:ext cx="0" cy="1295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flipH="1">
            <a:off x="3124200" y="4629150"/>
            <a:ext cx="2667000" cy="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flipH="1">
            <a:off x="6324600" y="1962150"/>
            <a:ext cx="228600" cy="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3" name="TextBox 102"/>
          <p:cNvSpPr txBox="1"/>
          <p:nvPr/>
        </p:nvSpPr>
        <p:spPr>
          <a:xfrm>
            <a:off x="5029200" y="3333750"/>
            <a:ext cx="762000" cy="369332"/>
          </a:xfrm>
          <a:prstGeom prst="rect">
            <a:avLst/>
          </a:prstGeom>
          <a:noFill/>
        </p:spPr>
        <p:txBody>
          <a:bodyPr wrap="square" rtlCol="0">
            <a:spAutoFit/>
          </a:bodyPr>
          <a:lstStyle/>
          <a:p>
            <a:r>
              <a:rPr lang="en-US" dirty="0" smtClean="0"/>
              <a:t>No</a:t>
            </a:r>
            <a:endParaRPr lang="en-US" dirty="0"/>
          </a:p>
        </p:txBody>
      </p:sp>
      <p:sp>
        <p:nvSpPr>
          <p:cNvPr id="104" name="TextBox 103"/>
          <p:cNvSpPr txBox="1"/>
          <p:nvPr/>
        </p:nvSpPr>
        <p:spPr>
          <a:xfrm>
            <a:off x="6019800" y="1504950"/>
            <a:ext cx="762000" cy="381000"/>
          </a:xfrm>
          <a:prstGeom prst="rect">
            <a:avLst/>
          </a:prstGeom>
          <a:noFill/>
        </p:spPr>
        <p:txBody>
          <a:bodyPr wrap="square" rtlCol="0">
            <a:spAutoFit/>
          </a:bodyPr>
          <a:lstStyle/>
          <a:p>
            <a:r>
              <a:rPr lang="en-US" dirty="0" smtClean="0"/>
              <a:t>Yes</a:t>
            </a:r>
            <a:endParaRPr lang="en-US" dirty="0"/>
          </a:p>
        </p:txBody>
      </p:sp>
      <p:cxnSp>
        <p:nvCxnSpPr>
          <p:cNvPr id="105" name="Straight Arrow Connector 104"/>
          <p:cNvCxnSpPr/>
          <p:nvPr/>
        </p:nvCxnSpPr>
        <p:spPr>
          <a:xfrm>
            <a:off x="6324600" y="1962150"/>
            <a:ext cx="0" cy="1295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0" name="TextBox 109"/>
          <p:cNvSpPr txBox="1"/>
          <p:nvPr/>
        </p:nvSpPr>
        <p:spPr>
          <a:xfrm>
            <a:off x="2590800" y="2266950"/>
            <a:ext cx="762000" cy="381000"/>
          </a:xfrm>
          <a:prstGeom prst="rect">
            <a:avLst/>
          </a:prstGeom>
          <a:noFill/>
        </p:spPr>
        <p:txBody>
          <a:bodyPr wrap="square" rtlCol="0">
            <a:spAutoFit/>
          </a:bodyPr>
          <a:lstStyle/>
          <a:p>
            <a:r>
              <a:rPr lang="en-US" dirty="0" smtClean="0"/>
              <a:t>No</a:t>
            </a:r>
            <a:endParaRPr lang="en-US" dirty="0"/>
          </a:p>
        </p:txBody>
      </p:sp>
      <p:grpSp>
        <p:nvGrpSpPr>
          <p:cNvPr id="117" name="Group 116"/>
          <p:cNvGrpSpPr/>
          <p:nvPr/>
        </p:nvGrpSpPr>
        <p:grpSpPr>
          <a:xfrm>
            <a:off x="5943600" y="3257550"/>
            <a:ext cx="1308100" cy="665381"/>
            <a:chOff x="1443318" y="3333750"/>
            <a:chExt cx="1385047" cy="665381"/>
          </a:xfrm>
        </p:grpSpPr>
        <p:sp>
          <p:nvSpPr>
            <p:cNvPr id="118" name="Rectangle 117"/>
            <p:cNvSpPr/>
            <p:nvPr/>
          </p:nvSpPr>
          <p:spPr>
            <a:xfrm>
              <a:off x="1524000" y="3333750"/>
              <a:ext cx="1210235" cy="62865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extBox 118"/>
            <p:cNvSpPr txBox="1"/>
            <p:nvPr/>
          </p:nvSpPr>
          <p:spPr>
            <a:xfrm>
              <a:off x="1443318" y="3352800"/>
              <a:ext cx="1385047" cy="646331"/>
            </a:xfrm>
            <a:prstGeom prst="rect">
              <a:avLst/>
            </a:prstGeom>
            <a:noFill/>
          </p:spPr>
          <p:txBody>
            <a:bodyPr wrap="square" rtlCol="0">
              <a:spAutoFit/>
            </a:bodyPr>
            <a:lstStyle/>
            <a:p>
              <a:pPr algn="ctr"/>
              <a:r>
                <a:rPr lang="en-US" dirty="0" smtClean="0"/>
                <a:t>Turn on the pump</a:t>
              </a:r>
              <a:endParaRPr lang="en-US" dirty="0"/>
            </a:p>
          </p:txBody>
        </p:sp>
      </p:grpSp>
      <p:cxnSp>
        <p:nvCxnSpPr>
          <p:cNvPr id="154" name="Straight Arrow Connector 153"/>
          <p:cNvCxnSpPr/>
          <p:nvPr/>
        </p:nvCxnSpPr>
        <p:spPr>
          <a:xfrm>
            <a:off x="1981200" y="666750"/>
            <a:ext cx="0" cy="45720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5" name="Straight Arrow Connector 154"/>
          <p:cNvCxnSpPr/>
          <p:nvPr/>
        </p:nvCxnSpPr>
        <p:spPr>
          <a:xfrm flipH="1">
            <a:off x="1981200" y="666750"/>
            <a:ext cx="6934200" cy="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6" name="Straight Arrow Connector 155"/>
          <p:cNvCxnSpPr/>
          <p:nvPr/>
        </p:nvCxnSpPr>
        <p:spPr>
          <a:xfrm flipV="1">
            <a:off x="8915400" y="666750"/>
            <a:ext cx="0" cy="251460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7" name="Straight Arrow Connector 156"/>
          <p:cNvCxnSpPr/>
          <p:nvPr/>
        </p:nvCxnSpPr>
        <p:spPr>
          <a:xfrm flipH="1">
            <a:off x="8001000" y="1962150"/>
            <a:ext cx="381000" cy="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60" name="Group 159"/>
          <p:cNvGrpSpPr/>
          <p:nvPr/>
        </p:nvGrpSpPr>
        <p:grpSpPr>
          <a:xfrm>
            <a:off x="7835900" y="3257550"/>
            <a:ext cx="1308100" cy="665381"/>
            <a:chOff x="1443318" y="3333750"/>
            <a:chExt cx="1385047" cy="665381"/>
          </a:xfrm>
        </p:grpSpPr>
        <p:sp>
          <p:nvSpPr>
            <p:cNvPr id="161" name="Rectangle 160"/>
            <p:cNvSpPr/>
            <p:nvPr/>
          </p:nvSpPr>
          <p:spPr>
            <a:xfrm>
              <a:off x="1524000" y="3333750"/>
              <a:ext cx="1210235" cy="62865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TextBox 161"/>
            <p:cNvSpPr txBox="1"/>
            <p:nvPr/>
          </p:nvSpPr>
          <p:spPr>
            <a:xfrm>
              <a:off x="1443318" y="3352800"/>
              <a:ext cx="1385047" cy="646331"/>
            </a:xfrm>
            <a:prstGeom prst="rect">
              <a:avLst/>
            </a:prstGeom>
            <a:noFill/>
          </p:spPr>
          <p:txBody>
            <a:bodyPr wrap="square" rtlCol="0">
              <a:spAutoFit/>
            </a:bodyPr>
            <a:lstStyle/>
            <a:p>
              <a:pPr algn="ctr"/>
              <a:r>
                <a:rPr lang="en-US" dirty="0" smtClean="0"/>
                <a:t>Go to Sleep</a:t>
              </a:r>
              <a:endParaRPr lang="en-US" dirty="0"/>
            </a:p>
          </p:txBody>
        </p:sp>
      </p:grpSp>
      <p:cxnSp>
        <p:nvCxnSpPr>
          <p:cNvPr id="62" name="Straight Arrow Connector 61"/>
          <p:cNvCxnSpPr/>
          <p:nvPr/>
        </p:nvCxnSpPr>
        <p:spPr>
          <a:xfrm>
            <a:off x="5029200" y="3790950"/>
            <a:ext cx="0" cy="838200"/>
          </a:xfrm>
          <a:prstGeom prst="straightConnector1">
            <a:avLst/>
          </a:prstGeom>
          <a:ln w="381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checkerboard(across)">
                                      <p:cBhvr>
                                        <p:cTn id="10" dur="500"/>
                                        <p:tgtEl>
                                          <p:spTgt spid="43"/>
                                        </p:tgtEl>
                                      </p:cBhvr>
                                    </p:animEffect>
                                  </p:childTnLst>
                                </p:cTn>
                              </p:par>
                              <p:par>
                                <p:cTn id="11" presetID="5" presetClass="entr" presetSubtype="10"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checkerboard(across)">
                                      <p:cBhvr>
                                        <p:cTn id="13" dur="500"/>
                                        <p:tgtEl>
                                          <p:spTgt spid="44"/>
                                        </p:tgtEl>
                                      </p:cBhvr>
                                    </p:animEffect>
                                  </p:childTnLst>
                                </p:cTn>
                              </p:par>
                              <p:par>
                                <p:cTn id="14" presetID="5" presetClass="entr" presetSubtype="10" fill="hold" nodeType="withEffect">
                                  <p:stCondLst>
                                    <p:cond delay="0"/>
                                  </p:stCondLst>
                                  <p:childTnLst>
                                    <p:set>
                                      <p:cBhvr>
                                        <p:cTn id="15" dur="1" fill="hold">
                                          <p:stCondLst>
                                            <p:cond delay="0"/>
                                          </p:stCondLst>
                                        </p:cTn>
                                        <p:tgtEl>
                                          <p:spTgt spid="75"/>
                                        </p:tgtEl>
                                        <p:attrNameLst>
                                          <p:attrName>style.visibility</p:attrName>
                                        </p:attrNameLst>
                                      </p:cBhvr>
                                      <p:to>
                                        <p:strVal val="visible"/>
                                      </p:to>
                                    </p:set>
                                    <p:animEffect transition="in" filter="checkerboard(across)">
                                      <p:cBhvr>
                                        <p:cTn id="16" dur="500"/>
                                        <p:tgtEl>
                                          <p:spTgt spid="75"/>
                                        </p:tgtEl>
                                      </p:cBhvr>
                                    </p:animEffect>
                                  </p:childTnLst>
                                </p:cTn>
                              </p:par>
                              <p:par>
                                <p:cTn id="17" presetID="5" presetClass="entr" presetSubtype="1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heckerboard(across)">
                                      <p:cBhvr>
                                        <p:cTn id="19" dur="500"/>
                                        <p:tgtEl>
                                          <p:spTgt spid="9"/>
                                        </p:tgtEl>
                                      </p:cBhvr>
                                    </p:animEffect>
                                  </p:childTnLst>
                                </p:cTn>
                              </p:par>
                              <p:par>
                                <p:cTn id="20" presetID="5" presetClass="entr" presetSubtype="1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heckerboard(across)">
                                      <p:cBhvr>
                                        <p:cTn id="22" dur="500"/>
                                        <p:tgtEl>
                                          <p:spTgt spid="12"/>
                                        </p:tgtEl>
                                      </p:cBhvr>
                                    </p:animEffect>
                                  </p:childTnLst>
                                </p:cTn>
                              </p:par>
                              <p:par>
                                <p:cTn id="23" presetID="5" presetClass="entr" presetSubtype="1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checkerboard(across)">
                                      <p:cBhvr>
                                        <p:cTn id="25" dur="500"/>
                                        <p:tgtEl>
                                          <p:spTgt spid="22"/>
                                        </p:tgtEl>
                                      </p:cBhvr>
                                    </p:animEffect>
                                  </p:childTnLst>
                                </p:cTn>
                              </p:par>
                              <p:par>
                                <p:cTn id="26" presetID="5" presetClass="entr" presetSubtype="10"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checkerboard(across)">
                                      <p:cBhvr>
                                        <p:cTn id="28" dur="500"/>
                                        <p:tgtEl>
                                          <p:spTgt spid="24"/>
                                        </p:tgtEl>
                                      </p:cBhvr>
                                    </p:animEffect>
                                  </p:childTnLst>
                                </p:cTn>
                              </p:par>
                              <p:par>
                                <p:cTn id="29" presetID="5" presetClass="entr" presetSubtype="1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checkerboard(across)">
                                      <p:cBhvr>
                                        <p:cTn id="31" dur="500"/>
                                        <p:tgtEl>
                                          <p:spTgt spid="25"/>
                                        </p:tgtEl>
                                      </p:cBhvr>
                                    </p:animEffect>
                                  </p:childTnLst>
                                </p:cTn>
                              </p:par>
                              <p:par>
                                <p:cTn id="32" presetID="5" presetClass="entr" presetSubtype="10" fill="hold"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checkerboard(across)">
                                      <p:cBhvr>
                                        <p:cTn id="34" dur="500"/>
                                        <p:tgtEl>
                                          <p:spTgt spid="28"/>
                                        </p:tgtEl>
                                      </p:cBhvr>
                                    </p:animEffect>
                                  </p:childTnLst>
                                </p:cTn>
                              </p:par>
                              <p:par>
                                <p:cTn id="35" presetID="5" presetClass="entr" presetSubtype="10" fill="hold"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checkerboard(across)">
                                      <p:cBhvr>
                                        <p:cTn id="37" dur="500"/>
                                        <p:tgtEl>
                                          <p:spTgt spid="29"/>
                                        </p:tgtEl>
                                      </p:cBhvr>
                                    </p:animEffect>
                                  </p:childTnLst>
                                </p:cTn>
                              </p:par>
                              <p:par>
                                <p:cTn id="38" presetID="5" presetClass="entr" presetSubtype="10" fill="hold" nodeType="with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checkerboard(across)">
                                      <p:cBhvr>
                                        <p:cTn id="40" dur="500"/>
                                        <p:tgtEl>
                                          <p:spTgt spid="48"/>
                                        </p:tgtEl>
                                      </p:cBhvr>
                                    </p:animEffect>
                                  </p:childTnLst>
                                </p:cTn>
                              </p:par>
                              <p:par>
                                <p:cTn id="41" presetID="5" presetClass="entr" presetSubtype="10" fill="hold" nodeType="with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checkerboard(across)">
                                      <p:cBhvr>
                                        <p:cTn id="43" dur="500"/>
                                        <p:tgtEl>
                                          <p:spTgt spid="45"/>
                                        </p:tgtEl>
                                      </p:cBhvr>
                                    </p:animEffect>
                                  </p:childTnLst>
                                </p:cTn>
                              </p:par>
                              <p:par>
                                <p:cTn id="44" presetID="5" presetClass="entr" presetSubtype="10" fill="hold"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checkerboard(across)">
                                      <p:cBhvr>
                                        <p:cTn id="46" dur="500"/>
                                        <p:tgtEl>
                                          <p:spTgt spid="47"/>
                                        </p:tgtEl>
                                      </p:cBhvr>
                                    </p:animEffect>
                                  </p:childTnLst>
                                </p:cTn>
                              </p:par>
                              <p:par>
                                <p:cTn id="47" presetID="5" presetClass="entr" presetSubtype="10" fill="hold" nodeType="withEffect">
                                  <p:stCondLst>
                                    <p:cond delay="0"/>
                                  </p:stCondLst>
                                  <p:childTnLst>
                                    <p:set>
                                      <p:cBhvr>
                                        <p:cTn id="48" dur="1" fill="hold">
                                          <p:stCondLst>
                                            <p:cond delay="0"/>
                                          </p:stCondLst>
                                        </p:cTn>
                                        <p:tgtEl>
                                          <p:spTgt spid="66"/>
                                        </p:tgtEl>
                                        <p:attrNameLst>
                                          <p:attrName>style.visibility</p:attrName>
                                        </p:attrNameLst>
                                      </p:cBhvr>
                                      <p:to>
                                        <p:strVal val="visible"/>
                                      </p:to>
                                    </p:set>
                                    <p:animEffect transition="in" filter="checkerboard(across)">
                                      <p:cBhvr>
                                        <p:cTn id="49" dur="500"/>
                                        <p:tgtEl>
                                          <p:spTgt spid="66"/>
                                        </p:tgtEl>
                                      </p:cBhvr>
                                    </p:animEffect>
                                  </p:childTnLst>
                                </p:cTn>
                              </p:par>
                              <p:par>
                                <p:cTn id="50" presetID="5" presetClass="entr" presetSubtype="10" fill="hold" nodeType="withEffect">
                                  <p:stCondLst>
                                    <p:cond delay="0"/>
                                  </p:stCondLst>
                                  <p:childTnLst>
                                    <p:set>
                                      <p:cBhvr>
                                        <p:cTn id="51" dur="1" fill="hold">
                                          <p:stCondLst>
                                            <p:cond delay="0"/>
                                          </p:stCondLst>
                                        </p:cTn>
                                        <p:tgtEl>
                                          <p:spTgt spid="68"/>
                                        </p:tgtEl>
                                        <p:attrNameLst>
                                          <p:attrName>style.visibility</p:attrName>
                                        </p:attrNameLst>
                                      </p:cBhvr>
                                      <p:to>
                                        <p:strVal val="visible"/>
                                      </p:to>
                                    </p:set>
                                    <p:animEffect transition="in" filter="checkerboard(across)">
                                      <p:cBhvr>
                                        <p:cTn id="52" dur="500"/>
                                        <p:tgtEl>
                                          <p:spTgt spid="68"/>
                                        </p:tgtEl>
                                      </p:cBhvr>
                                    </p:animEffect>
                                  </p:childTnLst>
                                </p:cTn>
                              </p:par>
                              <p:par>
                                <p:cTn id="53" presetID="5" presetClass="entr" presetSubtype="10" fill="hold" nodeType="withEffect">
                                  <p:stCondLst>
                                    <p:cond delay="0"/>
                                  </p:stCondLst>
                                  <p:childTnLst>
                                    <p:set>
                                      <p:cBhvr>
                                        <p:cTn id="54" dur="1" fill="hold">
                                          <p:stCondLst>
                                            <p:cond delay="0"/>
                                          </p:stCondLst>
                                        </p:cTn>
                                        <p:tgtEl>
                                          <p:spTgt spid="72"/>
                                        </p:tgtEl>
                                        <p:attrNameLst>
                                          <p:attrName>style.visibility</p:attrName>
                                        </p:attrNameLst>
                                      </p:cBhvr>
                                      <p:to>
                                        <p:strVal val="visible"/>
                                      </p:to>
                                    </p:set>
                                    <p:animEffect transition="in" filter="checkerboard(across)">
                                      <p:cBhvr>
                                        <p:cTn id="55" dur="500"/>
                                        <p:tgtEl>
                                          <p:spTgt spid="72"/>
                                        </p:tgtEl>
                                      </p:cBhvr>
                                    </p:animEffect>
                                  </p:childTnLst>
                                </p:cTn>
                              </p:par>
                              <p:par>
                                <p:cTn id="56" presetID="5" presetClass="entr" presetSubtype="10" fill="hold" nodeType="withEffect">
                                  <p:stCondLst>
                                    <p:cond delay="0"/>
                                  </p:stCondLst>
                                  <p:childTnLst>
                                    <p:set>
                                      <p:cBhvr>
                                        <p:cTn id="57" dur="1" fill="hold">
                                          <p:stCondLst>
                                            <p:cond delay="0"/>
                                          </p:stCondLst>
                                        </p:cTn>
                                        <p:tgtEl>
                                          <p:spTgt spid="73"/>
                                        </p:tgtEl>
                                        <p:attrNameLst>
                                          <p:attrName>style.visibility</p:attrName>
                                        </p:attrNameLst>
                                      </p:cBhvr>
                                      <p:to>
                                        <p:strVal val="visible"/>
                                      </p:to>
                                    </p:set>
                                    <p:animEffect transition="in" filter="checkerboard(across)">
                                      <p:cBhvr>
                                        <p:cTn id="58" dur="500"/>
                                        <p:tgtEl>
                                          <p:spTgt spid="73"/>
                                        </p:tgtEl>
                                      </p:cBhvr>
                                    </p:animEffect>
                                  </p:childTnLst>
                                </p:cTn>
                              </p:par>
                              <p:par>
                                <p:cTn id="59" presetID="5" presetClass="entr" presetSubtype="10" fill="hold" nodeType="withEffect">
                                  <p:stCondLst>
                                    <p:cond delay="0"/>
                                  </p:stCondLst>
                                  <p:childTnLst>
                                    <p:set>
                                      <p:cBhvr>
                                        <p:cTn id="60" dur="1" fill="hold">
                                          <p:stCondLst>
                                            <p:cond delay="0"/>
                                          </p:stCondLst>
                                        </p:cTn>
                                        <p:tgtEl>
                                          <p:spTgt spid="74"/>
                                        </p:tgtEl>
                                        <p:attrNameLst>
                                          <p:attrName>style.visibility</p:attrName>
                                        </p:attrNameLst>
                                      </p:cBhvr>
                                      <p:to>
                                        <p:strVal val="visible"/>
                                      </p:to>
                                    </p:set>
                                    <p:animEffect transition="in" filter="checkerboard(across)">
                                      <p:cBhvr>
                                        <p:cTn id="61" dur="500"/>
                                        <p:tgtEl>
                                          <p:spTgt spid="74"/>
                                        </p:tgtEl>
                                      </p:cBhvr>
                                    </p:animEffect>
                                  </p:childTnLst>
                                </p:cTn>
                              </p:par>
                              <p:par>
                                <p:cTn id="62" presetID="5" presetClass="entr" presetSubtype="10" fill="hold" nodeType="withEffect">
                                  <p:stCondLst>
                                    <p:cond delay="0"/>
                                  </p:stCondLst>
                                  <p:childTnLst>
                                    <p:set>
                                      <p:cBhvr>
                                        <p:cTn id="63" dur="1" fill="hold">
                                          <p:stCondLst>
                                            <p:cond delay="0"/>
                                          </p:stCondLst>
                                        </p:cTn>
                                        <p:tgtEl>
                                          <p:spTgt spid="80"/>
                                        </p:tgtEl>
                                        <p:attrNameLst>
                                          <p:attrName>style.visibility</p:attrName>
                                        </p:attrNameLst>
                                      </p:cBhvr>
                                      <p:to>
                                        <p:strVal val="visible"/>
                                      </p:to>
                                    </p:set>
                                    <p:animEffect transition="in" filter="checkerboard(across)">
                                      <p:cBhvr>
                                        <p:cTn id="64" dur="500"/>
                                        <p:tgtEl>
                                          <p:spTgt spid="80"/>
                                        </p:tgtEl>
                                      </p:cBhvr>
                                    </p:animEffect>
                                  </p:childTnLst>
                                </p:cTn>
                              </p:par>
                              <p:par>
                                <p:cTn id="65" presetID="5" presetClass="entr" presetSubtype="10" fill="hold" nodeType="withEffect">
                                  <p:stCondLst>
                                    <p:cond delay="0"/>
                                  </p:stCondLst>
                                  <p:childTnLst>
                                    <p:set>
                                      <p:cBhvr>
                                        <p:cTn id="66" dur="1" fill="hold">
                                          <p:stCondLst>
                                            <p:cond delay="0"/>
                                          </p:stCondLst>
                                        </p:cTn>
                                        <p:tgtEl>
                                          <p:spTgt spid="85"/>
                                        </p:tgtEl>
                                        <p:attrNameLst>
                                          <p:attrName>style.visibility</p:attrName>
                                        </p:attrNameLst>
                                      </p:cBhvr>
                                      <p:to>
                                        <p:strVal val="visible"/>
                                      </p:to>
                                    </p:set>
                                    <p:animEffect transition="in" filter="checkerboard(across)">
                                      <p:cBhvr>
                                        <p:cTn id="67" dur="500"/>
                                        <p:tgtEl>
                                          <p:spTgt spid="85"/>
                                        </p:tgtEl>
                                      </p:cBhvr>
                                    </p:animEffect>
                                  </p:childTnLst>
                                </p:cTn>
                              </p:par>
                              <p:par>
                                <p:cTn id="68" presetID="5" presetClass="entr" presetSubtype="10" fill="hold" nodeType="withEffect">
                                  <p:stCondLst>
                                    <p:cond delay="0"/>
                                  </p:stCondLst>
                                  <p:childTnLst>
                                    <p:set>
                                      <p:cBhvr>
                                        <p:cTn id="69" dur="1" fill="hold">
                                          <p:stCondLst>
                                            <p:cond delay="0"/>
                                          </p:stCondLst>
                                        </p:cTn>
                                        <p:tgtEl>
                                          <p:spTgt spid="97"/>
                                        </p:tgtEl>
                                        <p:attrNameLst>
                                          <p:attrName>style.visibility</p:attrName>
                                        </p:attrNameLst>
                                      </p:cBhvr>
                                      <p:to>
                                        <p:strVal val="visible"/>
                                      </p:to>
                                    </p:set>
                                    <p:animEffect transition="in" filter="checkerboard(across)">
                                      <p:cBhvr>
                                        <p:cTn id="70" dur="500"/>
                                        <p:tgtEl>
                                          <p:spTgt spid="97"/>
                                        </p:tgtEl>
                                      </p:cBhvr>
                                    </p:animEffect>
                                  </p:childTnLst>
                                </p:cTn>
                              </p:par>
                              <p:par>
                                <p:cTn id="71" presetID="5" presetClass="entr" presetSubtype="10" fill="hold" nodeType="withEffect">
                                  <p:stCondLst>
                                    <p:cond delay="0"/>
                                  </p:stCondLst>
                                  <p:childTnLst>
                                    <p:set>
                                      <p:cBhvr>
                                        <p:cTn id="72" dur="1" fill="hold">
                                          <p:stCondLst>
                                            <p:cond delay="0"/>
                                          </p:stCondLst>
                                        </p:cTn>
                                        <p:tgtEl>
                                          <p:spTgt spid="99"/>
                                        </p:tgtEl>
                                        <p:attrNameLst>
                                          <p:attrName>style.visibility</p:attrName>
                                        </p:attrNameLst>
                                      </p:cBhvr>
                                      <p:to>
                                        <p:strVal val="visible"/>
                                      </p:to>
                                    </p:set>
                                    <p:animEffect transition="in" filter="checkerboard(across)">
                                      <p:cBhvr>
                                        <p:cTn id="73" dur="500"/>
                                        <p:tgtEl>
                                          <p:spTgt spid="99"/>
                                        </p:tgtEl>
                                      </p:cBhvr>
                                    </p:animEffect>
                                  </p:childTnLst>
                                </p:cTn>
                              </p:par>
                              <p:par>
                                <p:cTn id="74" presetID="5" presetClass="entr" presetSubtype="10" fill="hold" nodeType="withEffect">
                                  <p:stCondLst>
                                    <p:cond delay="0"/>
                                  </p:stCondLst>
                                  <p:childTnLst>
                                    <p:set>
                                      <p:cBhvr>
                                        <p:cTn id="75" dur="1" fill="hold">
                                          <p:stCondLst>
                                            <p:cond delay="0"/>
                                          </p:stCondLst>
                                        </p:cTn>
                                        <p:tgtEl>
                                          <p:spTgt spid="100"/>
                                        </p:tgtEl>
                                        <p:attrNameLst>
                                          <p:attrName>style.visibility</p:attrName>
                                        </p:attrNameLst>
                                      </p:cBhvr>
                                      <p:to>
                                        <p:strVal val="visible"/>
                                      </p:to>
                                    </p:set>
                                    <p:animEffect transition="in" filter="checkerboard(across)">
                                      <p:cBhvr>
                                        <p:cTn id="76" dur="500"/>
                                        <p:tgtEl>
                                          <p:spTgt spid="100"/>
                                        </p:tgtEl>
                                      </p:cBhvr>
                                    </p:animEffect>
                                  </p:childTnLst>
                                </p:cTn>
                              </p:par>
                              <p:par>
                                <p:cTn id="77" presetID="5" presetClass="entr" presetSubtype="10" fill="hold" nodeType="withEffect">
                                  <p:stCondLst>
                                    <p:cond delay="0"/>
                                  </p:stCondLst>
                                  <p:childTnLst>
                                    <p:set>
                                      <p:cBhvr>
                                        <p:cTn id="78" dur="1" fill="hold">
                                          <p:stCondLst>
                                            <p:cond delay="0"/>
                                          </p:stCondLst>
                                        </p:cTn>
                                        <p:tgtEl>
                                          <p:spTgt spid="101"/>
                                        </p:tgtEl>
                                        <p:attrNameLst>
                                          <p:attrName>style.visibility</p:attrName>
                                        </p:attrNameLst>
                                      </p:cBhvr>
                                      <p:to>
                                        <p:strVal val="visible"/>
                                      </p:to>
                                    </p:set>
                                    <p:animEffect transition="in" filter="checkerboard(across)">
                                      <p:cBhvr>
                                        <p:cTn id="79" dur="500"/>
                                        <p:tgtEl>
                                          <p:spTgt spid="101"/>
                                        </p:tgtEl>
                                      </p:cBhvr>
                                    </p:animEffect>
                                  </p:childTnLst>
                                </p:cTn>
                              </p:par>
                              <p:par>
                                <p:cTn id="80" presetID="5" presetClass="entr" presetSubtype="10" fill="hold" nodeType="withEffect">
                                  <p:stCondLst>
                                    <p:cond delay="0"/>
                                  </p:stCondLst>
                                  <p:childTnLst>
                                    <p:set>
                                      <p:cBhvr>
                                        <p:cTn id="81" dur="1" fill="hold">
                                          <p:stCondLst>
                                            <p:cond delay="0"/>
                                          </p:stCondLst>
                                        </p:cTn>
                                        <p:tgtEl>
                                          <p:spTgt spid="103"/>
                                        </p:tgtEl>
                                        <p:attrNameLst>
                                          <p:attrName>style.visibility</p:attrName>
                                        </p:attrNameLst>
                                      </p:cBhvr>
                                      <p:to>
                                        <p:strVal val="visible"/>
                                      </p:to>
                                    </p:set>
                                    <p:animEffect transition="in" filter="checkerboard(across)">
                                      <p:cBhvr>
                                        <p:cTn id="82" dur="500"/>
                                        <p:tgtEl>
                                          <p:spTgt spid="103"/>
                                        </p:tgtEl>
                                      </p:cBhvr>
                                    </p:animEffect>
                                  </p:childTnLst>
                                </p:cTn>
                              </p:par>
                              <p:par>
                                <p:cTn id="83" presetID="5" presetClass="entr" presetSubtype="10" fill="hold" nodeType="withEffect">
                                  <p:stCondLst>
                                    <p:cond delay="0"/>
                                  </p:stCondLst>
                                  <p:childTnLst>
                                    <p:set>
                                      <p:cBhvr>
                                        <p:cTn id="84" dur="1" fill="hold">
                                          <p:stCondLst>
                                            <p:cond delay="0"/>
                                          </p:stCondLst>
                                        </p:cTn>
                                        <p:tgtEl>
                                          <p:spTgt spid="104"/>
                                        </p:tgtEl>
                                        <p:attrNameLst>
                                          <p:attrName>style.visibility</p:attrName>
                                        </p:attrNameLst>
                                      </p:cBhvr>
                                      <p:to>
                                        <p:strVal val="visible"/>
                                      </p:to>
                                    </p:set>
                                    <p:animEffect transition="in" filter="checkerboard(across)">
                                      <p:cBhvr>
                                        <p:cTn id="85" dur="500"/>
                                        <p:tgtEl>
                                          <p:spTgt spid="104"/>
                                        </p:tgtEl>
                                      </p:cBhvr>
                                    </p:animEffect>
                                  </p:childTnLst>
                                </p:cTn>
                              </p:par>
                              <p:par>
                                <p:cTn id="86" presetID="5" presetClass="entr" presetSubtype="10" fill="hold" nodeType="withEffect">
                                  <p:stCondLst>
                                    <p:cond delay="0"/>
                                  </p:stCondLst>
                                  <p:childTnLst>
                                    <p:set>
                                      <p:cBhvr>
                                        <p:cTn id="87" dur="1" fill="hold">
                                          <p:stCondLst>
                                            <p:cond delay="0"/>
                                          </p:stCondLst>
                                        </p:cTn>
                                        <p:tgtEl>
                                          <p:spTgt spid="105"/>
                                        </p:tgtEl>
                                        <p:attrNameLst>
                                          <p:attrName>style.visibility</p:attrName>
                                        </p:attrNameLst>
                                      </p:cBhvr>
                                      <p:to>
                                        <p:strVal val="visible"/>
                                      </p:to>
                                    </p:set>
                                    <p:animEffect transition="in" filter="checkerboard(across)">
                                      <p:cBhvr>
                                        <p:cTn id="88" dur="500"/>
                                        <p:tgtEl>
                                          <p:spTgt spid="105"/>
                                        </p:tgtEl>
                                      </p:cBhvr>
                                    </p:animEffect>
                                  </p:childTnLst>
                                </p:cTn>
                              </p:par>
                              <p:par>
                                <p:cTn id="89" presetID="5" presetClass="entr" presetSubtype="10" fill="hold" nodeType="withEffect">
                                  <p:stCondLst>
                                    <p:cond delay="0"/>
                                  </p:stCondLst>
                                  <p:childTnLst>
                                    <p:set>
                                      <p:cBhvr>
                                        <p:cTn id="90" dur="1" fill="hold">
                                          <p:stCondLst>
                                            <p:cond delay="0"/>
                                          </p:stCondLst>
                                        </p:cTn>
                                        <p:tgtEl>
                                          <p:spTgt spid="110"/>
                                        </p:tgtEl>
                                        <p:attrNameLst>
                                          <p:attrName>style.visibility</p:attrName>
                                        </p:attrNameLst>
                                      </p:cBhvr>
                                      <p:to>
                                        <p:strVal val="visible"/>
                                      </p:to>
                                    </p:set>
                                    <p:animEffect transition="in" filter="checkerboard(across)">
                                      <p:cBhvr>
                                        <p:cTn id="91" dur="500"/>
                                        <p:tgtEl>
                                          <p:spTgt spid="110"/>
                                        </p:tgtEl>
                                      </p:cBhvr>
                                    </p:animEffect>
                                  </p:childTnLst>
                                </p:cTn>
                              </p:par>
                              <p:par>
                                <p:cTn id="92" presetID="5" presetClass="entr" presetSubtype="10" fill="hold" nodeType="withEffect">
                                  <p:stCondLst>
                                    <p:cond delay="0"/>
                                  </p:stCondLst>
                                  <p:childTnLst>
                                    <p:set>
                                      <p:cBhvr>
                                        <p:cTn id="93" dur="1" fill="hold">
                                          <p:stCondLst>
                                            <p:cond delay="0"/>
                                          </p:stCondLst>
                                        </p:cTn>
                                        <p:tgtEl>
                                          <p:spTgt spid="117"/>
                                        </p:tgtEl>
                                        <p:attrNameLst>
                                          <p:attrName>style.visibility</p:attrName>
                                        </p:attrNameLst>
                                      </p:cBhvr>
                                      <p:to>
                                        <p:strVal val="visible"/>
                                      </p:to>
                                    </p:set>
                                    <p:animEffect transition="in" filter="checkerboard(across)">
                                      <p:cBhvr>
                                        <p:cTn id="94" dur="500"/>
                                        <p:tgtEl>
                                          <p:spTgt spid="117"/>
                                        </p:tgtEl>
                                      </p:cBhvr>
                                    </p:animEffect>
                                  </p:childTnLst>
                                </p:cTn>
                              </p:par>
                              <p:par>
                                <p:cTn id="95" presetID="5" presetClass="entr" presetSubtype="10" fill="hold" nodeType="withEffect">
                                  <p:stCondLst>
                                    <p:cond delay="0"/>
                                  </p:stCondLst>
                                  <p:childTnLst>
                                    <p:set>
                                      <p:cBhvr>
                                        <p:cTn id="96" dur="1" fill="hold">
                                          <p:stCondLst>
                                            <p:cond delay="0"/>
                                          </p:stCondLst>
                                        </p:cTn>
                                        <p:tgtEl>
                                          <p:spTgt spid="154"/>
                                        </p:tgtEl>
                                        <p:attrNameLst>
                                          <p:attrName>style.visibility</p:attrName>
                                        </p:attrNameLst>
                                      </p:cBhvr>
                                      <p:to>
                                        <p:strVal val="visible"/>
                                      </p:to>
                                    </p:set>
                                    <p:animEffect transition="in" filter="checkerboard(across)">
                                      <p:cBhvr>
                                        <p:cTn id="97" dur="500"/>
                                        <p:tgtEl>
                                          <p:spTgt spid="154"/>
                                        </p:tgtEl>
                                      </p:cBhvr>
                                    </p:animEffect>
                                  </p:childTnLst>
                                </p:cTn>
                              </p:par>
                              <p:par>
                                <p:cTn id="98" presetID="5" presetClass="entr" presetSubtype="10" fill="hold" nodeType="withEffect">
                                  <p:stCondLst>
                                    <p:cond delay="0"/>
                                  </p:stCondLst>
                                  <p:childTnLst>
                                    <p:set>
                                      <p:cBhvr>
                                        <p:cTn id="99" dur="1" fill="hold">
                                          <p:stCondLst>
                                            <p:cond delay="0"/>
                                          </p:stCondLst>
                                        </p:cTn>
                                        <p:tgtEl>
                                          <p:spTgt spid="155"/>
                                        </p:tgtEl>
                                        <p:attrNameLst>
                                          <p:attrName>style.visibility</p:attrName>
                                        </p:attrNameLst>
                                      </p:cBhvr>
                                      <p:to>
                                        <p:strVal val="visible"/>
                                      </p:to>
                                    </p:set>
                                    <p:animEffect transition="in" filter="checkerboard(across)">
                                      <p:cBhvr>
                                        <p:cTn id="100" dur="500"/>
                                        <p:tgtEl>
                                          <p:spTgt spid="155"/>
                                        </p:tgtEl>
                                      </p:cBhvr>
                                    </p:animEffect>
                                  </p:childTnLst>
                                </p:cTn>
                              </p:par>
                              <p:par>
                                <p:cTn id="101" presetID="5" presetClass="entr" presetSubtype="10" fill="hold" nodeType="withEffect">
                                  <p:stCondLst>
                                    <p:cond delay="0"/>
                                  </p:stCondLst>
                                  <p:childTnLst>
                                    <p:set>
                                      <p:cBhvr>
                                        <p:cTn id="102" dur="1" fill="hold">
                                          <p:stCondLst>
                                            <p:cond delay="0"/>
                                          </p:stCondLst>
                                        </p:cTn>
                                        <p:tgtEl>
                                          <p:spTgt spid="156"/>
                                        </p:tgtEl>
                                        <p:attrNameLst>
                                          <p:attrName>style.visibility</p:attrName>
                                        </p:attrNameLst>
                                      </p:cBhvr>
                                      <p:to>
                                        <p:strVal val="visible"/>
                                      </p:to>
                                    </p:set>
                                    <p:animEffect transition="in" filter="checkerboard(across)">
                                      <p:cBhvr>
                                        <p:cTn id="103" dur="500"/>
                                        <p:tgtEl>
                                          <p:spTgt spid="156"/>
                                        </p:tgtEl>
                                      </p:cBhvr>
                                    </p:animEffect>
                                  </p:childTnLst>
                                </p:cTn>
                              </p:par>
                              <p:par>
                                <p:cTn id="104" presetID="5" presetClass="entr" presetSubtype="10" fill="hold" nodeType="withEffect">
                                  <p:stCondLst>
                                    <p:cond delay="0"/>
                                  </p:stCondLst>
                                  <p:childTnLst>
                                    <p:set>
                                      <p:cBhvr>
                                        <p:cTn id="105" dur="1" fill="hold">
                                          <p:stCondLst>
                                            <p:cond delay="0"/>
                                          </p:stCondLst>
                                        </p:cTn>
                                        <p:tgtEl>
                                          <p:spTgt spid="157"/>
                                        </p:tgtEl>
                                        <p:attrNameLst>
                                          <p:attrName>style.visibility</p:attrName>
                                        </p:attrNameLst>
                                      </p:cBhvr>
                                      <p:to>
                                        <p:strVal val="visible"/>
                                      </p:to>
                                    </p:set>
                                    <p:animEffect transition="in" filter="checkerboard(across)">
                                      <p:cBhvr>
                                        <p:cTn id="106" dur="500"/>
                                        <p:tgtEl>
                                          <p:spTgt spid="157"/>
                                        </p:tgtEl>
                                      </p:cBhvr>
                                    </p:animEffect>
                                  </p:childTnLst>
                                </p:cTn>
                              </p:par>
                              <p:par>
                                <p:cTn id="107" presetID="5" presetClass="entr" presetSubtype="10" fill="hold" nodeType="withEffect">
                                  <p:stCondLst>
                                    <p:cond delay="0"/>
                                  </p:stCondLst>
                                  <p:childTnLst>
                                    <p:set>
                                      <p:cBhvr>
                                        <p:cTn id="108" dur="1" fill="hold">
                                          <p:stCondLst>
                                            <p:cond delay="0"/>
                                          </p:stCondLst>
                                        </p:cTn>
                                        <p:tgtEl>
                                          <p:spTgt spid="160"/>
                                        </p:tgtEl>
                                        <p:attrNameLst>
                                          <p:attrName>style.visibility</p:attrName>
                                        </p:attrNameLst>
                                      </p:cBhvr>
                                      <p:to>
                                        <p:strVal val="visible"/>
                                      </p:to>
                                    </p:set>
                                    <p:animEffect transition="in" filter="checkerboard(across)">
                                      <p:cBhvr>
                                        <p:cTn id="109" dur="500"/>
                                        <p:tgtEl>
                                          <p:spTgt spid="160"/>
                                        </p:tgtEl>
                                      </p:cBhvr>
                                    </p:animEffect>
                                  </p:childTnLst>
                                </p:cTn>
                              </p:par>
                              <p:par>
                                <p:cTn id="110" presetID="5" presetClass="entr" presetSubtype="10" fill="hold" nodeType="withEffect">
                                  <p:stCondLst>
                                    <p:cond delay="0"/>
                                  </p:stCondLst>
                                  <p:childTnLst>
                                    <p:set>
                                      <p:cBhvr>
                                        <p:cTn id="111" dur="1" fill="hold">
                                          <p:stCondLst>
                                            <p:cond delay="0"/>
                                          </p:stCondLst>
                                        </p:cTn>
                                        <p:tgtEl>
                                          <p:spTgt spid="26"/>
                                        </p:tgtEl>
                                        <p:attrNameLst>
                                          <p:attrName>style.visibility</p:attrName>
                                        </p:attrNameLst>
                                      </p:cBhvr>
                                      <p:to>
                                        <p:strVal val="visible"/>
                                      </p:to>
                                    </p:set>
                                    <p:animEffect transition="in" filter="checkerboard(across)">
                                      <p:cBhvr>
                                        <p:cTn id="112" dur="500"/>
                                        <p:tgtEl>
                                          <p:spTgt spid="26"/>
                                        </p:tgtEl>
                                      </p:cBhvr>
                                    </p:animEffect>
                                  </p:childTnLst>
                                </p:cTn>
                              </p:par>
                              <p:par>
                                <p:cTn id="113" presetID="5" presetClass="entr" presetSubtype="10" fill="hold" nodeType="withEffect">
                                  <p:stCondLst>
                                    <p:cond delay="0"/>
                                  </p:stCondLst>
                                  <p:childTnLst>
                                    <p:set>
                                      <p:cBhvr>
                                        <p:cTn id="114" dur="1" fill="hold">
                                          <p:stCondLst>
                                            <p:cond delay="0"/>
                                          </p:stCondLst>
                                        </p:cTn>
                                        <p:tgtEl>
                                          <p:spTgt spid="36"/>
                                        </p:tgtEl>
                                        <p:attrNameLst>
                                          <p:attrName>style.visibility</p:attrName>
                                        </p:attrNameLst>
                                      </p:cBhvr>
                                      <p:to>
                                        <p:strVal val="visible"/>
                                      </p:to>
                                    </p:set>
                                    <p:animEffect transition="in" filter="checkerboard(across)">
                                      <p:cBhvr>
                                        <p:cTn id="115" dur="500"/>
                                        <p:tgtEl>
                                          <p:spTgt spid="36"/>
                                        </p:tgtEl>
                                      </p:cBhvr>
                                    </p:animEffect>
                                  </p:childTnLst>
                                </p:cTn>
                              </p:par>
                              <p:par>
                                <p:cTn id="116" presetID="5" presetClass="entr" presetSubtype="10" fill="hold" nodeType="withEffect">
                                  <p:stCondLst>
                                    <p:cond delay="0"/>
                                  </p:stCondLst>
                                  <p:childTnLst>
                                    <p:set>
                                      <p:cBhvr>
                                        <p:cTn id="117" dur="1" fill="hold">
                                          <p:stCondLst>
                                            <p:cond delay="0"/>
                                          </p:stCondLst>
                                        </p:cTn>
                                        <p:tgtEl>
                                          <p:spTgt spid="27"/>
                                        </p:tgtEl>
                                        <p:attrNameLst>
                                          <p:attrName>style.visibility</p:attrName>
                                        </p:attrNameLst>
                                      </p:cBhvr>
                                      <p:to>
                                        <p:strVal val="visible"/>
                                      </p:to>
                                    </p:set>
                                    <p:animEffect transition="in" filter="checkerboard(across)">
                                      <p:cBhvr>
                                        <p:cTn id="118" dur="500"/>
                                        <p:tgtEl>
                                          <p:spTgt spid="27"/>
                                        </p:tgtEl>
                                      </p:cBhvr>
                                    </p:animEffect>
                                  </p:childTnLst>
                                </p:cTn>
                              </p:par>
                              <p:par>
                                <p:cTn id="119" presetID="5" presetClass="entr" presetSubtype="10" fill="hold" nodeType="withEffect">
                                  <p:stCondLst>
                                    <p:cond delay="0"/>
                                  </p:stCondLst>
                                  <p:childTnLst>
                                    <p:set>
                                      <p:cBhvr>
                                        <p:cTn id="120" dur="1" fill="hold">
                                          <p:stCondLst>
                                            <p:cond delay="0"/>
                                          </p:stCondLst>
                                        </p:cTn>
                                        <p:tgtEl>
                                          <p:spTgt spid="62"/>
                                        </p:tgtEl>
                                        <p:attrNameLst>
                                          <p:attrName>style.visibility</p:attrName>
                                        </p:attrNameLst>
                                      </p:cBhvr>
                                      <p:to>
                                        <p:strVal val="visible"/>
                                      </p:to>
                                    </p:set>
                                    <p:animEffect transition="in" filter="checkerboard(across)">
                                      <p:cBhvr>
                                        <p:cTn id="121"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62400" y="285750"/>
            <a:ext cx="1018228" cy="369332"/>
          </a:xfrm>
          <a:prstGeom prst="rect">
            <a:avLst/>
          </a:prstGeom>
        </p:spPr>
        <p:txBody>
          <a:bodyPr wrap="none">
            <a:spAutoFit/>
          </a:bodyPr>
          <a:lstStyle/>
          <a:p>
            <a:pPr algn="ctr"/>
            <a:r>
              <a:rPr lang="en-US" b="1" dirty="0" smtClean="0">
                <a:solidFill>
                  <a:srgbClr val="002060"/>
                </a:solidFill>
                <a:effectLst>
                  <a:outerShdw blurRad="38100" dist="38100" dir="2700000" algn="tl">
                    <a:srgbClr val="000000">
                      <a:alpha val="43137"/>
                    </a:srgbClr>
                  </a:outerShdw>
                </a:effectLst>
              </a:rPr>
              <a:t>Results</a:t>
            </a:r>
            <a:endParaRPr lang="en-US" b="1" dirty="0">
              <a:solidFill>
                <a:srgbClr val="002060"/>
              </a:solidFill>
              <a:effectLst>
                <a:outerShdw blurRad="38100" dist="38100" dir="2700000" algn="tl">
                  <a:srgbClr val="000000">
                    <a:alpha val="43137"/>
                  </a:srgbClr>
                </a:outerShdw>
              </a:effectLst>
            </a:endParaRPr>
          </a:p>
        </p:txBody>
      </p:sp>
      <p:sp>
        <p:nvSpPr>
          <p:cNvPr id="9" name="TextBox 8"/>
          <p:cNvSpPr txBox="1"/>
          <p:nvPr/>
        </p:nvSpPr>
        <p:spPr>
          <a:xfrm>
            <a:off x="228600" y="971550"/>
            <a:ext cx="2590800" cy="369332"/>
          </a:xfrm>
          <a:prstGeom prst="rect">
            <a:avLst/>
          </a:prstGeom>
          <a:noFill/>
        </p:spPr>
        <p:txBody>
          <a:bodyPr wrap="square" rtlCol="0">
            <a:spAutoFit/>
          </a:bodyPr>
          <a:lstStyle/>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Test tank</a:t>
            </a:r>
            <a:endParaRPr lang="en-US" b="1" dirty="0">
              <a:solidFill>
                <a:srgbClr val="002060"/>
              </a:solidFill>
              <a:effectLst>
                <a:outerShdw blurRad="38100" dist="38100" dir="2700000" algn="tl">
                  <a:srgbClr val="000000">
                    <a:alpha val="43137"/>
                  </a:srgbClr>
                </a:outerShdw>
              </a:effectLst>
            </a:endParaRPr>
          </a:p>
        </p:txBody>
      </p:sp>
      <p:sp>
        <p:nvSpPr>
          <p:cNvPr id="10" name="TextBox 9"/>
          <p:cNvSpPr txBox="1"/>
          <p:nvPr/>
        </p:nvSpPr>
        <p:spPr>
          <a:xfrm>
            <a:off x="4724400" y="971550"/>
            <a:ext cx="3352800" cy="369332"/>
          </a:xfrm>
          <a:prstGeom prst="rect">
            <a:avLst/>
          </a:prstGeom>
          <a:noFill/>
        </p:spPr>
        <p:txBody>
          <a:bodyPr wrap="square" rtlCol="0">
            <a:spAutoFit/>
          </a:bodyPr>
          <a:lstStyle/>
          <a:p>
            <a:pPr algn="ct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Harbor (8/9/13 to 8/10/13 )</a:t>
            </a:r>
            <a:endParaRPr lang="en-US" b="1" dirty="0">
              <a:solidFill>
                <a:srgbClr val="002060"/>
              </a:solidFill>
              <a:effectLst>
                <a:outerShdw blurRad="38100" dist="38100" dir="2700000" algn="tl">
                  <a:srgbClr val="000000">
                    <a:alpha val="43137"/>
                  </a:srgbClr>
                </a:outerShdw>
              </a:effectLst>
            </a:endParaRPr>
          </a:p>
        </p:txBody>
      </p:sp>
      <p:sp>
        <p:nvSpPr>
          <p:cNvPr id="12" name="TextBox 11"/>
          <p:cNvSpPr txBox="1"/>
          <p:nvPr/>
        </p:nvSpPr>
        <p:spPr>
          <a:xfrm>
            <a:off x="1219200" y="4476750"/>
            <a:ext cx="1295400" cy="369332"/>
          </a:xfrm>
          <a:prstGeom prst="rect">
            <a:avLst/>
          </a:prstGeom>
          <a:noFill/>
        </p:spPr>
        <p:txBody>
          <a:bodyPr wrap="square" rtlCol="0">
            <a:spAutoFit/>
          </a:bodyPr>
          <a:lstStyle/>
          <a:p>
            <a:endParaRPr lang="en-US" dirty="0"/>
          </a:p>
        </p:txBody>
      </p:sp>
      <p:graphicFrame>
        <p:nvGraphicFramePr>
          <p:cNvPr id="13" name="Chart 12"/>
          <p:cNvGraphicFramePr/>
          <p:nvPr/>
        </p:nvGraphicFramePr>
        <p:xfrm>
          <a:off x="0" y="1504950"/>
          <a:ext cx="42672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hart 14"/>
          <p:cNvGraphicFramePr/>
          <p:nvPr/>
        </p:nvGraphicFramePr>
        <p:xfrm>
          <a:off x="4495800" y="1733550"/>
          <a:ext cx="4255239" cy="2590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p:cNvGraphicFramePr/>
          <p:nvPr/>
        </p:nvGraphicFramePr>
        <p:xfrm>
          <a:off x="4572000" y="1657350"/>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heckerboard(across)">
                                      <p:cBhvr>
                                        <p:cTn id="13" dur="500"/>
                                        <p:tgtEl>
                                          <p:spTgt spid="9"/>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checkerboard(across)">
                                      <p:cBhvr>
                                        <p:cTn id="16" dur="500"/>
                                        <p:tgtEl>
                                          <p:spTgt spid="13"/>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heckerboard(across)">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xit" presetSubtype="10" fill="hold" grpId="1" nodeType="clickEffect">
                                  <p:stCondLst>
                                    <p:cond delay="0"/>
                                  </p:stCondLst>
                                  <p:childTnLst>
                                    <p:animEffect transition="out" filter="checkerboard(across)">
                                      <p:cBhvr>
                                        <p:cTn id="23" dur="500"/>
                                        <p:tgtEl>
                                          <p:spTgt spid="15"/>
                                        </p:tgtEl>
                                      </p:cBhvr>
                                    </p:animEffect>
                                    <p:set>
                                      <p:cBhvr>
                                        <p:cTn id="24" dur="1" fill="hold">
                                          <p:stCondLst>
                                            <p:cond delay="499"/>
                                          </p:stCondLst>
                                        </p:cTn>
                                        <p:tgtEl>
                                          <p:spTgt spid="15"/>
                                        </p:tgtEl>
                                        <p:attrNameLst>
                                          <p:attrName>style.visibility</p:attrName>
                                        </p:attrNameLst>
                                      </p:cBhvr>
                                      <p:to>
                                        <p:strVal val="hidden"/>
                                      </p:to>
                                    </p:set>
                                  </p:childTnLst>
                                </p:cTn>
                              </p:par>
                              <p:par>
                                <p:cTn id="25" presetID="5" presetClass="entr" presetSubtype="1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checkerboard(across)">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Graphic spid="13" grpId="0">
        <p:bldAsOne/>
      </p:bldGraphic>
      <p:bldGraphic spid="15" grpId="0">
        <p:bldAsOne/>
      </p:bldGraphic>
      <p:bldGraphic spid="15" grpId="1">
        <p:bldAsOne/>
      </p:bldGraphic>
      <p:bldGraphic spid="17"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84579" y="209550"/>
            <a:ext cx="2326279" cy="369332"/>
          </a:xfrm>
          <a:prstGeom prst="rect">
            <a:avLst/>
          </a:prstGeom>
        </p:spPr>
        <p:txBody>
          <a:bodyPr wrap="none">
            <a:spAutoFit/>
          </a:bodyPr>
          <a:lstStyle/>
          <a:p>
            <a:pPr algn="ctr"/>
            <a:r>
              <a:rPr lang="en-US" b="1" dirty="0" smtClean="0">
                <a:solidFill>
                  <a:srgbClr val="002060"/>
                </a:solidFill>
                <a:effectLst>
                  <a:outerShdw blurRad="38100" dist="38100" dir="2700000" algn="tl">
                    <a:srgbClr val="000000">
                      <a:alpha val="43137"/>
                    </a:srgbClr>
                  </a:outerShdw>
                </a:effectLst>
              </a:rPr>
              <a:t>Price of the module</a:t>
            </a:r>
            <a:endParaRPr lang="en-US" b="1" dirty="0">
              <a:solidFill>
                <a:srgbClr val="002060"/>
              </a:solidFill>
              <a:effectLst>
                <a:outerShdw blurRad="38100" dist="38100" dir="2700000" algn="tl">
                  <a:srgbClr val="000000">
                    <a:alpha val="43137"/>
                  </a:srgbClr>
                </a:outerShdw>
              </a:effectLst>
            </a:endParaRPr>
          </a:p>
        </p:txBody>
      </p:sp>
      <p:pic>
        <p:nvPicPr>
          <p:cNvPr id="7" name="Picture 2" descr="http://funnyshare.org/s/40/60140-Not-sure-if-everything-is-expensive.jpg"/>
          <p:cNvPicPr>
            <a:picLocks noChangeAspect="1" noChangeArrowheads="1"/>
          </p:cNvPicPr>
          <p:nvPr/>
        </p:nvPicPr>
        <p:blipFill>
          <a:blip r:embed="rId2" cstate="print"/>
          <a:srcRect/>
          <a:stretch>
            <a:fillRect/>
          </a:stretch>
        </p:blipFill>
        <p:spPr bwMode="auto">
          <a:xfrm>
            <a:off x="5257800" y="1123950"/>
            <a:ext cx="3489447" cy="3291840"/>
          </a:xfrm>
          <a:prstGeom prst="rect">
            <a:avLst/>
          </a:prstGeom>
          <a:noFill/>
        </p:spPr>
      </p:pic>
      <p:graphicFrame>
        <p:nvGraphicFramePr>
          <p:cNvPr id="4" name="Table 3"/>
          <p:cNvGraphicFramePr>
            <a:graphicFrameLocks noGrp="1"/>
          </p:cNvGraphicFramePr>
          <p:nvPr/>
        </p:nvGraphicFramePr>
        <p:xfrm>
          <a:off x="228600" y="819150"/>
          <a:ext cx="2667000" cy="3701718"/>
        </p:xfrm>
        <a:graphic>
          <a:graphicData uri="http://schemas.openxmlformats.org/drawingml/2006/table">
            <a:tbl>
              <a:tblPr/>
              <a:tblGrid>
                <a:gridCol w="1977479"/>
                <a:gridCol w="689521"/>
              </a:tblGrid>
              <a:tr h="165757">
                <a:tc>
                  <a:txBody>
                    <a:bodyPr/>
                    <a:lstStyle/>
                    <a:p>
                      <a:pPr marL="0" marR="0">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Times New Roman"/>
                          <a:ea typeface="Times New Roman"/>
                          <a:cs typeface="Times New Roman"/>
                        </a:rPr>
                        <a:t>Jeenode</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0">
                          <a:solidFill>
                            <a:schemeClr val="tx1"/>
                          </a:solidFill>
                          <a:effectLst>
                            <a:outerShdw blurRad="38100" dist="38100" dir="2700000" algn="tl">
                              <a:srgbClr val="000000">
                                <a:alpha val="43137"/>
                              </a:srgbClr>
                            </a:outerShdw>
                          </a:effectLst>
                          <a:latin typeface="Calibri"/>
                          <a:ea typeface="Times New Roman"/>
                          <a:cs typeface="Times New Roman"/>
                        </a:rPr>
                        <a:t>$27 </a:t>
                      </a:r>
                      <a:endParaRPr lang="en-US" sz="1200" b="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5757">
                <a:tc>
                  <a:txBody>
                    <a:bodyPr/>
                    <a:lstStyle/>
                    <a:p>
                      <a:pPr marL="0" marR="0">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Times New Roman"/>
                          <a:ea typeface="Times New Roman"/>
                          <a:cs typeface="Times New Roman"/>
                        </a:rPr>
                        <a:t>RTC plug</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0">
                          <a:solidFill>
                            <a:schemeClr val="tx1"/>
                          </a:solidFill>
                          <a:effectLst>
                            <a:outerShdw blurRad="38100" dist="38100" dir="2700000" algn="tl">
                              <a:srgbClr val="000000">
                                <a:alpha val="43137"/>
                              </a:srgbClr>
                            </a:outerShdw>
                          </a:effectLst>
                          <a:latin typeface="Calibri"/>
                          <a:ea typeface="Times New Roman"/>
                          <a:cs typeface="Times New Roman"/>
                        </a:rPr>
                        <a:t>$15 </a:t>
                      </a:r>
                      <a:endParaRPr lang="en-US" sz="1200" b="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5757">
                <a:tc>
                  <a:txBody>
                    <a:bodyPr/>
                    <a:lstStyle/>
                    <a:p>
                      <a:pPr marL="0" marR="0">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Times New Roman"/>
                          <a:ea typeface="Times New Roman"/>
                          <a:cs typeface="Times New Roman"/>
                        </a:rPr>
                        <a:t>Relay plug</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0">
                          <a:solidFill>
                            <a:schemeClr val="tx1"/>
                          </a:solidFill>
                          <a:effectLst>
                            <a:outerShdw blurRad="38100" dist="38100" dir="2700000" algn="tl">
                              <a:srgbClr val="000000">
                                <a:alpha val="43137"/>
                              </a:srgbClr>
                            </a:outerShdw>
                          </a:effectLst>
                          <a:latin typeface="Calibri"/>
                          <a:ea typeface="Times New Roman"/>
                          <a:cs typeface="Times New Roman"/>
                        </a:rPr>
                        <a:t>$14 </a:t>
                      </a:r>
                      <a:endParaRPr lang="en-US" sz="1200" b="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5757">
                <a:tc>
                  <a:txBody>
                    <a:bodyPr/>
                    <a:lstStyle/>
                    <a:p>
                      <a:pPr marL="0" marR="0">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Times New Roman"/>
                          <a:ea typeface="Times New Roman"/>
                          <a:cs typeface="Times New Roman"/>
                        </a:rPr>
                        <a:t>UART plug</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Calibri"/>
                          <a:ea typeface="Times New Roman"/>
                          <a:cs typeface="Times New Roman"/>
                        </a:rPr>
                        <a:t>$11 </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1814">
                <a:tc>
                  <a:txBody>
                    <a:bodyPr/>
                    <a:lstStyle/>
                    <a:p>
                      <a:pPr marL="0" marR="0">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Times New Roman"/>
                          <a:ea typeface="Times New Roman"/>
                          <a:cs typeface="Times New Roman"/>
                        </a:rPr>
                        <a:t>Memory plug</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Calibri"/>
                          <a:ea typeface="Times New Roman"/>
                          <a:cs typeface="Times New Roman"/>
                        </a:rPr>
                        <a:t>$9.50 </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1814">
                <a:tc>
                  <a:txBody>
                    <a:bodyPr/>
                    <a:lstStyle/>
                    <a:p>
                      <a:pPr marL="0" marR="0">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Times New Roman"/>
                          <a:ea typeface="Times New Roman"/>
                          <a:cs typeface="Times New Roman"/>
                        </a:rPr>
                        <a:t>Telaire 6615</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0">
                          <a:solidFill>
                            <a:schemeClr val="tx1"/>
                          </a:solidFill>
                          <a:effectLst>
                            <a:outerShdw blurRad="38100" dist="38100" dir="2700000" algn="tl">
                              <a:srgbClr val="000000">
                                <a:alpha val="43137"/>
                              </a:srgbClr>
                            </a:outerShdw>
                          </a:effectLst>
                          <a:latin typeface="Calibri"/>
                          <a:ea typeface="Times New Roman"/>
                          <a:cs typeface="Times New Roman"/>
                        </a:rPr>
                        <a:t>$115 </a:t>
                      </a:r>
                      <a:endParaRPr lang="en-US" sz="1200" b="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5757">
                <a:tc>
                  <a:txBody>
                    <a:bodyPr/>
                    <a:lstStyle/>
                    <a:p>
                      <a:pPr marL="0" marR="0">
                        <a:lnSpc>
                          <a:spcPct val="115000"/>
                        </a:lnSpc>
                        <a:spcBef>
                          <a:spcPts val="0"/>
                        </a:spcBef>
                        <a:spcAft>
                          <a:spcPts val="0"/>
                        </a:spcAft>
                      </a:pPr>
                      <a:r>
                        <a:rPr lang="en-US" sz="1200" b="0">
                          <a:solidFill>
                            <a:schemeClr val="tx1"/>
                          </a:solidFill>
                          <a:effectLst>
                            <a:outerShdw blurRad="38100" dist="38100" dir="2700000" algn="tl">
                              <a:srgbClr val="000000">
                                <a:alpha val="43137"/>
                              </a:srgbClr>
                            </a:outerShdw>
                          </a:effectLst>
                          <a:latin typeface="Times New Roman"/>
                          <a:ea typeface="Times New Roman"/>
                          <a:cs typeface="Times New Roman"/>
                        </a:rPr>
                        <a:t>SHT21</a:t>
                      </a:r>
                      <a:endParaRPr lang="en-US" sz="1200" b="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Calibri"/>
                          <a:ea typeface="Times New Roman"/>
                          <a:cs typeface="Times New Roman"/>
                        </a:rPr>
                        <a:t>$40 </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1814">
                <a:tc>
                  <a:txBody>
                    <a:bodyPr/>
                    <a:lstStyle/>
                    <a:p>
                      <a:pPr marL="0" marR="0">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Times New Roman"/>
                          <a:ea typeface="Times New Roman"/>
                          <a:cs typeface="Times New Roman"/>
                        </a:rPr>
                        <a:t>Air pump</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Calibri"/>
                          <a:ea typeface="Times New Roman"/>
                          <a:cs typeface="Times New Roman"/>
                        </a:rPr>
                        <a:t>$290 </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41030">
                <a:tc>
                  <a:txBody>
                    <a:bodyPr/>
                    <a:lstStyle/>
                    <a:p>
                      <a:pPr marL="0" marR="0">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Times New Roman"/>
                          <a:ea typeface="Times New Roman"/>
                          <a:cs typeface="Times New Roman"/>
                        </a:rPr>
                        <a:t>7805 voltage regulator</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0">
                          <a:solidFill>
                            <a:schemeClr val="tx1"/>
                          </a:solidFill>
                          <a:effectLst>
                            <a:outerShdw blurRad="38100" dist="38100" dir="2700000" algn="tl">
                              <a:srgbClr val="000000">
                                <a:alpha val="43137"/>
                              </a:srgbClr>
                            </a:outerShdw>
                          </a:effectLst>
                          <a:latin typeface="Calibri"/>
                          <a:ea typeface="Times New Roman"/>
                          <a:cs typeface="Times New Roman"/>
                        </a:rPr>
                        <a:t>$2 </a:t>
                      </a:r>
                      <a:endParaRPr lang="en-US" sz="1200" b="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5757">
                <a:tc>
                  <a:txBody>
                    <a:bodyPr/>
                    <a:lstStyle/>
                    <a:p>
                      <a:pPr marL="0" marR="0">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Times New Roman"/>
                          <a:ea typeface="Times New Roman"/>
                          <a:cs typeface="Times New Roman"/>
                        </a:rPr>
                        <a:t>Switch</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0">
                          <a:solidFill>
                            <a:schemeClr val="tx1"/>
                          </a:solidFill>
                          <a:effectLst>
                            <a:outerShdw blurRad="38100" dist="38100" dir="2700000" algn="tl">
                              <a:srgbClr val="000000">
                                <a:alpha val="43137"/>
                              </a:srgbClr>
                            </a:outerShdw>
                          </a:effectLst>
                          <a:latin typeface="Calibri"/>
                          <a:ea typeface="Times New Roman"/>
                          <a:cs typeface="Times New Roman"/>
                        </a:rPr>
                        <a:t>$4 </a:t>
                      </a:r>
                      <a:endParaRPr lang="en-US" sz="1200" b="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61814">
                <a:tc>
                  <a:txBody>
                    <a:bodyPr/>
                    <a:lstStyle/>
                    <a:p>
                      <a:pPr marL="0" marR="0">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Times New Roman"/>
                          <a:ea typeface="Times New Roman"/>
                          <a:cs typeface="Times New Roman"/>
                        </a:rPr>
                        <a:t>Teflon AF</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0">
                          <a:solidFill>
                            <a:schemeClr val="tx1"/>
                          </a:solidFill>
                          <a:effectLst>
                            <a:outerShdw blurRad="38100" dist="38100" dir="2700000" algn="tl">
                              <a:srgbClr val="000000">
                                <a:alpha val="43137"/>
                              </a:srgbClr>
                            </a:outerShdw>
                          </a:effectLst>
                          <a:latin typeface="Calibri"/>
                          <a:ea typeface="Times New Roman"/>
                          <a:cs typeface="Times New Roman"/>
                        </a:rPr>
                        <a:t>$300 </a:t>
                      </a:r>
                      <a:endParaRPr lang="en-US" sz="1200" b="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5757">
                <a:tc>
                  <a:txBody>
                    <a:bodyPr/>
                    <a:lstStyle/>
                    <a:p>
                      <a:pPr marL="0" marR="0">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Times New Roman"/>
                          <a:ea typeface="Times New Roman"/>
                          <a:cs typeface="Times New Roman"/>
                        </a:rPr>
                        <a:t>Nafion tubing</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0">
                          <a:solidFill>
                            <a:schemeClr val="tx1"/>
                          </a:solidFill>
                          <a:effectLst>
                            <a:outerShdw blurRad="38100" dist="38100" dir="2700000" algn="tl">
                              <a:srgbClr val="000000">
                                <a:alpha val="43137"/>
                              </a:srgbClr>
                            </a:outerShdw>
                          </a:effectLst>
                          <a:latin typeface="Calibri"/>
                          <a:ea typeface="Times New Roman"/>
                          <a:cs typeface="Times New Roman"/>
                        </a:rPr>
                        <a:t>$90 </a:t>
                      </a:r>
                      <a:endParaRPr lang="en-US" sz="1200" b="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5757">
                <a:tc>
                  <a:txBody>
                    <a:bodyPr/>
                    <a:lstStyle/>
                    <a:p>
                      <a:pPr marL="0" marR="0">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Times New Roman"/>
                          <a:ea typeface="Times New Roman"/>
                          <a:cs typeface="Times New Roman"/>
                        </a:rPr>
                        <a:t>PVC endcap</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0">
                          <a:solidFill>
                            <a:schemeClr val="tx1"/>
                          </a:solidFill>
                          <a:effectLst>
                            <a:outerShdw blurRad="38100" dist="38100" dir="2700000" algn="tl">
                              <a:srgbClr val="000000">
                                <a:alpha val="43137"/>
                              </a:srgbClr>
                            </a:outerShdw>
                          </a:effectLst>
                          <a:latin typeface="Calibri"/>
                          <a:ea typeface="Times New Roman"/>
                          <a:cs typeface="Times New Roman"/>
                        </a:rPr>
                        <a:t>$1 </a:t>
                      </a:r>
                      <a:endParaRPr lang="en-US" sz="1200" b="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5757">
                <a:tc>
                  <a:txBody>
                    <a:bodyPr/>
                    <a:lstStyle/>
                    <a:p>
                      <a:pPr marL="0" marR="0">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Times New Roman"/>
                          <a:ea typeface="Times New Roman"/>
                          <a:cs typeface="Times New Roman"/>
                        </a:rPr>
                        <a:t>PVC tubing</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0">
                          <a:solidFill>
                            <a:schemeClr val="tx1"/>
                          </a:solidFill>
                          <a:effectLst>
                            <a:outerShdw blurRad="38100" dist="38100" dir="2700000" algn="tl">
                              <a:srgbClr val="000000">
                                <a:alpha val="43137"/>
                              </a:srgbClr>
                            </a:outerShdw>
                          </a:effectLst>
                          <a:latin typeface="Calibri"/>
                          <a:ea typeface="Times New Roman"/>
                          <a:cs typeface="Times New Roman"/>
                        </a:rPr>
                        <a:t>$1 </a:t>
                      </a:r>
                      <a:endParaRPr lang="en-US" sz="1200" b="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5757">
                <a:tc>
                  <a:txBody>
                    <a:bodyPr/>
                    <a:lstStyle/>
                    <a:p>
                      <a:pPr marL="0" marR="0">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Times New Roman"/>
                          <a:ea typeface="Times New Roman"/>
                          <a:cs typeface="Times New Roman"/>
                        </a:rPr>
                        <a:t>PVC pipe locker</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0">
                          <a:solidFill>
                            <a:schemeClr val="tx1"/>
                          </a:solidFill>
                          <a:effectLst>
                            <a:outerShdw blurRad="38100" dist="38100" dir="2700000" algn="tl">
                              <a:srgbClr val="000000">
                                <a:alpha val="43137"/>
                              </a:srgbClr>
                            </a:outerShdw>
                          </a:effectLst>
                          <a:latin typeface="Calibri"/>
                          <a:ea typeface="Times New Roman"/>
                          <a:cs typeface="Times New Roman"/>
                        </a:rPr>
                        <a:t>$3 </a:t>
                      </a:r>
                      <a:endParaRPr lang="en-US" sz="1200" b="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5757">
                <a:tc>
                  <a:txBody>
                    <a:bodyPr/>
                    <a:lstStyle/>
                    <a:p>
                      <a:pPr marL="0" marR="0">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Times New Roman"/>
                          <a:ea typeface="Times New Roman"/>
                          <a:cs typeface="Times New Roman"/>
                        </a:rPr>
                        <a:t>Cooper nickel tube</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200" b="0" dirty="0">
                          <a:solidFill>
                            <a:schemeClr val="tx1"/>
                          </a:solidFill>
                          <a:effectLst>
                            <a:outerShdw blurRad="38100" dist="38100" dir="2700000" algn="tl">
                              <a:srgbClr val="000000">
                                <a:alpha val="43137"/>
                              </a:srgbClr>
                            </a:outerShdw>
                          </a:effectLst>
                          <a:latin typeface="Calibri"/>
                          <a:ea typeface="Times New Roman"/>
                          <a:cs typeface="Times New Roman"/>
                        </a:rPr>
                        <a:t>$5 </a:t>
                      </a:r>
                      <a:endParaRPr lang="en-US" sz="1200" b="0" dirty="0">
                        <a:solidFill>
                          <a:schemeClr val="tx1"/>
                        </a:solidFill>
                        <a:effectLst>
                          <a:outerShdw blurRad="38100" dist="38100" dir="2700000" algn="tl">
                            <a:srgbClr val="000000">
                              <a:alpha val="43137"/>
                            </a:srgbClr>
                          </a:outerShdw>
                        </a:effectLst>
                        <a:latin typeface="Calibri"/>
                        <a:ea typeface="Calibri"/>
                        <a:cs typeface="Times New Roman"/>
                      </a:endParaRPr>
                    </a:p>
                  </a:txBody>
                  <a:tcPr marL="62609" marR="62609"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9" name="TextBox 8"/>
          <p:cNvSpPr txBox="1"/>
          <p:nvPr/>
        </p:nvSpPr>
        <p:spPr>
          <a:xfrm>
            <a:off x="2971800" y="2190750"/>
            <a:ext cx="1600200" cy="646331"/>
          </a:xfrm>
          <a:prstGeom prst="rect">
            <a:avLst/>
          </a:prstGeom>
          <a:noFill/>
        </p:spPr>
        <p:txBody>
          <a:bodyPr wrap="square" rtlCol="0">
            <a:spAutoFit/>
          </a:bodyPr>
          <a:lstStyle/>
          <a:p>
            <a:r>
              <a:rPr lang="en-US" sz="3600" dirty="0" smtClean="0"/>
              <a:t>= $927</a:t>
            </a:r>
            <a:endParaRPr lang="en-US" sz="3600"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heckerboard(across)">
                                      <p:cBhvr>
                                        <p:cTn id="10" dur="500"/>
                                        <p:tgtEl>
                                          <p:spTgt spid="7"/>
                                        </p:tgtEl>
                                      </p:cBhvr>
                                    </p:animEffect>
                                  </p:childTnLst>
                                </p:cTn>
                              </p:par>
                              <p:par>
                                <p:cTn id="11" presetID="5" presetClass="entr" presetSubtype="1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checkerboard(across)">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67000" y="209550"/>
            <a:ext cx="3860352" cy="523220"/>
          </a:xfrm>
          <a:prstGeom prst="rect">
            <a:avLst/>
          </a:prstGeom>
        </p:spPr>
        <p:txBody>
          <a:bodyPr wrap="none">
            <a:spAutoFit/>
          </a:bodyPr>
          <a:lstStyle/>
          <a:p>
            <a:pPr algn="ctr"/>
            <a:r>
              <a:rPr lang="en-US" sz="2800" b="1" dirty="0" smtClean="0">
                <a:solidFill>
                  <a:srgbClr val="002060"/>
                </a:solidFill>
                <a:effectLst>
                  <a:outerShdw blurRad="38100" dist="38100" dir="2700000" algn="tl">
                    <a:srgbClr val="000000">
                      <a:alpha val="43137"/>
                    </a:srgbClr>
                  </a:outerShdw>
                </a:effectLst>
              </a:rPr>
              <a:t>Future Improvements</a:t>
            </a:r>
            <a:endParaRPr lang="en-US" sz="2800" b="1" dirty="0">
              <a:solidFill>
                <a:srgbClr val="002060"/>
              </a:solidFill>
              <a:effectLst>
                <a:outerShdw blurRad="38100" dist="38100" dir="2700000" algn="tl">
                  <a:srgbClr val="000000">
                    <a:alpha val="43137"/>
                  </a:srgbClr>
                </a:outerShdw>
              </a:effectLst>
            </a:endParaRPr>
          </a:p>
        </p:txBody>
      </p:sp>
      <p:sp>
        <p:nvSpPr>
          <p:cNvPr id="7" name="TextBox 6"/>
          <p:cNvSpPr txBox="1"/>
          <p:nvPr/>
        </p:nvSpPr>
        <p:spPr>
          <a:xfrm>
            <a:off x="381000" y="819150"/>
            <a:ext cx="3429000" cy="369332"/>
          </a:xfrm>
          <a:prstGeom prst="rect">
            <a:avLst/>
          </a:prstGeom>
          <a:noFill/>
        </p:spPr>
        <p:txBody>
          <a:bodyPr wrap="square" rtlCol="0">
            <a:spAutoFit/>
          </a:bodyPr>
          <a:lstStyle/>
          <a:p>
            <a:pPr>
              <a:buFont typeface="Wingdings" pitchFamily="2" charset="2"/>
              <a:buChar char="v"/>
            </a:pPr>
            <a:endParaRPr lang="en-US" dirty="0"/>
          </a:p>
        </p:txBody>
      </p:sp>
      <p:sp>
        <p:nvSpPr>
          <p:cNvPr id="8" name="TextBox 7"/>
          <p:cNvSpPr txBox="1"/>
          <p:nvPr/>
        </p:nvSpPr>
        <p:spPr>
          <a:xfrm>
            <a:off x="381000" y="819150"/>
            <a:ext cx="2667000" cy="4154984"/>
          </a:xfrm>
          <a:prstGeom prst="rect">
            <a:avLst/>
          </a:prstGeom>
          <a:noFill/>
        </p:spPr>
        <p:txBody>
          <a:bodyPr wrap="square" rtlCol="0">
            <a:spAutoFit/>
          </a:bodyPr>
          <a:lstStyle/>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Develop a Better Algorithm</a:t>
            </a:r>
          </a:p>
          <a:p>
            <a:pPr>
              <a:buFont typeface="Wingdings" pitchFamily="2" charset="2"/>
              <a:buChar char="v"/>
            </a:pPr>
            <a:endParaRPr lang="en-US" b="1" dirty="0" smtClean="0">
              <a:solidFill>
                <a:srgbClr val="002060"/>
              </a:solidFill>
              <a:effectLst>
                <a:outerShdw blurRad="38100" dist="38100" dir="2700000" algn="tl">
                  <a:srgbClr val="000000">
                    <a:alpha val="43137"/>
                  </a:srgbClr>
                </a:outerShdw>
              </a:effectLst>
            </a:endParaRPr>
          </a:p>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Validate the results from the module</a:t>
            </a:r>
          </a:p>
          <a:p>
            <a:endParaRPr lang="en-US" b="1" dirty="0" smtClean="0">
              <a:solidFill>
                <a:srgbClr val="002060"/>
              </a:solidFill>
              <a:effectLst>
                <a:outerShdw blurRad="38100" dist="38100" dir="2700000" algn="tl">
                  <a:srgbClr val="000000">
                    <a:alpha val="43137"/>
                  </a:srgbClr>
                </a:outerShdw>
              </a:effectLst>
            </a:endParaRPr>
          </a:p>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Use a higher precision CO</a:t>
            </a:r>
            <a:r>
              <a:rPr lang="en-US" b="1" baseline="-25000" dirty="0" smtClean="0">
                <a:solidFill>
                  <a:srgbClr val="002060"/>
                </a:solidFill>
                <a:effectLst>
                  <a:outerShdw blurRad="38100" dist="38100" dir="2700000" algn="tl">
                    <a:srgbClr val="000000">
                      <a:alpha val="43137"/>
                    </a:srgbClr>
                  </a:outerShdw>
                </a:effectLst>
              </a:rPr>
              <a:t>2</a:t>
            </a:r>
            <a:r>
              <a:rPr lang="en-US" b="1" dirty="0" smtClean="0">
                <a:solidFill>
                  <a:srgbClr val="002060"/>
                </a:solidFill>
                <a:effectLst>
                  <a:outerShdw blurRad="38100" dist="38100" dir="2700000" algn="tl">
                    <a:srgbClr val="000000">
                      <a:alpha val="43137"/>
                    </a:srgbClr>
                  </a:outerShdw>
                </a:effectLst>
              </a:rPr>
              <a:t> sensor</a:t>
            </a:r>
          </a:p>
          <a:p>
            <a:pPr>
              <a:buFont typeface="Wingdings" pitchFamily="2" charset="2"/>
              <a:buChar char="v"/>
            </a:pPr>
            <a:endParaRPr lang="en-US" b="1" baseline="-25000" dirty="0" smtClean="0">
              <a:solidFill>
                <a:srgbClr val="002060"/>
              </a:solidFill>
              <a:effectLst>
                <a:outerShdw blurRad="38100" dist="38100" dir="2700000" algn="tl">
                  <a:srgbClr val="000000">
                    <a:alpha val="43137"/>
                  </a:srgbClr>
                </a:outerShdw>
              </a:effectLst>
            </a:endParaRPr>
          </a:p>
          <a:p>
            <a:pPr>
              <a:buFont typeface="Wingdings" pitchFamily="2" charset="2"/>
              <a:buChar char="v"/>
            </a:pPr>
            <a:r>
              <a:rPr lang="en-US" b="1" baseline="-25000" dirty="0" smtClean="0">
                <a:solidFill>
                  <a:srgbClr val="002060"/>
                </a:solidFill>
                <a:effectLst>
                  <a:outerShdw blurRad="38100" dist="38100" dir="2700000" algn="tl">
                    <a:srgbClr val="000000">
                      <a:alpha val="43137"/>
                    </a:srgbClr>
                  </a:outerShdw>
                </a:effectLst>
              </a:rPr>
              <a:t> </a:t>
            </a:r>
            <a:r>
              <a:rPr lang="en-US" b="1" dirty="0" smtClean="0">
                <a:solidFill>
                  <a:srgbClr val="002060"/>
                </a:solidFill>
                <a:effectLst>
                  <a:outerShdw blurRad="38100" dist="38100" dir="2700000" algn="tl">
                    <a:srgbClr val="000000">
                      <a:alpha val="43137"/>
                    </a:srgbClr>
                  </a:outerShdw>
                </a:effectLst>
              </a:rPr>
              <a:t> Pressure  test the Teflon AF tubing</a:t>
            </a:r>
            <a:endParaRPr lang="en-US" b="1" baseline="-25000" dirty="0" smtClean="0">
              <a:solidFill>
                <a:srgbClr val="002060"/>
              </a:solidFill>
              <a:effectLst>
                <a:outerShdw blurRad="38100" dist="38100" dir="2700000" algn="tl">
                  <a:srgbClr val="000000">
                    <a:alpha val="43137"/>
                  </a:srgbClr>
                </a:outerShdw>
              </a:effectLst>
            </a:endParaRPr>
          </a:p>
          <a:p>
            <a:pPr>
              <a:buFont typeface="Wingdings" pitchFamily="2" charset="2"/>
              <a:buChar char="v"/>
            </a:pPr>
            <a:endParaRPr lang="en-US" b="1" dirty="0" smtClean="0">
              <a:solidFill>
                <a:srgbClr val="002060"/>
              </a:solidFill>
              <a:effectLst>
                <a:outerShdw blurRad="38100" dist="38100" dir="2700000" algn="tl">
                  <a:srgbClr val="000000">
                    <a:alpha val="43137"/>
                  </a:srgbClr>
                </a:outerShdw>
              </a:effectLst>
            </a:endParaRPr>
          </a:p>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Find ways to make the module resist  greater depths</a:t>
            </a:r>
            <a:endParaRPr lang="en-US" b="1" dirty="0">
              <a:solidFill>
                <a:srgbClr val="002060"/>
              </a:solidFill>
              <a:effectLst>
                <a:outerShdw blurRad="38100" dist="38100" dir="2700000" algn="tl">
                  <a:srgbClr val="000000">
                    <a:alpha val="43137"/>
                  </a:srgbClr>
                </a:outerShdw>
              </a:effectLst>
            </a:endParaRPr>
          </a:p>
        </p:txBody>
      </p:sp>
      <p:pic>
        <p:nvPicPr>
          <p:cNvPr id="20482" name="Picture 2" descr="http://hubs.hull.ac.uk/student-life/files/2012/11/choices-pic1.jpg"/>
          <p:cNvPicPr>
            <a:picLocks noChangeAspect="1" noChangeArrowheads="1"/>
          </p:cNvPicPr>
          <p:nvPr/>
        </p:nvPicPr>
        <p:blipFill>
          <a:blip r:embed="rId2" cstate="print"/>
          <a:srcRect/>
          <a:stretch>
            <a:fillRect/>
          </a:stretch>
        </p:blipFill>
        <p:spPr bwMode="auto">
          <a:xfrm>
            <a:off x="4953000" y="971550"/>
            <a:ext cx="3733800" cy="3811588"/>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ox(in)">
                                      <p:cBhvr>
                                        <p:cTn id="10" dur="500"/>
                                        <p:tgtEl>
                                          <p:spTgt spid="8"/>
                                        </p:tgtEl>
                                      </p:cBhvr>
                                    </p:animEffect>
                                  </p:childTnLst>
                                </p:cTn>
                              </p:par>
                              <p:par>
                                <p:cTn id="11" presetID="4" presetClass="entr" presetSubtype="16" fill="hold" nodeType="withEffect">
                                  <p:stCondLst>
                                    <p:cond delay="0"/>
                                  </p:stCondLst>
                                  <p:childTnLst>
                                    <p:set>
                                      <p:cBhvr>
                                        <p:cTn id="12" dur="1" fill="hold">
                                          <p:stCondLst>
                                            <p:cond delay="0"/>
                                          </p:stCondLst>
                                        </p:cTn>
                                        <p:tgtEl>
                                          <p:spTgt spid="20482"/>
                                        </p:tgtEl>
                                        <p:attrNameLst>
                                          <p:attrName>style.visibility</p:attrName>
                                        </p:attrNameLst>
                                      </p:cBhvr>
                                      <p:to>
                                        <p:strVal val="visible"/>
                                      </p:to>
                                    </p:set>
                                    <p:animEffect transition="in" filter="box(in)">
                                      <p:cBhvr>
                                        <p:cTn id="13" dur="5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94344" y="285750"/>
            <a:ext cx="3461205" cy="523220"/>
          </a:xfrm>
          <a:prstGeom prst="rect">
            <a:avLst/>
          </a:prstGeom>
        </p:spPr>
        <p:txBody>
          <a:bodyPr wrap="none">
            <a:spAutoFit/>
          </a:bodyPr>
          <a:lstStyle/>
          <a:p>
            <a:pPr algn="ctr"/>
            <a:r>
              <a:rPr lang="en-US" sz="2800" b="1" dirty="0" smtClean="0">
                <a:solidFill>
                  <a:srgbClr val="002060"/>
                </a:solidFill>
                <a:effectLst>
                  <a:outerShdw blurRad="38100" dist="38100" dir="2700000" algn="tl">
                    <a:srgbClr val="000000">
                      <a:alpha val="43137"/>
                    </a:srgbClr>
                  </a:outerShdw>
                </a:effectLst>
              </a:rPr>
              <a:t>Acknowledgments </a:t>
            </a:r>
            <a:endParaRPr lang="en-US" sz="2800" b="1" dirty="0">
              <a:solidFill>
                <a:srgbClr val="002060"/>
              </a:solidFill>
              <a:effectLst>
                <a:outerShdw blurRad="38100" dist="38100" dir="2700000" algn="tl">
                  <a:srgbClr val="000000">
                    <a:alpha val="43137"/>
                  </a:srgbClr>
                </a:outerShdw>
              </a:effectLst>
            </a:endParaRPr>
          </a:p>
        </p:txBody>
      </p:sp>
      <p:sp>
        <p:nvSpPr>
          <p:cNvPr id="6" name="TextBox 5"/>
          <p:cNvSpPr txBox="1"/>
          <p:nvPr/>
        </p:nvSpPr>
        <p:spPr>
          <a:xfrm>
            <a:off x="7010400" y="895350"/>
            <a:ext cx="2819400" cy="369332"/>
          </a:xfrm>
          <a:prstGeom prst="rect">
            <a:avLst/>
          </a:prstGeom>
          <a:noFill/>
        </p:spPr>
        <p:txBody>
          <a:bodyPr wrap="square" rtlCol="0">
            <a:spAutoFit/>
          </a:bodyPr>
          <a:lstStyle/>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Patrick Gibson</a:t>
            </a:r>
          </a:p>
        </p:txBody>
      </p:sp>
      <p:pic>
        <p:nvPicPr>
          <p:cNvPr id="1026" name="Picture 2" descr="http://www.mbari.org/staff/jaha/jaha2.jpg"/>
          <p:cNvPicPr>
            <a:picLocks noChangeAspect="1" noChangeArrowheads="1"/>
          </p:cNvPicPr>
          <p:nvPr/>
        </p:nvPicPr>
        <p:blipFill>
          <a:blip r:embed="rId2" cstate="print"/>
          <a:srcRect l="6973" t="4260" r="5230" b="4260"/>
          <a:stretch>
            <a:fillRect/>
          </a:stretch>
        </p:blipFill>
        <p:spPr bwMode="auto">
          <a:xfrm>
            <a:off x="5105400" y="1352550"/>
            <a:ext cx="1219200" cy="1321199"/>
          </a:xfrm>
          <a:prstGeom prst="rect">
            <a:avLst/>
          </a:prstGeom>
          <a:noFill/>
        </p:spPr>
      </p:pic>
      <p:pic>
        <p:nvPicPr>
          <p:cNvPr id="1028" name="Picture 4" descr="http://www.mbari.org/staff/opallares/pallares_oriol.jpg"/>
          <p:cNvPicPr>
            <a:picLocks noChangeAspect="1" noChangeArrowheads="1"/>
          </p:cNvPicPr>
          <p:nvPr/>
        </p:nvPicPr>
        <p:blipFill>
          <a:blip r:embed="rId3" cstate="print"/>
          <a:srcRect/>
          <a:stretch>
            <a:fillRect/>
          </a:stretch>
        </p:blipFill>
        <p:spPr bwMode="auto">
          <a:xfrm>
            <a:off x="2743200" y="1352550"/>
            <a:ext cx="1219200" cy="1317037"/>
          </a:xfrm>
          <a:prstGeom prst="rect">
            <a:avLst/>
          </a:prstGeom>
          <a:noFill/>
        </p:spPr>
      </p:pic>
      <p:pic>
        <p:nvPicPr>
          <p:cNvPr id="1030" name="Picture 6" descr="http://sobom.princeton.edu/sites/default/files/styles/medium/public/johnsonK.jpg?itok=kE9tYDiZ"/>
          <p:cNvPicPr>
            <a:picLocks noChangeAspect="1" noChangeArrowheads="1"/>
          </p:cNvPicPr>
          <p:nvPr/>
        </p:nvPicPr>
        <p:blipFill>
          <a:blip r:embed="rId4" cstate="print"/>
          <a:srcRect/>
          <a:stretch>
            <a:fillRect/>
          </a:stretch>
        </p:blipFill>
        <p:spPr bwMode="auto">
          <a:xfrm>
            <a:off x="381000" y="1352550"/>
            <a:ext cx="1219200" cy="1317037"/>
          </a:xfrm>
          <a:prstGeom prst="rect">
            <a:avLst/>
          </a:prstGeom>
          <a:noFill/>
        </p:spPr>
      </p:pic>
      <p:sp>
        <p:nvSpPr>
          <p:cNvPr id="11" name="Rectangle 10"/>
          <p:cNvSpPr/>
          <p:nvPr/>
        </p:nvSpPr>
        <p:spPr>
          <a:xfrm>
            <a:off x="0" y="895350"/>
            <a:ext cx="1946367" cy="400110"/>
          </a:xfrm>
          <a:prstGeom prst="rect">
            <a:avLst/>
          </a:prstGeom>
        </p:spPr>
        <p:txBody>
          <a:bodyPr wrap="none">
            <a:spAutoFit/>
          </a:bodyPr>
          <a:lstStyle/>
          <a:p>
            <a:pPr>
              <a:buFont typeface="Wingdings" pitchFamily="2" charset="2"/>
              <a:buChar char="v"/>
            </a:pPr>
            <a:r>
              <a:rPr lang="en-US" sz="2000" b="1" dirty="0" smtClean="0">
                <a:solidFill>
                  <a:srgbClr val="002060"/>
                </a:solidFill>
                <a:effectLst>
                  <a:outerShdw blurRad="38100" dist="38100" dir="2700000" algn="tl">
                    <a:srgbClr val="000000">
                      <a:alpha val="43137"/>
                    </a:srgbClr>
                  </a:outerShdw>
                </a:effectLst>
              </a:rPr>
              <a:t> </a:t>
            </a:r>
            <a:r>
              <a:rPr lang="en-US" b="1" dirty="0" smtClean="0">
                <a:solidFill>
                  <a:srgbClr val="002060"/>
                </a:solidFill>
                <a:effectLst>
                  <a:outerShdw blurRad="38100" dist="38100" dir="2700000" algn="tl">
                    <a:srgbClr val="000000">
                      <a:alpha val="43137"/>
                    </a:srgbClr>
                  </a:outerShdw>
                </a:effectLst>
              </a:rPr>
              <a:t>Ken Johnson</a:t>
            </a:r>
          </a:p>
        </p:txBody>
      </p:sp>
      <p:sp>
        <p:nvSpPr>
          <p:cNvPr id="12" name="Rectangle 11"/>
          <p:cNvSpPr/>
          <p:nvPr/>
        </p:nvSpPr>
        <p:spPr>
          <a:xfrm>
            <a:off x="2362200" y="895350"/>
            <a:ext cx="1877437" cy="369332"/>
          </a:xfrm>
          <a:prstGeom prst="rect">
            <a:avLst/>
          </a:prstGeom>
        </p:spPr>
        <p:txBody>
          <a:bodyPr wrap="none">
            <a:spAutoFit/>
          </a:bodyPr>
          <a:lstStyle/>
          <a:p>
            <a:pPr>
              <a:buFont typeface="Wingdings" pitchFamily="2" charset="2"/>
              <a:buChar char="v"/>
            </a:pPr>
            <a:r>
              <a:rPr lang="en-US" b="1" dirty="0" err="1" smtClean="0">
                <a:solidFill>
                  <a:srgbClr val="002060"/>
                </a:solidFill>
                <a:effectLst>
                  <a:outerShdw blurRad="38100" dist="38100" dir="2700000" algn="tl">
                    <a:srgbClr val="000000">
                      <a:alpha val="43137"/>
                    </a:srgbClr>
                  </a:outerShdw>
                </a:effectLst>
              </a:rPr>
              <a:t>Oriol</a:t>
            </a:r>
            <a:r>
              <a:rPr lang="en-US" b="1" dirty="0" smtClean="0">
                <a:solidFill>
                  <a:srgbClr val="002060"/>
                </a:solidFill>
                <a:effectLst>
                  <a:outerShdw blurRad="38100" dist="38100" dir="2700000" algn="tl">
                    <a:srgbClr val="000000">
                      <a:alpha val="43137"/>
                    </a:srgbClr>
                  </a:outerShdw>
                </a:effectLst>
              </a:rPr>
              <a:t> </a:t>
            </a:r>
            <a:r>
              <a:rPr lang="en-US" b="1" dirty="0" err="1" smtClean="0">
                <a:solidFill>
                  <a:srgbClr val="002060"/>
                </a:solidFill>
                <a:effectLst>
                  <a:outerShdw blurRad="38100" dist="38100" dir="2700000" algn="tl">
                    <a:srgbClr val="000000">
                      <a:alpha val="43137"/>
                    </a:srgbClr>
                  </a:outerShdw>
                </a:effectLst>
              </a:rPr>
              <a:t>Pallares</a:t>
            </a:r>
            <a:endParaRPr lang="en-US" b="1" dirty="0" smtClean="0">
              <a:solidFill>
                <a:srgbClr val="002060"/>
              </a:solidFill>
              <a:effectLst>
                <a:outerShdw blurRad="38100" dist="38100" dir="2700000" algn="tl">
                  <a:srgbClr val="000000">
                    <a:alpha val="43137"/>
                  </a:srgbClr>
                </a:outerShdw>
              </a:effectLst>
            </a:endParaRPr>
          </a:p>
        </p:txBody>
      </p:sp>
      <p:sp>
        <p:nvSpPr>
          <p:cNvPr id="14" name="TextBox 13"/>
          <p:cNvSpPr txBox="1"/>
          <p:nvPr/>
        </p:nvSpPr>
        <p:spPr>
          <a:xfrm>
            <a:off x="4724400" y="895350"/>
            <a:ext cx="2819400" cy="369332"/>
          </a:xfrm>
          <a:prstGeom prst="rect">
            <a:avLst/>
          </a:prstGeom>
          <a:noFill/>
        </p:spPr>
        <p:txBody>
          <a:bodyPr wrap="square" rtlCol="0">
            <a:spAutoFit/>
          </a:bodyPr>
          <a:lstStyle/>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Hans </a:t>
            </a:r>
            <a:r>
              <a:rPr lang="en-US" b="1" dirty="0" err="1" smtClean="0">
                <a:solidFill>
                  <a:srgbClr val="002060"/>
                </a:solidFill>
                <a:effectLst>
                  <a:outerShdw blurRad="38100" dist="38100" dir="2700000" algn="tl">
                    <a:srgbClr val="000000">
                      <a:alpha val="43137"/>
                    </a:srgbClr>
                  </a:outerShdw>
                </a:effectLst>
              </a:rPr>
              <a:t>Jannasch</a:t>
            </a:r>
            <a:endParaRPr lang="en-US" b="1" dirty="0" smtClean="0">
              <a:solidFill>
                <a:srgbClr val="002060"/>
              </a:solidFill>
              <a:effectLst>
                <a:outerShdw blurRad="38100" dist="38100" dir="2700000" algn="tl">
                  <a:srgbClr val="000000">
                    <a:alpha val="43137"/>
                  </a:srgbClr>
                </a:outerShdw>
              </a:effectLst>
            </a:endParaRPr>
          </a:p>
        </p:txBody>
      </p:sp>
      <p:pic>
        <p:nvPicPr>
          <p:cNvPr id="1032" name="Picture 8" descr="Patrick Gibson"/>
          <p:cNvPicPr>
            <a:picLocks noChangeAspect="1" noChangeArrowheads="1"/>
          </p:cNvPicPr>
          <p:nvPr/>
        </p:nvPicPr>
        <p:blipFill>
          <a:blip r:embed="rId5" cstate="print"/>
          <a:srcRect l="6238" r="6238" b="5497"/>
          <a:stretch>
            <a:fillRect/>
          </a:stretch>
        </p:blipFill>
        <p:spPr bwMode="auto">
          <a:xfrm>
            <a:off x="7467600" y="1352550"/>
            <a:ext cx="1130531" cy="1295400"/>
          </a:xfrm>
          <a:prstGeom prst="rect">
            <a:avLst/>
          </a:prstGeom>
          <a:noFill/>
        </p:spPr>
      </p:pic>
      <p:sp>
        <p:nvSpPr>
          <p:cNvPr id="13" name="TextBox 12"/>
          <p:cNvSpPr txBox="1"/>
          <p:nvPr/>
        </p:nvSpPr>
        <p:spPr>
          <a:xfrm flipH="1">
            <a:off x="381000" y="4400550"/>
            <a:ext cx="4953004" cy="400110"/>
          </a:xfrm>
          <a:prstGeom prst="rect">
            <a:avLst/>
          </a:prstGeom>
          <a:noFill/>
        </p:spPr>
        <p:txBody>
          <a:bodyPr wrap="square" rtlCol="0">
            <a:spAutoFit/>
          </a:bodyPr>
          <a:lstStyle/>
          <a:p>
            <a:pPr>
              <a:buFont typeface="Wingdings" pitchFamily="2" charset="2"/>
              <a:buChar char="v"/>
            </a:pPr>
            <a:r>
              <a:rPr lang="en-US" sz="2000" b="1" dirty="0" smtClean="0">
                <a:solidFill>
                  <a:srgbClr val="002060"/>
                </a:solidFill>
                <a:effectLst>
                  <a:outerShdw blurRad="38100" dist="38100" dir="2700000" algn="tl">
                    <a:srgbClr val="000000">
                      <a:alpha val="43137"/>
                    </a:srgbClr>
                  </a:outerShdw>
                </a:effectLst>
              </a:rPr>
              <a:t>David &amp; Lucile Packard Foundation</a:t>
            </a:r>
            <a:endParaRPr lang="en-US" sz="2000" b="1" dirty="0">
              <a:solidFill>
                <a:srgbClr val="002060"/>
              </a:solidFill>
              <a:effectLst>
                <a:outerShdw blurRad="38100" dist="38100" dir="2700000" algn="tl">
                  <a:srgbClr val="000000">
                    <a:alpha val="43137"/>
                  </a:srgbClr>
                </a:outerShdw>
              </a:effectLst>
            </a:endParaRPr>
          </a:p>
        </p:txBody>
      </p:sp>
      <p:sp>
        <p:nvSpPr>
          <p:cNvPr id="15" name="Rectangle 14"/>
          <p:cNvSpPr/>
          <p:nvPr/>
        </p:nvSpPr>
        <p:spPr>
          <a:xfrm>
            <a:off x="609600" y="2800350"/>
            <a:ext cx="2492990" cy="369332"/>
          </a:xfrm>
          <a:prstGeom prst="rect">
            <a:avLst/>
          </a:prstGeom>
        </p:spPr>
        <p:txBody>
          <a:bodyPr wrap="none">
            <a:spAutoFit/>
          </a:bodyPr>
          <a:lstStyle/>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George Matsumoto</a:t>
            </a:r>
          </a:p>
        </p:txBody>
      </p:sp>
      <p:sp>
        <p:nvSpPr>
          <p:cNvPr id="16" name="TextBox 15"/>
          <p:cNvSpPr txBox="1"/>
          <p:nvPr/>
        </p:nvSpPr>
        <p:spPr>
          <a:xfrm>
            <a:off x="5943600" y="2724150"/>
            <a:ext cx="2819400" cy="400110"/>
          </a:xfrm>
          <a:prstGeom prst="rect">
            <a:avLst/>
          </a:prstGeom>
          <a:noFill/>
        </p:spPr>
        <p:txBody>
          <a:bodyPr wrap="square" rtlCol="0">
            <a:spAutoFit/>
          </a:bodyPr>
          <a:lstStyle/>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Linda </a:t>
            </a:r>
            <a:r>
              <a:rPr lang="en-US" b="1" dirty="0" err="1" smtClean="0">
                <a:solidFill>
                  <a:srgbClr val="002060"/>
                </a:solidFill>
                <a:effectLst>
                  <a:outerShdw blurRad="38100" dist="38100" dir="2700000" algn="tl">
                    <a:srgbClr val="000000">
                      <a:alpha val="43137"/>
                    </a:srgbClr>
                  </a:outerShdw>
                </a:effectLst>
              </a:rPr>
              <a:t>Kuhnz</a:t>
            </a:r>
            <a:r>
              <a:rPr lang="en-US" sz="2000" b="1" dirty="0" smtClean="0">
                <a:solidFill>
                  <a:srgbClr val="002060"/>
                </a:solidFill>
                <a:effectLst>
                  <a:outerShdw blurRad="38100" dist="38100" dir="2700000" algn="tl">
                    <a:srgbClr val="000000">
                      <a:alpha val="43137"/>
                    </a:srgbClr>
                  </a:outerShdw>
                </a:effectLst>
              </a:rPr>
              <a:t> </a:t>
            </a:r>
          </a:p>
        </p:txBody>
      </p:sp>
      <p:pic>
        <p:nvPicPr>
          <p:cNvPr id="2" name="Picture 2" descr="http://www.mbari.org/staff/mage/images/georgepass_small.jpg"/>
          <p:cNvPicPr>
            <a:picLocks noChangeAspect="1" noChangeArrowheads="1"/>
          </p:cNvPicPr>
          <p:nvPr/>
        </p:nvPicPr>
        <p:blipFill>
          <a:blip r:embed="rId6" cstate="print"/>
          <a:srcRect/>
          <a:stretch>
            <a:fillRect/>
          </a:stretch>
        </p:blipFill>
        <p:spPr bwMode="auto">
          <a:xfrm>
            <a:off x="1295400" y="3181350"/>
            <a:ext cx="1422400" cy="1066800"/>
          </a:xfrm>
          <a:prstGeom prst="rect">
            <a:avLst/>
          </a:prstGeom>
          <a:noFill/>
        </p:spPr>
      </p:pic>
      <p:pic>
        <p:nvPicPr>
          <p:cNvPr id="3" name="Picture 4" descr="http://www.mbari.org/staff/linda/Linda2012.jpg"/>
          <p:cNvPicPr>
            <a:picLocks noChangeAspect="1" noChangeArrowheads="1"/>
          </p:cNvPicPr>
          <p:nvPr/>
        </p:nvPicPr>
        <p:blipFill>
          <a:blip r:embed="rId7" cstate="print"/>
          <a:srcRect/>
          <a:stretch>
            <a:fillRect/>
          </a:stretch>
        </p:blipFill>
        <p:spPr bwMode="auto">
          <a:xfrm>
            <a:off x="6248400" y="3105150"/>
            <a:ext cx="1219200" cy="1219200"/>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par>
                                <p:cTn id="11" presetID="5" presetClass="entr" presetSubtype="1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checkerboard(across)">
                                      <p:cBhvr>
                                        <p:cTn id="13" dur="500"/>
                                        <p:tgtEl>
                                          <p:spTgt spid="1026"/>
                                        </p:tgtEl>
                                      </p:cBhvr>
                                    </p:animEffect>
                                  </p:childTnLst>
                                </p:cTn>
                              </p:par>
                              <p:par>
                                <p:cTn id="14" presetID="5" presetClass="entr" presetSubtype="10"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checkerboard(across)">
                                      <p:cBhvr>
                                        <p:cTn id="16" dur="500"/>
                                        <p:tgtEl>
                                          <p:spTgt spid="1028"/>
                                        </p:tgtEl>
                                      </p:cBhvr>
                                    </p:animEffect>
                                  </p:childTnLst>
                                </p:cTn>
                              </p:par>
                              <p:par>
                                <p:cTn id="17" presetID="5" presetClass="entr" presetSubtype="10" fill="hold" nodeType="withEffect">
                                  <p:stCondLst>
                                    <p:cond delay="0"/>
                                  </p:stCondLst>
                                  <p:childTnLst>
                                    <p:set>
                                      <p:cBhvr>
                                        <p:cTn id="18" dur="1" fill="hold">
                                          <p:stCondLst>
                                            <p:cond delay="0"/>
                                          </p:stCondLst>
                                        </p:cTn>
                                        <p:tgtEl>
                                          <p:spTgt spid="1030"/>
                                        </p:tgtEl>
                                        <p:attrNameLst>
                                          <p:attrName>style.visibility</p:attrName>
                                        </p:attrNameLst>
                                      </p:cBhvr>
                                      <p:to>
                                        <p:strVal val="visible"/>
                                      </p:to>
                                    </p:set>
                                    <p:animEffect transition="in" filter="checkerboard(across)">
                                      <p:cBhvr>
                                        <p:cTn id="19" dur="500"/>
                                        <p:tgtEl>
                                          <p:spTgt spid="1030"/>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checkerboard(across)">
                                      <p:cBhvr>
                                        <p:cTn id="25" dur="500"/>
                                        <p:tgtEl>
                                          <p:spTgt spid="12"/>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checkerboard(across)">
                                      <p:cBhvr>
                                        <p:cTn id="28" dur="500"/>
                                        <p:tgtEl>
                                          <p:spTgt spid="14"/>
                                        </p:tgtEl>
                                      </p:cBhvr>
                                    </p:animEffect>
                                  </p:childTnLst>
                                </p:cTn>
                              </p:par>
                              <p:par>
                                <p:cTn id="29" presetID="5" presetClass="entr" presetSubtype="10" fill="hold" nodeType="withEffect">
                                  <p:stCondLst>
                                    <p:cond delay="0"/>
                                  </p:stCondLst>
                                  <p:childTnLst>
                                    <p:set>
                                      <p:cBhvr>
                                        <p:cTn id="30" dur="1" fill="hold">
                                          <p:stCondLst>
                                            <p:cond delay="0"/>
                                          </p:stCondLst>
                                        </p:cTn>
                                        <p:tgtEl>
                                          <p:spTgt spid="1032"/>
                                        </p:tgtEl>
                                        <p:attrNameLst>
                                          <p:attrName>style.visibility</p:attrName>
                                        </p:attrNameLst>
                                      </p:cBhvr>
                                      <p:to>
                                        <p:strVal val="visible"/>
                                      </p:to>
                                    </p:set>
                                    <p:animEffect transition="in" filter="checkerboard(across)">
                                      <p:cBhvr>
                                        <p:cTn id="31" dur="500"/>
                                        <p:tgtEl>
                                          <p:spTgt spid="1032"/>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checkerboard(across)">
                                      <p:cBhvr>
                                        <p:cTn id="34" dur="500"/>
                                        <p:tgtEl>
                                          <p:spTgt spid="13"/>
                                        </p:tgtEl>
                                      </p:cBhvr>
                                    </p:animEffect>
                                  </p:childTnLst>
                                </p:cTn>
                              </p:par>
                              <p:par>
                                <p:cTn id="35" presetID="5" presetClass="entr" presetSubtype="1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checkerboard(across)">
                                      <p:cBhvr>
                                        <p:cTn id="37" dur="500"/>
                                        <p:tgtEl>
                                          <p:spTgt spid="15"/>
                                        </p:tgtEl>
                                      </p:cBhvr>
                                    </p:animEffect>
                                  </p:childTnLst>
                                </p:cTn>
                              </p:par>
                              <p:par>
                                <p:cTn id="38" presetID="5" presetClass="entr" presetSubtype="1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checkerboard(across)">
                                      <p:cBhvr>
                                        <p:cTn id="40" dur="500"/>
                                        <p:tgtEl>
                                          <p:spTgt spid="16"/>
                                        </p:tgtEl>
                                      </p:cBhvr>
                                    </p:animEffect>
                                  </p:childTnLst>
                                </p:cTn>
                              </p:par>
                              <p:par>
                                <p:cTn id="41" presetID="5" presetClass="entr" presetSubtype="10" fill="hold" nodeType="with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checkerboard(across)">
                                      <p:cBhvr>
                                        <p:cTn id="43" dur="500"/>
                                        <p:tgtEl>
                                          <p:spTgt spid="3"/>
                                        </p:tgtEl>
                                      </p:cBhvr>
                                    </p:animEffect>
                                  </p:childTnLst>
                                </p:cTn>
                              </p:par>
                              <p:par>
                                <p:cTn id="44" presetID="5" presetClass="entr" presetSubtype="10" fill="hold" nodeType="with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checkerboard(across)">
                                      <p:cBhvr>
                                        <p:cTn id="4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1" grpId="0"/>
      <p:bldP spid="12" grpId="0"/>
      <p:bldP spid="14" grpId="0"/>
      <p:bldP spid="13"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0" y="209550"/>
            <a:ext cx="4572000" cy="954107"/>
          </a:xfrm>
          <a:prstGeom prst="rect">
            <a:avLst/>
          </a:prstGeom>
          <a:noFill/>
        </p:spPr>
        <p:txBody>
          <a:bodyPr wrap="square" rtlCol="0">
            <a:spAutoFit/>
          </a:bodyPr>
          <a:lstStyle/>
          <a:p>
            <a:pPr algn="ctr"/>
            <a:r>
              <a:rPr lang="en-US" sz="2800" b="1" dirty="0" smtClean="0">
                <a:solidFill>
                  <a:srgbClr val="002060"/>
                </a:solidFill>
                <a:effectLst>
                  <a:outerShdw blurRad="38100" dist="38100" dir="2700000" algn="tl">
                    <a:srgbClr val="000000">
                      <a:alpha val="43137"/>
                    </a:srgbClr>
                  </a:outerShdw>
                </a:effectLst>
              </a:rPr>
              <a:t>The importance of  measuring CO</a:t>
            </a:r>
            <a:r>
              <a:rPr lang="en-US" sz="2800" b="1" baseline="-25000" dirty="0" smtClean="0">
                <a:solidFill>
                  <a:srgbClr val="002060"/>
                </a:solidFill>
                <a:effectLst>
                  <a:outerShdw blurRad="38100" dist="38100" dir="2700000" algn="tl">
                    <a:srgbClr val="000000">
                      <a:alpha val="43137"/>
                    </a:srgbClr>
                  </a:outerShdw>
                </a:effectLst>
              </a:rPr>
              <a:t>2</a:t>
            </a:r>
            <a:endParaRPr lang="en-US" sz="2800" b="1" baseline="-25000" dirty="0">
              <a:solidFill>
                <a:srgbClr val="002060"/>
              </a:solidFill>
              <a:effectLst>
                <a:outerShdw blurRad="38100" dist="38100" dir="2700000" algn="tl">
                  <a:srgbClr val="000000">
                    <a:alpha val="43137"/>
                  </a:srgbClr>
                </a:outerShdw>
              </a:effectLst>
            </a:endParaRPr>
          </a:p>
        </p:txBody>
      </p:sp>
      <p:grpSp>
        <p:nvGrpSpPr>
          <p:cNvPr id="13" name="Group 12"/>
          <p:cNvGrpSpPr/>
          <p:nvPr/>
        </p:nvGrpSpPr>
        <p:grpSpPr>
          <a:xfrm>
            <a:off x="0" y="1352550"/>
            <a:ext cx="2743200" cy="3352800"/>
            <a:chOff x="0" y="1352550"/>
            <a:chExt cx="2743200" cy="3352800"/>
          </a:xfrm>
        </p:grpSpPr>
        <p:sp>
          <p:nvSpPr>
            <p:cNvPr id="3" name="TextBox 2"/>
            <p:cNvSpPr txBox="1"/>
            <p:nvPr/>
          </p:nvSpPr>
          <p:spPr>
            <a:xfrm>
              <a:off x="228600" y="1352550"/>
              <a:ext cx="2209800" cy="1754326"/>
            </a:xfrm>
            <a:prstGeom prst="rect">
              <a:avLst/>
            </a:prstGeom>
            <a:noFill/>
          </p:spPr>
          <p:txBody>
            <a:bodyPr wrap="square" rtlCol="0">
              <a:spAutoFit/>
            </a:bodyPr>
            <a:lstStyle/>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Ocean</a:t>
              </a:r>
              <a:r>
                <a:rPr lang="en-US" b="1" dirty="0" smtClean="0">
                  <a:solidFill>
                    <a:srgbClr val="002060"/>
                  </a:solidFill>
                </a:rPr>
                <a:t> </a:t>
              </a:r>
              <a:r>
                <a:rPr lang="en-US" b="1" dirty="0" smtClean="0">
                  <a:solidFill>
                    <a:srgbClr val="002060"/>
                  </a:solidFill>
                  <a:effectLst>
                    <a:outerShdw blurRad="38100" dist="38100" dir="2700000" algn="tl">
                      <a:srgbClr val="000000">
                        <a:alpha val="43137"/>
                      </a:srgbClr>
                    </a:outerShdw>
                  </a:effectLst>
                </a:rPr>
                <a:t>acidification</a:t>
              </a:r>
            </a:p>
            <a:p>
              <a:pPr>
                <a:buFont typeface="Wingdings" pitchFamily="2" charset="2"/>
                <a:buChar char="v"/>
              </a:pPr>
              <a:endParaRPr lang="en-US" b="1" dirty="0" smtClean="0">
                <a:solidFill>
                  <a:srgbClr val="002060"/>
                </a:solidFill>
              </a:endParaRPr>
            </a:p>
            <a:p>
              <a:endParaRPr lang="en-US" b="1" dirty="0" smtClean="0">
                <a:solidFill>
                  <a:srgbClr val="002060"/>
                </a:solidFill>
              </a:endParaRPr>
            </a:p>
            <a:p>
              <a:pPr>
                <a:buFont typeface="Wingdings" pitchFamily="2" charset="2"/>
                <a:buChar char="v"/>
              </a:pPr>
              <a:endParaRPr lang="en-US" b="1" dirty="0" smtClean="0">
                <a:solidFill>
                  <a:srgbClr val="002060"/>
                </a:solidFill>
              </a:endParaRPr>
            </a:p>
            <a:p>
              <a:endParaRPr lang="en-US" b="1" dirty="0" smtClean="0">
                <a:solidFill>
                  <a:srgbClr val="002060"/>
                </a:solidFill>
              </a:endParaRPr>
            </a:p>
          </p:txBody>
        </p:sp>
        <p:pic>
          <p:nvPicPr>
            <p:cNvPr id="2050" name="Picture 2" descr="http://oceanacidification12.weebly.com/uploads/1/4/4/2/14422224/2688836_orig.jpg?0"/>
            <p:cNvPicPr>
              <a:picLocks noChangeAspect="1" noChangeArrowheads="1"/>
            </p:cNvPicPr>
            <p:nvPr/>
          </p:nvPicPr>
          <p:blipFill>
            <a:blip r:embed="rId3" cstate="print"/>
            <a:srcRect l="1524" r="3048" b="17877"/>
            <a:stretch>
              <a:fillRect/>
            </a:stretch>
          </p:blipFill>
          <p:spPr bwMode="auto">
            <a:xfrm>
              <a:off x="0" y="2419350"/>
              <a:ext cx="2743200" cy="2286000"/>
            </a:xfrm>
            <a:prstGeom prst="rect">
              <a:avLst/>
            </a:prstGeom>
            <a:noFill/>
          </p:spPr>
        </p:pic>
      </p:grpSp>
      <p:grpSp>
        <p:nvGrpSpPr>
          <p:cNvPr id="17" name="Group 16"/>
          <p:cNvGrpSpPr/>
          <p:nvPr/>
        </p:nvGrpSpPr>
        <p:grpSpPr>
          <a:xfrm>
            <a:off x="2743200" y="1276350"/>
            <a:ext cx="3042369" cy="3429000"/>
            <a:chOff x="2743200" y="1276350"/>
            <a:chExt cx="3042369" cy="3429000"/>
          </a:xfrm>
        </p:grpSpPr>
        <p:sp>
          <p:nvSpPr>
            <p:cNvPr id="6" name="Rectangle 5"/>
            <p:cNvSpPr/>
            <p:nvPr/>
          </p:nvSpPr>
          <p:spPr>
            <a:xfrm>
              <a:off x="2895593" y="1276350"/>
              <a:ext cx="2667000" cy="923330"/>
            </a:xfrm>
            <a:prstGeom prst="rect">
              <a:avLst/>
            </a:prstGeom>
          </p:spPr>
          <p:txBody>
            <a:bodyPr wrap="square">
              <a:spAutoFit/>
            </a:bodyPr>
            <a:lstStyle/>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CO</a:t>
              </a:r>
              <a:r>
                <a:rPr lang="en-US" b="1" baseline="-25000" dirty="0" smtClean="0">
                  <a:solidFill>
                    <a:srgbClr val="002060"/>
                  </a:solidFill>
                  <a:effectLst>
                    <a:outerShdw blurRad="38100" dist="38100" dir="2700000" algn="tl">
                      <a:srgbClr val="000000">
                        <a:alpha val="43137"/>
                      </a:srgbClr>
                    </a:outerShdw>
                  </a:effectLst>
                </a:rPr>
                <a:t>2</a:t>
              </a:r>
              <a:r>
                <a:rPr lang="en-US" b="1" dirty="0" smtClean="0">
                  <a:solidFill>
                    <a:srgbClr val="002060"/>
                  </a:solidFill>
                  <a:effectLst>
                    <a:outerShdw blurRad="38100" dist="38100" dir="2700000" algn="tl">
                      <a:srgbClr val="000000">
                        <a:alpha val="43137"/>
                      </a:srgbClr>
                    </a:outerShdw>
                  </a:effectLst>
                </a:rPr>
                <a:t> affects the behavior of different underwater species</a:t>
              </a:r>
            </a:p>
          </p:txBody>
        </p:sp>
        <p:pic>
          <p:nvPicPr>
            <p:cNvPr id="2054" name="Picture 6" descr="http://www.amnh.org/learn/resources/climate/W3E3_2_full.jpg"/>
            <p:cNvPicPr>
              <a:picLocks noChangeAspect="1" noChangeArrowheads="1"/>
            </p:cNvPicPr>
            <p:nvPr/>
          </p:nvPicPr>
          <p:blipFill>
            <a:blip r:embed="rId4" cstate="print"/>
            <a:stretch>
              <a:fillRect/>
            </a:stretch>
          </p:blipFill>
          <p:spPr bwMode="auto">
            <a:xfrm>
              <a:off x="2743200" y="2419350"/>
              <a:ext cx="3042369" cy="2286000"/>
            </a:xfrm>
            <a:prstGeom prst="rect">
              <a:avLst/>
            </a:prstGeom>
            <a:noFill/>
            <a:ln>
              <a:noFill/>
            </a:ln>
          </p:spPr>
        </p:pic>
      </p:grpSp>
      <p:sp>
        <p:nvSpPr>
          <p:cNvPr id="2058" name="AutoShape 10" descr="data:image/jpeg;base64,/9j/4AAQSkZJRgABAQAAAQABAAD/2wCEAAkGBhIQEBUUDxQUFRUUFBcVFhUUFRUUFBUUFRUVFRUUFBQXHCYfFxkjGRUUHy8gIycpLCwsFR4xNTAqNSYrLCkBCQoKDgwOGg8PGiwcHCQuLCwsLCkpLCkpLCksLCwsLC8pKSwsKSwsLCwpLCwsLCwpKSwsLCwsLCksKSwsKSksKf/AABEIAQMAsAMBIgACEQEDEQH/xAAbAAABBQEBAAAAAAAAAAAAAAAAAQMEBQYCB//EADsQAAEEAAQDBgQEBQMFAQAAAAEAAgMRBBIhMQVBUQYTImFxkRQygaFCUrHRI2KS4fAHosEWM0OC0hX/xAAaAQACAwEBAAAAAAAAAAAAAAAAAQIDBAUG/8QALxEAAgECBAIIBwEBAAAAAAAAAAECAxEEEiExE0EFIjJRYZGx8BRCcYGh0eFSI//aAAwDAQACEQMRAD8A9npLSEJkAQhCYgQsfhO1UxLHOdA4PnMPctvvgM5bm3O1XryRN26DYJSXNEzJnxtbldVNlytvl8t80aAbBAWfOPxOImmbh3RxtgIZb2ZzJIWB5HzDK0AgXqoON47iXYeHEQvjYJJI4nMdHnyvdJ3bnB+bUXypIDXoWdficS+cYZsrWuZEJJJRGLcXOLWtYwupu2qhzcexPdEUc0OIMM8kMYe4MDcwkZHrvbb3rVAGtQss3jUww3fxyiZsMh70BmR7oeYc0gZZGjXoVHxvGcWcOyeI+KfENEUbgK7k2Ghx6uq/qEAbK0lrM4Hiz8ZNIyKV0bRDE7whhcyTM4PYcwOtiioEXEsSzh5xLp5HvLw3LTKFTBpy0AbIFanmgDbJFksZ2imdNIAyWENwckgbIGAl7XGniieWi74ViZ3QufeJDzBma7Ed02EvLRRBG2p5ouBqkLGQ8UkjbI2R+IZL8NI8MmDXBz2NsyRSDSh080uKxmIIY9xnMfw0Ts2Hc3NHIWZnPlj0LgUwNmkTGAxAkiY9rswc0HNVZtN65J9ACpEIQAiVCEACEjnAak0mvi2fmb9CCfsgCJwfgrMO2gGlxc92fKA7xuLqvfS0x/02z4eSDM6pZHvJ0sF785A05FWZe7k33KMzvyj3UcyHqVeJ7PEyPfDNJCZQBIGBpDiBlzDMDldWljonJOzsZgjgBc1kT43tqrJjdnFk72d1YZndB7pczun3RmXtCsQOI8EEsjZWSSRSNaW548tlhN5XBwIItMDsvG2NrWPlY9rzJ3ocO8c93zOdYp19CKVtmd0Hui3dB7ozL3cCBheAsZFKwue4zZu8e4jO4ublJ0AA06BOng8ZjiYbqAsLNdbjFNvqpVu8vujxeX3RmXcwsRcLwaKKaSaNtPlrProa51yK4HAYe47ij3YdmrMbvPn39VN8Xl90eLy+6WfwYWI2K4RHK8veDmMToTRI8DjZFdfNRsL2ZhjBFyuaWFhZJK97MpFVlJrZWXi8vujxeX3TzeA7FbD2Ygbej3Wx0YzyOflY4U5rLPhsdOiWfszA6tHNpjY/A9zMzGig19HxCuqsad1CTK7qPZF/ADqCFrGhrAA1oAAGwA2AXaap3UHypQZuNhpIMb7HSq+iad9BMs0JvDTZ2BwsWNinFIQIQhIZG4jXdOzbc/dVfDzD3gy78ldvYCKIBHQpk8Pj5MaDyIABHoVK+lhWHrRab7h35z7BHcn8x+yztTJaDloTfcfzH7IEB/MfYfsllqe3/B3Q5aLXHcfzH7I+H8z9kZZ+3/Auju0WuO4HU+6Phx1PujLP2/4F0d2hcdwPP3S9wPP3TySFdHSLXHww8/dJ8K3z908sgujvMjN5rn4Zvn7o+Gb5+6MkvdwujouA5qkxMjy85Yi4cjW6ufhm9E6rILK7iepG4ffdtzNynp01UlCFJ6iBCEJDEc6gm+/XUuxUZWRimimpNxeg93/kj4jyTKLU8iK+LId+JPT7pPiT0Hum7QjIg4sh34g9Pul+I8kygpZEHEkO/EHokOIPKk2ik8qFnkOiY+X3QJz0ChYfFhz3t5sI9iNE9I/KCTyFpWVrjzyH+/PRHfnyVdwrEl7LcbNm/K9QPYhSyURSkri4kh7vyj4g+SZQpZULOx34g+SPiD5Jm0qMqFnkS43WLXSbg+UJxUvc1R1SBCEKJM5k2KjKTJsVELtaV0DPV3FQhFqZSCSkEpExHSEgK4mkytJ6C0mB27ZQ+F4vPCHu6Gz6KS6a2Fw2yk/a1Q8GnqExnRxr76KidRRl9mTSuO4WUjGkcnxgn1UzjU9MDBu8hv7qvz3iweYoH1A1XXE5bkzco2ud9ToP1WONZ8HxuTa6zJnBXX3vQP8A+ArJUvZYHucxvxOJ19lZtxFyFo2AF+pK3U+rCKZVuP2hIltXCBKubSZ9aQBLg2Tiaw50Tqolua47IEIQVEsOJT4T6KpilJfr9PL1Uric9CgfX0WW4zxbuQ0NBc+R2RjbqzV6nkAFNSyhw8yuavMkzeYXnDuMOc4xyNyPFEjNmBbtYPqoWMxJ5H9VF1vASwl+Z6nmHUJM46heJ4jGuv5j7lW3YjCvxGLbZJbH43anlsPcpxq3drEZ4bKm7nqbMQC5zRu2r+qWbVrvQqt4RPmfJ1Lj7AkLqXEFk7mn5XsseoBRxLwu+d0Zbahw3EfwnsO8eYeo1pQMdUclnaqPp1+hUTieNdh8QHjVsjdR6jX91N7SMtgI6j6tcuVUqOcYvu0L1GyY3gJR375JiA2MjU6AurRRcbie9ZoQO/kpvUsGntus3xjHOdlw7d3Pu+t00X7K14NKJMTnB/hYcBubltQrz3KlGySvsDWhsXSNw8IrZraCZ4W41Zu3nMfLoFQz4t+Kk8IOQH6e6s+JY74fCySaDKwhtH8R0b66q6FWVWquSXoRUUlZFg7jkA3lZ/UF03i8J2kYfqvGGTaqRh8RI55Ebg0NoWRdk6+y18Z9xpeEj3nsQ4hGdnD3XEk1uBbqsBwDiedgLiBbi0i6sjTRbLBv0/4/urFUuR4Ci7o0OFPh1Tyg4KXl1U5RYWtoCChCgMpcaCHG/wBFmu0HD3S926Mhr43Zm3dG9C01yIW04hhszbG4/RUJgLjVWfum9S2LVjB43AS2+WY28ta0NivRt3VlQW3kANk2d9/RbrE8Ekds33NKqn7ITnUNb/UAqnCXcXRnBczE4hbf/TBoyTurW2j6UVWTdg8W7ZrP6wtH2F4DNhe9EzQA7LVODtrvb1VlKElLVGfETg4NJnfDsX3bQ88nEO9Hc1Z8ZizZXDnQB9QaVL3ZDpIXczp6g2PspuDxRlw74/xxa+2o/QrnqdoSpv6mNK7KrtIc8EdbgEX/ADN1r2JVlJjjJhYi7Z0YAI5keGj7KBx2I91mZsKeB1FUf1THCcU6Th7mt3icdDuBuCFnWkGXblLxmMta17fmj0J5jNorXBYItiZAzQAB0pAsl7hZHqBojD4Y4pwYNntzOPTrf1CuMJxCIYluHiGZ1kvcNhpZ9Sp6ySgt2KPZs9idgOHZQABQA0v76LLf6lyyDuWj/skEiubxvf0/UrcY2QMaQN8pN9AqbtD2adi8NExha1zCHeO6otII09V0KNJQTgtXz/QoTSmpPY8sgKmxcPLnEsc5hO9Vr+y0cf8AptOP/JF/v/8AlToOwcw/HH/u/ZS4U+43cem+ZSQcL+VjGtygalxpx1ugQDWq3XD7oD/PooOE7KSN3c36X+ytmYYxkA6qyEJLdFcqkJaJk7CgXpzVqFC4fFpZ+inKUipsEIQoCOXjQ+irDF4lZv2UMtV1MqqNo5CUpcqQq0zCKPisaIspf8rjlvkCdr9UzhceHSSRn5mH3bQT2Pwgmicw8xp5HkfdRbutCcouDtJFVxPDD4uNxHhkaW2Nw4C2uB6qr4YcvESHfjzNcPOjf31UnhOKMzRHLo+N1jyc3Qj0oprGQkcQwsg/8g16ZmilyqmVzT7/AGy6F7DkrTkdHv3b3Cv5aJCoOHvMD52D5ZGZm35bj9VoJDWKkvdzSPrtarJsEXTsFbSUT0Y4HN+iyRSbcRtvkNyz/A4LT/vYi8vVrOv+dVA7Dfw8Y4u1pjvqTX31VfxjHnFYouGjQcjB0Y3RvvurjgxEOKs/ia8fXLp91qUlCV0TlospqsfNnlbCNyQXn01IV051Cys52fGfEPeeQr9/vatuIyZi2IbuNnyaNStNB5IOb3bM8us/AnJAlAUXHY1sTbO5NAdSVvbsrkIQlOSjHdkq0zLDbgU80paQJNpknCign0zhtk8s8tzXDsoEIQokxl841UB09cv0ULtJjnQYd72AZrDRewLiG2VUYts+GBe+fvR3TnFj8ocXNF/w6Hy+SM+XY0fDwm9S6l4yxu9qNL2oiG4csZicRMyKKd0rnmQsthy5Kk5NoWKsJcRiWucQ1wJG9H9VVKvNG+j0bh5738yXieNZcUZY9rBo8xQBBW5weJbIwPZqHC/7Ly+Ryv8Asjxnu390/wCV508nfsVChXtO0ufqX9J9HqVFTprWK80TMfhu74kwjaWnf+wFFO4+hFFJzgnb7F1O+xU7j0Pihk5skHs7RQMSzO2drtADmrzIpZsV1Kp5yDvEb4s7JiGuI2O/MqLxMljpC3cRn3cKP6qRi3d9hmSN1LdHdQ5u5/5VdjJc7Sf5L9iP2WaKswm9ShwmGylt+Xte6fxjy2cO5NdQ9bTzNR5g/ZJxQXM1vLPZ9lPN1hJ3dzY9lI6jJPOrKm4D+JK+TkPA30G6rcNiMmDcdszyB6gClb8Ijyws8xfutuHk6k0uUV+SErKP1Jcjg0EnQAWVgeKcZM02YfK35R5dfUq07Z8XIqFnMZnHqOQWB+d78xIy1QBqhW6sxFW8si5HouisJw4caSu5beC/p6JF2qJ/APdTYeNl2oAF+pXmmGkEkrWvJczu7Fms5uiT9FecA4mI2yAlzmNkcGEDMcobbteg6oVab5k54PDJ6Q/J6DhuJEDUBWcMmZtrMYbEZgC3ZwBH11WjwJ/hhTUmzBiKMKcVlViQhCFMxFTjsIyVjmSAOa7Qg/5uqaPs7HG7Nb3kNygyPLsrTuGgrVPgChGIHdGTMaliYQ3MXL2aiYRWYhpJa0vcWA+TToFT/BOa9znZTegyiqbd0OS9Fdw9p3H3Ud/AYTu3/cVXLDyZrpdJ0Icn5HnUjdVf9kOD53968eFny+bv7LjiXBrxXdRCgaryFalbPBYQRxtY3Zor+6roUOu3LkaekukFGgow3mvJDPF4C+F1bgWPpqqDGvIGYatlYK9bBWsLQQsVxMdzIYn3lJuN3Q9PQpY+ne00eXpvkc8NxPdTFjvkkAaegcdnJuSEsmyHrXkQV3imCRufY2Gu8jX7qGzGGVrXO+dhMbq38OgJ+i5qd0Texy1vuND5qJI7PiXE8tvYBScBJmZfm77EqPhC1odK7bU/2/RSW4o6Jk9uJLskNnQ24ebjp9luGvDSxnUfYBYbshhzLiTK7YDMfIbD9FqMFiDLiSR8rG6fVdHDLJ9X6LcVTTQTtPwfv4rb87NR5jmF51Jgmvd42gnz/RevkLHdpeBhkglYPC86jo79irMVRv119zu9EY1W+Hqbcv0Z+HBMfQe0EDa+XortnCGvY1gJYxpvK0No+RsGwtkMGwbMb0+ULruG/lHsE44ZrmRrdLwn8n5KrDxaAb0N+v0C0GB+QLnCRNF0B7KTSllymapieLFaWFQhCZmEKggKeVBtW0zPW5HKCEtoBVpRciRYICRz+bqHoAnng14d/PYpwlIClbSxJzlJpv3YitxtGpAWnr+H35fVQ+PcIbio6aRmHynz6Xy9VbSsDhThaoMR/BfcLsp/K75XfsubUqzpPJVWaL5/styxks0dGUHD5XuD45BUraD28zlPheOqi/8A55inP5ZWiQeRsgj7fdXfEo+/cJ4QW4iLVzPzsG9dU9xAB8UbwNngg/yyDUf1ALO6Vr21TWhLRox+Dzd08AGy9wHvqnZuGPme3DxbRgF7j8oJ6+6s+D4T5v5HPcf6tFMwjy1ji0eKZ5PqBo0qNragpJNs4wkPwsfdMOZzjZrmeV+S0vBeHGKPxfM7V37KLwbguU95Lq7z/VXi6OGouPXluUTlmYBqbnga9pDhYKdtAK2EVJp3QgCKSgoCBXHsIN1JTGG5p9UT3NlPsoEIQoFgFQ6UxQc+4TVSMO00vqVVIuWyCkUue9F1eqVzwNyBe1qxVYNXTT+5Q6clugyoASZwkLlW8XRTs5rzGqNR/Kzqk1NhWP8AmaD9F26QAXroo8eLJvw0BepPRRqYuhFdaS9SUcPUlsiDiOBlrg+B1ObsCdPS/wDhV+JlAZIyq8TXhp/AS4Zh6c/qtBBi2vbbeXnX6qq7RxghrgDZzNJA0ILSR91mnUoNf85L6E1RqQfWiyqww7vD4g/idLkB+pKueAcPysD3jUgBo6NCrOGYQzOyn5BK+R3nWjVo2YxhBLTYa7Ka6op1aMOtOS0E6NSfZiyShcteCkbKCdFrli6CV3NeZBUKj+VjiQpHPABJ2CRsgIBbqDt5p/E0d868xcGp/lihKCmHSE3l3Bo3+6Rszq5Eg6gb+Q05rO+ksOna/wCC1YSra9iwwvNPqPhTupCtVSNRZou6LIxcVZghCEEgVI3DtAcYtC52t3qRyV2qfENa6VozU5tnL181x+lHaMTXhd2M99lcMwp7xQrXTz805Iyz4jRqtuW//C6jlF04tLhZobgJhsx7wWdDpVEbbriOV2zYkzk46LIM9059DMDZdemydfhrkLxVhtN335WlLhdGnC7G2nouoRRq/lvXrfVVuW9iT8BuESMY3vXA1ebTe9giEeIZG+F12Ty8giLCPDae/ObOruQ5LrFykBoYRmcaF863Tc76IVtfdht5a0udqAGmwKr1oc1A45E10TSy7NAWf81T+P4gxhNeJ1UR+EfRUk+JLzbj6dB6Ba6FKTalsPh5lqXHDojHCSBZLtAdNBtdclOMpazM0AkjZuxcedqiwfFXMGV3ibtXr0Vxg52iOoRdcuY+ihiYSUnKwKnkjYdY0NBLTXUdL1rRK6MXTRQJBJBon+yUauFHLzcK3K5ErXnM0WWHL/g5qhyaZHV3EhgbqY3WHPt3P/18k4WtOUkEZdhy26JuSI1lacl1ZaBfnS7kL84FWwNsk7kqGZ3Hvrc4lg72iS4Bpuhz9U7JMWtJq65BIZSddAEsLtKGu+n7ocmLkSeFmwDVWLr1KnqFw55Itwo1qFNXqsDfgK/j6nNrdtghCFuKgVTiYacXtbb6r6K2Vfi8G54IBI13C5PSUJSUcqvqacPJJu7sRIgwSbASOFlKW+E957/spLsK6jQ1qr0tcx4R2Sn27qdr+64fw9b/AA/JmziQ3uQsKwOZUbzYIs1rpyr0XWKgzkAWBetVZ+ilQ8PLLyih97StwUnld/ZNYatfsvyY3Vje6ZHLhbmtOYgDw8kzjsI9zaY5rWgedjrqp8mAOpbQcedpH8Peas+o69VOOGxEWpZH5EeLC+jMni8Fko5gcw0I2UYNV12jhylgqtDsqXKulTzZesrPxNcJZlcUNVlhMA4tD84bd1veiraWl4PhHPiZoC0Zuet2o1I1JK0FdiqTUFdjuFDsuY05x2IFGvNdTYUvy5XZKdZDRv5KXHgXC75+abwnCXMzEuvMb12XOlhMQ3fIzKqsFrmGpW0S4nbpqR5Umzh80od3h0HyA/qFJw/CMjnuskvNmzp9F0zhIDy8fM7c3/nRL4GutosfGguZEDX97rXd1t1K7hzOzWRV6V5KTDwstvW83M/YLqHhuXnf7KbwVfZR9CPGg9bnXDxpqQfRTVEwGAEIpu3qSfupa9Bg6cqdFRlvqYq0lKbaBCELaUghCEACEISARKhCABIq+Hj0L2B7XW1xe0aG7YHOcCOWjSnpeItGWg5xewvaGgWWjLe5H5wgCFx7hb5yzJWl3ZrdVA7MT/y/1f2V1H2ga5rC2KY94SGCmW6gST822iJO0UYZnp5pubLQDtJBEW6mrzEKuVGMndmiGJnFZUUw7Lzfyf1f2Wg4RhHRRBrquydPNNP441hjErHR948sbmykWG5rcWkgDkkm45RGWJ7w6QxAgtAzgkUbPkURpxhqgqVp1FlZZpVXw8XDpCwMPhdlcbaS12XNq27rWr2VgrCgEIQgQIQhFgBCEIAEIQpACEISAEIQgAQhCAKFnZggxEPoNa5sgA0eSxzWvHQgO57qXgeHSNc10rmHu4zGzIHCwcnifZ3pg0HUqzQgCq/6fa5sLZKcIc2mvitpHI+ajSdlwYzGHgDKWNBbYDTMJgCL1GlK+QgCrHBAcufu6bn8LI8jSHty6+I680YPgfdxsYZC7JMZczhq6y45Tr57q0QhKwFZLwculD3PBAeHjwDvBX4BID8m+lc91ZoQgAQhCABCEIAEIQgAKS0iEDC10EIQAiVCEgBCEIARFoQgBQi0IQAgKUoQgACLQhACWgIQgDoIQhAAuXnQ+h/RCEAf/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60" name="AutoShape 12" descr="data:image/jpeg;base64,/9j/4AAQSkZJRgABAQAAAQABAAD/2wCEAAkGBhIQEBUUDxQUFRUUFBcVFhUUFRUUFBUUFRUVFRUUFBQXHCYfFxkjGRUUHy8gIycpLCwsFR4xNTAqNSYrLCkBCQoKDgwOGg8PGiwcHCQuLCwsLCkpLCkpLCksLCwsLC8pKSwsKSwsLCwpLCwsLCwpKSwsLCwsLCksKSwsKSksKf/AABEIAQMAsAMBIgACEQEDEQH/xAAbAAABBQEBAAAAAAAAAAAAAAAAAQMEBQYCB//EADsQAAEEAAQDBgQEBQMFAQAAAAEAAgMRBBIhMQVBUQYTImFxkRQygaFCUrHRI2KS4fAHosEWM0OC0hX/xAAaAQACAwEBAAAAAAAAAAAAAAAAAQIDBAUG/8QALxEAAgECBAIIBwEBAAAAAAAAAAECAxEEEiExE0EFIjJRYZGx8BRCcYGh0eFSI//aAAwDAQACEQMRAD8A9npLSEJkAQhCYgQsfhO1UxLHOdA4PnMPctvvgM5bm3O1XryRN26DYJSXNEzJnxtbldVNlytvl8t80aAbBAWfOPxOImmbh3RxtgIZb2ZzJIWB5HzDK0AgXqoON47iXYeHEQvjYJJI4nMdHnyvdJ3bnB+bUXypIDXoWdficS+cYZsrWuZEJJJRGLcXOLWtYwupu2qhzcexPdEUc0OIMM8kMYe4MDcwkZHrvbb3rVAGtQss3jUww3fxyiZsMh70BmR7oeYc0gZZGjXoVHxvGcWcOyeI+KfENEUbgK7k2Ghx6uq/qEAbK0lrM4Hiz8ZNIyKV0bRDE7whhcyTM4PYcwOtiioEXEsSzh5xLp5HvLw3LTKFTBpy0AbIFanmgDbJFksZ2imdNIAyWENwckgbIGAl7XGniieWi74ViZ3QufeJDzBma7Ed02EvLRRBG2p5ouBqkLGQ8UkjbI2R+IZL8NI8MmDXBz2NsyRSDSh080uKxmIIY9xnMfw0Ts2Hc3NHIWZnPlj0LgUwNmkTGAxAkiY9rswc0HNVZtN65J9ACpEIQAiVCEACEjnAak0mvi2fmb9CCfsgCJwfgrMO2gGlxc92fKA7xuLqvfS0x/02z4eSDM6pZHvJ0sF785A05FWZe7k33KMzvyj3UcyHqVeJ7PEyPfDNJCZQBIGBpDiBlzDMDldWljonJOzsZgjgBc1kT43tqrJjdnFk72d1YZndB7pczun3RmXtCsQOI8EEsjZWSSRSNaW548tlhN5XBwIItMDsvG2NrWPlY9rzJ3ocO8c93zOdYp19CKVtmd0Hui3dB7ozL3cCBheAsZFKwue4zZu8e4jO4ublJ0AA06BOng8ZjiYbqAsLNdbjFNvqpVu8vujxeX3RmXcwsRcLwaKKaSaNtPlrProa51yK4HAYe47ij3YdmrMbvPn39VN8Xl90eLy+6WfwYWI2K4RHK8veDmMToTRI8DjZFdfNRsL2ZhjBFyuaWFhZJK97MpFVlJrZWXi8vujxeX3TzeA7FbD2Ygbej3Wx0YzyOflY4U5rLPhsdOiWfszA6tHNpjY/A9zMzGig19HxCuqsad1CTK7qPZF/ADqCFrGhrAA1oAAGwA2AXaap3UHypQZuNhpIMb7HSq+iad9BMs0JvDTZ2BwsWNinFIQIQhIZG4jXdOzbc/dVfDzD3gy78ldvYCKIBHQpk8Pj5MaDyIABHoVK+lhWHrRab7h35z7BHcn8x+yztTJaDloTfcfzH7IEB/MfYfsllqe3/B3Q5aLXHcfzH7I+H8z9kZZ+3/Auju0WuO4HU+6Phx1PujLP2/4F0d2hcdwPP3S9wPP3TySFdHSLXHww8/dJ8K3z908sgujvMjN5rn4Zvn7o+Gb5+6MkvdwujouA5qkxMjy85Yi4cjW6ufhm9E6rILK7iepG4ffdtzNynp01UlCFJ6iBCEJDEc6gm+/XUuxUZWRimimpNxeg93/kj4jyTKLU8iK+LId+JPT7pPiT0Hum7QjIg4sh34g9Pul+I8kygpZEHEkO/EHokOIPKk2ik8qFnkOiY+X3QJz0ChYfFhz3t5sI9iNE9I/KCTyFpWVrjzyH+/PRHfnyVdwrEl7LcbNm/K9QPYhSyURSkri4kh7vyj4g+SZQpZULOx34g+SPiD5Jm0qMqFnkS43WLXSbg+UJxUvc1R1SBCEKJM5k2KjKTJsVELtaV0DPV3FQhFqZSCSkEpExHSEgK4mkytJ6C0mB27ZQ+F4vPCHu6Gz6KS6a2Fw2yk/a1Q8GnqExnRxr76KidRRl9mTSuO4WUjGkcnxgn1UzjU9MDBu8hv7qvz3iweYoH1A1XXE5bkzco2ud9ToP1WONZ8HxuTa6zJnBXX3vQP8A+ArJUvZYHucxvxOJ19lZtxFyFo2AF+pK3U+rCKZVuP2hIltXCBKubSZ9aQBLg2Tiaw50Tqolua47IEIQVEsOJT4T6KpilJfr9PL1Uric9CgfX0WW4zxbuQ0NBc+R2RjbqzV6nkAFNSyhw8yuavMkzeYXnDuMOc4xyNyPFEjNmBbtYPqoWMxJ5H9VF1vASwl+Z6nmHUJM46heJ4jGuv5j7lW3YjCvxGLbZJbH43anlsPcpxq3drEZ4bKm7nqbMQC5zRu2r+qWbVrvQqt4RPmfJ1Lj7AkLqXEFk7mn5XsseoBRxLwu+d0Zbahw3EfwnsO8eYeo1pQMdUclnaqPp1+hUTieNdh8QHjVsjdR6jX91N7SMtgI6j6tcuVUqOcYvu0L1GyY3gJR375JiA2MjU6AurRRcbie9ZoQO/kpvUsGntus3xjHOdlw7d3Pu+t00X7K14NKJMTnB/hYcBubltQrz3KlGySvsDWhsXSNw8IrZraCZ4W41Zu3nMfLoFQz4t+Kk8IOQH6e6s+JY74fCySaDKwhtH8R0b66q6FWVWquSXoRUUlZFg7jkA3lZ/UF03i8J2kYfqvGGTaqRh8RI55Ebg0NoWRdk6+y18Z9xpeEj3nsQ4hGdnD3XEk1uBbqsBwDiedgLiBbi0i6sjTRbLBv0/4/urFUuR4Ci7o0OFPh1Tyg4KXl1U5RYWtoCChCgMpcaCHG/wBFmu0HD3S926Mhr43Zm3dG9C01yIW04hhszbG4/RUJgLjVWfum9S2LVjB43AS2+WY28ta0NivRt3VlQW3kANk2d9/RbrE8Ekds33NKqn7ITnUNb/UAqnCXcXRnBczE4hbf/TBoyTurW2j6UVWTdg8W7ZrP6wtH2F4DNhe9EzQA7LVODtrvb1VlKElLVGfETg4NJnfDsX3bQ88nEO9Hc1Z8ZizZXDnQB9QaVL3ZDpIXczp6g2PspuDxRlw74/xxa+2o/QrnqdoSpv6mNK7KrtIc8EdbgEX/ADN1r2JVlJjjJhYi7Z0YAI5keGj7KBx2I91mZsKeB1FUf1THCcU6Th7mt3icdDuBuCFnWkGXblLxmMta17fmj0J5jNorXBYItiZAzQAB0pAsl7hZHqBojD4Y4pwYNntzOPTrf1CuMJxCIYluHiGZ1kvcNhpZ9Sp6ySgt2KPZs9idgOHZQABQA0v76LLf6lyyDuWj/skEiubxvf0/UrcY2QMaQN8pN9AqbtD2adi8NExha1zCHeO6otII09V0KNJQTgtXz/QoTSmpPY8sgKmxcPLnEsc5hO9Vr+y0cf8AptOP/JF/v/8AlToOwcw/HH/u/ZS4U+43cem+ZSQcL+VjGtygalxpx1ugQDWq3XD7oD/PooOE7KSN3c36X+ytmYYxkA6qyEJLdFcqkJaJk7CgXpzVqFC4fFpZ+inKUipsEIQoCOXjQ+irDF4lZv2UMtV1MqqNo5CUpcqQq0zCKPisaIspf8rjlvkCdr9UzhceHSSRn5mH3bQT2Pwgmicw8xp5HkfdRbutCcouDtJFVxPDD4uNxHhkaW2Nw4C2uB6qr4YcvESHfjzNcPOjf31UnhOKMzRHLo+N1jyc3Qj0oprGQkcQwsg/8g16ZmilyqmVzT7/AGy6F7DkrTkdHv3b3Cv5aJCoOHvMD52D5ZGZm35bj9VoJDWKkvdzSPrtarJsEXTsFbSUT0Y4HN+iyRSbcRtvkNyz/A4LT/vYi8vVrOv+dVA7Dfw8Y4u1pjvqTX31VfxjHnFYouGjQcjB0Y3RvvurjgxEOKs/ia8fXLp91qUlCV0TlospqsfNnlbCNyQXn01IV051Cys52fGfEPeeQr9/vatuIyZi2IbuNnyaNStNB5IOb3bM8us/AnJAlAUXHY1sTbO5NAdSVvbsrkIQlOSjHdkq0zLDbgU80paQJNpknCign0zhtk8s8tzXDsoEIQokxl841UB09cv0ULtJjnQYd72AZrDRewLiG2VUYts+GBe+fvR3TnFj8ocXNF/w6Hy+SM+XY0fDwm9S6l4yxu9qNL2oiG4csZicRMyKKd0rnmQsthy5Kk5NoWKsJcRiWucQ1wJG9H9VVKvNG+j0bh5738yXieNZcUZY9rBo8xQBBW5weJbIwPZqHC/7Ly+Ryv8Asjxnu390/wCV508nfsVChXtO0ufqX9J9HqVFTprWK80TMfhu74kwjaWnf+wFFO4+hFFJzgnb7F1O+xU7j0Pihk5skHs7RQMSzO2drtADmrzIpZsV1Kp5yDvEb4s7JiGuI2O/MqLxMljpC3cRn3cKP6qRi3d9hmSN1LdHdQ5u5/5VdjJc7Sf5L9iP2WaKswm9ShwmGylt+Xte6fxjy2cO5NdQ9bTzNR5g/ZJxQXM1vLPZ9lPN1hJ3dzY9lI6jJPOrKm4D+JK+TkPA30G6rcNiMmDcdszyB6gClb8Ijyws8xfutuHk6k0uUV+SErKP1Jcjg0EnQAWVgeKcZM02YfK35R5dfUq07Z8XIqFnMZnHqOQWB+d78xIy1QBqhW6sxFW8si5HouisJw4caSu5beC/p6JF2qJ/APdTYeNl2oAF+pXmmGkEkrWvJczu7Fms5uiT9FecA4mI2yAlzmNkcGEDMcobbteg6oVab5k54PDJ6Q/J6DhuJEDUBWcMmZtrMYbEZgC3ZwBH11WjwJ/hhTUmzBiKMKcVlViQhCFMxFTjsIyVjmSAOa7Qg/5uqaPs7HG7Nb3kNygyPLsrTuGgrVPgChGIHdGTMaliYQ3MXL2aiYRWYhpJa0vcWA+TToFT/BOa9znZTegyiqbd0OS9Fdw9p3H3Ud/AYTu3/cVXLDyZrpdJ0Icn5HnUjdVf9kOD53968eFny+bv7LjiXBrxXdRCgaryFalbPBYQRxtY3Zor+6roUOu3LkaekukFGgow3mvJDPF4C+F1bgWPpqqDGvIGYatlYK9bBWsLQQsVxMdzIYn3lJuN3Q9PQpY+ne00eXpvkc8NxPdTFjvkkAaegcdnJuSEsmyHrXkQV3imCRufY2Gu8jX7qGzGGVrXO+dhMbq38OgJ+i5qd0Texy1vuND5qJI7PiXE8tvYBScBJmZfm77EqPhC1odK7bU/2/RSW4o6Jk9uJLskNnQ24ebjp9luGvDSxnUfYBYbshhzLiTK7YDMfIbD9FqMFiDLiSR8rG6fVdHDLJ9X6LcVTTQTtPwfv4rb87NR5jmF51Jgmvd42gnz/RevkLHdpeBhkglYPC86jo79irMVRv119zu9EY1W+Hqbcv0Z+HBMfQe0EDa+XortnCGvY1gJYxpvK0No+RsGwtkMGwbMb0+ULruG/lHsE44ZrmRrdLwn8n5KrDxaAb0N+v0C0GB+QLnCRNF0B7KTSllymapieLFaWFQhCZmEKggKeVBtW0zPW5HKCEtoBVpRciRYICRz+bqHoAnng14d/PYpwlIClbSxJzlJpv3YitxtGpAWnr+H35fVQ+PcIbio6aRmHynz6Xy9VbSsDhThaoMR/BfcLsp/K75XfsubUqzpPJVWaL5/styxks0dGUHD5XuD45BUraD28zlPheOqi/8A55inP5ZWiQeRsgj7fdXfEo+/cJ4QW4iLVzPzsG9dU9xAB8UbwNngg/yyDUf1ALO6Vr21TWhLRox+Dzd08AGy9wHvqnZuGPme3DxbRgF7j8oJ6+6s+D4T5v5HPcf6tFMwjy1ji0eKZ5PqBo0qNragpJNs4wkPwsfdMOZzjZrmeV+S0vBeHGKPxfM7V37KLwbguU95Lq7z/VXi6OGouPXluUTlmYBqbnga9pDhYKdtAK2EVJp3QgCKSgoCBXHsIN1JTGG5p9UT3NlPsoEIQoFgFQ6UxQc+4TVSMO00vqVVIuWyCkUue9F1eqVzwNyBe1qxVYNXTT+5Q6clugyoASZwkLlW8XRTs5rzGqNR/Kzqk1NhWP8AmaD9F26QAXroo8eLJvw0BepPRRqYuhFdaS9SUcPUlsiDiOBlrg+B1ObsCdPS/wDhV+JlAZIyq8TXhp/AS4Zh6c/qtBBi2vbbeXnX6qq7RxghrgDZzNJA0ILSR91mnUoNf85L6E1RqQfWiyqww7vD4g/idLkB+pKueAcPysD3jUgBo6NCrOGYQzOyn5BK+R3nWjVo2YxhBLTYa7Ka6op1aMOtOS0E6NSfZiyShcteCkbKCdFrli6CV3NeZBUKj+VjiQpHPABJ2CRsgIBbqDt5p/E0d868xcGp/lihKCmHSE3l3Bo3+6Rszq5Eg6gb+Q05rO+ksOna/wCC1YSra9iwwvNPqPhTupCtVSNRZou6LIxcVZghCEEgVI3DtAcYtC52t3qRyV2qfENa6VozU5tnL181x+lHaMTXhd2M99lcMwp7xQrXTz805Iyz4jRqtuW//C6jlF04tLhZobgJhsx7wWdDpVEbbriOV2zYkzk46LIM9059DMDZdemydfhrkLxVhtN335WlLhdGnC7G2nouoRRq/lvXrfVVuW9iT8BuESMY3vXA1ebTe9giEeIZG+F12Ty8giLCPDae/ObOruQ5LrFykBoYRmcaF863Tc76IVtfdht5a0udqAGmwKr1oc1A45E10TSy7NAWf81T+P4gxhNeJ1UR+EfRUk+JLzbj6dB6Ba6FKTalsPh5lqXHDojHCSBZLtAdNBtdclOMpazM0AkjZuxcedqiwfFXMGV3ibtXr0Vxg52iOoRdcuY+ihiYSUnKwKnkjYdY0NBLTXUdL1rRK6MXTRQJBJBon+yUauFHLzcK3K5ErXnM0WWHL/g5qhyaZHV3EhgbqY3WHPt3P/18k4WtOUkEZdhy26JuSI1lacl1ZaBfnS7kL84FWwNsk7kqGZ3Hvrc4lg72iS4Bpuhz9U7JMWtJq65BIZSddAEsLtKGu+n7ocmLkSeFmwDVWLr1KnqFw55Itwo1qFNXqsDfgK/j6nNrdtghCFuKgVTiYacXtbb6r6K2Vfi8G54IBI13C5PSUJSUcqvqacPJJu7sRIgwSbASOFlKW+E957/spLsK6jQ1qr0tcx4R2Sn27qdr+64fw9b/AA/JmziQ3uQsKwOZUbzYIs1rpyr0XWKgzkAWBetVZ+ilQ8PLLyih97StwUnld/ZNYatfsvyY3Vje6ZHLhbmtOYgDw8kzjsI9zaY5rWgedjrqp8mAOpbQcedpH8Peas+o69VOOGxEWpZH5EeLC+jMni8Fko5gcw0I2UYNV12jhylgqtDsqXKulTzZesrPxNcJZlcUNVlhMA4tD84bd1veiraWl4PhHPiZoC0Zuet2o1I1JK0FdiqTUFdjuFDsuY05x2IFGvNdTYUvy5XZKdZDRv5KXHgXC75+abwnCXMzEuvMb12XOlhMQ3fIzKqsFrmGpW0S4nbpqR5Umzh80od3h0HyA/qFJw/CMjnuskvNmzp9F0zhIDy8fM7c3/nRL4GutosfGguZEDX97rXd1t1K7hzOzWRV6V5KTDwstvW83M/YLqHhuXnf7KbwVfZR9CPGg9bnXDxpqQfRTVEwGAEIpu3qSfupa9Bg6cqdFRlvqYq0lKbaBCELaUghCEACEISARKhCABIq+Hj0L2B7XW1xe0aG7YHOcCOWjSnpeItGWg5xewvaGgWWjLe5H5wgCFx7hb5yzJWl3ZrdVA7MT/y/1f2V1H2ga5rC2KY94SGCmW6gST822iJO0UYZnp5pubLQDtJBEW6mrzEKuVGMndmiGJnFZUUw7Lzfyf1f2Wg4RhHRRBrquydPNNP441hjErHR948sbmykWG5rcWkgDkkm45RGWJ7w6QxAgtAzgkUbPkURpxhqgqVp1FlZZpVXw8XDpCwMPhdlcbaS12XNq27rWr2VgrCgEIQgQIQhFgBCEIAEIQpACEISAEIQgAQhCAKFnZggxEPoNa5sgA0eSxzWvHQgO57qXgeHSNc10rmHu4zGzIHCwcnifZ3pg0HUqzQgCq/6fa5sLZKcIc2mvitpHI+ajSdlwYzGHgDKWNBbYDTMJgCL1GlK+QgCrHBAcufu6bn8LI8jSHty6+I680YPgfdxsYZC7JMZczhq6y45Tr57q0QhKwFZLwculD3PBAeHjwDvBX4BID8m+lc91ZoQgAQhCABCEIAEIQgAKS0iEDC10EIQAiVCEgBCEIARFoQgBQi0IQAgKUoQgACLQhACWgIQgDoIQhAAuXnQ+h/RCEAf/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grpSp>
        <p:nvGrpSpPr>
          <p:cNvPr id="18" name="Group 17"/>
          <p:cNvGrpSpPr/>
          <p:nvPr/>
        </p:nvGrpSpPr>
        <p:grpSpPr>
          <a:xfrm>
            <a:off x="5715000" y="1200150"/>
            <a:ext cx="3429000" cy="3581401"/>
            <a:chOff x="5715000" y="1200150"/>
            <a:chExt cx="3429000" cy="3581401"/>
          </a:xfrm>
        </p:grpSpPr>
        <p:sp>
          <p:nvSpPr>
            <p:cNvPr id="7" name="Rectangle 6"/>
            <p:cNvSpPr/>
            <p:nvPr/>
          </p:nvSpPr>
          <p:spPr>
            <a:xfrm>
              <a:off x="5715000" y="1200150"/>
              <a:ext cx="3429000" cy="1200329"/>
            </a:xfrm>
            <a:prstGeom prst="rect">
              <a:avLst/>
            </a:prstGeom>
          </p:spPr>
          <p:txBody>
            <a:bodyPr wrap="square">
              <a:spAutoFit/>
            </a:bodyPr>
            <a:lstStyle/>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Study the metabolism of respiration and photosynthesis in different plants.</a:t>
              </a:r>
              <a:endParaRPr lang="en-US" b="1" dirty="0">
                <a:solidFill>
                  <a:srgbClr val="002060"/>
                </a:solidFill>
                <a:effectLst>
                  <a:outerShdw blurRad="38100" dist="38100" dir="2700000" algn="tl">
                    <a:srgbClr val="000000">
                      <a:alpha val="43137"/>
                    </a:srgbClr>
                  </a:outerShdw>
                </a:effectLst>
              </a:endParaRPr>
            </a:p>
          </p:txBody>
        </p:sp>
        <p:grpSp>
          <p:nvGrpSpPr>
            <p:cNvPr id="16" name="Group 15"/>
            <p:cNvGrpSpPr/>
            <p:nvPr/>
          </p:nvGrpSpPr>
          <p:grpSpPr>
            <a:xfrm>
              <a:off x="5791200" y="2419350"/>
              <a:ext cx="3352800" cy="2362201"/>
              <a:chOff x="5638800" y="2419350"/>
              <a:chExt cx="3505200" cy="2362201"/>
            </a:xfrm>
          </p:grpSpPr>
          <p:pic>
            <p:nvPicPr>
              <p:cNvPr id="2056" name="Picture 8" descr="http://www.aquariumlife.net/images/respiration.jpg"/>
              <p:cNvPicPr>
                <a:picLocks noChangeAspect="1" noChangeArrowheads="1"/>
              </p:cNvPicPr>
              <p:nvPr/>
            </p:nvPicPr>
            <p:blipFill>
              <a:blip r:embed="rId5" cstate="print"/>
              <a:srcRect/>
              <a:stretch>
                <a:fillRect/>
              </a:stretch>
            </p:blipFill>
            <p:spPr bwMode="auto">
              <a:xfrm>
                <a:off x="7315200" y="2419350"/>
                <a:ext cx="1828800" cy="2362201"/>
              </a:xfrm>
              <a:prstGeom prst="rect">
                <a:avLst/>
              </a:prstGeom>
              <a:noFill/>
            </p:spPr>
          </p:pic>
          <p:pic>
            <p:nvPicPr>
              <p:cNvPr id="2062" name="Picture 14" descr="http://www.aquariumlife.net/images/photosyntesis.jpg"/>
              <p:cNvPicPr>
                <a:picLocks noChangeAspect="1" noChangeArrowheads="1"/>
              </p:cNvPicPr>
              <p:nvPr/>
            </p:nvPicPr>
            <p:blipFill>
              <a:blip r:embed="rId6" cstate="print"/>
              <a:srcRect/>
              <a:stretch>
                <a:fillRect/>
              </a:stretch>
            </p:blipFill>
            <p:spPr bwMode="auto">
              <a:xfrm>
                <a:off x="5638800" y="2419351"/>
                <a:ext cx="1676400" cy="2362200"/>
              </a:xfrm>
              <a:prstGeom prst="rect">
                <a:avLst/>
              </a:prstGeom>
              <a:noFill/>
            </p:spPr>
          </p:pic>
        </p:grpSp>
      </p:gr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checkerboard(across)">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heckerboard(across)">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ox(in)">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381000" y="1581150"/>
            <a:ext cx="3352800" cy="3139321"/>
          </a:xfrm>
          <a:prstGeom prst="rect">
            <a:avLst/>
          </a:prstGeom>
          <a:noFill/>
        </p:spPr>
        <p:txBody>
          <a:bodyPr wrap="square" rtlCol="0">
            <a:spAutoFit/>
          </a:bodyPr>
          <a:lstStyle/>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Jeenode</a:t>
            </a:r>
          </a:p>
          <a:p>
            <a:pPr>
              <a:buFont typeface="Wingdings" pitchFamily="2" charset="2"/>
              <a:buChar char="v"/>
            </a:pPr>
            <a:endParaRPr lang="en-US" b="1" dirty="0" smtClean="0">
              <a:solidFill>
                <a:srgbClr val="002060"/>
              </a:solidFill>
              <a:effectLst>
                <a:outerShdw blurRad="38100" dist="38100" dir="2700000" algn="tl">
                  <a:srgbClr val="000000">
                    <a:alpha val="43137"/>
                  </a:srgbClr>
                </a:outerShdw>
              </a:effectLst>
            </a:endParaRPr>
          </a:p>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RTC, relay, UART,  and memory Plugs</a:t>
            </a:r>
          </a:p>
          <a:p>
            <a:pPr>
              <a:buFont typeface="Wingdings" pitchFamily="2" charset="2"/>
              <a:buChar char="v"/>
            </a:pPr>
            <a:endParaRPr lang="en-US" b="1" dirty="0" smtClean="0">
              <a:solidFill>
                <a:srgbClr val="002060"/>
              </a:solidFill>
              <a:effectLst>
                <a:outerShdw blurRad="38100" dist="38100" dir="2700000" algn="tl">
                  <a:srgbClr val="000000">
                    <a:alpha val="43137"/>
                  </a:srgbClr>
                </a:outerShdw>
              </a:effectLst>
            </a:endParaRPr>
          </a:p>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CO</a:t>
            </a:r>
            <a:r>
              <a:rPr lang="en-US" b="1" baseline="-25000" dirty="0" smtClean="0">
                <a:solidFill>
                  <a:srgbClr val="002060"/>
                </a:solidFill>
                <a:effectLst>
                  <a:outerShdw blurRad="38100" dist="38100" dir="2700000" algn="tl">
                    <a:srgbClr val="000000">
                      <a:alpha val="43137"/>
                    </a:srgbClr>
                  </a:outerShdw>
                </a:effectLst>
              </a:rPr>
              <a:t>2 </a:t>
            </a:r>
            <a:r>
              <a:rPr lang="en-US" b="1" dirty="0" smtClean="0">
                <a:solidFill>
                  <a:srgbClr val="002060"/>
                </a:solidFill>
                <a:effectLst>
                  <a:outerShdw blurRad="38100" dist="38100" dir="2700000" algn="tl">
                    <a:srgbClr val="000000">
                      <a:alpha val="43137"/>
                    </a:srgbClr>
                  </a:outerShdw>
                </a:effectLst>
              </a:rPr>
              <a:t>sensor (Telaire 6615)</a:t>
            </a:r>
          </a:p>
          <a:p>
            <a:pPr>
              <a:buFont typeface="Wingdings" pitchFamily="2" charset="2"/>
              <a:buChar char="v"/>
            </a:pPr>
            <a:endParaRPr lang="en-US" b="1" dirty="0" smtClean="0">
              <a:solidFill>
                <a:srgbClr val="002060"/>
              </a:solidFill>
              <a:effectLst>
                <a:outerShdw blurRad="38100" dist="38100" dir="2700000" algn="tl">
                  <a:srgbClr val="000000">
                    <a:alpha val="43137"/>
                  </a:srgbClr>
                </a:outerShdw>
              </a:effectLst>
            </a:endParaRPr>
          </a:p>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Temperature and  humidity sensor (</a:t>
            </a:r>
            <a:r>
              <a:rPr lang="en-US" b="1" dirty="0" smtClean="0">
                <a:solidFill>
                  <a:srgbClr val="002060"/>
                </a:solidFill>
                <a:effectLst>
                  <a:outerShdw blurRad="38100" dist="38100" dir="2700000" algn="tl">
                    <a:srgbClr val="000000">
                      <a:alpha val="43137"/>
                    </a:srgbClr>
                  </a:outerShdw>
                </a:effectLst>
              </a:rPr>
              <a:t>SHT21</a:t>
            </a:r>
            <a:r>
              <a:rPr lang="en-US" b="1" dirty="0" smtClean="0">
                <a:solidFill>
                  <a:srgbClr val="002060"/>
                </a:solidFill>
                <a:effectLst>
                  <a:outerShdw blurRad="38100" dist="38100" dir="2700000" algn="tl">
                    <a:srgbClr val="000000">
                      <a:alpha val="43137"/>
                    </a:srgbClr>
                  </a:outerShdw>
                </a:effectLst>
              </a:rPr>
              <a:t>) </a:t>
            </a:r>
          </a:p>
          <a:p>
            <a:pPr>
              <a:buFont typeface="Wingdings" pitchFamily="2" charset="2"/>
              <a:buChar char="v"/>
            </a:pPr>
            <a:endParaRPr lang="en-US" dirty="0" smtClean="0">
              <a:solidFill>
                <a:srgbClr val="002060"/>
              </a:solidFill>
              <a:effectLst>
                <a:outerShdw blurRad="38100" dist="38100" dir="2700000" algn="tl">
                  <a:srgbClr val="000000">
                    <a:alpha val="43137"/>
                  </a:srgbClr>
                </a:outerShdw>
              </a:effectLst>
            </a:endParaRPr>
          </a:p>
          <a:p>
            <a:pPr>
              <a:buFont typeface="Wingdings" pitchFamily="2" charset="2"/>
              <a:buChar char="v"/>
            </a:pPr>
            <a:endParaRPr lang="en-US" dirty="0">
              <a:solidFill>
                <a:srgbClr val="002060"/>
              </a:solidFill>
              <a:effectLst>
                <a:outerShdw blurRad="38100" dist="38100" dir="2700000" algn="tl">
                  <a:srgbClr val="000000">
                    <a:alpha val="43137"/>
                  </a:srgbClr>
                </a:outerShdw>
              </a:effectLst>
            </a:endParaRPr>
          </a:p>
        </p:txBody>
      </p:sp>
      <p:sp>
        <p:nvSpPr>
          <p:cNvPr id="8" name="TextBox 7"/>
          <p:cNvSpPr txBox="1"/>
          <p:nvPr/>
        </p:nvSpPr>
        <p:spPr>
          <a:xfrm>
            <a:off x="2286000" y="209550"/>
            <a:ext cx="4572000" cy="954107"/>
          </a:xfrm>
          <a:prstGeom prst="rect">
            <a:avLst/>
          </a:prstGeom>
          <a:noFill/>
        </p:spPr>
        <p:txBody>
          <a:bodyPr wrap="square" rtlCol="0">
            <a:spAutoFit/>
          </a:bodyPr>
          <a:lstStyle/>
          <a:p>
            <a:pPr algn="ctr"/>
            <a:r>
              <a:rPr lang="en-US" sz="2800" b="1" dirty="0" smtClean="0">
                <a:solidFill>
                  <a:srgbClr val="002060"/>
                </a:solidFill>
                <a:effectLst>
                  <a:outerShdw blurRad="38100" dist="38100" dir="2700000" algn="tl">
                    <a:srgbClr val="000000">
                      <a:alpha val="43137"/>
                    </a:srgbClr>
                  </a:outerShdw>
                </a:effectLst>
              </a:rPr>
              <a:t>How the sensing module is built</a:t>
            </a:r>
            <a:endParaRPr lang="en-US" sz="2800" b="1" dirty="0">
              <a:solidFill>
                <a:srgbClr val="002060"/>
              </a:solidFill>
              <a:effectLst>
                <a:outerShdw blurRad="38100" dist="38100" dir="2700000" algn="tl">
                  <a:srgbClr val="000000">
                    <a:alpha val="43137"/>
                  </a:srgbClr>
                </a:outerShdw>
              </a:effectLst>
            </a:endParaRPr>
          </a:p>
        </p:txBody>
      </p:sp>
      <p:sp>
        <p:nvSpPr>
          <p:cNvPr id="13" name="TextBox 12"/>
          <p:cNvSpPr txBox="1"/>
          <p:nvPr/>
        </p:nvSpPr>
        <p:spPr>
          <a:xfrm>
            <a:off x="304800" y="1200150"/>
            <a:ext cx="2971800" cy="3416320"/>
          </a:xfrm>
          <a:prstGeom prst="rect">
            <a:avLst/>
          </a:prstGeom>
          <a:noFill/>
        </p:spPr>
        <p:txBody>
          <a:bodyPr wrap="square" rtlCol="0">
            <a:spAutoFit/>
          </a:bodyPr>
          <a:lstStyle/>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Air pump</a:t>
            </a:r>
          </a:p>
          <a:p>
            <a:pPr>
              <a:buFont typeface="Wingdings" pitchFamily="2" charset="2"/>
              <a:buChar char="v"/>
            </a:pPr>
            <a:endParaRPr lang="en-US" b="1" dirty="0" smtClean="0">
              <a:solidFill>
                <a:srgbClr val="002060"/>
              </a:solidFill>
              <a:effectLst>
                <a:outerShdw blurRad="38100" dist="38100" dir="2700000" algn="tl">
                  <a:srgbClr val="000000">
                    <a:alpha val="43137"/>
                  </a:srgbClr>
                </a:outerShdw>
              </a:effectLst>
            </a:endParaRPr>
          </a:p>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Switch </a:t>
            </a:r>
          </a:p>
          <a:p>
            <a:pPr>
              <a:buFont typeface="Wingdings" pitchFamily="2" charset="2"/>
              <a:buChar char="v"/>
            </a:pPr>
            <a:endParaRPr lang="en-US" b="1" dirty="0" smtClean="0">
              <a:solidFill>
                <a:srgbClr val="002060"/>
              </a:solidFill>
              <a:effectLst>
                <a:outerShdw blurRad="38100" dist="38100" dir="2700000" algn="tl">
                  <a:srgbClr val="000000">
                    <a:alpha val="43137"/>
                  </a:srgbClr>
                </a:outerShdw>
              </a:effectLst>
            </a:endParaRPr>
          </a:p>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7</a:t>
            </a:r>
            <a:r>
              <a:rPr lang="en-US" b="1" dirty="0" smtClean="0">
                <a:solidFill>
                  <a:srgbClr val="002060"/>
                </a:solidFill>
                <a:effectLst>
                  <a:outerShdw blurRad="38100" dist="38100" dir="2700000" algn="tl">
                    <a:srgbClr val="000000">
                      <a:alpha val="43137"/>
                    </a:srgbClr>
                  </a:outerShdw>
                </a:effectLst>
              </a:rPr>
              <a:t>805 Voltage regulator</a:t>
            </a:r>
            <a:endParaRPr lang="en-US" b="1" dirty="0" smtClean="0">
              <a:solidFill>
                <a:srgbClr val="002060"/>
              </a:solidFill>
              <a:effectLst>
                <a:outerShdw blurRad="38100" dist="38100" dir="2700000" algn="tl">
                  <a:srgbClr val="000000">
                    <a:alpha val="43137"/>
                  </a:srgbClr>
                </a:outerShdw>
              </a:effectLst>
            </a:endParaRPr>
          </a:p>
          <a:p>
            <a:pPr>
              <a:buFont typeface="Wingdings" pitchFamily="2" charset="2"/>
              <a:buChar char="v"/>
            </a:pPr>
            <a:endParaRPr lang="en-US" b="1" dirty="0" smtClean="0">
              <a:solidFill>
                <a:srgbClr val="002060"/>
              </a:solidFill>
              <a:effectLst>
                <a:outerShdw blurRad="38100" dist="38100" dir="2700000" algn="tl">
                  <a:srgbClr val="000000">
                    <a:alpha val="43137"/>
                  </a:srgbClr>
                </a:outerShdw>
              </a:effectLst>
            </a:endParaRPr>
          </a:p>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Teflon AF tubing</a:t>
            </a:r>
          </a:p>
          <a:p>
            <a:pPr>
              <a:buFont typeface="Wingdings" pitchFamily="2" charset="2"/>
              <a:buChar char="v"/>
            </a:pPr>
            <a:endParaRPr lang="en-US" b="1" dirty="0" smtClean="0">
              <a:solidFill>
                <a:srgbClr val="002060"/>
              </a:solidFill>
              <a:effectLst>
                <a:outerShdw blurRad="38100" dist="38100" dir="2700000" algn="tl">
                  <a:srgbClr val="000000">
                    <a:alpha val="43137"/>
                  </a:srgbClr>
                </a:outerShdw>
              </a:effectLst>
            </a:endParaRPr>
          </a:p>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Copper nickel tubing</a:t>
            </a:r>
          </a:p>
          <a:p>
            <a:pPr>
              <a:buFont typeface="Wingdings" pitchFamily="2" charset="2"/>
              <a:buChar char="v"/>
            </a:pPr>
            <a:endParaRPr lang="en-US" b="1" dirty="0" smtClean="0">
              <a:solidFill>
                <a:srgbClr val="002060"/>
              </a:solidFill>
              <a:effectLst>
                <a:outerShdw blurRad="38100" dist="38100" dir="2700000" algn="tl">
                  <a:srgbClr val="000000">
                    <a:alpha val="43137"/>
                  </a:srgbClr>
                </a:outerShdw>
              </a:effectLst>
            </a:endParaRPr>
          </a:p>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End cap</a:t>
            </a:r>
          </a:p>
          <a:p>
            <a:pPr>
              <a:buFont typeface="Wingdings" pitchFamily="2" charset="2"/>
              <a:buChar char="v"/>
            </a:pPr>
            <a:endParaRPr lang="en-US" b="1" dirty="0" smtClean="0">
              <a:solidFill>
                <a:srgbClr val="002060"/>
              </a:solidFill>
              <a:effectLst>
                <a:outerShdw blurRad="38100" dist="38100" dir="2700000" algn="tl">
                  <a:srgbClr val="000000">
                    <a:alpha val="43137"/>
                  </a:srgbClr>
                </a:outerShdw>
              </a:effectLst>
            </a:endParaRPr>
          </a:p>
        </p:txBody>
      </p:sp>
      <p:pic>
        <p:nvPicPr>
          <p:cNvPr id="10242" name="Picture 2" descr="Imágenes integradas 1"/>
          <p:cNvPicPr>
            <a:picLocks noChangeAspect="1" noChangeArrowheads="1"/>
          </p:cNvPicPr>
          <p:nvPr/>
        </p:nvPicPr>
        <p:blipFill>
          <a:blip r:embed="rId3" cstate="print"/>
          <a:srcRect/>
          <a:stretch>
            <a:fillRect/>
          </a:stretch>
        </p:blipFill>
        <p:spPr bwMode="auto">
          <a:xfrm>
            <a:off x="2590800" y="209550"/>
            <a:ext cx="7697790" cy="5943600"/>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ox(in)">
                                      <p:cBhvr>
                                        <p:cTn id="7" dur="500"/>
                                        <p:tgtEl>
                                          <p:spTgt spid="8">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10242"/>
                                        </p:tgtEl>
                                        <p:attrNameLst>
                                          <p:attrName>style.visibility</p:attrName>
                                        </p:attrNameLst>
                                      </p:cBhvr>
                                      <p:to>
                                        <p:strVal val="visible"/>
                                      </p:to>
                                    </p:set>
                                    <p:animEffect transition="in" filter="checkerboard(across)">
                                      <p:cBhvr>
                                        <p:cTn id="10" dur="500"/>
                                        <p:tgtEl>
                                          <p:spTgt spid="10242"/>
                                        </p:tgtEl>
                                      </p:cBhvr>
                                    </p:animEffect>
                                  </p:childTnLst>
                                </p:cTn>
                              </p:par>
                              <p:par>
                                <p:cTn id="11" presetID="4" presetClass="entr" presetSubtype="16"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ox(in)">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xit" presetSubtype="16" fill="hold" grpId="1" nodeType="clickEffect">
                                  <p:stCondLst>
                                    <p:cond delay="0"/>
                                  </p:stCondLst>
                                  <p:childTnLst>
                                    <p:animEffect transition="out" filter="box(in)">
                                      <p:cBhvr>
                                        <p:cTn id="17" dur="500"/>
                                        <p:tgtEl>
                                          <p:spTgt spid="12"/>
                                        </p:tgtEl>
                                      </p:cBhvr>
                                    </p:animEffect>
                                    <p:set>
                                      <p:cBhvr>
                                        <p:cTn id="18" dur="1" fill="hold">
                                          <p:stCondLst>
                                            <p:cond delay="499"/>
                                          </p:stCondLst>
                                        </p:cTn>
                                        <p:tgtEl>
                                          <p:spTgt spid="1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ox(in)">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1"/>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0" y="209550"/>
            <a:ext cx="4572000" cy="523220"/>
          </a:xfrm>
          <a:prstGeom prst="rect">
            <a:avLst/>
          </a:prstGeom>
          <a:noFill/>
        </p:spPr>
        <p:txBody>
          <a:bodyPr wrap="square" rtlCol="0">
            <a:spAutoFit/>
          </a:bodyPr>
          <a:lstStyle/>
          <a:p>
            <a:pPr algn="ctr"/>
            <a:r>
              <a:rPr lang="en-US" sz="2800" b="1" dirty="0" smtClean="0">
                <a:solidFill>
                  <a:srgbClr val="002060"/>
                </a:solidFill>
                <a:effectLst>
                  <a:outerShdw blurRad="38100" dist="38100" dir="2700000" algn="tl">
                    <a:srgbClr val="000000">
                      <a:alpha val="43137"/>
                    </a:srgbClr>
                  </a:outerShdw>
                </a:effectLst>
              </a:rPr>
              <a:t>CO</a:t>
            </a:r>
            <a:r>
              <a:rPr lang="en-US" sz="2800" b="1" baseline="-25000" dirty="0" smtClean="0">
                <a:solidFill>
                  <a:srgbClr val="002060"/>
                </a:solidFill>
                <a:effectLst>
                  <a:outerShdw blurRad="38100" dist="38100" dir="2700000" algn="tl">
                    <a:srgbClr val="000000">
                      <a:alpha val="43137"/>
                    </a:srgbClr>
                  </a:outerShdw>
                </a:effectLst>
              </a:rPr>
              <a:t>2</a:t>
            </a:r>
            <a:r>
              <a:rPr lang="en-US" sz="2800" b="1" dirty="0" smtClean="0">
                <a:solidFill>
                  <a:srgbClr val="002060"/>
                </a:solidFill>
                <a:effectLst>
                  <a:outerShdw blurRad="38100" dist="38100" dir="2700000" algn="tl">
                    <a:srgbClr val="000000">
                      <a:alpha val="43137"/>
                    </a:srgbClr>
                  </a:outerShdw>
                </a:effectLst>
              </a:rPr>
              <a:t> sensing module</a:t>
            </a:r>
            <a:endParaRPr lang="en-US" sz="2800" b="1" baseline="-25000" dirty="0">
              <a:solidFill>
                <a:srgbClr val="002060"/>
              </a:solidFill>
              <a:effectLst>
                <a:outerShdw blurRad="38100" dist="38100" dir="2700000" algn="tl">
                  <a:srgbClr val="000000">
                    <a:alpha val="43137"/>
                  </a:srgbClr>
                </a:outerShdw>
              </a:effectLst>
            </a:endParaRPr>
          </a:p>
        </p:txBody>
      </p:sp>
      <p:pic>
        <p:nvPicPr>
          <p:cNvPr id="1026" name="Picture 2" descr="C:\Users\Miguel\AppData\Local\Temp\20130731_141049.jpg"/>
          <p:cNvPicPr>
            <a:picLocks noChangeAspect="1" noChangeArrowheads="1"/>
          </p:cNvPicPr>
          <p:nvPr/>
        </p:nvPicPr>
        <p:blipFill>
          <a:blip r:embed="rId2" cstate="print"/>
          <a:srcRect/>
          <a:stretch>
            <a:fillRect/>
          </a:stretch>
        </p:blipFill>
        <p:spPr bwMode="auto">
          <a:xfrm rot="5400000">
            <a:off x="53976" y="1849881"/>
            <a:ext cx="4015232" cy="2258568"/>
          </a:xfrm>
          <a:prstGeom prst="rect">
            <a:avLst/>
          </a:prstGeom>
          <a:noFill/>
        </p:spPr>
      </p:pic>
      <p:pic>
        <p:nvPicPr>
          <p:cNvPr id="1027" name="Picture 3" descr="C:\Users\Miguel\AppData\Local\Temp\20130731_141523.jpg"/>
          <p:cNvPicPr>
            <a:picLocks noChangeAspect="1" noChangeArrowheads="1"/>
          </p:cNvPicPr>
          <p:nvPr/>
        </p:nvPicPr>
        <p:blipFill>
          <a:blip r:embed="rId3" cstate="print"/>
          <a:srcRect/>
          <a:stretch>
            <a:fillRect/>
          </a:stretch>
        </p:blipFill>
        <p:spPr bwMode="auto">
          <a:xfrm rot="5400000">
            <a:off x="4695128" y="1848550"/>
            <a:ext cx="4009134" cy="2255138"/>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checkerboard(across)">
                                      <p:cBhvr>
                                        <p:cTn id="10" dur="500"/>
                                        <p:tgtEl>
                                          <p:spTgt spid="1026"/>
                                        </p:tgtEl>
                                      </p:cBhvr>
                                    </p:animEffect>
                                  </p:childTnLst>
                                </p:cTn>
                              </p:par>
                              <p:par>
                                <p:cTn id="11" presetID="5" presetClass="entr" presetSubtype="10"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checkerboard(across)">
                                      <p:cBhvr>
                                        <p:cTn id="13"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676400" y="285750"/>
            <a:ext cx="5334000" cy="954107"/>
          </a:xfrm>
          <a:prstGeom prst="rect">
            <a:avLst/>
          </a:prstGeom>
        </p:spPr>
        <p:txBody>
          <a:bodyPr wrap="square">
            <a:spAutoFit/>
          </a:bodyPr>
          <a:lstStyle/>
          <a:p>
            <a:pPr algn="ctr"/>
            <a:r>
              <a:rPr lang="en-US" sz="2800" b="1" dirty="0" smtClean="0">
                <a:solidFill>
                  <a:srgbClr val="002060"/>
                </a:solidFill>
                <a:effectLst>
                  <a:outerShdw blurRad="38100" dist="38100" dir="2700000" algn="tl">
                    <a:srgbClr val="000000">
                      <a:alpha val="43137"/>
                    </a:srgbClr>
                  </a:outerShdw>
                </a:effectLst>
              </a:rPr>
              <a:t>How Is it different from other CO</a:t>
            </a:r>
            <a:r>
              <a:rPr lang="en-US" sz="2800" b="1" baseline="-25000" dirty="0" smtClean="0">
                <a:solidFill>
                  <a:srgbClr val="002060"/>
                </a:solidFill>
                <a:effectLst>
                  <a:outerShdw blurRad="38100" dist="38100" dir="2700000" algn="tl">
                    <a:srgbClr val="000000">
                      <a:alpha val="43137"/>
                    </a:srgbClr>
                  </a:outerShdw>
                </a:effectLst>
              </a:rPr>
              <a:t>2</a:t>
            </a:r>
            <a:r>
              <a:rPr lang="en-US" sz="2800" b="1" dirty="0" smtClean="0">
                <a:solidFill>
                  <a:srgbClr val="002060"/>
                </a:solidFill>
                <a:effectLst>
                  <a:outerShdw blurRad="38100" dist="38100" dir="2700000" algn="tl">
                    <a:srgbClr val="000000">
                      <a:alpha val="43137"/>
                    </a:srgbClr>
                  </a:outerShdw>
                </a:effectLst>
              </a:rPr>
              <a:t> sensing modules</a:t>
            </a:r>
            <a:endParaRPr lang="en-US" sz="2800" b="1" dirty="0">
              <a:solidFill>
                <a:srgbClr val="002060"/>
              </a:solidFill>
              <a:effectLst>
                <a:outerShdw blurRad="38100" dist="38100" dir="2700000" algn="tl">
                  <a:srgbClr val="000000">
                    <a:alpha val="43137"/>
                  </a:srgbClr>
                </a:outerShdw>
              </a:effectLst>
            </a:endParaRPr>
          </a:p>
        </p:txBody>
      </p:sp>
      <p:sp>
        <p:nvSpPr>
          <p:cNvPr id="7" name="TextBox 6"/>
          <p:cNvSpPr txBox="1"/>
          <p:nvPr/>
        </p:nvSpPr>
        <p:spPr>
          <a:xfrm>
            <a:off x="228600" y="1352550"/>
            <a:ext cx="2362200" cy="2031325"/>
          </a:xfrm>
          <a:prstGeom prst="rect">
            <a:avLst/>
          </a:prstGeom>
          <a:noFill/>
        </p:spPr>
        <p:txBody>
          <a:bodyPr wrap="square" rtlCol="0">
            <a:spAutoFit/>
          </a:bodyPr>
          <a:lstStyle/>
          <a:p>
            <a:pPr algn="ctr"/>
            <a:r>
              <a:rPr lang="en-US" b="1" dirty="0" smtClean="0">
                <a:solidFill>
                  <a:srgbClr val="002060"/>
                </a:solidFill>
                <a:effectLst>
                  <a:outerShdw blurRad="38100" dist="38100" dir="2700000" algn="tl">
                    <a:srgbClr val="000000">
                      <a:alpha val="43137"/>
                    </a:srgbClr>
                  </a:outerShdw>
                </a:effectLst>
              </a:rPr>
              <a:t>Teflon AF tubing </a:t>
            </a:r>
          </a:p>
          <a:p>
            <a:pPr>
              <a:buFont typeface="Wingdings" pitchFamily="2" charset="2"/>
              <a:buChar char="v"/>
            </a:pPr>
            <a:endParaRPr lang="en-US" b="1" dirty="0" smtClean="0">
              <a:solidFill>
                <a:srgbClr val="002060"/>
              </a:solidFill>
              <a:effectLst>
                <a:outerShdw blurRad="38100" dist="38100" dir="2700000" algn="tl">
                  <a:srgbClr val="000000">
                    <a:alpha val="43137"/>
                  </a:srgbClr>
                </a:outerShdw>
              </a:effectLst>
            </a:endParaRPr>
          </a:p>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Equilibrates pCO2 through membranes</a:t>
            </a:r>
          </a:p>
          <a:p>
            <a:pPr>
              <a:buFont typeface="Wingdings" pitchFamily="2" charset="2"/>
              <a:buChar char="v"/>
            </a:pPr>
            <a:endParaRPr lang="en-US" dirty="0" smtClean="0">
              <a:solidFill>
                <a:srgbClr val="002060"/>
              </a:solidFill>
              <a:effectLst>
                <a:outerShdw blurRad="38100" dist="38100" dir="2700000" algn="tl">
                  <a:srgbClr val="000000">
                    <a:alpha val="43137"/>
                  </a:srgbClr>
                </a:outerShdw>
              </a:effectLst>
            </a:endParaRPr>
          </a:p>
          <a:p>
            <a:pPr>
              <a:buFont typeface="Wingdings" pitchFamily="2" charset="2"/>
              <a:buChar char="v"/>
            </a:pPr>
            <a:endParaRPr lang="en-US" dirty="0">
              <a:solidFill>
                <a:srgbClr val="002060"/>
              </a:solidFill>
              <a:effectLst>
                <a:outerShdw blurRad="38100" dist="38100" dir="2700000" algn="tl">
                  <a:srgbClr val="000000">
                    <a:alpha val="43137"/>
                  </a:srgbClr>
                </a:outerShdw>
              </a:effectLst>
            </a:endParaRPr>
          </a:p>
        </p:txBody>
      </p:sp>
      <p:sp>
        <p:nvSpPr>
          <p:cNvPr id="4" name="Can 3"/>
          <p:cNvSpPr/>
          <p:nvPr/>
        </p:nvSpPr>
        <p:spPr>
          <a:xfrm rot="5400000">
            <a:off x="1333500" y="3448050"/>
            <a:ext cx="838200" cy="1676400"/>
          </a:xfrm>
          <a:prstGeom prst="can">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a:off x="0" y="4171950"/>
            <a:ext cx="838200" cy="381000"/>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90600" y="3257550"/>
            <a:ext cx="1066800" cy="533400"/>
            <a:chOff x="990600" y="3257550"/>
            <a:chExt cx="1066800" cy="533400"/>
          </a:xfrm>
        </p:grpSpPr>
        <p:sp>
          <p:nvSpPr>
            <p:cNvPr id="8" name="TextBox 7"/>
            <p:cNvSpPr txBox="1"/>
            <p:nvPr/>
          </p:nvSpPr>
          <p:spPr>
            <a:xfrm>
              <a:off x="990600" y="3257550"/>
              <a:ext cx="1066800" cy="369332"/>
            </a:xfrm>
            <a:prstGeom prst="rect">
              <a:avLst/>
            </a:prstGeom>
            <a:noFill/>
          </p:spPr>
          <p:txBody>
            <a:bodyPr wrap="square" rtlCol="0">
              <a:spAutoFit/>
            </a:bodyPr>
            <a:lstStyle/>
            <a:p>
              <a:pPr algn="ctr"/>
              <a:r>
                <a:rPr lang="en-US" dirty="0" smtClean="0"/>
                <a:t>pCO</a:t>
              </a:r>
              <a:r>
                <a:rPr lang="en-US" baseline="-25000" dirty="0" smtClean="0"/>
                <a:t>2</a:t>
              </a:r>
              <a:endParaRPr lang="en-US" baseline="-25000" dirty="0"/>
            </a:p>
          </p:txBody>
        </p:sp>
        <p:sp>
          <p:nvSpPr>
            <p:cNvPr id="9" name="Down Arrow 8"/>
            <p:cNvSpPr/>
            <p:nvPr/>
          </p:nvSpPr>
          <p:spPr>
            <a:xfrm>
              <a:off x="1752600" y="3257550"/>
              <a:ext cx="304800" cy="533400"/>
            </a:xfrm>
            <a:prstGeom prst="down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ight Arrow 10"/>
          <p:cNvSpPr/>
          <p:nvPr/>
        </p:nvSpPr>
        <p:spPr>
          <a:xfrm>
            <a:off x="2209800" y="4095750"/>
            <a:ext cx="838200" cy="381000"/>
          </a:xfrm>
          <a:prstGeom prst="righ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5029200" y="1352550"/>
            <a:ext cx="3505200" cy="2488525"/>
            <a:chOff x="5105400" y="1352550"/>
            <a:chExt cx="3505200" cy="2488525"/>
          </a:xfrm>
        </p:grpSpPr>
        <p:sp>
          <p:nvSpPr>
            <p:cNvPr id="18" name="TextBox 17"/>
            <p:cNvSpPr txBox="1"/>
            <p:nvPr/>
          </p:nvSpPr>
          <p:spPr>
            <a:xfrm>
              <a:off x="5638800" y="1352550"/>
              <a:ext cx="2438400" cy="369332"/>
            </a:xfrm>
            <a:prstGeom prst="rect">
              <a:avLst/>
            </a:prstGeom>
            <a:noFill/>
          </p:spPr>
          <p:txBody>
            <a:bodyPr wrap="square" rtlCol="0">
              <a:spAutoFit/>
            </a:bodyPr>
            <a:lstStyle/>
            <a:p>
              <a:pPr algn="ctr"/>
              <a:r>
                <a:rPr lang="en-US" b="1" dirty="0" smtClean="0">
                  <a:solidFill>
                    <a:srgbClr val="002060"/>
                  </a:solidFill>
                  <a:effectLst>
                    <a:outerShdw blurRad="38100" dist="38100" dir="2700000" algn="tl">
                      <a:srgbClr val="000000">
                        <a:alpha val="43137"/>
                      </a:srgbClr>
                    </a:outerShdw>
                  </a:effectLst>
                </a:rPr>
                <a:t>CO</a:t>
              </a:r>
              <a:r>
                <a:rPr lang="en-US" b="1" baseline="-25000" dirty="0" smtClean="0">
                  <a:solidFill>
                    <a:srgbClr val="002060"/>
                  </a:solidFill>
                  <a:effectLst>
                    <a:outerShdw blurRad="38100" dist="38100" dir="2700000" algn="tl">
                      <a:srgbClr val="000000">
                        <a:alpha val="43137"/>
                      </a:srgbClr>
                    </a:outerShdw>
                  </a:effectLst>
                </a:rPr>
                <a:t>2</a:t>
              </a:r>
              <a:r>
                <a:rPr lang="en-US" b="1" dirty="0" smtClean="0">
                  <a:solidFill>
                    <a:srgbClr val="002060"/>
                  </a:solidFill>
                  <a:effectLst>
                    <a:outerShdw blurRad="38100" dist="38100" dir="2700000" algn="tl">
                      <a:srgbClr val="000000">
                        <a:alpha val="43137"/>
                      </a:srgbClr>
                    </a:outerShdw>
                  </a:effectLst>
                </a:rPr>
                <a:t> sensor</a:t>
              </a:r>
              <a:endParaRPr lang="en-US" b="1" dirty="0">
                <a:solidFill>
                  <a:srgbClr val="002060"/>
                </a:solidFill>
                <a:effectLst>
                  <a:outerShdw blurRad="38100" dist="38100" dir="2700000" algn="tl">
                    <a:srgbClr val="000000">
                      <a:alpha val="43137"/>
                    </a:srgbClr>
                  </a:outerShdw>
                </a:effectLst>
              </a:endParaRPr>
            </a:p>
          </p:txBody>
        </p:sp>
        <p:sp>
          <p:nvSpPr>
            <p:cNvPr id="19" name="TextBox 18"/>
            <p:cNvSpPr txBox="1"/>
            <p:nvPr/>
          </p:nvSpPr>
          <p:spPr>
            <a:xfrm>
              <a:off x="5105400" y="1809750"/>
              <a:ext cx="3505200" cy="2031325"/>
            </a:xfrm>
            <a:prstGeom prst="rect">
              <a:avLst/>
            </a:prstGeom>
            <a:noFill/>
          </p:spPr>
          <p:txBody>
            <a:bodyPr wrap="square" rtlCol="0">
              <a:spAutoFit/>
            </a:bodyPr>
            <a:lstStyle/>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It is a dual channel sensor</a:t>
              </a:r>
            </a:p>
            <a:p>
              <a:pPr>
                <a:buFont typeface="Wingdings" pitchFamily="2" charset="2"/>
                <a:buChar char="v"/>
              </a:pPr>
              <a:endParaRPr lang="en-US" b="1" dirty="0" smtClean="0">
                <a:solidFill>
                  <a:srgbClr val="002060"/>
                </a:solidFill>
                <a:effectLst>
                  <a:outerShdw blurRad="38100" dist="38100" dir="2700000" algn="tl">
                    <a:srgbClr val="000000">
                      <a:alpha val="43137"/>
                    </a:srgbClr>
                  </a:outerShdw>
                </a:effectLst>
              </a:endParaRPr>
            </a:p>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It communicates using UART protocol</a:t>
              </a:r>
            </a:p>
            <a:p>
              <a:pPr>
                <a:buFont typeface="Wingdings" pitchFamily="2" charset="2"/>
                <a:buChar char="v"/>
              </a:pPr>
              <a:endParaRPr lang="en-US" b="1" dirty="0" smtClean="0">
                <a:solidFill>
                  <a:srgbClr val="002060"/>
                </a:solidFill>
                <a:effectLst>
                  <a:outerShdw blurRad="38100" dist="38100" dir="2700000" algn="tl">
                    <a:srgbClr val="000000">
                      <a:alpha val="43137"/>
                    </a:srgbClr>
                  </a:outerShdw>
                </a:effectLst>
              </a:endParaRPr>
            </a:p>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Flow through to avoid any leak of air</a:t>
              </a:r>
              <a:endParaRPr lang="en-US" b="1" dirty="0">
                <a:solidFill>
                  <a:srgbClr val="002060"/>
                </a:solidFill>
                <a:effectLst>
                  <a:outerShdw blurRad="38100" dist="38100" dir="2700000" algn="tl">
                    <a:srgbClr val="000000">
                      <a:alpha val="43137"/>
                    </a:srgbClr>
                  </a:outerShdw>
                </a:effectLst>
              </a:endParaRPr>
            </a:p>
          </p:txBody>
        </p:sp>
      </p:grpSp>
      <p:pic>
        <p:nvPicPr>
          <p:cNvPr id="20" name="Picture 2" descr="Imágenes integradas 2"/>
          <p:cNvPicPr>
            <a:picLocks noChangeAspect="1" noChangeArrowheads="1"/>
          </p:cNvPicPr>
          <p:nvPr/>
        </p:nvPicPr>
        <p:blipFill>
          <a:blip r:embed="rId3" cstate="print"/>
          <a:srcRect/>
          <a:stretch>
            <a:fillRect/>
          </a:stretch>
        </p:blipFill>
        <p:spPr bwMode="auto">
          <a:xfrm>
            <a:off x="5791200" y="3867150"/>
            <a:ext cx="1905000" cy="1138703"/>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heckerboard(across)">
                                      <p:cBhvr>
                                        <p:cTn id="10" dur="500"/>
                                        <p:tgtEl>
                                          <p:spTgt spid="7"/>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par>
                                <p:cTn id="14" presetID="5" presetClass="entr" presetSubtype="1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heckerboard(across)">
                                      <p:cBhvr>
                                        <p:cTn id="16" dur="500"/>
                                        <p:tgtEl>
                                          <p:spTgt spid="10"/>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heckerboard(across)">
                                      <p:cBhvr>
                                        <p:cTn id="19" dur="500"/>
                                        <p:tgtEl>
                                          <p:spTgt spid="5"/>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par>
                                <p:cTn id="23" presetID="63" presetClass="path" presetSubtype="0" repeatCount="indefinite" accel="50000" decel="50000" fill="hold" nodeType="withEffect">
                                  <p:stCondLst>
                                    <p:cond delay="0"/>
                                  </p:stCondLst>
                                  <p:childTnLst>
                                    <p:animMotion origin="layout" path="M 3.33333E-6 1.59975E-6 L 3.33333E-6 0.08153 " pathEditMode="relative" rAng="0" ptsTypes="AA">
                                      <p:cBhvr>
                                        <p:cTn id="24" dur="2000" fill="hold"/>
                                        <p:tgtEl>
                                          <p:spTgt spid="10"/>
                                        </p:tgtEl>
                                        <p:attrNameLst>
                                          <p:attrName>ppt_x</p:attrName>
                                          <p:attrName>ppt_y</p:attrName>
                                        </p:attrNameLst>
                                      </p:cBhvr>
                                      <p:rCtr x="0" y="41"/>
                                    </p:animMotion>
                                  </p:childTnLst>
                                </p:cTn>
                              </p:par>
                              <p:par>
                                <p:cTn id="25" presetID="63" presetClass="path" presetSubtype="0" repeatCount="indefinite" accel="50000" decel="50000" fill="hold" grpId="1" nodeType="withEffect">
                                  <p:stCondLst>
                                    <p:cond delay="0"/>
                                  </p:stCondLst>
                                  <p:childTnLst>
                                    <p:animMotion origin="layout" path="M -3.33333E-6 -2.01977E-6 L 0.0625 -0.00741 " pathEditMode="relative" rAng="0" ptsTypes="AA">
                                      <p:cBhvr>
                                        <p:cTn id="26" dur="2000" fill="hold"/>
                                        <p:tgtEl>
                                          <p:spTgt spid="5"/>
                                        </p:tgtEl>
                                        <p:attrNameLst>
                                          <p:attrName>ppt_x</p:attrName>
                                          <p:attrName>ppt_y</p:attrName>
                                        </p:attrNameLst>
                                      </p:cBhvr>
                                      <p:rCtr x="31" y="-4"/>
                                    </p:animMotion>
                                  </p:childTnLst>
                                </p:cTn>
                              </p:par>
                              <p:par>
                                <p:cTn id="27" presetID="63" presetClass="path" presetSubtype="0" repeatCount="indefinite" accel="50000" decel="50000" fill="hold" grpId="1" nodeType="withEffect">
                                  <p:stCondLst>
                                    <p:cond delay="0"/>
                                  </p:stCondLst>
                                  <p:childTnLst>
                                    <p:animMotion origin="layout" path="M 0 1.94565E-6 L 0.07083 -0.00741 " pathEditMode="relative" rAng="0" ptsTypes="AA">
                                      <p:cBhvr>
                                        <p:cTn id="28" dur="2000" fill="hold"/>
                                        <p:tgtEl>
                                          <p:spTgt spid="11"/>
                                        </p:tgtEl>
                                        <p:attrNameLst>
                                          <p:attrName>ppt_x</p:attrName>
                                          <p:attrName>ppt_y</p:attrName>
                                        </p:attrNameLst>
                                      </p:cBhvr>
                                      <p:rCtr x="35" y="-4"/>
                                    </p:animMotion>
                                  </p:childTnLst>
                                </p:cTn>
                              </p:par>
                              <p:par>
                                <p:cTn id="29" presetID="5" presetClass="entr" presetSubtype="1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checkerboard(across)">
                                      <p:cBhvr>
                                        <p:cTn id="31" dur="500"/>
                                        <p:tgtEl>
                                          <p:spTgt spid="16"/>
                                        </p:tgtEl>
                                      </p:cBhvr>
                                    </p:animEffect>
                                  </p:childTnLst>
                                </p:cTn>
                              </p:par>
                              <p:par>
                                <p:cTn id="32" presetID="5" presetClass="entr" presetSubtype="1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checkerboard(across)">
                                      <p:cBhvr>
                                        <p:cTn id="3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4" grpId="0" animBg="1"/>
      <p:bldP spid="5" grpId="0" animBg="1"/>
      <p:bldP spid="5"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Group 93"/>
          <p:cNvGrpSpPr/>
          <p:nvPr/>
        </p:nvGrpSpPr>
        <p:grpSpPr>
          <a:xfrm>
            <a:off x="838200" y="1276350"/>
            <a:ext cx="7030183" cy="3289539"/>
            <a:chOff x="228600" y="511475"/>
            <a:chExt cx="7587029" cy="3812875"/>
          </a:xfrm>
        </p:grpSpPr>
        <p:grpSp>
          <p:nvGrpSpPr>
            <p:cNvPr id="13" name="Group 5"/>
            <p:cNvGrpSpPr/>
            <p:nvPr/>
          </p:nvGrpSpPr>
          <p:grpSpPr>
            <a:xfrm>
              <a:off x="1870444" y="1391369"/>
              <a:ext cx="1738423" cy="1173192"/>
              <a:chOff x="1450399" y="1600200"/>
              <a:chExt cx="2875044" cy="1600200"/>
            </a:xfrm>
          </p:grpSpPr>
          <p:sp>
            <p:nvSpPr>
              <p:cNvPr id="47" name="Rectangle 3"/>
              <p:cNvSpPr/>
              <p:nvPr/>
            </p:nvSpPr>
            <p:spPr>
              <a:xfrm>
                <a:off x="1905000" y="1600200"/>
                <a:ext cx="1981200" cy="16002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p:cNvSpPr txBox="1"/>
              <p:nvPr/>
            </p:nvSpPr>
            <p:spPr>
              <a:xfrm>
                <a:off x="1450399" y="1859057"/>
                <a:ext cx="2875044" cy="755637"/>
              </a:xfrm>
              <a:prstGeom prst="rect">
                <a:avLst/>
              </a:prstGeom>
              <a:noFill/>
            </p:spPr>
            <p:txBody>
              <a:bodyPr wrap="square" rtlCol="0">
                <a:spAutoFit/>
              </a:bodyPr>
              <a:lstStyle/>
              <a:p>
                <a:pPr algn="ctr"/>
                <a:r>
                  <a:rPr lang="en-US" b="1" dirty="0" smtClean="0"/>
                  <a:t>  Endcap</a:t>
                </a:r>
                <a:endParaRPr lang="en-US" b="1" dirty="0"/>
              </a:p>
            </p:txBody>
          </p:sp>
        </p:grpSp>
        <p:grpSp>
          <p:nvGrpSpPr>
            <p:cNvPr id="14" name="Group 12"/>
            <p:cNvGrpSpPr/>
            <p:nvPr/>
          </p:nvGrpSpPr>
          <p:grpSpPr>
            <a:xfrm>
              <a:off x="5499588" y="3295650"/>
              <a:ext cx="2076450" cy="1028700"/>
              <a:chOff x="1905000" y="1596838"/>
              <a:chExt cx="1981200" cy="1603562"/>
            </a:xfrm>
          </p:grpSpPr>
          <p:sp>
            <p:nvSpPr>
              <p:cNvPr id="45" name="Rectangle 44"/>
              <p:cNvSpPr/>
              <p:nvPr/>
            </p:nvSpPr>
            <p:spPr>
              <a:xfrm>
                <a:off x="1905000" y="1600200"/>
                <a:ext cx="1981200" cy="16002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2036136" y="1596838"/>
                <a:ext cx="1600200" cy="369331"/>
              </a:xfrm>
              <a:prstGeom prst="rect">
                <a:avLst/>
              </a:prstGeom>
              <a:noFill/>
            </p:spPr>
            <p:txBody>
              <a:bodyPr wrap="square" rtlCol="0">
                <a:spAutoFit/>
              </a:bodyPr>
              <a:lstStyle/>
              <a:p>
                <a:pPr algn="ctr"/>
                <a:r>
                  <a:rPr lang="en-US" b="1" dirty="0" smtClean="0"/>
                  <a:t>CO2 Sensor</a:t>
                </a:r>
                <a:endParaRPr lang="en-US" b="1" dirty="0"/>
              </a:p>
            </p:txBody>
          </p:sp>
        </p:grpSp>
        <p:cxnSp>
          <p:nvCxnSpPr>
            <p:cNvPr id="15" name="Straight Connector 14"/>
            <p:cNvCxnSpPr/>
            <p:nvPr/>
          </p:nvCxnSpPr>
          <p:spPr>
            <a:xfrm>
              <a:off x="1107098" y="1538018"/>
              <a:ext cx="10382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 name="Group 32"/>
            <p:cNvGrpSpPr/>
            <p:nvPr/>
          </p:nvGrpSpPr>
          <p:grpSpPr>
            <a:xfrm>
              <a:off x="5739182" y="511475"/>
              <a:ext cx="1677135" cy="1466491"/>
              <a:chOff x="5867401" y="3886200"/>
              <a:chExt cx="2057401" cy="1676400"/>
            </a:xfrm>
            <a:solidFill>
              <a:srgbClr val="FFC000"/>
            </a:solidFill>
          </p:grpSpPr>
          <p:grpSp>
            <p:nvGrpSpPr>
              <p:cNvPr id="40" name="Group 6"/>
              <p:cNvGrpSpPr/>
              <p:nvPr/>
            </p:nvGrpSpPr>
            <p:grpSpPr>
              <a:xfrm>
                <a:off x="5867401" y="3886200"/>
                <a:ext cx="2057401" cy="1676400"/>
                <a:chOff x="1905001" y="1600200"/>
                <a:chExt cx="1981201" cy="1600200"/>
              </a:xfrm>
              <a:grpFill/>
            </p:grpSpPr>
            <p:sp>
              <p:nvSpPr>
                <p:cNvPr id="43" name="Rectangle 42"/>
                <p:cNvSpPr/>
                <p:nvPr/>
              </p:nvSpPr>
              <p:spPr>
                <a:xfrm>
                  <a:off x="1905001" y="1600200"/>
                  <a:ext cx="1981201" cy="16002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2012503" y="2268517"/>
                  <a:ext cx="1545770" cy="387799"/>
                </a:xfrm>
                <a:prstGeom prst="rect">
                  <a:avLst/>
                </a:prstGeom>
                <a:grpFill/>
              </p:spPr>
              <p:txBody>
                <a:bodyPr wrap="square" rtlCol="0">
                  <a:spAutoFit/>
                </a:bodyPr>
                <a:lstStyle/>
                <a:p>
                  <a:pPr algn="ctr"/>
                  <a:r>
                    <a:rPr lang="en-US" b="1" dirty="0" smtClean="0"/>
                    <a:t>Air pump</a:t>
                  </a:r>
                  <a:endParaRPr lang="en-US" b="1" dirty="0"/>
                </a:p>
              </p:txBody>
            </p:sp>
          </p:grpSp>
          <p:sp>
            <p:nvSpPr>
              <p:cNvPr id="41" name="TextBox 40"/>
              <p:cNvSpPr txBox="1"/>
              <p:nvPr/>
            </p:nvSpPr>
            <p:spPr>
              <a:xfrm>
                <a:off x="6019798" y="4114798"/>
                <a:ext cx="729342" cy="406265"/>
              </a:xfrm>
              <a:prstGeom prst="rect">
                <a:avLst/>
              </a:prstGeom>
              <a:grpFill/>
            </p:spPr>
            <p:txBody>
              <a:bodyPr wrap="square" rtlCol="0">
                <a:spAutoFit/>
              </a:bodyPr>
              <a:lstStyle/>
              <a:p>
                <a:r>
                  <a:rPr lang="en-US" dirty="0" smtClean="0"/>
                  <a:t>In</a:t>
                </a:r>
                <a:endParaRPr lang="en-US" dirty="0"/>
              </a:p>
            </p:txBody>
          </p:sp>
          <p:sp>
            <p:nvSpPr>
              <p:cNvPr id="42" name="TextBox 41"/>
              <p:cNvSpPr txBox="1"/>
              <p:nvPr/>
            </p:nvSpPr>
            <p:spPr>
              <a:xfrm>
                <a:off x="6976121" y="4105274"/>
                <a:ext cx="947816" cy="633295"/>
              </a:xfrm>
              <a:prstGeom prst="rect">
                <a:avLst/>
              </a:prstGeom>
              <a:grpFill/>
            </p:spPr>
            <p:txBody>
              <a:bodyPr wrap="square" rtlCol="0">
                <a:spAutoFit/>
              </a:bodyPr>
              <a:lstStyle/>
              <a:p>
                <a:r>
                  <a:rPr lang="en-US" dirty="0" smtClean="0"/>
                  <a:t>Out</a:t>
                </a:r>
                <a:endParaRPr lang="en-US" dirty="0"/>
              </a:p>
            </p:txBody>
          </p:sp>
        </p:grpSp>
        <p:cxnSp>
          <p:nvCxnSpPr>
            <p:cNvPr id="17" name="Straight Connector 16"/>
            <p:cNvCxnSpPr/>
            <p:nvPr/>
          </p:nvCxnSpPr>
          <p:spPr>
            <a:xfrm>
              <a:off x="1186962" y="2271263"/>
              <a:ext cx="95836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343275" y="1538018"/>
              <a:ext cx="8784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4221773" y="878097"/>
              <a:ext cx="0" cy="65992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221773" y="878097"/>
              <a:ext cx="15174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7416312" y="878097"/>
              <a:ext cx="39931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7815629" y="878097"/>
              <a:ext cx="0" cy="197976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7096858" y="2857859"/>
              <a:ext cx="71877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5819042" y="2271263"/>
              <a:ext cx="0" cy="102654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7096858" y="2857859"/>
              <a:ext cx="0" cy="43994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343275" y="2271263"/>
              <a:ext cx="247576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544370" y="1586345"/>
              <a:ext cx="559044" cy="366623"/>
            </a:xfrm>
            <a:prstGeom prst="rect">
              <a:avLst/>
            </a:prstGeom>
            <a:noFill/>
          </p:spPr>
          <p:txBody>
            <a:bodyPr wrap="square" rtlCol="0">
              <a:spAutoFit/>
            </a:bodyPr>
            <a:lstStyle/>
            <a:p>
              <a:pPr algn="ctr"/>
              <a:r>
                <a:rPr lang="en-US" b="1" dirty="0" smtClean="0"/>
                <a:t>A</a:t>
              </a:r>
              <a:endParaRPr lang="en-US" b="1" dirty="0"/>
            </a:p>
          </p:txBody>
        </p:sp>
        <p:sp>
          <p:nvSpPr>
            <p:cNvPr id="28" name="TextBox 27"/>
            <p:cNvSpPr txBox="1"/>
            <p:nvPr/>
          </p:nvSpPr>
          <p:spPr>
            <a:xfrm>
              <a:off x="4916032" y="1056409"/>
              <a:ext cx="559044" cy="366623"/>
            </a:xfrm>
            <a:prstGeom prst="rect">
              <a:avLst/>
            </a:prstGeom>
            <a:noFill/>
          </p:spPr>
          <p:txBody>
            <a:bodyPr wrap="square" rtlCol="0">
              <a:spAutoFit/>
            </a:bodyPr>
            <a:lstStyle/>
            <a:p>
              <a:pPr algn="ctr"/>
              <a:r>
                <a:rPr lang="en-US" b="1" dirty="0" smtClean="0"/>
                <a:t>B</a:t>
              </a:r>
              <a:endParaRPr lang="en-US" b="1" dirty="0"/>
            </a:p>
          </p:txBody>
        </p:sp>
        <p:sp>
          <p:nvSpPr>
            <p:cNvPr id="29" name="TextBox 28"/>
            <p:cNvSpPr txBox="1"/>
            <p:nvPr/>
          </p:nvSpPr>
          <p:spPr>
            <a:xfrm>
              <a:off x="4175911" y="1851313"/>
              <a:ext cx="559044" cy="366623"/>
            </a:xfrm>
            <a:prstGeom prst="rect">
              <a:avLst/>
            </a:prstGeom>
            <a:noFill/>
          </p:spPr>
          <p:txBody>
            <a:bodyPr wrap="square" rtlCol="0">
              <a:spAutoFit/>
            </a:bodyPr>
            <a:lstStyle/>
            <a:p>
              <a:pPr algn="ctr"/>
              <a:r>
                <a:rPr lang="en-US" b="1" dirty="0" smtClean="0"/>
                <a:t>D</a:t>
              </a:r>
              <a:endParaRPr lang="en-US" b="1" dirty="0"/>
            </a:p>
          </p:txBody>
        </p:sp>
        <p:sp>
          <p:nvSpPr>
            <p:cNvPr id="30" name="TextBox 29"/>
            <p:cNvSpPr txBox="1"/>
            <p:nvPr/>
          </p:nvSpPr>
          <p:spPr>
            <a:xfrm>
              <a:off x="6971923" y="2204604"/>
              <a:ext cx="559044" cy="366623"/>
            </a:xfrm>
            <a:prstGeom prst="rect">
              <a:avLst/>
            </a:prstGeom>
            <a:noFill/>
          </p:spPr>
          <p:txBody>
            <a:bodyPr wrap="square" rtlCol="0">
              <a:spAutoFit/>
            </a:bodyPr>
            <a:lstStyle/>
            <a:p>
              <a:pPr algn="ctr"/>
              <a:r>
                <a:rPr lang="en-US" b="1" dirty="0" smtClean="0"/>
                <a:t>C</a:t>
              </a:r>
              <a:endParaRPr lang="en-US" b="1" dirty="0"/>
            </a:p>
          </p:txBody>
        </p:sp>
        <p:sp>
          <p:nvSpPr>
            <p:cNvPr id="33" name="Oval 32"/>
            <p:cNvSpPr/>
            <p:nvPr/>
          </p:nvSpPr>
          <p:spPr>
            <a:xfrm>
              <a:off x="228600" y="1464693"/>
              <a:ext cx="1277815" cy="879894"/>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p:cNvCxnSpPr/>
            <p:nvPr/>
          </p:nvCxnSpPr>
          <p:spPr>
            <a:xfrm>
              <a:off x="2225187" y="2271263"/>
              <a:ext cx="23959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2544640" y="2271263"/>
              <a:ext cx="23959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2943958" y="2271263"/>
              <a:ext cx="23959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2225187" y="1538018"/>
              <a:ext cx="23959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2544640" y="1538018"/>
              <a:ext cx="23959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2943958" y="1538018"/>
              <a:ext cx="23959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9" name="Rectangle 128"/>
          <p:cNvSpPr/>
          <p:nvPr/>
        </p:nvSpPr>
        <p:spPr>
          <a:xfrm>
            <a:off x="1676400" y="285750"/>
            <a:ext cx="5334000" cy="523220"/>
          </a:xfrm>
          <a:prstGeom prst="rect">
            <a:avLst/>
          </a:prstGeom>
        </p:spPr>
        <p:txBody>
          <a:bodyPr wrap="square">
            <a:spAutoFit/>
          </a:bodyPr>
          <a:lstStyle/>
          <a:p>
            <a:pPr algn="ctr"/>
            <a:r>
              <a:rPr lang="en-US" sz="2800" b="1" dirty="0" smtClean="0">
                <a:solidFill>
                  <a:srgbClr val="002060"/>
                </a:solidFill>
                <a:effectLst>
                  <a:outerShdw blurRad="38100" dist="38100" dir="2700000" algn="tl">
                    <a:srgbClr val="000000">
                      <a:alpha val="43137"/>
                    </a:srgbClr>
                  </a:outerShdw>
                </a:effectLst>
              </a:rPr>
              <a:t>Tubing Layout</a:t>
            </a:r>
            <a:endParaRPr lang="en-US" sz="2800" b="1" dirty="0">
              <a:solidFill>
                <a:srgbClr val="002060"/>
              </a:solidFill>
              <a:effectLst>
                <a:outerShdw blurRad="38100" dist="38100" dir="2700000" algn="tl">
                  <a:srgbClr val="000000">
                    <a:alpha val="43137"/>
                  </a:srgbClr>
                </a:outerShdw>
              </a:effectLst>
            </a:endParaRPr>
          </a:p>
        </p:txBody>
      </p:sp>
      <p:cxnSp>
        <p:nvCxnSpPr>
          <p:cNvPr id="50" name="Straight Arrow Connector 49"/>
          <p:cNvCxnSpPr/>
          <p:nvPr/>
        </p:nvCxnSpPr>
        <p:spPr>
          <a:xfrm>
            <a:off x="2514600" y="1428750"/>
            <a:ext cx="7620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8229600" y="1200150"/>
            <a:ext cx="0" cy="8382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H="1">
            <a:off x="4038600" y="2876550"/>
            <a:ext cx="15240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4267200" y="2876550"/>
            <a:ext cx="2057400" cy="369332"/>
          </a:xfrm>
          <a:prstGeom prst="rect">
            <a:avLst/>
          </a:prstGeom>
          <a:noFill/>
        </p:spPr>
        <p:txBody>
          <a:bodyPr wrap="square" rtlCol="0">
            <a:spAutoFit/>
          </a:bodyPr>
          <a:lstStyle/>
          <a:p>
            <a:pPr algn="ctr"/>
            <a:r>
              <a:rPr lang="en-US" b="1" dirty="0" smtClean="0">
                <a:solidFill>
                  <a:srgbClr val="002060"/>
                </a:solidFill>
                <a:effectLst>
                  <a:outerShdw blurRad="38100" dist="38100" dir="2700000" algn="tl">
                    <a:srgbClr val="000000">
                      <a:alpha val="43137"/>
                    </a:srgbClr>
                  </a:outerShdw>
                </a:effectLst>
              </a:rPr>
              <a:t>Tygon tube</a:t>
            </a:r>
            <a:endParaRPr lang="en-US" b="1" dirty="0">
              <a:solidFill>
                <a:srgbClr val="002060"/>
              </a:solidFill>
              <a:effectLst>
                <a:outerShdw blurRad="38100" dist="38100" dir="2700000" algn="tl">
                  <a:srgbClr val="000000">
                    <a:alpha val="43137"/>
                  </a:srgbClr>
                </a:outerShdw>
              </a:effectLst>
            </a:endParaRPr>
          </a:p>
        </p:txBody>
      </p:sp>
      <p:sp>
        <p:nvSpPr>
          <p:cNvPr id="57" name="TextBox 56"/>
          <p:cNvSpPr txBox="1"/>
          <p:nvPr/>
        </p:nvSpPr>
        <p:spPr>
          <a:xfrm>
            <a:off x="838200" y="1581150"/>
            <a:ext cx="2057400" cy="369332"/>
          </a:xfrm>
          <a:prstGeom prst="rect">
            <a:avLst/>
          </a:prstGeom>
          <a:noFill/>
        </p:spPr>
        <p:txBody>
          <a:bodyPr wrap="square" rtlCol="0">
            <a:spAutoFit/>
          </a:bodyPr>
          <a:lstStyle/>
          <a:p>
            <a:r>
              <a:rPr lang="en-US" b="1" dirty="0" smtClean="0">
                <a:solidFill>
                  <a:srgbClr val="002060"/>
                </a:solidFill>
                <a:effectLst>
                  <a:outerShdw blurRad="38100" dist="38100" dir="2700000" algn="tl">
                    <a:srgbClr val="000000">
                      <a:alpha val="43137"/>
                    </a:srgbClr>
                  </a:outerShdw>
                </a:effectLst>
              </a:rPr>
              <a:t>Teflon AF</a:t>
            </a:r>
            <a:endParaRPr lang="en-US" b="1" dirty="0">
              <a:solidFill>
                <a:srgbClr val="002060"/>
              </a:solidFill>
              <a:effectLst>
                <a:outerShdw blurRad="38100" dist="38100" dir="2700000" algn="tl">
                  <a:srgbClr val="000000">
                    <a:alpha val="43137"/>
                  </a:srgbClr>
                </a:outerShdw>
              </a:effectLst>
            </a:endParaRPr>
          </a:p>
        </p:txBody>
      </p:sp>
      <p:sp>
        <p:nvSpPr>
          <p:cNvPr id="58" name="TextBox 57"/>
          <p:cNvSpPr txBox="1"/>
          <p:nvPr/>
        </p:nvSpPr>
        <p:spPr>
          <a:xfrm>
            <a:off x="7467600" y="3257550"/>
            <a:ext cx="2057400" cy="369332"/>
          </a:xfrm>
          <a:prstGeom prst="rect">
            <a:avLst/>
          </a:prstGeom>
          <a:noFill/>
        </p:spPr>
        <p:txBody>
          <a:bodyPr wrap="square" rtlCol="0">
            <a:spAutoFit/>
          </a:bodyPr>
          <a:lstStyle/>
          <a:p>
            <a:r>
              <a:rPr lang="en-US" b="1" dirty="0" smtClean="0">
                <a:solidFill>
                  <a:srgbClr val="002060"/>
                </a:solidFill>
                <a:effectLst>
                  <a:outerShdw blurRad="38100" dist="38100" dir="2700000" algn="tl">
                    <a:srgbClr val="000000">
                      <a:alpha val="43137"/>
                    </a:srgbClr>
                  </a:outerShdw>
                </a:effectLst>
              </a:rPr>
              <a:t>Nafion tube</a:t>
            </a:r>
            <a:endParaRPr lang="en-US" b="1" dirty="0">
              <a:solidFill>
                <a:srgbClr val="002060"/>
              </a:solidFill>
              <a:effectLst>
                <a:outerShdw blurRad="38100" dist="38100" dir="2700000" algn="tl">
                  <a:srgbClr val="000000">
                    <a:alpha val="43137"/>
                  </a:srgbClr>
                </a:outerShdw>
              </a:effectLst>
            </a:endParaRPr>
          </a:p>
        </p:txBody>
      </p:sp>
      <p:sp>
        <p:nvSpPr>
          <p:cNvPr id="59" name="TextBox 58"/>
          <p:cNvSpPr txBox="1"/>
          <p:nvPr/>
        </p:nvSpPr>
        <p:spPr>
          <a:xfrm>
            <a:off x="4495800" y="1123950"/>
            <a:ext cx="2057400" cy="369332"/>
          </a:xfrm>
          <a:prstGeom prst="rect">
            <a:avLst/>
          </a:prstGeom>
          <a:noFill/>
        </p:spPr>
        <p:txBody>
          <a:bodyPr wrap="square" rtlCol="0">
            <a:spAutoFit/>
          </a:bodyPr>
          <a:lstStyle/>
          <a:p>
            <a:r>
              <a:rPr lang="en-US" b="1" dirty="0" smtClean="0">
                <a:solidFill>
                  <a:srgbClr val="002060"/>
                </a:solidFill>
                <a:effectLst>
                  <a:outerShdw blurRad="38100" dist="38100" dir="2700000" algn="tl">
                    <a:srgbClr val="000000">
                      <a:alpha val="43137"/>
                    </a:srgbClr>
                  </a:outerShdw>
                </a:effectLst>
              </a:rPr>
              <a:t>Tygon tube</a:t>
            </a:r>
            <a:endParaRPr lang="en-US" b="1" dirty="0">
              <a:solidFill>
                <a:srgbClr val="002060"/>
              </a:solidFill>
              <a:effectLst>
                <a:outerShdw blurRad="38100" dist="38100" dir="2700000" algn="tl">
                  <a:srgbClr val="000000">
                    <a:alpha val="43137"/>
                  </a:srgbClr>
                </a:outerShdw>
              </a:effectLst>
            </a:endParaRPr>
          </a:p>
        </p:txBody>
      </p:sp>
      <p:sp>
        <p:nvSpPr>
          <p:cNvPr id="61" name="TextBox 60"/>
          <p:cNvSpPr txBox="1"/>
          <p:nvPr/>
        </p:nvSpPr>
        <p:spPr>
          <a:xfrm>
            <a:off x="838200" y="3028950"/>
            <a:ext cx="2057400" cy="369332"/>
          </a:xfrm>
          <a:prstGeom prst="rect">
            <a:avLst/>
          </a:prstGeom>
          <a:noFill/>
        </p:spPr>
        <p:txBody>
          <a:bodyPr wrap="square" rtlCol="0">
            <a:spAutoFit/>
          </a:bodyPr>
          <a:lstStyle/>
          <a:p>
            <a:r>
              <a:rPr lang="en-US" b="1" dirty="0" smtClean="0">
                <a:solidFill>
                  <a:srgbClr val="002060"/>
                </a:solidFill>
                <a:effectLst>
                  <a:outerShdw blurRad="38100" dist="38100" dir="2700000" algn="tl">
                    <a:srgbClr val="000000">
                      <a:alpha val="43137"/>
                    </a:srgbClr>
                  </a:outerShdw>
                </a:effectLst>
              </a:rPr>
              <a:t>Teflon AF</a:t>
            </a:r>
            <a:endParaRPr lang="en-US" b="1" dirty="0">
              <a:solidFill>
                <a:srgbClr val="002060"/>
              </a:solidFill>
              <a:effectLst>
                <a:outerShdw blurRad="38100" dist="38100" dir="2700000" algn="tl">
                  <a:srgbClr val="000000">
                    <a:alpha val="43137"/>
                  </a:srgbClr>
                </a:outerShdw>
              </a:effectLst>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29"/>
                                        </p:tgtEl>
                                        <p:attrNameLst>
                                          <p:attrName>style.visibility</p:attrName>
                                        </p:attrNameLst>
                                      </p:cBhvr>
                                      <p:to>
                                        <p:strVal val="visible"/>
                                      </p:to>
                                    </p:set>
                                    <p:animEffect transition="in" filter="box(in)">
                                      <p:cBhvr>
                                        <p:cTn id="7" dur="500"/>
                                        <p:tgtEl>
                                          <p:spTgt spid="129"/>
                                        </p:tgtEl>
                                      </p:cBhvr>
                                    </p:animEffect>
                                  </p:childTnLst>
                                </p:cTn>
                              </p:par>
                              <p:par>
                                <p:cTn id="8" presetID="5" presetClass="entr" presetSubtype="10" fill="hold" nodeType="withEffect">
                                  <p:stCondLst>
                                    <p:cond delay="0"/>
                                  </p:stCondLst>
                                  <p:childTnLst>
                                    <p:set>
                                      <p:cBhvr>
                                        <p:cTn id="9" dur="1" fill="hold">
                                          <p:stCondLst>
                                            <p:cond delay="0"/>
                                          </p:stCondLst>
                                        </p:cTn>
                                        <p:tgtEl>
                                          <p:spTgt spid="94"/>
                                        </p:tgtEl>
                                        <p:attrNameLst>
                                          <p:attrName>style.visibility</p:attrName>
                                        </p:attrNameLst>
                                      </p:cBhvr>
                                      <p:to>
                                        <p:strVal val="visible"/>
                                      </p:to>
                                    </p:set>
                                    <p:animEffect transition="in" filter="checkerboard(across)">
                                      <p:cBhvr>
                                        <p:cTn id="10" dur="500"/>
                                        <p:tgtEl>
                                          <p:spTgt spid="94"/>
                                        </p:tgtEl>
                                      </p:cBhvr>
                                    </p:animEffect>
                                  </p:childTnLst>
                                </p:cTn>
                              </p:par>
                              <p:par>
                                <p:cTn id="11" presetID="5" presetClass="entr" presetSubtype="10"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checkerboard(across)">
                                      <p:cBhvr>
                                        <p:cTn id="13" dur="500"/>
                                        <p:tgtEl>
                                          <p:spTgt spid="50"/>
                                        </p:tgtEl>
                                      </p:cBhvr>
                                    </p:animEffect>
                                  </p:childTnLst>
                                </p:cTn>
                              </p:par>
                              <p:par>
                                <p:cTn id="14" presetID="5" presetClass="entr" presetSubtype="10" fill="hold" nodeType="withEffect">
                                  <p:stCondLst>
                                    <p:cond delay="0"/>
                                  </p:stCondLst>
                                  <p:childTnLst>
                                    <p:set>
                                      <p:cBhvr>
                                        <p:cTn id="15" dur="1" fill="hold">
                                          <p:stCondLst>
                                            <p:cond delay="0"/>
                                          </p:stCondLst>
                                        </p:cTn>
                                        <p:tgtEl>
                                          <p:spTgt spid="52"/>
                                        </p:tgtEl>
                                        <p:attrNameLst>
                                          <p:attrName>style.visibility</p:attrName>
                                        </p:attrNameLst>
                                      </p:cBhvr>
                                      <p:to>
                                        <p:strVal val="visible"/>
                                      </p:to>
                                    </p:set>
                                    <p:animEffect transition="in" filter="checkerboard(across)">
                                      <p:cBhvr>
                                        <p:cTn id="16" dur="500"/>
                                        <p:tgtEl>
                                          <p:spTgt spid="52"/>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checkerboard(across)">
                                      <p:cBhvr>
                                        <p:cTn id="19" dur="500"/>
                                        <p:tgtEl>
                                          <p:spTgt spid="57"/>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checkerboard(across)">
                                      <p:cBhvr>
                                        <p:cTn id="22" dur="500"/>
                                        <p:tgtEl>
                                          <p:spTgt spid="58"/>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checkerboard(across)">
                                      <p:cBhvr>
                                        <p:cTn id="25" dur="500"/>
                                        <p:tgtEl>
                                          <p:spTgt spid="59"/>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checkerboard(across)">
                                      <p:cBhvr>
                                        <p:cTn id="28" dur="500"/>
                                        <p:tgtEl>
                                          <p:spTgt spid="53"/>
                                        </p:tgtEl>
                                      </p:cBhvr>
                                    </p:animEffect>
                                  </p:childTnLst>
                                </p:cTn>
                              </p:par>
                              <p:par>
                                <p:cTn id="29" presetID="5" presetClass="entr" presetSubtype="10" fill="hold" nodeType="with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checkerboard(across)">
                                      <p:cBhvr>
                                        <p:cTn id="31" dur="500"/>
                                        <p:tgtEl>
                                          <p:spTgt spid="51"/>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61"/>
                                        </p:tgtEl>
                                        <p:attrNameLst>
                                          <p:attrName>style.visibility</p:attrName>
                                        </p:attrNameLst>
                                      </p:cBhvr>
                                      <p:to>
                                        <p:strVal val="visible"/>
                                      </p:to>
                                    </p:set>
                                    <p:animEffect transition="in" filter="checkerboard(across)">
                                      <p:cBhvr>
                                        <p:cTn id="34" dur="500"/>
                                        <p:tgtEl>
                                          <p:spTgt spid="61"/>
                                        </p:tgtEl>
                                      </p:cBhvr>
                                    </p:animEffect>
                                  </p:childTnLst>
                                </p:cTn>
                              </p:par>
                            </p:childTnLst>
                          </p:cTn>
                        </p:par>
                      </p:childTnLst>
                    </p:cTn>
                  </p:par>
                  <p:par>
                    <p:cTn id="35" fill="hold">
                      <p:stCondLst>
                        <p:cond delay="indefinite"/>
                      </p:stCondLst>
                      <p:childTnLst>
                        <p:par>
                          <p:cTn id="36" fill="hold">
                            <p:stCondLst>
                              <p:cond delay="0"/>
                            </p:stCondLst>
                            <p:childTnLst>
                              <p:par>
                                <p:cTn id="37" presetID="63" presetClass="path" presetSubtype="0" repeatCount="indefinite" accel="50000" decel="50000" fill="hold" nodeType="clickEffect">
                                  <p:stCondLst>
                                    <p:cond delay="0"/>
                                  </p:stCondLst>
                                  <p:childTnLst>
                                    <p:animMotion origin="layout" path="M 0.05 2.22222E-6 L 0.125 2.22222E-6 " pathEditMode="fixed" rAng="0" ptsTypes="AA">
                                      <p:cBhvr>
                                        <p:cTn id="38" dur="2000" fill="hold"/>
                                        <p:tgtEl>
                                          <p:spTgt spid="50"/>
                                        </p:tgtEl>
                                        <p:attrNameLst>
                                          <p:attrName>ppt_x</p:attrName>
                                          <p:attrName>ppt_y</p:attrName>
                                        </p:attrNameLst>
                                      </p:cBhvr>
                                      <p:rCtr x="38" y="0"/>
                                    </p:animMotion>
                                  </p:childTnLst>
                                </p:cTn>
                              </p:par>
                            </p:childTnLst>
                          </p:cTn>
                        </p:par>
                        <p:par>
                          <p:cTn id="39" fill="hold">
                            <p:stCondLst>
                              <p:cond delay="2000"/>
                            </p:stCondLst>
                            <p:childTnLst>
                              <p:par>
                                <p:cTn id="40" presetID="63" presetClass="path" presetSubtype="0" repeatCount="indefinite" accel="50000" decel="50000" fill="hold" nodeType="afterEffect">
                                  <p:stCondLst>
                                    <p:cond delay="0"/>
                                  </p:stCondLst>
                                  <p:childTnLst>
                                    <p:animMotion origin="layout" path="M 0 -1.42063E-6 L 0 0.29648 " pathEditMode="fixed" rAng="0" ptsTypes="AA">
                                      <p:cBhvr>
                                        <p:cTn id="41" dur="2000" fill="hold"/>
                                        <p:tgtEl>
                                          <p:spTgt spid="51"/>
                                        </p:tgtEl>
                                        <p:attrNameLst>
                                          <p:attrName>ppt_x</p:attrName>
                                          <p:attrName>ppt_y</p:attrName>
                                        </p:attrNameLst>
                                      </p:cBhvr>
                                      <p:rCtr x="0" y="148"/>
                                    </p:animMotion>
                                  </p:childTnLst>
                                </p:cTn>
                              </p:par>
                            </p:childTnLst>
                          </p:cTn>
                        </p:par>
                        <p:par>
                          <p:cTn id="42" fill="hold">
                            <p:stCondLst>
                              <p:cond delay="4000"/>
                            </p:stCondLst>
                            <p:childTnLst>
                              <p:par>
                                <p:cTn id="43" presetID="63" presetClass="path" presetSubtype="0" repeatCount="indefinite" accel="50000" decel="50000" fill="hold" nodeType="afterEffect">
                                  <p:stCondLst>
                                    <p:cond delay="0"/>
                                  </p:stCondLst>
                                  <p:childTnLst>
                                    <p:animMotion origin="layout" path="M -0.075 7.40741E-7 L -0.29167 7.40741E-7 " pathEditMode="fixed" rAng="0" ptsTypes="AA">
                                      <p:cBhvr>
                                        <p:cTn id="44" dur="2000" fill="hold"/>
                                        <p:tgtEl>
                                          <p:spTgt spid="52"/>
                                        </p:tgtEl>
                                        <p:attrNameLst>
                                          <p:attrName>ppt_x</p:attrName>
                                          <p:attrName>ppt_y</p:attrName>
                                        </p:attrNameLst>
                                      </p:cBhvr>
                                      <p:rCtr x="-1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p:bldP spid="53" grpId="0"/>
      <p:bldP spid="57" grpId="0"/>
      <p:bldP spid="58" grpId="0"/>
      <p:bldP spid="59" grpId="0"/>
      <p:bldP spid="6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762000" y="285750"/>
            <a:ext cx="7696200" cy="1332131"/>
            <a:chOff x="457200" y="361950"/>
            <a:chExt cx="7696200" cy="1332131"/>
          </a:xfrm>
        </p:grpSpPr>
        <p:sp>
          <p:nvSpPr>
            <p:cNvPr id="5" name="Rectangle 4"/>
            <p:cNvSpPr/>
            <p:nvPr/>
          </p:nvSpPr>
          <p:spPr>
            <a:xfrm>
              <a:off x="1905000" y="361950"/>
              <a:ext cx="4572000" cy="369332"/>
            </a:xfrm>
            <a:prstGeom prst="rect">
              <a:avLst/>
            </a:prstGeom>
          </p:spPr>
          <p:txBody>
            <a:bodyPr>
              <a:spAutoFit/>
            </a:bodyPr>
            <a:lstStyle/>
            <a:p>
              <a:pPr algn="ctr"/>
              <a:r>
                <a:rPr lang="en-US" b="1" dirty="0" smtClean="0">
                  <a:solidFill>
                    <a:srgbClr val="002060"/>
                  </a:solidFill>
                  <a:effectLst>
                    <a:outerShdw blurRad="38100" dist="38100" dir="2700000" algn="tl">
                      <a:srgbClr val="000000">
                        <a:alpha val="43137"/>
                      </a:srgbClr>
                    </a:outerShdw>
                  </a:effectLst>
                </a:rPr>
                <a:t>Experiments</a:t>
              </a:r>
              <a:endParaRPr lang="en-US" b="1" dirty="0">
                <a:solidFill>
                  <a:srgbClr val="002060"/>
                </a:solidFill>
                <a:effectLst>
                  <a:outerShdw blurRad="38100" dist="38100" dir="2700000" algn="tl">
                    <a:srgbClr val="000000">
                      <a:alpha val="43137"/>
                    </a:srgbClr>
                  </a:outerShdw>
                </a:effectLst>
              </a:endParaRPr>
            </a:p>
          </p:txBody>
        </p:sp>
        <p:sp>
          <p:nvSpPr>
            <p:cNvPr id="6" name="TextBox 5"/>
            <p:cNvSpPr txBox="1"/>
            <p:nvPr/>
          </p:nvSpPr>
          <p:spPr>
            <a:xfrm>
              <a:off x="457200" y="1047750"/>
              <a:ext cx="2286000" cy="646331"/>
            </a:xfrm>
            <a:prstGeom prst="rect">
              <a:avLst/>
            </a:prstGeom>
            <a:noFill/>
          </p:spPr>
          <p:txBody>
            <a:bodyPr wrap="square" rtlCol="0">
              <a:spAutoFit/>
            </a:bodyPr>
            <a:lstStyle/>
            <a:p>
              <a:pPr algn="ct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The vacuum  flask experiment</a:t>
              </a:r>
              <a:endParaRPr lang="en-US" b="1" dirty="0">
                <a:solidFill>
                  <a:srgbClr val="002060"/>
                </a:solidFill>
                <a:effectLst>
                  <a:outerShdw blurRad="38100" dist="38100" dir="2700000" algn="tl">
                    <a:srgbClr val="000000">
                      <a:alpha val="43137"/>
                    </a:srgbClr>
                  </a:outerShdw>
                </a:effectLst>
              </a:endParaRPr>
            </a:p>
          </p:txBody>
        </p:sp>
        <p:sp>
          <p:nvSpPr>
            <p:cNvPr id="7" name="TextBox 6"/>
            <p:cNvSpPr txBox="1"/>
            <p:nvPr/>
          </p:nvSpPr>
          <p:spPr>
            <a:xfrm>
              <a:off x="5334000" y="1047750"/>
              <a:ext cx="2819400" cy="646331"/>
            </a:xfrm>
            <a:prstGeom prst="rect">
              <a:avLst/>
            </a:prstGeom>
            <a:noFill/>
          </p:spPr>
          <p:txBody>
            <a:bodyPr wrap="square" rtlCol="0">
              <a:spAutoFit/>
            </a:bodyPr>
            <a:lstStyle/>
            <a:p>
              <a:pPr algn="ct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power consumption experiment</a:t>
              </a:r>
              <a:endParaRPr lang="en-US" b="1" dirty="0">
                <a:solidFill>
                  <a:srgbClr val="002060"/>
                </a:solidFill>
                <a:effectLst>
                  <a:outerShdw blurRad="38100" dist="38100" dir="2700000" algn="tl">
                    <a:srgbClr val="000000">
                      <a:alpha val="43137"/>
                    </a:srgbClr>
                  </a:outerShdw>
                </a:effectLst>
              </a:endParaRPr>
            </a:p>
          </p:txBody>
        </p:sp>
      </p:grpSp>
      <p:grpSp>
        <p:nvGrpSpPr>
          <p:cNvPr id="35" name="Group 34"/>
          <p:cNvGrpSpPr/>
          <p:nvPr/>
        </p:nvGrpSpPr>
        <p:grpSpPr>
          <a:xfrm>
            <a:off x="0" y="2038350"/>
            <a:ext cx="4820540" cy="2898577"/>
            <a:chOff x="448408" y="838200"/>
            <a:chExt cx="9919187" cy="5221278"/>
          </a:xfrm>
        </p:grpSpPr>
        <p:sp>
          <p:nvSpPr>
            <p:cNvPr id="36" name="Rectangle 35"/>
            <p:cNvSpPr/>
            <p:nvPr/>
          </p:nvSpPr>
          <p:spPr>
            <a:xfrm>
              <a:off x="914401" y="4267200"/>
              <a:ext cx="1729153" cy="15240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918796" y="4269723"/>
              <a:ext cx="609600" cy="1164252"/>
            </a:xfrm>
            <a:prstGeom prst="rect">
              <a:avLst/>
            </a:prstGeom>
            <a:noFill/>
          </p:spPr>
          <p:txBody>
            <a:bodyPr wrap="square" rtlCol="0">
              <a:spAutoFit/>
            </a:bodyPr>
            <a:lstStyle/>
            <a:p>
              <a:r>
                <a:rPr lang="en-US" sz="1200" dirty="0" smtClean="0"/>
                <a:t>Out</a:t>
              </a:r>
              <a:endParaRPr lang="en-US" sz="1200" dirty="0"/>
            </a:p>
          </p:txBody>
        </p:sp>
        <p:sp>
          <p:nvSpPr>
            <p:cNvPr id="38" name="TextBox 37"/>
            <p:cNvSpPr txBox="1"/>
            <p:nvPr/>
          </p:nvSpPr>
          <p:spPr>
            <a:xfrm>
              <a:off x="1859573" y="4406984"/>
              <a:ext cx="783981" cy="498965"/>
            </a:xfrm>
            <a:prstGeom prst="rect">
              <a:avLst/>
            </a:prstGeom>
            <a:noFill/>
          </p:spPr>
          <p:txBody>
            <a:bodyPr wrap="square" rtlCol="0">
              <a:spAutoFit/>
            </a:bodyPr>
            <a:lstStyle/>
            <a:p>
              <a:pPr algn="ctr"/>
              <a:r>
                <a:rPr lang="en-US" sz="1200" dirty="0" smtClean="0"/>
                <a:t>In</a:t>
              </a:r>
              <a:endParaRPr lang="en-US" sz="1200" dirty="0"/>
            </a:p>
          </p:txBody>
        </p:sp>
        <p:sp>
          <p:nvSpPr>
            <p:cNvPr id="39" name="TextBox 38"/>
            <p:cNvSpPr txBox="1"/>
            <p:nvPr/>
          </p:nvSpPr>
          <p:spPr>
            <a:xfrm>
              <a:off x="762000" y="5230550"/>
              <a:ext cx="2195146" cy="665287"/>
            </a:xfrm>
            <a:prstGeom prst="rect">
              <a:avLst/>
            </a:prstGeom>
            <a:noFill/>
          </p:spPr>
          <p:txBody>
            <a:bodyPr wrap="square" rtlCol="0">
              <a:spAutoFit/>
            </a:bodyPr>
            <a:lstStyle/>
            <a:p>
              <a:pPr algn="ctr"/>
              <a:r>
                <a:rPr lang="en-US" sz="1200" b="1" dirty="0" smtClean="0"/>
                <a:t>Air</a:t>
              </a:r>
              <a:r>
                <a:rPr lang="en-US" b="1" dirty="0" smtClean="0"/>
                <a:t> </a:t>
              </a:r>
              <a:r>
                <a:rPr lang="en-US" sz="1200" b="1" dirty="0" smtClean="0"/>
                <a:t>pump</a:t>
              </a:r>
              <a:endParaRPr lang="en-US" sz="1200" b="1" dirty="0"/>
            </a:p>
          </p:txBody>
        </p:sp>
        <p:grpSp>
          <p:nvGrpSpPr>
            <p:cNvPr id="40" name="Group 56"/>
            <p:cNvGrpSpPr/>
            <p:nvPr/>
          </p:nvGrpSpPr>
          <p:grpSpPr>
            <a:xfrm>
              <a:off x="4368312" y="3200400"/>
              <a:ext cx="2000249" cy="2859078"/>
              <a:chOff x="5130312" y="2819400"/>
              <a:chExt cx="2000249" cy="2859078"/>
            </a:xfrm>
          </p:grpSpPr>
          <p:sp>
            <p:nvSpPr>
              <p:cNvPr id="55" name="Rounded Rectangle 54"/>
              <p:cNvSpPr/>
              <p:nvPr/>
            </p:nvSpPr>
            <p:spPr>
              <a:xfrm>
                <a:off x="5181600" y="2971800"/>
                <a:ext cx="1524000" cy="2667000"/>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a:off x="5540326" y="2940148"/>
                <a:ext cx="762000" cy="2236763"/>
              </a:xfrm>
              <a:custGeom>
                <a:avLst/>
                <a:gdLst>
                  <a:gd name="connsiteX0" fmla="*/ 72683 w 762000"/>
                  <a:gd name="connsiteY0" fmla="*/ 0 h 2236763"/>
                  <a:gd name="connsiteX1" fmla="*/ 114886 w 762000"/>
                  <a:gd name="connsiteY1" fmla="*/ 2236763 h 2236763"/>
                  <a:gd name="connsiteX2" fmla="*/ 762000 w 762000"/>
                  <a:gd name="connsiteY2" fmla="*/ 0 h 2236763"/>
                </a:gdLst>
                <a:ahLst/>
                <a:cxnLst>
                  <a:cxn ang="0">
                    <a:pos x="connsiteX0" y="connsiteY0"/>
                  </a:cxn>
                  <a:cxn ang="0">
                    <a:pos x="connsiteX1" y="connsiteY1"/>
                  </a:cxn>
                  <a:cxn ang="0">
                    <a:pos x="connsiteX2" y="connsiteY2"/>
                  </a:cxn>
                </a:cxnLst>
                <a:rect l="l" t="t" r="r" b="b"/>
                <a:pathLst>
                  <a:path w="762000" h="2236763">
                    <a:moveTo>
                      <a:pt x="72683" y="0"/>
                    </a:moveTo>
                    <a:cubicBezTo>
                      <a:pt x="36341" y="1118381"/>
                      <a:pt x="0" y="2236763"/>
                      <a:pt x="114886" y="2236763"/>
                    </a:cubicBezTo>
                    <a:cubicBezTo>
                      <a:pt x="229772" y="2236763"/>
                      <a:pt x="642425" y="365760"/>
                      <a:pt x="762000" y="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Rectangle 56"/>
              <p:cNvSpPr/>
              <p:nvPr/>
            </p:nvSpPr>
            <p:spPr>
              <a:xfrm>
                <a:off x="5486400" y="2819400"/>
                <a:ext cx="228600" cy="152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p:cNvSpPr/>
              <p:nvPr/>
            </p:nvSpPr>
            <p:spPr>
              <a:xfrm>
                <a:off x="5791200" y="2819400"/>
                <a:ext cx="228600" cy="152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p:cNvSpPr/>
              <p:nvPr/>
            </p:nvSpPr>
            <p:spPr>
              <a:xfrm>
                <a:off x="6172200" y="2819400"/>
                <a:ext cx="228600" cy="152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TextBox 59"/>
              <p:cNvSpPr txBox="1"/>
              <p:nvPr/>
            </p:nvSpPr>
            <p:spPr>
              <a:xfrm>
                <a:off x="5130312" y="5124072"/>
                <a:ext cx="2000249" cy="554406"/>
              </a:xfrm>
              <a:prstGeom prst="rect">
                <a:avLst/>
              </a:prstGeom>
              <a:noFill/>
            </p:spPr>
            <p:txBody>
              <a:bodyPr wrap="square" rtlCol="0">
                <a:spAutoFit/>
              </a:bodyPr>
              <a:lstStyle/>
              <a:p>
                <a:r>
                  <a:rPr lang="en-US" sz="1400" b="1" dirty="0" smtClean="0"/>
                  <a:t>Flask</a:t>
                </a:r>
                <a:endParaRPr lang="en-US" sz="1400" b="1" dirty="0"/>
              </a:p>
            </p:txBody>
          </p:sp>
        </p:grpSp>
        <p:sp>
          <p:nvSpPr>
            <p:cNvPr id="41" name="Rounded Rectangle 40"/>
            <p:cNvSpPr/>
            <p:nvPr/>
          </p:nvSpPr>
          <p:spPr>
            <a:xfrm>
              <a:off x="7391400" y="3124200"/>
              <a:ext cx="1524000" cy="2667000"/>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7347438" y="4132462"/>
              <a:ext cx="3020157" cy="609846"/>
            </a:xfrm>
            <a:prstGeom prst="rect">
              <a:avLst/>
            </a:prstGeom>
            <a:noFill/>
          </p:spPr>
          <p:txBody>
            <a:bodyPr wrap="square" rtlCol="0">
              <a:spAutoFit/>
            </a:bodyPr>
            <a:lstStyle/>
            <a:p>
              <a:r>
                <a:rPr lang="en-US" sz="1600" b="1" dirty="0" smtClean="0"/>
                <a:t>Supply</a:t>
              </a:r>
              <a:endParaRPr lang="en-US" sz="1600" b="1" dirty="0"/>
            </a:p>
          </p:txBody>
        </p:sp>
        <p:sp>
          <p:nvSpPr>
            <p:cNvPr id="43" name="Rectangle 42"/>
            <p:cNvSpPr/>
            <p:nvPr/>
          </p:nvSpPr>
          <p:spPr>
            <a:xfrm>
              <a:off x="8077200" y="2971800"/>
              <a:ext cx="228600" cy="152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p:cNvSpPr/>
            <p:nvPr/>
          </p:nvSpPr>
          <p:spPr>
            <a:xfrm>
              <a:off x="762000" y="838200"/>
              <a:ext cx="1981200" cy="10668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448408" y="838200"/>
              <a:ext cx="2669930" cy="1164252"/>
            </a:xfrm>
            <a:prstGeom prst="rect">
              <a:avLst/>
            </a:prstGeom>
            <a:noFill/>
          </p:spPr>
          <p:txBody>
            <a:bodyPr wrap="square" rtlCol="0">
              <a:spAutoFit/>
            </a:bodyPr>
            <a:lstStyle/>
            <a:p>
              <a:pPr algn="ctr"/>
              <a:r>
                <a:rPr lang="en-US" b="1" dirty="0" smtClean="0"/>
                <a:t>CO2 Sensor</a:t>
              </a:r>
              <a:endParaRPr lang="en-US" b="1" dirty="0"/>
            </a:p>
          </p:txBody>
        </p:sp>
        <p:cxnSp>
          <p:nvCxnSpPr>
            <p:cNvPr id="46" name="Straight Connector 45"/>
            <p:cNvCxnSpPr/>
            <p:nvPr/>
          </p:nvCxnSpPr>
          <p:spPr>
            <a:xfrm flipV="1">
              <a:off x="1219200" y="1905000"/>
              <a:ext cx="0" cy="2362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209800" y="2590800"/>
              <a:ext cx="3352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stCxn id="58" idx="0"/>
            </p:cNvCxnSpPr>
            <p:nvPr/>
          </p:nvCxnSpPr>
          <p:spPr>
            <a:xfrm flipV="1">
              <a:off x="5143500" y="2362200"/>
              <a:ext cx="38100" cy="838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5181600" y="2362200"/>
              <a:ext cx="2971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8153400" y="2362200"/>
              <a:ext cx="0" cy="609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stCxn id="57" idx="0"/>
            </p:cNvCxnSpPr>
            <p:nvPr/>
          </p:nvCxnSpPr>
          <p:spPr>
            <a:xfrm flipH="1" flipV="1">
              <a:off x="4800600" y="1371600"/>
              <a:ext cx="38100" cy="18288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a:off x="2667000" y="1371600"/>
              <a:ext cx="2133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2209801" y="2590800"/>
              <a:ext cx="0" cy="16764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59" idx="0"/>
            </p:cNvCxnSpPr>
            <p:nvPr/>
          </p:nvCxnSpPr>
          <p:spPr>
            <a:xfrm flipV="1">
              <a:off x="5524500" y="2590800"/>
              <a:ext cx="38100" cy="609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29" name="Rectangle 5"/>
          <p:cNvSpPr>
            <a:spLocks noChangeArrowheads="1"/>
          </p:cNvSpPr>
          <p:nvPr/>
        </p:nvSpPr>
        <p:spPr bwMode="auto">
          <a:xfrm>
            <a:off x="0" y="32099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0" name="Rectangle 6"/>
          <p:cNvSpPr>
            <a:spLocks noChangeArrowheads="1"/>
          </p:cNvSpPr>
          <p:nvPr/>
        </p:nvSpPr>
        <p:spPr bwMode="auto">
          <a:xfrm>
            <a:off x="0" y="64198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96297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Figure 14( Equilibration in Water of Teflon AF, FIrst graph has an equilibration rate of 4.73 ppm/min, Second graph has an equilibration rate 3.73ppm/min, Third graph has an equilibration rate of 8.17 ppm/min)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84" name="Group 83"/>
          <p:cNvGrpSpPr>
            <a:grpSpLocks noChangeAspect="1"/>
          </p:cNvGrpSpPr>
          <p:nvPr/>
        </p:nvGrpSpPr>
        <p:grpSpPr>
          <a:xfrm>
            <a:off x="4876800" y="1885950"/>
            <a:ext cx="4088476" cy="2880361"/>
            <a:chOff x="565369" y="496613"/>
            <a:chExt cx="6461676" cy="4303987"/>
          </a:xfrm>
        </p:grpSpPr>
        <p:grpSp>
          <p:nvGrpSpPr>
            <p:cNvPr id="85" name="Group 84"/>
            <p:cNvGrpSpPr/>
            <p:nvPr/>
          </p:nvGrpSpPr>
          <p:grpSpPr>
            <a:xfrm>
              <a:off x="565369" y="2911929"/>
              <a:ext cx="2167759" cy="1066800"/>
              <a:chOff x="2089369" y="3429000"/>
              <a:chExt cx="2167759" cy="1066800"/>
            </a:xfrm>
          </p:grpSpPr>
          <p:sp>
            <p:nvSpPr>
              <p:cNvPr id="99" name="Rectangle 98"/>
              <p:cNvSpPr/>
              <p:nvPr/>
            </p:nvSpPr>
            <p:spPr>
              <a:xfrm>
                <a:off x="2209800" y="3429000"/>
                <a:ext cx="1371600" cy="10668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0" name="TextBox 6"/>
              <p:cNvSpPr txBox="1"/>
              <p:nvPr/>
            </p:nvSpPr>
            <p:spPr>
              <a:xfrm>
                <a:off x="2089369" y="3632511"/>
                <a:ext cx="2167759" cy="48289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b="1" dirty="0" smtClean="0"/>
                  <a:t>Batteries</a:t>
                </a:r>
                <a:endParaRPr lang="en-US" sz="1500" b="1" dirty="0"/>
              </a:p>
            </p:txBody>
          </p:sp>
        </p:grpSp>
        <p:cxnSp>
          <p:nvCxnSpPr>
            <p:cNvPr id="86" name="Straight Connector 85"/>
            <p:cNvCxnSpPr>
              <a:endCxn id="99" idx="0"/>
            </p:cNvCxnSpPr>
            <p:nvPr/>
          </p:nvCxnSpPr>
          <p:spPr>
            <a:xfrm flipH="1">
              <a:off x="1371600" y="838200"/>
              <a:ext cx="36787" cy="207372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7" name="Group 86"/>
            <p:cNvGrpSpPr/>
            <p:nvPr/>
          </p:nvGrpSpPr>
          <p:grpSpPr>
            <a:xfrm>
              <a:off x="5486400" y="2911929"/>
              <a:ext cx="1540645" cy="1066800"/>
              <a:chOff x="2209800" y="3429000"/>
              <a:chExt cx="1540645" cy="1066800"/>
            </a:xfrm>
          </p:grpSpPr>
          <p:sp>
            <p:nvSpPr>
              <p:cNvPr id="97" name="Rectangle 96"/>
              <p:cNvSpPr/>
              <p:nvPr/>
            </p:nvSpPr>
            <p:spPr>
              <a:xfrm>
                <a:off x="2209800" y="3429000"/>
                <a:ext cx="1371600" cy="10668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8" name="TextBox 6"/>
              <p:cNvSpPr txBox="1"/>
              <p:nvPr/>
            </p:nvSpPr>
            <p:spPr>
              <a:xfrm>
                <a:off x="2226445" y="3518649"/>
                <a:ext cx="1524000" cy="87380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smtClean="0"/>
                  <a:t>CO</a:t>
                </a:r>
                <a:r>
                  <a:rPr lang="en-US" sz="1600" b="1" baseline="-25000" dirty="0" smtClean="0"/>
                  <a:t>2</a:t>
                </a:r>
                <a:r>
                  <a:rPr lang="en-US" sz="1600" b="1" dirty="0" smtClean="0"/>
                  <a:t> module</a:t>
                </a:r>
                <a:endParaRPr lang="en-US" sz="1600" b="1" baseline="-25000" dirty="0"/>
              </a:p>
            </p:txBody>
          </p:sp>
        </p:grpSp>
        <p:grpSp>
          <p:nvGrpSpPr>
            <p:cNvPr id="88" name="Group 87"/>
            <p:cNvGrpSpPr/>
            <p:nvPr/>
          </p:nvGrpSpPr>
          <p:grpSpPr>
            <a:xfrm>
              <a:off x="2973991" y="496613"/>
              <a:ext cx="1600201" cy="1066800"/>
              <a:chOff x="2211991" y="3071084"/>
              <a:chExt cx="1600201" cy="1066800"/>
            </a:xfrm>
          </p:grpSpPr>
          <p:sp>
            <p:nvSpPr>
              <p:cNvPr id="95" name="Rectangle 94"/>
              <p:cNvSpPr/>
              <p:nvPr/>
            </p:nvSpPr>
            <p:spPr>
              <a:xfrm>
                <a:off x="2211991" y="3071084"/>
                <a:ext cx="1371601" cy="10668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6" name="TextBox 6"/>
              <p:cNvSpPr txBox="1"/>
              <p:nvPr/>
            </p:nvSpPr>
            <p:spPr>
              <a:xfrm>
                <a:off x="2211992" y="3184946"/>
                <a:ext cx="1600200" cy="3977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t>Power meter</a:t>
                </a:r>
                <a:endParaRPr lang="en-US" b="1" dirty="0"/>
              </a:p>
            </p:txBody>
          </p:sp>
        </p:grpSp>
        <p:cxnSp>
          <p:nvCxnSpPr>
            <p:cNvPr id="89" name="Straight Connector 88"/>
            <p:cNvCxnSpPr/>
            <p:nvPr/>
          </p:nvCxnSpPr>
          <p:spPr>
            <a:xfrm flipH="1">
              <a:off x="1408387" y="838200"/>
              <a:ext cx="156341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H="1">
              <a:off x="1371600" y="4800600"/>
              <a:ext cx="4800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4343400" y="838200"/>
              <a:ext cx="1828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a:stCxn id="99" idx="2"/>
            </p:cNvCxnSpPr>
            <p:nvPr/>
          </p:nvCxnSpPr>
          <p:spPr>
            <a:xfrm>
              <a:off x="1371600" y="3978728"/>
              <a:ext cx="0" cy="82187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a:endCxn id="97" idx="0"/>
            </p:cNvCxnSpPr>
            <p:nvPr/>
          </p:nvCxnSpPr>
          <p:spPr>
            <a:xfrm>
              <a:off x="6172201" y="838200"/>
              <a:ext cx="2" cy="207372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a:endCxn id="97" idx="2"/>
            </p:cNvCxnSpPr>
            <p:nvPr/>
          </p:nvCxnSpPr>
          <p:spPr>
            <a:xfrm flipV="1">
              <a:off x="6172201" y="3978727"/>
              <a:ext cx="2" cy="8218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8" presetClass="entr" presetSubtype="16"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diamond(in)">
                                      <p:cBhvr>
                                        <p:cTn id="10" dur="2000"/>
                                        <p:tgtEl>
                                          <p:spTgt spid="35"/>
                                        </p:tgtEl>
                                      </p:cBhvr>
                                    </p:animEffect>
                                  </p:childTnLst>
                                </p:cTn>
                              </p:par>
                              <p:par>
                                <p:cTn id="11" presetID="8" presetClass="entr" presetSubtype="16" fill="hold" nodeType="withEffect">
                                  <p:stCondLst>
                                    <p:cond delay="0"/>
                                  </p:stCondLst>
                                  <p:childTnLst>
                                    <p:set>
                                      <p:cBhvr>
                                        <p:cTn id="12" dur="1" fill="hold">
                                          <p:stCondLst>
                                            <p:cond delay="0"/>
                                          </p:stCondLst>
                                        </p:cTn>
                                        <p:tgtEl>
                                          <p:spTgt spid="84"/>
                                        </p:tgtEl>
                                        <p:attrNameLst>
                                          <p:attrName>style.visibility</p:attrName>
                                        </p:attrNameLst>
                                      </p:cBhvr>
                                      <p:to>
                                        <p:strVal val="visible"/>
                                      </p:to>
                                    </p:set>
                                    <p:animEffect transition="in" filter="diamond(in)">
                                      <p:cBhvr>
                                        <p:cTn id="13" dur="20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38400" y="133350"/>
            <a:ext cx="4038600" cy="954107"/>
          </a:xfrm>
          <a:prstGeom prst="rect">
            <a:avLst/>
          </a:prstGeom>
          <a:noFill/>
        </p:spPr>
        <p:txBody>
          <a:bodyPr wrap="square" rtlCol="0">
            <a:spAutoFit/>
          </a:bodyPr>
          <a:lstStyle/>
          <a:p>
            <a:pPr algn="ctr"/>
            <a:r>
              <a:rPr lang="en-US" sz="2800" b="1" dirty="0" smtClean="0">
                <a:solidFill>
                  <a:srgbClr val="002060"/>
                </a:solidFill>
                <a:effectLst>
                  <a:outerShdw blurRad="38100" dist="38100" dir="2700000" algn="tl">
                    <a:srgbClr val="000000">
                      <a:alpha val="43137"/>
                    </a:srgbClr>
                  </a:outerShdw>
                </a:effectLst>
              </a:rPr>
              <a:t>The vacuum  flask experiment</a:t>
            </a:r>
            <a:endParaRPr lang="en-US" sz="2800" b="1" dirty="0">
              <a:solidFill>
                <a:srgbClr val="002060"/>
              </a:solidFill>
              <a:effectLst>
                <a:outerShdw blurRad="38100" dist="38100" dir="2700000" algn="tl">
                  <a:srgbClr val="000000">
                    <a:alpha val="43137"/>
                  </a:srgbClr>
                </a:outerShdw>
              </a:effectLst>
            </a:endParaRPr>
          </a:p>
        </p:txBody>
      </p:sp>
      <p:graphicFrame>
        <p:nvGraphicFramePr>
          <p:cNvPr id="6" name="Chart 5"/>
          <p:cNvGraphicFramePr/>
          <p:nvPr/>
        </p:nvGraphicFramePr>
        <p:xfrm>
          <a:off x="304800" y="1352550"/>
          <a:ext cx="2324100" cy="2133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2895600" y="1352550"/>
          <a:ext cx="2743200" cy="2133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nvGraphicFramePr>
        <p:xfrm>
          <a:off x="6019800" y="1276350"/>
          <a:ext cx="2790825" cy="2209800"/>
        </p:xfrm>
        <a:graphic>
          <a:graphicData uri="http://schemas.openxmlformats.org/drawingml/2006/chart">
            <c:chart xmlns:c="http://schemas.openxmlformats.org/drawingml/2006/chart" xmlns:r="http://schemas.openxmlformats.org/officeDocument/2006/relationships" r:id="rId4"/>
          </a:graphicData>
        </a:graphic>
      </p:graphicFrame>
      <p:cxnSp>
        <p:nvCxnSpPr>
          <p:cNvPr id="11" name="Straight Arrow Connector 10"/>
          <p:cNvCxnSpPr/>
          <p:nvPr/>
        </p:nvCxnSpPr>
        <p:spPr>
          <a:xfrm>
            <a:off x="1524000" y="3486150"/>
            <a:ext cx="0" cy="685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7467600" y="3486150"/>
            <a:ext cx="0" cy="685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267200" y="3486150"/>
            <a:ext cx="0" cy="685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3505200" y="4324350"/>
            <a:ext cx="1031051" cy="369332"/>
          </a:xfrm>
          <a:prstGeom prst="rect">
            <a:avLst/>
          </a:prstGeom>
        </p:spPr>
        <p:txBody>
          <a:bodyPr wrap="none">
            <a:spAutoFit/>
          </a:bodyPr>
          <a:lstStyle/>
          <a:p>
            <a:r>
              <a:rPr lang="en-US" b="1" dirty="0" smtClean="0">
                <a:latin typeface="Times New Roman" pitchFamily="18" charset="0"/>
                <a:ea typeface="Calibri" pitchFamily="34" charset="0"/>
                <a:cs typeface="Times New Roman" pitchFamily="18" charset="0"/>
              </a:rPr>
              <a:t>3.73 min</a:t>
            </a:r>
            <a:endParaRPr lang="en-US" dirty="0"/>
          </a:p>
        </p:txBody>
      </p:sp>
      <p:sp>
        <p:nvSpPr>
          <p:cNvPr id="15" name="Rectangle 14"/>
          <p:cNvSpPr/>
          <p:nvPr/>
        </p:nvSpPr>
        <p:spPr>
          <a:xfrm>
            <a:off x="838200" y="4324350"/>
            <a:ext cx="1031051" cy="369332"/>
          </a:xfrm>
          <a:prstGeom prst="rect">
            <a:avLst/>
          </a:prstGeom>
        </p:spPr>
        <p:txBody>
          <a:bodyPr wrap="none">
            <a:spAutoFit/>
          </a:bodyPr>
          <a:lstStyle/>
          <a:p>
            <a:r>
              <a:rPr lang="en-US" b="1" dirty="0" smtClean="0">
                <a:latin typeface="Times New Roman" pitchFamily="18" charset="0"/>
                <a:ea typeface="Calibri" pitchFamily="34" charset="0"/>
                <a:cs typeface="Times New Roman" pitchFamily="18" charset="0"/>
              </a:rPr>
              <a:t>4.73 min</a:t>
            </a:r>
            <a:endParaRPr lang="en-US" dirty="0"/>
          </a:p>
        </p:txBody>
      </p:sp>
      <p:sp>
        <p:nvSpPr>
          <p:cNvPr id="16" name="Rectangle 15"/>
          <p:cNvSpPr/>
          <p:nvPr/>
        </p:nvSpPr>
        <p:spPr>
          <a:xfrm>
            <a:off x="7010400" y="4324350"/>
            <a:ext cx="1031051" cy="369332"/>
          </a:xfrm>
          <a:prstGeom prst="rect">
            <a:avLst/>
          </a:prstGeom>
        </p:spPr>
        <p:txBody>
          <a:bodyPr wrap="none">
            <a:spAutoFit/>
          </a:bodyPr>
          <a:lstStyle/>
          <a:p>
            <a:r>
              <a:rPr lang="en-US" b="1" dirty="0" smtClean="0">
                <a:latin typeface="Times New Roman" pitchFamily="18" charset="0"/>
                <a:ea typeface="Calibri" pitchFamily="34" charset="0"/>
                <a:cs typeface="Times New Roman" pitchFamily="18" charset="0"/>
              </a:rPr>
              <a:t>8.17 min</a:t>
            </a:r>
            <a:endParaRPr lang="en-US"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500"/>
                                        <p:tgtEl>
                                          <p:spTgt spid="6"/>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heckerboard(across)">
                                      <p:cBhvr>
                                        <p:cTn id="13" dur="500"/>
                                        <p:tgtEl>
                                          <p:spTgt spid="7"/>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heckerboard(across)">
                                      <p:cBhvr>
                                        <p:cTn id="16" dur="500"/>
                                        <p:tgtEl>
                                          <p:spTgt spid="8"/>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heckerboard(across)">
                                      <p:cBhvr>
                                        <p:cTn id="19" dur="500"/>
                                        <p:tgtEl>
                                          <p:spTgt spid="14"/>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checkerboard(across)">
                                      <p:cBhvr>
                                        <p:cTn id="22" dur="500"/>
                                        <p:tgtEl>
                                          <p:spTgt spid="15"/>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checkerboard(across)">
                                      <p:cBhvr>
                                        <p:cTn id="25" dur="500"/>
                                        <p:tgtEl>
                                          <p:spTgt spid="16"/>
                                        </p:tgtEl>
                                      </p:cBhvr>
                                    </p:animEffect>
                                  </p:childTnLst>
                                </p:cTn>
                              </p:par>
                              <p:par>
                                <p:cTn id="26" presetID="5" presetClass="entr" presetSubtype="1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checkerboard(across)">
                                      <p:cBhvr>
                                        <p:cTn id="28" dur="500"/>
                                        <p:tgtEl>
                                          <p:spTgt spid="11"/>
                                        </p:tgtEl>
                                      </p:cBhvr>
                                    </p:animEffect>
                                  </p:childTnLst>
                                </p:cTn>
                              </p:par>
                              <p:par>
                                <p:cTn id="29" presetID="5" presetClass="entr" presetSubtype="1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checkerboard(across)">
                                      <p:cBhvr>
                                        <p:cTn id="31" dur="500"/>
                                        <p:tgtEl>
                                          <p:spTgt spid="12"/>
                                        </p:tgtEl>
                                      </p:cBhvr>
                                    </p:animEffect>
                                  </p:childTnLst>
                                </p:cTn>
                              </p:par>
                              <p:par>
                                <p:cTn id="32" presetID="5" presetClass="entr" presetSubtype="10"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checkerboard(across)">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6" grpId="0">
        <p:bldAsOne/>
      </p:bldGraphic>
      <p:bldGraphic spid="7" grpId="0">
        <p:bldAsOne/>
      </p:bldGraphic>
      <p:bldGraphic spid="8" grpId="0">
        <p:bldAsOne/>
      </p:bldGraphic>
      <p:bldP spid="1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83745" y="438150"/>
            <a:ext cx="5695790" cy="523220"/>
          </a:xfrm>
          <a:prstGeom prst="rect">
            <a:avLst/>
          </a:prstGeom>
        </p:spPr>
        <p:txBody>
          <a:bodyPr wrap="none">
            <a:spAutoFit/>
          </a:bodyPr>
          <a:lstStyle/>
          <a:p>
            <a:pPr algn="ctr"/>
            <a:r>
              <a:rPr lang="en-US" sz="2800" b="1" dirty="0" smtClean="0">
                <a:solidFill>
                  <a:srgbClr val="002060"/>
                </a:solidFill>
                <a:effectLst>
                  <a:outerShdw blurRad="38100" dist="38100" dir="2700000" algn="tl">
                    <a:srgbClr val="000000">
                      <a:alpha val="43137"/>
                    </a:srgbClr>
                  </a:outerShdw>
                </a:effectLst>
              </a:rPr>
              <a:t>Power Consumption experiment</a:t>
            </a:r>
            <a:endParaRPr lang="en-US" sz="2800" b="1" dirty="0">
              <a:solidFill>
                <a:srgbClr val="002060"/>
              </a:solidFill>
              <a:effectLst>
                <a:outerShdw blurRad="38100" dist="38100" dir="2700000" algn="tl">
                  <a:srgbClr val="000000">
                    <a:alpha val="43137"/>
                  </a:srgbClr>
                </a:outerShdw>
              </a:effectLst>
            </a:endParaRPr>
          </a:p>
        </p:txBody>
      </p:sp>
      <p:sp>
        <p:nvSpPr>
          <p:cNvPr id="23" name="TextBox 22"/>
          <p:cNvSpPr txBox="1"/>
          <p:nvPr/>
        </p:nvSpPr>
        <p:spPr>
          <a:xfrm>
            <a:off x="609600" y="1352550"/>
            <a:ext cx="4114800" cy="369332"/>
          </a:xfrm>
          <a:prstGeom prst="rect">
            <a:avLst/>
          </a:prstGeom>
          <a:noFill/>
        </p:spPr>
        <p:txBody>
          <a:bodyPr wrap="square" rtlCol="0">
            <a:spAutoFit/>
          </a:bodyPr>
          <a:lstStyle/>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Pump Consumption: 3.08mAh</a:t>
            </a:r>
            <a:endParaRPr lang="en-US" b="1" dirty="0">
              <a:solidFill>
                <a:srgbClr val="002060"/>
              </a:solidFill>
              <a:effectLst>
                <a:outerShdw blurRad="38100" dist="38100" dir="2700000" algn="tl">
                  <a:srgbClr val="000000">
                    <a:alpha val="43137"/>
                  </a:srgbClr>
                </a:outerShdw>
              </a:effectLst>
            </a:endParaRPr>
          </a:p>
        </p:txBody>
      </p:sp>
      <p:sp>
        <p:nvSpPr>
          <p:cNvPr id="24" name="TextBox 23"/>
          <p:cNvSpPr txBox="1"/>
          <p:nvPr/>
        </p:nvSpPr>
        <p:spPr>
          <a:xfrm>
            <a:off x="609600" y="2038350"/>
            <a:ext cx="5334000" cy="369332"/>
          </a:xfrm>
          <a:prstGeom prst="rect">
            <a:avLst/>
          </a:prstGeom>
          <a:noFill/>
        </p:spPr>
        <p:txBody>
          <a:bodyPr wrap="square" rtlCol="0">
            <a:spAutoFit/>
          </a:bodyPr>
          <a:lstStyle/>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Sensor while awake (lights on): 6.04mAh</a:t>
            </a:r>
            <a:endParaRPr lang="en-US" b="1" dirty="0">
              <a:solidFill>
                <a:srgbClr val="002060"/>
              </a:solidFill>
              <a:effectLst>
                <a:outerShdw blurRad="38100" dist="38100" dir="2700000" algn="tl">
                  <a:srgbClr val="000000">
                    <a:alpha val="43137"/>
                  </a:srgbClr>
                </a:outerShdw>
              </a:effectLst>
            </a:endParaRPr>
          </a:p>
        </p:txBody>
      </p:sp>
      <p:sp>
        <p:nvSpPr>
          <p:cNvPr id="26" name="Rectangle 25"/>
          <p:cNvSpPr/>
          <p:nvPr/>
        </p:nvSpPr>
        <p:spPr>
          <a:xfrm>
            <a:off x="609600" y="2800350"/>
            <a:ext cx="5105400" cy="646331"/>
          </a:xfrm>
          <a:prstGeom prst="rect">
            <a:avLst/>
          </a:prstGeom>
        </p:spPr>
        <p:txBody>
          <a:bodyPr wrap="square">
            <a:spAutoFit/>
          </a:bodyPr>
          <a:lstStyle/>
          <a:p>
            <a:pPr>
              <a:buFont typeface="Wingdings" pitchFamily="2" charset="2"/>
              <a:buChar char="v"/>
            </a:pPr>
            <a:r>
              <a:rPr lang="en-US" b="1" dirty="0" smtClean="0">
                <a:solidFill>
                  <a:srgbClr val="002060"/>
                </a:solidFill>
                <a:effectLst>
                  <a:outerShdw blurRad="38100" dist="38100" dir="2700000" algn="tl">
                    <a:srgbClr val="000000">
                      <a:alpha val="43137"/>
                    </a:srgbClr>
                  </a:outerShdw>
                </a:effectLst>
              </a:rPr>
              <a:t>Microcontroller +SHT21+ 7805 Voltage regulator+ Sensor  (sleep  mode): 38.3mAh</a:t>
            </a:r>
            <a:endParaRPr lang="en-US" b="1" dirty="0">
              <a:solidFill>
                <a:srgbClr val="002060"/>
              </a:solidFill>
              <a:effectLst>
                <a:outerShdw blurRad="38100" dist="38100" dir="2700000" algn="tl">
                  <a:srgbClr val="000000">
                    <a:alpha val="43137"/>
                  </a:srgbClr>
                </a:outerShdw>
              </a:effectLst>
            </a:endParaRPr>
          </a:p>
        </p:txBody>
      </p:sp>
      <p:sp>
        <p:nvSpPr>
          <p:cNvPr id="6164"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9" name="TextBox 28"/>
          <p:cNvSpPr txBox="1"/>
          <p:nvPr/>
        </p:nvSpPr>
        <p:spPr>
          <a:xfrm>
            <a:off x="4800600" y="4248150"/>
            <a:ext cx="3733800" cy="369332"/>
          </a:xfrm>
          <a:prstGeom prst="rect">
            <a:avLst/>
          </a:prstGeom>
          <a:noFill/>
        </p:spPr>
        <p:txBody>
          <a:bodyPr wrap="square" rtlCol="0">
            <a:spAutoFit/>
          </a:bodyPr>
          <a:lstStyle/>
          <a:p>
            <a:r>
              <a:rPr lang="en-US" b="1" dirty="0" smtClean="0">
                <a:solidFill>
                  <a:srgbClr val="002060"/>
                </a:solidFill>
                <a:effectLst>
                  <a:outerShdw blurRad="38100" dist="38100" dir="2700000" algn="tl">
                    <a:srgbClr val="000000">
                      <a:alpha val="43137"/>
                    </a:srgbClr>
                  </a:outerShdw>
                </a:effectLst>
              </a:rPr>
              <a:t>D cell battery life: 14.5 days</a:t>
            </a:r>
            <a:endParaRPr lang="en-US" b="1" dirty="0">
              <a:solidFill>
                <a:srgbClr val="002060"/>
              </a:solidFill>
              <a:effectLst>
                <a:outerShdw blurRad="38100" dist="38100" dir="2700000" algn="tl">
                  <a:srgbClr val="000000">
                    <a:alpha val="43137"/>
                  </a:srgbClr>
                </a:outerShdw>
              </a:effectLst>
            </a:endParaRPr>
          </a:p>
        </p:txBody>
      </p:sp>
      <p:sp>
        <p:nvSpPr>
          <p:cNvPr id="30" name="TextBox 29"/>
          <p:cNvSpPr txBox="1"/>
          <p:nvPr/>
        </p:nvSpPr>
        <p:spPr>
          <a:xfrm>
            <a:off x="381000" y="4248150"/>
            <a:ext cx="2590800" cy="646331"/>
          </a:xfrm>
          <a:prstGeom prst="rect">
            <a:avLst/>
          </a:prstGeom>
          <a:noFill/>
        </p:spPr>
        <p:txBody>
          <a:bodyPr wrap="square" rtlCol="0">
            <a:spAutoFit/>
          </a:bodyPr>
          <a:lstStyle/>
          <a:p>
            <a:r>
              <a:rPr lang="en-US" b="1" dirty="0" smtClean="0">
                <a:solidFill>
                  <a:srgbClr val="002060"/>
                </a:solidFill>
                <a:effectLst>
                  <a:outerShdw blurRad="38100" dist="38100" dir="2700000" algn="tl">
                    <a:srgbClr val="000000">
                      <a:alpha val="43137"/>
                    </a:srgbClr>
                  </a:outerShdw>
                </a:effectLst>
              </a:rPr>
              <a:t>Total= 47.42mAh</a:t>
            </a:r>
          </a:p>
          <a:p>
            <a:endParaRPr lang="en-US" b="1" dirty="0">
              <a:solidFill>
                <a:srgbClr val="002060"/>
              </a:solidFill>
              <a:effectLst>
                <a:outerShdw blurRad="38100" dist="38100" dir="2700000" algn="tl">
                  <a:srgbClr val="000000">
                    <a:alpha val="43137"/>
                  </a:srgbClr>
                </a:outerShdw>
              </a:effectLst>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checkerboard(across)">
                                      <p:cBhvr>
                                        <p:cTn id="10" dur="500"/>
                                        <p:tgtEl>
                                          <p:spTgt spid="23"/>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checkerboard(across)">
                                      <p:cBhvr>
                                        <p:cTn id="13" dur="500"/>
                                        <p:tgtEl>
                                          <p:spTgt spid="24"/>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checkerboard(across)">
                                      <p:cBhvr>
                                        <p:cTn id="16" dur="500"/>
                                        <p:tgtEl>
                                          <p:spTgt spid="26"/>
                                        </p:tgtEl>
                                      </p:cBhvr>
                                    </p:animEffect>
                                  </p:childTnLst>
                                </p:cTn>
                              </p:par>
                              <p:par>
                                <p:cTn id="17" presetID="5" presetClass="entr" presetSubtype="10" fill="hold" grpId="0" nodeType="withEffect" nodePh="1">
                                  <p:stCondLst>
                                    <p:cond delay="0"/>
                                  </p:stCondLst>
                                  <p:endCondLst>
                                    <p:cond evt="begin" delay="0">
                                      <p:tn val="17"/>
                                    </p:cond>
                                  </p:endCondLst>
                                  <p:childTnLst>
                                    <p:set>
                                      <p:cBhvr>
                                        <p:cTn id="18" dur="1" fill="hold">
                                          <p:stCondLst>
                                            <p:cond delay="0"/>
                                          </p:stCondLst>
                                        </p:cTn>
                                        <p:tgtEl>
                                          <p:spTgt spid="6164"/>
                                        </p:tgtEl>
                                        <p:attrNameLst>
                                          <p:attrName>style.visibility</p:attrName>
                                        </p:attrNameLst>
                                      </p:cBhvr>
                                      <p:to>
                                        <p:strVal val="visible"/>
                                      </p:to>
                                    </p:set>
                                    <p:animEffect transition="in" filter="checkerboard(across)">
                                      <p:cBhvr>
                                        <p:cTn id="19" dur="500"/>
                                        <p:tgtEl>
                                          <p:spTgt spid="6164"/>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checkerboard(across)">
                                      <p:cBhvr>
                                        <p:cTn id="22" dur="500"/>
                                        <p:tgtEl>
                                          <p:spTgt spid="29"/>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checkerboard(across)">
                                      <p:cBhvr>
                                        <p:cTn id="2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p:bldP spid="24" grpId="0"/>
      <p:bldP spid="26" grpId="0"/>
      <p:bldP spid="6164" grpId="0"/>
      <p:bldP spid="29" grpId="0"/>
      <p:bldP spid="30" grpId="0"/>
    </p:bld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2769</TotalTime>
  <Words>1164</Words>
  <Application>Microsoft Office PowerPoint</Application>
  <PresentationFormat>On-screen Show (16:9)</PresentationFormat>
  <Paragraphs>198</Paragraphs>
  <Slides>14</Slides>
  <Notes>6</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Technic</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Miguel</dc:creator>
  <cp:lastModifiedBy>Miguel</cp:lastModifiedBy>
  <cp:revision>158</cp:revision>
  <dcterms:created xsi:type="dcterms:W3CDTF">2013-08-05T20:49:14Z</dcterms:created>
  <dcterms:modified xsi:type="dcterms:W3CDTF">2013-08-14T04:37:00Z</dcterms:modified>
</cp:coreProperties>
</file>