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notesMasterIdLst>
    <p:notesMasterId r:id="rId46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67" r:id="rId11"/>
    <p:sldId id="270" r:id="rId12"/>
    <p:sldId id="311" r:id="rId13"/>
    <p:sldId id="283" r:id="rId14"/>
    <p:sldId id="306" r:id="rId15"/>
    <p:sldId id="299" r:id="rId16"/>
    <p:sldId id="269" r:id="rId17"/>
    <p:sldId id="272" r:id="rId18"/>
    <p:sldId id="275" r:id="rId19"/>
    <p:sldId id="300" r:id="rId20"/>
    <p:sldId id="278" r:id="rId21"/>
    <p:sldId id="285" r:id="rId22"/>
    <p:sldId id="292" r:id="rId23"/>
    <p:sldId id="293" r:id="rId24"/>
    <p:sldId id="291" r:id="rId25"/>
    <p:sldId id="294" r:id="rId26"/>
    <p:sldId id="284" r:id="rId27"/>
    <p:sldId id="257" r:id="rId28"/>
    <p:sldId id="258" r:id="rId29"/>
    <p:sldId id="259" r:id="rId30"/>
    <p:sldId id="287" r:id="rId31"/>
    <p:sldId id="286" r:id="rId32"/>
    <p:sldId id="271" r:id="rId33"/>
    <p:sldId id="288" r:id="rId34"/>
    <p:sldId id="298" r:id="rId35"/>
    <p:sldId id="310" r:id="rId36"/>
    <p:sldId id="309" r:id="rId37"/>
    <p:sldId id="289" r:id="rId38"/>
    <p:sldId id="295" r:id="rId39"/>
    <p:sldId id="297" r:id="rId40"/>
    <p:sldId id="304" r:id="rId41"/>
    <p:sldId id="301" r:id="rId42"/>
    <p:sldId id="303" r:id="rId43"/>
    <p:sldId id="302" r:id="rId44"/>
    <p:sldId id="312" r:id="rId45"/>
  </p:sldIdLst>
  <p:sldSz cx="9144000" cy="5143500" type="screen16x9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484" autoAdjust="0"/>
    <p:restoredTop sz="88201" autoAdjust="0"/>
  </p:normalViewPr>
  <p:slideViewPr>
    <p:cSldViewPr>
      <p:cViewPr>
        <p:scale>
          <a:sx n="130" d="100"/>
          <a:sy n="130" d="100"/>
        </p:scale>
        <p:origin x="-114" y="-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396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26833" cy="464185"/>
          </a:xfrm>
          <a:prstGeom prst="rect">
            <a:avLst/>
          </a:prstGeom>
        </p:spPr>
        <p:txBody>
          <a:bodyPr vert="horz" lIns="92959" tIns="46479" rIns="92959" bIns="4647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4185"/>
          </a:xfrm>
          <a:prstGeom prst="rect">
            <a:avLst/>
          </a:prstGeom>
        </p:spPr>
        <p:txBody>
          <a:bodyPr vert="horz" lIns="92959" tIns="46479" rIns="92959" bIns="46479" rtlCol="0"/>
          <a:lstStyle>
            <a:lvl1pPr algn="r">
              <a:defRPr sz="1200"/>
            </a:lvl1pPr>
          </a:lstStyle>
          <a:p>
            <a:fld id="{2FDB7DC5-F621-42E9-A661-DF25EDF27145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9" tIns="46479" rIns="92959" bIns="4647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9" tIns="46479" rIns="92959" bIns="4647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17904"/>
            <a:ext cx="3026833" cy="464185"/>
          </a:xfrm>
          <a:prstGeom prst="rect">
            <a:avLst/>
          </a:prstGeom>
        </p:spPr>
        <p:txBody>
          <a:bodyPr vert="horz" lIns="92959" tIns="46479" rIns="92959" bIns="4647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4"/>
            <a:ext cx="3026833" cy="464185"/>
          </a:xfrm>
          <a:prstGeom prst="rect">
            <a:avLst/>
          </a:prstGeom>
        </p:spPr>
        <p:txBody>
          <a:bodyPr vert="horz" lIns="92959" tIns="46479" rIns="92959" bIns="46479" rtlCol="0" anchor="b"/>
          <a:lstStyle>
            <a:lvl1pPr algn="r">
              <a:defRPr sz="1200"/>
            </a:lvl1pPr>
          </a:lstStyle>
          <a:p>
            <a:fld id="{E9FA5CE3-4EE2-4173-91F3-40D1ACCC33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6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Meeting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Sensor</a:t>
            </a:r>
          </a:p>
          <a:p>
            <a:endParaRPr lang="en-US" baseline="0" dirty="0" smtClean="0"/>
          </a:p>
          <a:p>
            <a:r>
              <a:rPr lang="en-US" baseline="0" dirty="0" smtClean="0"/>
              <a:t>Deploy</a:t>
            </a:r>
          </a:p>
          <a:p>
            <a:endParaRPr lang="en-US" baseline="0" dirty="0" smtClean="0"/>
          </a:p>
          <a:p>
            <a:r>
              <a:rPr lang="en-US" baseline="0" dirty="0" smtClean="0"/>
              <a:t>New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AF Membrane</a:t>
            </a:r>
          </a:p>
          <a:p>
            <a:endParaRPr lang="en-US" dirty="0" smtClean="0"/>
          </a:p>
          <a:p>
            <a:r>
              <a:rPr lang="en-US" dirty="0" smtClean="0"/>
              <a:t>Pump</a:t>
            </a:r>
          </a:p>
          <a:p>
            <a:endParaRPr lang="en-US" dirty="0" smtClean="0"/>
          </a:p>
          <a:p>
            <a:r>
              <a:rPr lang="en-US" dirty="0" err="1" smtClean="0"/>
              <a:t>Nafion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Sensor </a:t>
            </a:r>
          </a:p>
          <a:p>
            <a:endParaRPr lang="en-US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Land/Ocean </a:t>
            </a:r>
            <a:r>
              <a:rPr lang="en-US" baseline="0" dirty="0" smtClean="0"/>
              <a:t>biochemical observatory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68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Land/Ocean </a:t>
            </a:r>
            <a:r>
              <a:rPr lang="en-US" baseline="0" dirty="0" smtClean="0"/>
              <a:t>biochemical observatory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68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Float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68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Biofouling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68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Dates</a:t>
            </a:r>
          </a:p>
          <a:p>
            <a:endParaRPr lang="en-US" dirty="0" smtClean="0"/>
          </a:p>
          <a:p>
            <a:r>
              <a:rPr lang="en-US" dirty="0" smtClean="0"/>
              <a:t>CO2</a:t>
            </a:r>
          </a:p>
          <a:p>
            <a:endParaRPr lang="en-US" dirty="0" smtClean="0"/>
          </a:p>
          <a:p>
            <a:r>
              <a:rPr lang="en-US" dirty="0" smtClean="0"/>
              <a:t>Tide</a:t>
            </a:r>
          </a:p>
          <a:p>
            <a:endParaRPr lang="en-US" dirty="0" smtClean="0"/>
          </a:p>
          <a:p>
            <a:r>
              <a:rPr lang="en-US" dirty="0" smtClean="0"/>
              <a:t>Looks Tidal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14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</a:t>
            </a:r>
            <a:r>
              <a:rPr lang="en-US" baseline="0" dirty="0" smtClean="0"/>
              <a:t> Tide</a:t>
            </a:r>
          </a:p>
          <a:p>
            <a:endParaRPr lang="en-US" baseline="0" dirty="0" smtClean="0"/>
          </a:p>
          <a:p>
            <a:r>
              <a:rPr lang="en-US" baseline="0" dirty="0" smtClean="0"/>
              <a:t>Low CO2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4113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Low</a:t>
            </a:r>
            <a:r>
              <a:rPr lang="en-US" baseline="0" dirty="0" smtClean="0"/>
              <a:t> tide </a:t>
            </a:r>
          </a:p>
          <a:p>
            <a:endParaRPr lang="en-US" baseline="0" dirty="0" smtClean="0"/>
          </a:p>
          <a:p>
            <a:r>
              <a:rPr lang="en-US" baseline="0" dirty="0" smtClean="0"/>
              <a:t>High CO2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7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CO2</a:t>
            </a:r>
          </a:p>
          <a:p>
            <a:endParaRPr lang="en-US" dirty="0" smtClean="0"/>
          </a:p>
          <a:p>
            <a:r>
              <a:rPr lang="en-US" dirty="0" smtClean="0"/>
              <a:t>Temp</a:t>
            </a:r>
          </a:p>
          <a:p>
            <a:endParaRPr lang="en-US" dirty="0" smtClean="0"/>
          </a:p>
          <a:p>
            <a:r>
              <a:rPr lang="en-US" dirty="0" smtClean="0"/>
              <a:t>Close</a:t>
            </a:r>
          </a:p>
          <a:p>
            <a:endParaRPr lang="en-US" dirty="0" smtClean="0"/>
          </a:p>
          <a:p>
            <a:r>
              <a:rPr lang="en-US" dirty="0" smtClean="0"/>
              <a:t>Measures</a:t>
            </a:r>
            <a:r>
              <a:rPr lang="en-US" baseline="0" dirty="0" smtClean="0"/>
              <a:t> CO2</a:t>
            </a:r>
          </a:p>
          <a:p>
            <a:r>
              <a:rPr lang="en-US" baseline="0" dirty="0" smtClean="0"/>
              <a:t>Sensor Affected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72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Trend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14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1197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clear</a:t>
            </a:r>
          </a:p>
          <a:p>
            <a:endParaRPr lang="en-US" dirty="0" smtClean="0"/>
          </a:p>
          <a:p>
            <a:r>
              <a:rPr lang="en-US" dirty="0" smtClean="0"/>
              <a:t>Drift</a:t>
            </a:r>
          </a:p>
          <a:p>
            <a:endParaRPr lang="en-US" dirty="0" smtClean="0"/>
          </a:p>
          <a:p>
            <a:r>
              <a:rPr lang="en-US" dirty="0" smtClean="0"/>
              <a:t>Forget 600</a:t>
            </a:r>
          </a:p>
          <a:p>
            <a:endParaRPr lang="en-US" dirty="0" smtClean="0"/>
          </a:p>
          <a:p>
            <a:r>
              <a:rPr lang="en-US" dirty="0" smtClean="0"/>
              <a:t>Post Cal</a:t>
            </a:r>
            <a:r>
              <a:rPr lang="en-US" baseline="0" dirty="0" smtClean="0"/>
              <a:t> Check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331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Improve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Short</a:t>
            </a:r>
          </a:p>
          <a:p>
            <a:endParaRPr lang="en-US" baseline="0" dirty="0" smtClean="0"/>
          </a:p>
          <a:p>
            <a:r>
              <a:rPr lang="en-US" baseline="0" dirty="0" smtClean="0"/>
              <a:t>Bat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677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</a:t>
            </a:r>
            <a:r>
              <a:rPr lang="en-US" baseline="0" dirty="0" smtClean="0"/>
              <a:t> Gas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5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</a:t>
            </a:r>
            <a:r>
              <a:rPr lang="en-US" dirty="0" err="1" smtClean="0"/>
              <a:t>teflon</a:t>
            </a:r>
            <a:r>
              <a:rPr lang="en-US" baseline="0" dirty="0" smtClean="0"/>
              <a:t> AF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5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Lower</a:t>
            </a:r>
            <a:r>
              <a:rPr lang="en-US" baseline="0" dirty="0" smtClean="0"/>
              <a:t> </a:t>
            </a:r>
            <a:r>
              <a:rPr lang="en-US" baseline="0" dirty="0" smtClean="0"/>
              <a:t>cost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greater </a:t>
            </a:r>
            <a:r>
              <a:rPr lang="en-US" baseline="0" dirty="0" smtClean="0"/>
              <a:t>equilibration volume 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Copper Prop</a:t>
            </a:r>
          </a:p>
          <a:p>
            <a:endParaRPr lang="en-US" baseline="0" dirty="0" smtClean="0"/>
          </a:p>
          <a:p>
            <a:r>
              <a:rPr lang="en-US" dirty="0" smtClean="0"/>
              <a:t>Smaller</a:t>
            </a:r>
            <a:r>
              <a:rPr lang="en-US" baseline="0" dirty="0" smtClean="0"/>
              <a:t> dead volume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5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baseline="0" dirty="0" smtClean="0"/>
              <a:t>Less tubing</a:t>
            </a:r>
          </a:p>
          <a:p>
            <a:endParaRPr lang="en-US" b="0" baseline="0" dirty="0" smtClean="0"/>
          </a:p>
          <a:p>
            <a:r>
              <a:rPr lang="en-US" b="0" baseline="0" dirty="0" err="1" smtClean="0"/>
              <a:t>Whoo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hoo</a:t>
            </a:r>
            <a:r>
              <a:rPr lang="en-US" b="0" baseline="0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29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College</a:t>
            </a:r>
            <a:r>
              <a:rPr lang="en-US" baseline="0" dirty="0" smtClean="0"/>
              <a:t> Students Important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Cost Compare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½ price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1434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Air pump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833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Tube</a:t>
            </a:r>
            <a:r>
              <a:rPr lang="en-US" baseline="0" dirty="0" smtClean="0"/>
              <a:t> Type 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="1" baseline="0" dirty="0" smtClean="0"/>
              <a:t>$15,000 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$50,000</a:t>
            </a:r>
          </a:p>
          <a:p>
            <a:endParaRPr lang="en-US" b="1" baseline="0" dirty="0" smtClean="0"/>
          </a:p>
          <a:p>
            <a:r>
              <a:rPr lang="en-US" b="0" baseline="0" dirty="0" smtClean="0"/>
              <a:t>Tesla vs 10 x 10 speed bikes </a:t>
            </a:r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4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Respiration Cycle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2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Diel reparation cycle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Drift</a:t>
            </a:r>
          </a:p>
          <a:p>
            <a:endParaRPr lang="en-US" dirty="0" smtClean="0"/>
          </a:p>
          <a:p>
            <a:r>
              <a:rPr lang="en-US" dirty="0" smtClean="0"/>
              <a:t>Improve</a:t>
            </a:r>
          </a:p>
          <a:p>
            <a:endParaRPr lang="en-US" dirty="0" smtClean="0"/>
          </a:p>
          <a:p>
            <a:r>
              <a:rPr lang="en-US" dirty="0" smtClean="0"/>
              <a:t>High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protive</a:t>
            </a:r>
            <a:r>
              <a:rPr lang="en-US" baseline="0" dirty="0" smtClean="0"/>
              <a:t> costal zones</a:t>
            </a:r>
          </a:p>
          <a:p>
            <a:r>
              <a:rPr lang="en-US" baseline="0" dirty="0" smtClean="0"/>
              <a:t>Low cost</a:t>
            </a:r>
            <a:endParaRPr lang="en-US" dirty="0" smtClean="0"/>
          </a:p>
          <a:p>
            <a:r>
              <a:rPr lang="en-US" dirty="0" smtClean="0"/>
              <a:t>Spatial</a:t>
            </a:r>
            <a:r>
              <a:rPr lang="en-US" baseline="0" dirty="0" smtClean="0"/>
              <a:t> resolution on environmental variability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9434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Debug</a:t>
            </a:r>
            <a:r>
              <a:rPr lang="en-US" baseline="0" dirty="0" smtClean="0"/>
              <a:t> second sensor </a:t>
            </a:r>
            <a:r>
              <a:rPr lang="en-US" baseline="0" dirty="0" err="1" smtClean="0"/>
              <a:t>cuircut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Parallel </a:t>
            </a:r>
            <a:r>
              <a:rPr lang="en-US" baseline="0" dirty="0" err="1" smtClean="0"/>
              <a:t>deplyoment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r>
              <a:rPr lang="en-US" baseline="0" dirty="0" smtClean="0"/>
              <a:t>Optimize for lower power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Open </a:t>
            </a:r>
            <a:r>
              <a:rPr lang="en-US" baseline="0" dirty="0" err="1" smtClean="0"/>
              <a:t>sorce</a:t>
            </a:r>
            <a:r>
              <a:rPr lang="en-US" baseline="0" dirty="0" smtClean="0"/>
              <a:t> low cost sensor for education and </a:t>
            </a:r>
            <a:r>
              <a:rPr lang="en-US" baseline="0" dirty="0" err="1" smtClean="0"/>
              <a:t>rearch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233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Where</a:t>
            </a:r>
            <a:r>
              <a:rPr lang="en-US" baseline="0" dirty="0" smtClean="0"/>
              <a:t> all of the photos taken by people other than me can be found. </a:t>
            </a:r>
          </a:p>
          <a:p>
            <a:r>
              <a:rPr lang="en-US" baseline="0" dirty="0" smtClean="0"/>
              <a:t>Line numbers </a:t>
            </a:r>
            <a:r>
              <a:rPr lang="en-US" baseline="0" dirty="0" err="1" smtClean="0"/>
              <a:t>visable</a:t>
            </a:r>
            <a:r>
              <a:rPr lang="en-US" baseline="0" dirty="0" smtClean="0"/>
              <a:t> 2</a:t>
            </a:r>
          </a:p>
          <a:p>
            <a:r>
              <a:rPr lang="en-US" baseline="0" dirty="0" smtClean="0"/>
              <a:t>3</a:t>
            </a:r>
          </a:p>
          <a:p>
            <a:r>
              <a:rPr lang="en-US" baseline="0" dirty="0" smtClean="0"/>
              <a:t>4</a:t>
            </a:r>
          </a:p>
          <a:p>
            <a:r>
              <a:rPr lang="en-US" baseline="0" dirty="0" smtClean="0"/>
              <a:t>5</a:t>
            </a:r>
          </a:p>
          <a:p>
            <a:r>
              <a:rPr lang="en-US" baseline="0" dirty="0" smtClean="0"/>
              <a:t>6</a:t>
            </a:r>
          </a:p>
          <a:p>
            <a:r>
              <a:rPr lang="en-US" baseline="0" dirty="0" smtClean="0"/>
              <a:t>7</a:t>
            </a:r>
          </a:p>
          <a:p>
            <a:r>
              <a:rPr lang="en-US" baseline="0" dirty="0" smtClean="0"/>
              <a:t>8</a:t>
            </a:r>
          </a:p>
          <a:p>
            <a:r>
              <a:rPr lang="en-US" baseline="0" dirty="0" smtClean="0"/>
              <a:t>9</a:t>
            </a:r>
          </a:p>
          <a:p>
            <a:r>
              <a:rPr lang="en-US" baseline="0" dirty="0" smtClean="0"/>
              <a:t>10</a:t>
            </a:r>
          </a:p>
          <a:p>
            <a:r>
              <a:rPr lang="en-US" baseline="0" dirty="0" smtClean="0"/>
              <a:t>11</a:t>
            </a:r>
          </a:p>
          <a:p>
            <a:r>
              <a:rPr lang="en-US" baseline="0" dirty="0" smtClean="0"/>
              <a:t>12</a:t>
            </a:r>
          </a:p>
          <a:p>
            <a:r>
              <a:rPr lang="en-US" baseline="0" dirty="0" smtClean="0"/>
              <a:t>13</a:t>
            </a:r>
          </a:p>
          <a:p>
            <a:r>
              <a:rPr lang="en-US" baseline="0" dirty="0" smtClean="0"/>
              <a:t>14</a:t>
            </a:r>
          </a:p>
          <a:p>
            <a:r>
              <a:rPr lang="en-US" baseline="0" dirty="0" smtClean="0"/>
              <a:t>15</a:t>
            </a:r>
          </a:p>
          <a:p>
            <a:r>
              <a:rPr lang="en-US" baseline="0" dirty="0" smtClean="0"/>
              <a:t>16</a:t>
            </a:r>
          </a:p>
          <a:p>
            <a:r>
              <a:rPr lang="en-US" baseline="0" dirty="0" smtClean="0"/>
              <a:t>17</a:t>
            </a:r>
          </a:p>
          <a:p>
            <a:r>
              <a:rPr lang="en-US" baseline="0" dirty="0" smtClean="0"/>
              <a:t>18</a:t>
            </a:r>
          </a:p>
          <a:p>
            <a:r>
              <a:rPr lang="en-US" baseline="0" dirty="0" smtClean="0"/>
              <a:t>19</a:t>
            </a:r>
          </a:p>
          <a:p>
            <a:r>
              <a:rPr lang="en-US" baseline="0" dirty="0" smtClean="0"/>
              <a:t>20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990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locations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8464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so good.</a:t>
            </a:r>
          </a:p>
          <a:p>
            <a:endParaRPr lang="en-US" dirty="0" smtClean="0"/>
          </a:p>
          <a:p>
            <a:r>
              <a:rPr lang="en-US" dirty="0" smtClean="0"/>
              <a:t>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471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Experiment</a:t>
            </a:r>
          </a:p>
          <a:p>
            <a:endParaRPr lang="en-US" dirty="0" smtClean="0"/>
          </a:p>
          <a:p>
            <a:r>
              <a:rPr lang="en-US" dirty="0" smtClean="0"/>
              <a:t>We</a:t>
            </a:r>
            <a:r>
              <a:rPr lang="en-US" baseline="0" dirty="0" smtClean="0"/>
              <a:t> “Ken already done”</a:t>
            </a:r>
          </a:p>
          <a:p>
            <a:endParaRPr lang="en-US" baseline="0" dirty="0" smtClean="0"/>
          </a:p>
          <a:p>
            <a:r>
              <a:rPr lang="en-US" baseline="0" dirty="0" smtClean="0"/>
              <a:t>Per degree</a:t>
            </a:r>
          </a:p>
          <a:p>
            <a:endParaRPr lang="en-US" baseline="0" dirty="0" smtClean="0"/>
          </a:p>
          <a:p>
            <a:r>
              <a:rPr lang="en-US" baseline="0" dirty="0" smtClean="0"/>
              <a:t>6 ppm total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215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CO2 Perm</a:t>
            </a:r>
          </a:p>
          <a:p>
            <a:endParaRPr lang="en-US" baseline="0" dirty="0" smtClean="0"/>
          </a:p>
          <a:p>
            <a:r>
              <a:rPr lang="en-US" baseline="0" dirty="0" smtClean="0"/>
              <a:t>Bottle</a:t>
            </a:r>
          </a:p>
          <a:p>
            <a:endParaRPr lang="en-US" baseline="0" dirty="0" smtClean="0"/>
          </a:p>
          <a:p>
            <a:r>
              <a:rPr lang="en-US" baseline="0" dirty="0" smtClean="0"/>
              <a:t>Blow</a:t>
            </a:r>
          </a:p>
          <a:p>
            <a:endParaRPr lang="en-US" baseline="0" dirty="0" smtClean="0"/>
          </a:p>
          <a:p>
            <a:r>
              <a:rPr lang="en-US" baseline="0" dirty="0" smtClean="0"/>
              <a:t>15s</a:t>
            </a:r>
          </a:p>
          <a:p>
            <a:endParaRPr lang="en-US" baseline="0" dirty="0" smtClean="0"/>
          </a:p>
          <a:p>
            <a:r>
              <a:rPr lang="en-US" baseline="0" dirty="0" smtClean="0"/>
              <a:t>35s</a:t>
            </a:r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677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Humidity</a:t>
            </a:r>
            <a:r>
              <a:rPr lang="en-US" baseline="0" dirty="0" smtClean="0"/>
              <a:t> increased but didn’t flood so we will say it works </a:t>
            </a:r>
          </a:p>
          <a:p>
            <a:r>
              <a:rPr lang="en-US" baseline="0" dirty="0" smtClean="0"/>
              <a:t>Need to use desiccate and </a:t>
            </a:r>
            <a:r>
              <a:rPr lang="en-US" baseline="0" dirty="0" err="1" smtClean="0"/>
              <a:t>nafion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677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Probably</a:t>
            </a:r>
            <a:r>
              <a:rPr lang="en-US" b="1" baseline="0" dirty="0" smtClean="0"/>
              <a:t> not. Too much Explaining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6634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406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Carbon system 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CO2</a:t>
            </a:r>
            <a:endParaRPr lang="en-US" baseline="0" dirty="0" smtClean="0"/>
          </a:p>
          <a:p>
            <a:r>
              <a:rPr lang="en-US" baseline="0" dirty="0" smtClean="0"/>
              <a:t>pH</a:t>
            </a:r>
          </a:p>
          <a:p>
            <a:r>
              <a:rPr lang="en-US" baseline="0" dirty="0" smtClean="0"/>
              <a:t>DIC   Dissolved Inorganic Carbon</a:t>
            </a:r>
          </a:p>
          <a:p>
            <a:r>
              <a:rPr lang="en-US" baseline="0" dirty="0" smtClean="0"/>
              <a:t>Alkalinity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744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4022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Humidty</a:t>
            </a:r>
            <a:r>
              <a:rPr lang="en-US" baseline="0" dirty="0" smtClean="0"/>
              <a:t> vs cos and in time for both </a:t>
            </a:r>
            <a:r>
              <a:rPr lang="en-US" baseline="0" dirty="0" err="1" smtClean="0"/>
              <a:t>depoyments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ePTFE</a:t>
            </a:r>
            <a:r>
              <a:rPr lang="en-US" baseline="0" dirty="0" smtClean="0"/>
              <a:t> water </a:t>
            </a:r>
            <a:r>
              <a:rPr lang="en-US" baseline="0" dirty="0" err="1" smtClean="0"/>
              <a:t>permi</a:t>
            </a:r>
            <a:endParaRPr lang="en-US" baseline="0" dirty="0" smtClean="0"/>
          </a:p>
          <a:p>
            <a:endParaRPr lang="en-US" dirty="0" smtClean="0"/>
          </a:p>
          <a:p>
            <a:r>
              <a:rPr lang="en-US" dirty="0" smtClean="0"/>
              <a:t>Maybe</a:t>
            </a:r>
            <a:r>
              <a:rPr lang="en-US" baseline="0" dirty="0" smtClean="0"/>
              <a:t> look at OA2 pCO2 data </a:t>
            </a:r>
          </a:p>
          <a:p>
            <a:r>
              <a:rPr lang="en-US" baseline="0" dirty="0" err="1" smtClean="0"/>
              <a:t>Mbari</a:t>
            </a:r>
            <a:endParaRPr lang="en-US" baseline="0" dirty="0" smtClean="0"/>
          </a:p>
          <a:p>
            <a:r>
              <a:rPr lang="en-US" baseline="0" dirty="0" smtClean="0"/>
              <a:t>Data and images</a:t>
            </a:r>
          </a:p>
          <a:p>
            <a:r>
              <a:rPr lang="en-US" baseline="0" dirty="0" err="1" smtClean="0"/>
              <a:t>Morring</a:t>
            </a:r>
            <a:r>
              <a:rPr lang="en-US" baseline="0" dirty="0" smtClean="0"/>
              <a:t> data</a:t>
            </a:r>
          </a:p>
          <a:p>
            <a:r>
              <a:rPr lang="en-US" baseline="0" dirty="0" smtClean="0"/>
              <a:t>Quick look plots</a:t>
            </a:r>
          </a:p>
          <a:p>
            <a:r>
              <a:rPr lang="en-US" baseline="0" dirty="0" smtClean="0"/>
              <a:t>Pco2</a:t>
            </a:r>
          </a:p>
          <a:p>
            <a:r>
              <a:rPr lang="en-US" baseline="0" dirty="0" smtClean="0"/>
              <a:t>OA2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6532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</a:t>
            </a:r>
            <a:r>
              <a:rPr lang="en-US" baseline="0" dirty="0" smtClean="0"/>
              <a:t> Tide</a:t>
            </a:r>
          </a:p>
          <a:p>
            <a:endParaRPr lang="en-US" baseline="0" dirty="0" smtClean="0"/>
          </a:p>
          <a:p>
            <a:r>
              <a:rPr lang="en-US" baseline="0" dirty="0" smtClean="0"/>
              <a:t>Low CO2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411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Ocean</a:t>
            </a:r>
            <a:r>
              <a:rPr lang="en-US" baseline="0" dirty="0" smtClean="0"/>
              <a:t> Acidification </a:t>
            </a:r>
          </a:p>
          <a:p>
            <a:endParaRPr lang="en-US" baseline="0" dirty="0" smtClean="0"/>
          </a:p>
          <a:p>
            <a:r>
              <a:rPr lang="en-US" baseline="0" dirty="0" smtClean="0"/>
              <a:t>Biology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637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CO2 atmosphere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Uptake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76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Papers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Predictions often wrong </a:t>
            </a:r>
          </a:p>
          <a:p>
            <a:endParaRPr lang="en-US" baseline="0" dirty="0" smtClean="0"/>
          </a:p>
          <a:p>
            <a:r>
              <a:rPr lang="en-US" baseline="0" dirty="0" smtClean="0"/>
              <a:t>Important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76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Sensor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21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JeeNode</a:t>
            </a:r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Other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GE Wall co2 senor, </a:t>
            </a:r>
            <a:endParaRPr lang="en-US" baseline="0" dirty="0" smtClean="0"/>
          </a:p>
          <a:p>
            <a:r>
              <a:rPr lang="en-US" b="1" baseline="0" dirty="0" smtClean="0"/>
              <a:t>dual </a:t>
            </a:r>
            <a:r>
              <a:rPr lang="en-US" b="1" baseline="0" dirty="0" smtClean="0"/>
              <a:t>beam infrared </a:t>
            </a:r>
            <a:r>
              <a:rPr lang="en-US" baseline="0" dirty="0" smtClean="0"/>
              <a:t>	</a:t>
            </a:r>
            <a:endParaRPr lang="en-US" baseline="0" dirty="0" smtClean="0"/>
          </a:p>
          <a:p>
            <a:r>
              <a:rPr lang="en-US" b="1" baseline="0" dirty="0" smtClean="0"/>
              <a:t>Light</a:t>
            </a:r>
          </a:p>
          <a:p>
            <a:r>
              <a:rPr lang="en-US" b="1" baseline="0" dirty="0" smtClean="0"/>
              <a:t>Gas Phase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5CE3-4EE2-4173-91F3-40D1ACCC33C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95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5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6" y="0"/>
            <a:ext cx="3038475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2503170"/>
            <a:ext cx="6480048" cy="172593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158609"/>
            <a:ext cx="6480048" cy="131445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5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6" y="0"/>
            <a:ext cx="3038475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87878"/>
            <a:ext cx="6629400" cy="1369772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64350"/>
            <a:ext cx="6629400" cy="800016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65760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200151"/>
            <a:ext cx="365760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114800"/>
            <a:ext cx="4040188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4114800"/>
            <a:ext cx="4041775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137685"/>
            <a:ext cx="4040188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137685"/>
            <a:ext cx="4041775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7470648" cy="85725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9147"/>
            <a:ext cx="3200400" cy="547688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60818"/>
            <a:ext cx="2743200" cy="6858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485900"/>
            <a:ext cx="7086600" cy="285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4816548"/>
            <a:ext cx="762000" cy="273844"/>
          </a:xfrm>
        </p:spPr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279282"/>
            <a:ext cx="3053868" cy="940356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764930"/>
            <a:ext cx="4114800" cy="30861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249075"/>
            <a:ext cx="3053866" cy="199761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816548"/>
            <a:ext cx="2133600" cy="273844"/>
          </a:xfrm>
        </p:spPr>
        <p:txBody>
          <a:bodyPr/>
          <a:lstStyle/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3564095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lIns="45720" tIns="45720" rIns="45720" b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7467600" cy="3394472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816548"/>
            <a:ext cx="2133600" cy="273844"/>
          </a:xfrm>
          <a:prstGeom prst="rect">
            <a:avLst/>
          </a:prstGeom>
        </p:spPr>
        <p:txBody>
          <a:bodyPr vert="horz" lIns="91440" tIns="45720" rIns="91440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5377C52-D413-4A4C-B1ED-C44DF7852D6F}" type="datetimeFigureOut">
              <a:rPr lang="en-US" smtClean="0"/>
              <a:pPr/>
              <a:t>8/10/2015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4816548"/>
            <a:ext cx="2895600" cy="273844"/>
          </a:xfrm>
          <a:prstGeom prst="rect">
            <a:avLst/>
          </a:prstGeom>
        </p:spPr>
        <p:txBody>
          <a:bodyPr vert="horz" lIns="0" tIns="4572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4816548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DAE3C43-E509-4DC8-8651-381CA32F39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guel\Desktop\MBARI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38151"/>
            <a:ext cx="1690900" cy="1052513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" y="2022527"/>
            <a:ext cx="9067799" cy="107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26960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MEASURING OCEAN RESPIRATION: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VALIDATION OF A LOW COST CO</a:t>
            </a:r>
            <a:r>
              <a:rPr lang="en-US" sz="28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 SENSOR</a:t>
            </a:r>
            <a:endParaRPr lang="en-US" dirty="0"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267200" y="4083246"/>
            <a:ext cx="4724400" cy="907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26960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Wiley Wolfe, Oregon State University </a:t>
            </a:r>
            <a:endParaRPr 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Mentor: Ken Johnson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Gas</a:t>
            </a:r>
            <a:r>
              <a:rPr lang="en-US" dirty="0" smtClean="0"/>
              <a:t> </a:t>
            </a:r>
            <a:r>
              <a:rPr lang="en-US" dirty="0" smtClean="0">
                <a:latin typeface="+mn-lt"/>
              </a:rPr>
              <a:t>Flow</a:t>
            </a:r>
            <a:endParaRPr lang="en-US" dirty="0"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38201" y="1276351"/>
            <a:ext cx="7030183" cy="3289539"/>
            <a:chOff x="228600" y="511475"/>
            <a:chExt cx="7587029" cy="3812875"/>
          </a:xfrm>
        </p:grpSpPr>
        <p:grpSp>
          <p:nvGrpSpPr>
            <p:cNvPr id="5" name="Group 5"/>
            <p:cNvGrpSpPr/>
            <p:nvPr/>
          </p:nvGrpSpPr>
          <p:grpSpPr>
            <a:xfrm>
              <a:off x="1870444" y="1391369"/>
              <a:ext cx="1738423" cy="1173192"/>
              <a:chOff x="1450399" y="1600200"/>
              <a:chExt cx="2875044" cy="1600200"/>
            </a:xfrm>
          </p:grpSpPr>
          <p:sp>
            <p:nvSpPr>
              <p:cNvPr id="37" name="Rectangle 3"/>
              <p:cNvSpPr/>
              <p:nvPr/>
            </p:nvSpPr>
            <p:spPr>
              <a:xfrm>
                <a:off x="1905000" y="1600200"/>
                <a:ext cx="1981200" cy="1600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450399" y="1859056"/>
                <a:ext cx="2875044" cy="583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  Endcap</a:t>
                </a:r>
                <a:endParaRPr lang="en-US" b="1" dirty="0"/>
              </a:p>
            </p:txBody>
          </p:sp>
        </p:grpSp>
        <p:grpSp>
          <p:nvGrpSpPr>
            <p:cNvPr id="6" name="Group 12"/>
            <p:cNvGrpSpPr/>
            <p:nvPr/>
          </p:nvGrpSpPr>
          <p:grpSpPr>
            <a:xfrm>
              <a:off x="5499588" y="3295650"/>
              <a:ext cx="2076450" cy="1028700"/>
              <a:chOff x="1905000" y="1596838"/>
              <a:chExt cx="1981200" cy="1603562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905000" y="1600200"/>
                <a:ext cx="1981200" cy="1600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036136" y="1596838"/>
                <a:ext cx="1600200" cy="667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CO2 Sensor</a:t>
                </a:r>
                <a:endParaRPr lang="en-US" b="1" dirty="0"/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1107098" y="1538018"/>
              <a:ext cx="10382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32"/>
            <p:cNvGrpSpPr/>
            <p:nvPr/>
          </p:nvGrpSpPr>
          <p:grpSpPr>
            <a:xfrm>
              <a:off x="5739182" y="511475"/>
              <a:ext cx="1677135" cy="1466491"/>
              <a:chOff x="5867401" y="3886200"/>
              <a:chExt cx="2057401" cy="1676400"/>
            </a:xfrm>
            <a:solidFill>
              <a:srgbClr val="FFC000"/>
            </a:solidFill>
          </p:grpSpPr>
          <p:grpSp>
            <p:nvGrpSpPr>
              <p:cNvPr id="30" name="Group 6"/>
              <p:cNvGrpSpPr/>
              <p:nvPr/>
            </p:nvGrpSpPr>
            <p:grpSpPr>
              <a:xfrm>
                <a:off x="5867401" y="3886200"/>
                <a:ext cx="2057401" cy="1676400"/>
                <a:chOff x="1905001" y="1600200"/>
                <a:chExt cx="1981201" cy="1600200"/>
              </a:xfrm>
              <a:grpFill/>
            </p:grpSpPr>
            <p:sp>
              <p:nvSpPr>
                <p:cNvPr id="33" name="Rectangle 32"/>
                <p:cNvSpPr/>
                <p:nvPr/>
              </p:nvSpPr>
              <p:spPr>
                <a:xfrm>
                  <a:off x="1905001" y="1600200"/>
                  <a:ext cx="1981201" cy="1600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2012503" y="2268517"/>
                  <a:ext cx="1545770" cy="4671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 smtClean="0"/>
                    <a:t>Air pump</a:t>
                  </a:r>
                  <a:endParaRPr lang="en-US" b="1" dirty="0"/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019798" y="4114798"/>
                <a:ext cx="729342" cy="4893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In</a:t>
                </a:r>
                <a:endParaRPr lang="en-US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976121" y="4105274"/>
                <a:ext cx="947816" cy="4893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Out</a:t>
                </a:r>
                <a:endParaRPr lang="en-US" dirty="0"/>
              </a:p>
            </p:txBody>
          </p:sp>
        </p:grpSp>
        <p:cxnSp>
          <p:nvCxnSpPr>
            <p:cNvPr id="9" name="Straight Connector 8"/>
            <p:cNvCxnSpPr/>
            <p:nvPr/>
          </p:nvCxnSpPr>
          <p:spPr>
            <a:xfrm>
              <a:off x="1186962" y="2271263"/>
              <a:ext cx="958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343275" y="1538018"/>
              <a:ext cx="87849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4221773" y="878097"/>
              <a:ext cx="0" cy="65992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221773" y="878097"/>
              <a:ext cx="151740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416312" y="878097"/>
              <a:ext cx="39931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815629" y="878097"/>
              <a:ext cx="0" cy="1979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096858" y="2857859"/>
              <a:ext cx="71877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819042" y="2271263"/>
              <a:ext cx="0" cy="10265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7096858" y="2857859"/>
              <a:ext cx="0" cy="4399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343275" y="2271263"/>
              <a:ext cx="24757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544370" y="1586345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A</a:t>
              </a:r>
              <a:endParaRPr lang="en-US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16032" y="1056409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B</a:t>
              </a:r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75911" y="1851313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D</a:t>
              </a: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71923" y="2204604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C</a:t>
              </a:r>
              <a:endParaRPr lang="en-US" b="1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228600" y="1464693"/>
              <a:ext cx="1277815" cy="879894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2225187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544640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943958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225187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2544640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943958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Arrow Connector 38"/>
          <p:cNvCxnSpPr/>
          <p:nvPr/>
        </p:nvCxnSpPr>
        <p:spPr>
          <a:xfrm>
            <a:off x="2514600" y="1428750"/>
            <a:ext cx="762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8229600" y="1200150"/>
            <a:ext cx="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992807" y="3345132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886934" y="2816808"/>
            <a:ext cx="2057400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2400" b="1" dirty="0" err="1" smtClean="0"/>
              <a:t>Tygon</a:t>
            </a:r>
            <a:r>
              <a:rPr lang="en-US" sz="2400" b="1" dirty="0" smtClean="0"/>
              <a:t> Tube</a:t>
            </a:r>
            <a:endParaRPr lang="en-US" sz="2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838200" y="1581150"/>
            <a:ext cx="2057400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400" b="1" dirty="0" smtClean="0"/>
              <a:t>Teflon AF</a:t>
            </a:r>
            <a:endParaRPr lang="en-US" sz="24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102101" y="1045518"/>
            <a:ext cx="2057400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400" b="1" dirty="0" err="1" smtClean="0"/>
              <a:t>Tygon</a:t>
            </a:r>
            <a:r>
              <a:rPr lang="en-US" sz="2400" b="1" dirty="0" smtClean="0"/>
              <a:t> Tube</a:t>
            </a:r>
            <a:endParaRPr lang="en-US" sz="2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852855" y="2839017"/>
            <a:ext cx="2057400" cy="46166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400" b="1" dirty="0" smtClean="0"/>
              <a:t>Teflon AF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07507" y="3293075"/>
            <a:ext cx="1868717" cy="427040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r>
              <a:rPr lang="en-US" sz="2400" b="1" dirty="0" err="1" smtClean="0"/>
              <a:t>Nafion</a:t>
            </a:r>
            <a:r>
              <a:rPr lang="en-US" sz="2400" b="1" dirty="0" smtClean="0"/>
              <a:t> Tube</a:t>
            </a:r>
            <a:endParaRPr lang="en-US" sz="2400" b="1" dirty="0"/>
          </a:p>
        </p:txBody>
      </p:sp>
      <p:pic>
        <p:nvPicPr>
          <p:cNvPr id="6147" name="Picture 3" descr="C:\Users\wolfe\Desktop\IMG_77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46" b="20969"/>
          <a:stretch/>
        </p:blipFill>
        <p:spPr bwMode="auto">
          <a:xfrm rot="10800000">
            <a:off x="189087" y="3476625"/>
            <a:ext cx="4651026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98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 2.22222E-6 L 0.125 2.22222E-6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2063E-6 L 0 0.29648 " pathEditMode="fixed" rAng="0" ptsTypes="AA">
                                      <p:cBhvr>
                                        <p:cTn id="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3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64 -0.00216 L -0.2783 -0.00216 " pathEditMode="fixed" rAng="0" ptsTypes="AA">
                                      <p:cBhvr>
                                        <p:cTn id="1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wolfe\Desktop\network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7"/>
          <a:stretch/>
        </p:blipFill>
        <p:spPr bwMode="auto">
          <a:xfrm>
            <a:off x="-1" y="133350"/>
            <a:ext cx="9144001" cy="49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2743200" y="3257550"/>
            <a:ext cx="1143000" cy="304800"/>
          </a:xfrm>
          <a:prstGeom prst="rightArrow">
            <a:avLst>
              <a:gd name="adj1" fmla="val 34348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83908" y="3113778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MBARI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133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wolfe\Desktop\network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7"/>
          <a:stretch/>
        </p:blipFill>
        <p:spPr bwMode="auto">
          <a:xfrm>
            <a:off x="-1" y="133350"/>
            <a:ext cx="9144001" cy="49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2743200" y="3257550"/>
            <a:ext cx="1143000" cy="304800"/>
          </a:xfrm>
          <a:prstGeom prst="rightArrow">
            <a:avLst>
              <a:gd name="adj1" fmla="val 34348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83908" y="3113778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MBARI</a:t>
            </a:r>
            <a:endParaRPr lang="en-US" sz="2400" dirty="0"/>
          </a:p>
        </p:txBody>
      </p:sp>
      <p:sp>
        <p:nvSpPr>
          <p:cNvPr id="5" name="Right Arrow 4"/>
          <p:cNvSpPr/>
          <p:nvPr/>
        </p:nvSpPr>
        <p:spPr>
          <a:xfrm>
            <a:off x="2133600" y="2597663"/>
            <a:ext cx="2418521" cy="304800"/>
          </a:xfrm>
          <a:prstGeom prst="rightArrow">
            <a:avLst>
              <a:gd name="adj1" fmla="val 34347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96559" y="2519230"/>
            <a:ext cx="1160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Sensor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903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wolfe\Desktop\network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7"/>
          <a:stretch/>
        </p:blipFill>
        <p:spPr bwMode="auto">
          <a:xfrm>
            <a:off x="-1" y="142875"/>
            <a:ext cx="9144001" cy="49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wolfe\Desktop\L01cro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7036"/>
            <a:ext cx="3286125" cy="314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0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wolfe\Desktop\network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7"/>
          <a:stretch/>
        </p:blipFill>
        <p:spPr bwMode="auto">
          <a:xfrm>
            <a:off x="-1" y="142875"/>
            <a:ext cx="9144001" cy="49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wolfe\Desktop\L01cro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7036"/>
            <a:ext cx="3286125" cy="314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wolfe\Downloads\IMG_20150630_153003_6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385762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5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wolfe\Desktop\Capture-BIG Depth vs CO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8965"/>
            <a:ext cx="9144000" cy="38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Deployments at LO1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800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5" descr="C:\Users\wolfe\Desktop\Capture-BIG Depth vs CO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8965"/>
            <a:ext cx="9144000" cy="38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Deployments at LO1</a:t>
            </a:r>
            <a:endParaRPr lang="en-US" dirty="0">
              <a:latin typeface="+mn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0668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8288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5908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29000" y="136923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191000" y="136923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530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7912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5532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077200" y="136923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2192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812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8194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5814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3434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1816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239000" y="136923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37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5" descr="C:\Users\wolfe\Desktop\Capture-BIG Depth vs CO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8965"/>
            <a:ext cx="9144000" cy="38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Deployments at LO1</a:t>
            </a:r>
            <a:endParaRPr lang="en-US" dirty="0">
              <a:latin typeface="+mn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19200" y="1358256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057400" y="1345579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806700" y="1358256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581400" y="1358256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419600" y="1345582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181600" y="1345582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43600" y="1358256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705600" y="1358256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467600" y="1358256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447800" y="3333750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209800" y="3333750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971800" y="3333748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733800" y="3333747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572000" y="3333750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305800" y="1345581"/>
            <a:ext cx="0" cy="1262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54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wolfe\Desktop\Capture-BIG CO2 vs Tem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1952"/>
            <a:ext cx="9164638" cy="393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Deployments at LO1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382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wolfe\Desktop\Capture-BIG Depth vs CO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8965"/>
            <a:ext cx="9144000" cy="38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Deployments at LO1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418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is Measuring </a:t>
            </a:r>
            <a:r>
              <a:rPr lang="en-US" sz="45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CO</a:t>
            </a:r>
            <a:r>
              <a:rPr lang="en-US" sz="4500" baseline="-250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</a:t>
            </a:r>
            <a:r>
              <a:rPr lang="en-US" sz="50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Important?</a:t>
            </a:r>
          </a:p>
        </p:txBody>
      </p:sp>
    </p:spTree>
    <p:extLst>
      <p:ext uri="{BB962C8B-B14F-4D97-AF65-F5344CB8AC3E}">
        <p14:creationId xmlns:p14="http://schemas.microsoft.com/office/powerpoint/2010/main" val="72438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olfe\Desktop\Capture-BIG CO2 vs Depth Lin Re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7286"/>
            <a:ext cx="9129757" cy="385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Deployments at LO1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011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Sensor Comparison </a:t>
            </a:r>
            <a:endParaRPr lang="en-US" dirty="0">
              <a:latin typeface="+mn-lt"/>
            </a:endParaRPr>
          </a:p>
        </p:txBody>
      </p:sp>
      <p:pic>
        <p:nvPicPr>
          <p:cNvPr id="9218" name="Picture 2" descr="C:\Users\wolfe\Desktop\FullSizeRender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15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Gas</a:t>
            </a:r>
            <a:r>
              <a:rPr lang="en-US" dirty="0" smtClean="0"/>
              <a:t> </a:t>
            </a:r>
            <a:r>
              <a:rPr lang="en-US" dirty="0" smtClean="0">
                <a:latin typeface="+mn-lt"/>
              </a:rPr>
              <a:t>Flow </a:t>
            </a:r>
            <a:r>
              <a:rPr lang="en-US" dirty="0">
                <a:latin typeface="+mn-lt"/>
              </a:rPr>
              <a:t>1</a:t>
            </a:r>
            <a:r>
              <a:rPr lang="en-US" dirty="0" smtClean="0">
                <a:latin typeface="+mn-lt"/>
              </a:rPr>
              <a:t>.0</a:t>
            </a:r>
            <a:endParaRPr lang="en-US" dirty="0"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38201" y="1276351"/>
            <a:ext cx="7030183" cy="3289539"/>
            <a:chOff x="228600" y="511475"/>
            <a:chExt cx="7587029" cy="3812875"/>
          </a:xfrm>
        </p:grpSpPr>
        <p:grpSp>
          <p:nvGrpSpPr>
            <p:cNvPr id="5" name="Group 5"/>
            <p:cNvGrpSpPr/>
            <p:nvPr/>
          </p:nvGrpSpPr>
          <p:grpSpPr>
            <a:xfrm>
              <a:off x="1870444" y="1391369"/>
              <a:ext cx="1738423" cy="1173192"/>
              <a:chOff x="1450399" y="1600200"/>
              <a:chExt cx="2875044" cy="1600200"/>
            </a:xfrm>
          </p:grpSpPr>
          <p:sp>
            <p:nvSpPr>
              <p:cNvPr id="37" name="Rectangle 3"/>
              <p:cNvSpPr/>
              <p:nvPr/>
            </p:nvSpPr>
            <p:spPr>
              <a:xfrm>
                <a:off x="1905000" y="1600200"/>
                <a:ext cx="1981200" cy="1600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450399" y="1859056"/>
                <a:ext cx="2875044" cy="583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  Endcap</a:t>
                </a:r>
                <a:endParaRPr lang="en-US" b="1" dirty="0"/>
              </a:p>
            </p:txBody>
          </p:sp>
        </p:grpSp>
        <p:grpSp>
          <p:nvGrpSpPr>
            <p:cNvPr id="6" name="Group 12"/>
            <p:cNvGrpSpPr/>
            <p:nvPr/>
          </p:nvGrpSpPr>
          <p:grpSpPr>
            <a:xfrm>
              <a:off x="5499588" y="3295650"/>
              <a:ext cx="2076450" cy="1028700"/>
              <a:chOff x="1905000" y="1596838"/>
              <a:chExt cx="1981200" cy="1603562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905000" y="1600200"/>
                <a:ext cx="1981200" cy="1600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036136" y="1596838"/>
                <a:ext cx="1600200" cy="667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CO2 Sensor</a:t>
                </a:r>
                <a:endParaRPr lang="en-US" b="1" dirty="0"/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1107098" y="1538018"/>
              <a:ext cx="10382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32"/>
            <p:cNvGrpSpPr/>
            <p:nvPr/>
          </p:nvGrpSpPr>
          <p:grpSpPr>
            <a:xfrm>
              <a:off x="5739182" y="511475"/>
              <a:ext cx="1677135" cy="1466491"/>
              <a:chOff x="5867401" y="3886200"/>
              <a:chExt cx="2057401" cy="1676400"/>
            </a:xfrm>
            <a:solidFill>
              <a:srgbClr val="FFC000"/>
            </a:solidFill>
          </p:grpSpPr>
          <p:grpSp>
            <p:nvGrpSpPr>
              <p:cNvPr id="30" name="Group 6"/>
              <p:cNvGrpSpPr/>
              <p:nvPr/>
            </p:nvGrpSpPr>
            <p:grpSpPr>
              <a:xfrm>
                <a:off x="5867401" y="3886200"/>
                <a:ext cx="2057401" cy="1676400"/>
                <a:chOff x="1905001" y="1600200"/>
                <a:chExt cx="1981201" cy="1600200"/>
              </a:xfrm>
              <a:grpFill/>
            </p:grpSpPr>
            <p:sp>
              <p:nvSpPr>
                <p:cNvPr id="33" name="Rectangle 32"/>
                <p:cNvSpPr/>
                <p:nvPr/>
              </p:nvSpPr>
              <p:spPr>
                <a:xfrm>
                  <a:off x="1905001" y="1600200"/>
                  <a:ext cx="1981201" cy="1600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2012503" y="2268517"/>
                  <a:ext cx="1545770" cy="4671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 smtClean="0"/>
                    <a:t>Air pump</a:t>
                  </a:r>
                  <a:endParaRPr lang="en-US" b="1" dirty="0"/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019798" y="4114798"/>
                <a:ext cx="729342" cy="4893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In</a:t>
                </a:r>
                <a:endParaRPr lang="en-US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976121" y="4105274"/>
                <a:ext cx="947816" cy="4893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Out</a:t>
                </a:r>
                <a:endParaRPr lang="en-US" dirty="0"/>
              </a:p>
            </p:txBody>
          </p:sp>
        </p:grpSp>
        <p:cxnSp>
          <p:nvCxnSpPr>
            <p:cNvPr id="9" name="Straight Connector 8"/>
            <p:cNvCxnSpPr/>
            <p:nvPr/>
          </p:nvCxnSpPr>
          <p:spPr>
            <a:xfrm>
              <a:off x="1186962" y="2271263"/>
              <a:ext cx="958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343275" y="1538018"/>
              <a:ext cx="87849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4221773" y="878097"/>
              <a:ext cx="0" cy="65992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221773" y="878097"/>
              <a:ext cx="151740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416312" y="878097"/>
              <a:ext cx="39931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815629" y="878097"/>
              <a:ext cx="0" cy="1979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096858" y="2857859"/>
              <a:ext cx="71877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819042" y="2271263"/>
              <a:ext cx="0" cy="10265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7096858" y="2857859"/>
              <a:ext cx="0" cy="4399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343275" y="2271263"/>
              <a:ext cx="24757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544370" y="1586345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A</a:t>
              </a:r>
              <a:endParaRPr lang="en-US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16032" y="1056409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B</a:t>
              </a:r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75911" y="1851313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D</a:t>
              </a: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71923" y="2204604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C</a:t>
              </a:r>
              <a:endParaRPr lang="en-US" b="1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228600" y="1464693"/>
              <a:ext cx="1277815" cy="879894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2225187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544640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943958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225187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2544640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943958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Arrow Connector 38"/>
          <p:cNvCxnSpPr/>
          <p:nvPr/>
        </p:nvCxnSpPr>
        <p:spPr>
          <a:xfrm>
            <a:off x="2514600" y="1428750"/>
            <a:ext cx="762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8229600" y="1200150"/>
            <a:ext cx="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4038600" y="2876550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267200" y="2876550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b="1" dirty="0" err="1" smtClean="0"/>
              <a:t>Tygon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833316" y="1592735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smtClean="0"/>
              <a:t>Teflon AF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495800" y="1123950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err="1" smtClean="0"/>
              <a:t>Tygon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838200" y="3027878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smtClean="0"/>
              <a:t>Teflon AF</a:t>
            </a:r>
            <a:endParaRPr lang="en-US" b="1" dirty="0"/>
          </a:p>
        </p:txBody>
      </p:sp>
      <p:sp>
        <p:nvSpPr>
          <p:cNvPr id="47" name="Can 46"/>
          <p:cNvSpPr/>
          <p:nvPr/>
        </p:nvSpPr>
        <p:spPr>
          <a:xfrm rot="5400000">
            <a:off x="1396999" y="4139033"/>
            <a:ext cx="523875" cy="1047750"/>
          </a:xfrm>
          <a:prstGeom prst="ca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150" tIns="28575" rIns="57150" bIns="28575" rtlCol="0" anchor="ctr"/>
          <a:lstStyle/>
          <a:p>
            <a:pPr algn="ctr"/>
            <a:endParaRPr lang="en-US"/>
          </a:p>
        </p:txBody>
      </p:sp>
      <p:sp>
        <p:nvSpPr>
          <p:cNvPr id="48" name="Right Arrow 47"/>
          <p:cNvSpPr/>
          <p:nvPr/>
        </p:nvSpPr>
        <p:spPr>
          <a:xfrm>
            <a:off x="563561" y="4591470"/>
            <a:ext cx="523875" cy="238125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150" tIns="28575" rIns="57150" bIns="28575" rtlCol="0" anchor="ctr"/>
          <a:lstStyle/>
          <a:p>
            <a:pPr algn="ctr"/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642936" y="4019968"/>
            <a:ext cx="1305749" cy="369332"/>
            <a:chOff x="541760" y="3257550"/>
            <a:chExt cx="1515640" cy="590931"/>
          </a:xfrm>
        </p:grpSpPr>
        <p:sp>
          <p:nvSpPr>
            <p:cNvPr id="50" name="TextBox 49"/>
            <p:cNvSpPr txBox="1"/>
            <p:nvPr/>
          </p:nvSpPr>
          <p:spPr>
            <a:xfrm>
              <a:off x="541760" y="3257550"/>
              <a:ext cx="1515640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pCO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51" name="Down Arrow 50"/>
            <p:cNvSpPr/>
            <p:nvPr/>
          </p:nvSpPr>
          <p:spPr>
            <a:xfrm>
              <a:off x="1752600" y="3257550"/>
              <a:ext cx="304800" cy="533400"/>
            </a:xfrm>
            <a:prstGeom prst="down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ight Arrow 51"/>
          <p:cNvSpPr/>
          <p:nvPr/>
        </p:nvSpPr>
        <p:spPr>
          <a:xfrm>
            <a:off x="1944686" y="4543845"/>
            <a:ext cx="523875" cy="238125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150" tIns="28575" rIns="57150" bIns="28575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75441" y="3322147"/>
            <a:ext cx="1441701" cy="336631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r>
              <a:rPr lang="en-US" b="1" dirty="0" err="1" smtClean="0"/>
              <a:t>Nafion</a:t>
            </a:r>
            <a:r>
              <a:rPr lang="en-US" b="1" dirty="0" smtClean="0"/>
              <a:t> Tube</a:t>
            </a:r>
            <a:endParaRPr lang="en-US" b="1" dirty="0"/>
          </a:p>
        </p:txBody>
      </p:sp>
      <p:pic>
        <p:nvPicPr>
          <p:cNvPr id="53" name="Picture 3" descr="C:\Users\wolfe\Desktop\IMG_77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46" b="20969"/>
          <a:stretch/>
        </p:blipFill>
        <p:spPr bwMode="auto">
          <a:xfrm rot="10800000">
            <a:off x="189087" y="3476625"/>
            <a:ext cx="4651026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45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Gas</a:t>
            </a:r>
            <a:r>
              <a:rPr lang="en-US" dirty="0" smtClean="0"/>
              <a:t> </a:t>
            </a:r>
            <a:r>
              <a:rPr lang="en-US" dirty="0" smtClean="0">
                <a:latin typeface="+mn-lt"/>
              </a:rPr>
              <a:t>Flow 2.0</a:t>
            </a:r>
            <a:endParaRPr lang="en-US" dirty="0"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38201" y="1276351"/>
            <a:ext cx="7030183" cy="3289539"/>
            <a:chOff x="228600" y="511475"/>
            <a:chExt cx="7587029" cy="3812875"/>
          </a:xfrm>
        </p:grpSpPr>
        <p:grpSp>
          <p:nvGrpSpPr>
            <p:cNvPr id="5" name="Group 5"/>
            <p:cNvGrpSpPr/>
            <p:nvPr/>
          </p:nvGrpSpPr>
          <p:grpSpPr>
            <a:xfrm>
              <a:off x="1870444" y="1391369"/>
              <a:ext cx="1738423" cy="1173192"/>
              <a:chOff x="1450399" y="1600200"/>
              <a:chExt cx="2875044" cy="1600200"/>
            </a:xfrm>
          </p:grpSpPr>
          <p:sp>
            <p:nvSpPr>
              <p:cNvPr id="37" name="Rectangle 3"/>
              <p:cNvSpPr/>
              <p:nvPr/>
            </p:nvSpPr>
            <p:spPr>
              <a:xfrm>
                <a:off x="1905000" y="1600200"/>
                <a:ext cx="1981200" cy="1600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450399" y="1859056"/>
                <a:ext cx="2875044" cy="583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  Endcap</a:t>
                </a:r>
                <a:endParaRPr lang="en-US" b="1" dirty="0"/>
              </a:p>
            </p:txBody>
          </p:sp>
        </p:grpSp>
        <p:grpSp>
          <p:nvGrpSpPr>
            <p:cNvPr id="6" name="Group 12"/>
            <p:cNvGrpSpPr/>
            <p:nvPr/>
          </p:nvGrpSpPr>
          <p:grpSpPr>
            <a:xfrm>
              <a:off x="5499588" y="3295650"/>
              <a:ext cx="2076450" cy="1028700"/>
              <a:chOff x="1905000" y="1596838"/>
              <a:chExt cx="1981200" cy="1603562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905000" y="1600200"/>
                <a:ext cx="1981200" cy="1600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036136" y="1596838"/>
                <a:ext cx="1600200" cy="667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CO2 Sensor</a:t>
                </a:r>
                <a:endParaRPr lang="en-US" b="1" dirty="0"/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1107098" y="1538018"/>
              <a:ext cx="10382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32"/>
            <p:cNvGrpSpPr/>
            <p:nvPr/>
          </p:nvGrpSpPr>
          <p:grpSpPr>
            <a:xfrm>
              <a:off x="5739182" y="511475"/>
              <a:ext cx="1677135" cy="1466491"/>
              <a:chOff x="5867401" y="3886200"/>
              <a:chExt cx="2057401" cy="1676400"/>
            </a:xfrm>
            <a:solidFill>
              <a:srgbClr val="FFC000"/>
            </a:solidFill>
          </p:grpSpPr>
          <p:grpSp>
            <p:nvGrpSpPr>
              <p:cNvPr id="30" name="Group 6"/>
              <p:cNvGrpSpPr/>
              <p:nvPr/>
            </p:nvGrpSpPr>
            <p:grpSpPr>
              <a:xfrm>
                <a:off x="5867401" y="3886200"/>
                <a:ext cx="2057401" cy="1676400"/>
                <a:chOff x="1905001" y="1600200"/>
                <a:chExt cx="1981201" cy="1600200"/>
              </a:xfrm>
              <a:grpFill/>
            </p:grpSpPr>
            <p:sp>
              <p:nvSpPr>
                <p:cNvPr id="33" name="Rectangle 32"/>
                <p:cNvSpPr/>
                <p:nvPr/>
              </p:nvSpPr>
              <p:spPr>
                <a:xfrm>
                  <a:off x="1905001" y="1600200"/>
                  <a:ext cx="1981201" cy="1600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2012503" y="2268517"/>
                  <a:ext cx="1545770" cy="4671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 smtClean="0"/>
                    <a:t>Air pump</a:t>
                  </a:r>
                  <a:endParaRPr lang="en-US" b="1" dirty="0"/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019798" y="4114798"/>
                <a:ext cx="729342" cy="4893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In</a:t>
                </a:r>
                <a:endParaRPr lang="en-US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976121" y="4105274"/>
                <a:ext cx="947816" cy="4893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Out</a:t>
                </a:r>
                <a:endParaRPr lang="en-US" dirty="0"/>
              </a:p>
            </p:txBody>
          </p:sp>
        </p:grpSp>
        <p:cxnSp>
          <p:nvCxnSpPr>
            <p:cNvPr id="9" name="Straight Connector 8"/>
            <p:cNvCxnSpPr/>
            <p:nvPr/>
          </p:nvCxnSpPr>
          <p:spPr>
            <a:xfrm>
              <a:off x="1186962" y="2271263"/>
              <a:ext cx="958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343275" y="1538018"/>
              <a:ext cx="87849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4221773" y="878097"/>
              <a:ext cx="0" cy="65992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221773" y="878097"/>
              <a:ext cx="151740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416312" y="878097"/>
              <a:ext cx="39931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815629" y="878097"/>
              <a:ext cx="0" cy="1979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096858" y="2857859"/>
              <a:ext cx="71877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819042" y="2271263"/>
              <a:ext cx="0" cy="10265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7096858" y="2857859"/>
              <a:ext cx="0" cy="4399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343275" y="2271263"/>
              <a:ext cx="24757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544370" y="1586345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A</a:t>
              </a:r>
              <a:endParaRPr lang="en-US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16032" y="1056409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B</a:t>
              </a:r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75911" y="1851313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D</a:t>
              </a: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71923" y="2204604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C</a:t>
              </a:r>
              <a:endParaRPr lang="en-US" b="1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228600" y="1464693"/>
              <a:ext cx="1277815" cy="879894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2225187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544640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943958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225187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2544640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943958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Arrow Connector 38"/>
          <p:cNvCxnSpPr/>
          <p:nvPr/>
        </p:nvCxnSpPr>
        <p:spPr>
          <a:xfrm>
            <a:off x="2514600" y="1428750"/>
            <a:ext cx="762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8229600" y="1200150"/>
            <a:ext cx="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4038600" y="2876550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267200" y="2876550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b="1" dirty="0" err="1" smtClean="0"/>
              <a:t>Tygon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833316" y="1592735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smtClean="0"/>
              <a:t>Teflon AF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495800" y="1123950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err="1" smtClean="0"/>
              <a:t>Tygon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838200" y="3027878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smtClean="0"/>
              <a:t>Teflon AF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75441" y="3322147"/>
            <a:ext cx="1441701" cy="336631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r>
              <a:rPr lang="en-US" b="1" dirty="0" err="1" smtClean="0"/>
              <a:t>Nafion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53" name="&quot;No&quot; Symbol 52"/>
          <p:cNvSpPr/>
          <p:nvPr/>
        </p:nvSpPr>
        <p:spPr>
          <a:xfrm>
            <a:off x="1187328" y="1626356"/>
            <a:ext cx="436684" cy="392502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4" name="&quot;No&quot; Symbol 53"/>
          <p:cNvSpPr/>
          <p:nvPr/>
        </p:nvSpPr>
        <p:spPr>
          <a:xfrm>
            <a:off x="1206064" y="3005307"/>
            <a:ext cx="436684" cy="392502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26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Gas</a:t>
            </a:r>
            <a:r>
              <a:rPr lang="en-US" dirty="0" smtClean="0"/>
              <a:t> </a:t>
            </a:r>
            <a:r>
              <a:rPr lang="en-US" dirty="0" smtClean="0">
                <a:latin typeface="+mn-lt"/>
              </a:rPr>
              <a:t>Flow 2.0</a:t>
            </a:r>
            <a:endParaRPr lang="en-US" dirty="0"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38201" y="1276351"/>
            <a:ext cx="7030183" cy="3289539"/>
            <a:chOff x="228600" y="511475"/>
            <a:chExt cx="7587029" cy="3812875"/>
          </a:xfrm>
        </p:grpSpPr>
        <p:grpSp>
          <p:nvGrpSpPr>
            <p:cNvPr id="5" name="Group 5"/>
            <p:cNvGrpSpPr/>
            <p:nvPr/>
          </p:nvGrpSpPr>
          <p:grpSpPr>
            <a:xfrm>
              <a:off x="1870444" y="1391369"/>
              <a:ext cx="1738423" cy="1173192"/>
              <a:chOff x="1450399" y="1600200"/>
              <a:chExt cx="2875044" cy="1600200"/>
            </a:xfrm>
          </p:grpSpPr>
          <p:sp>
            <p:nvSpPr>
              <p:cNvPr id="37" name="Rectangle 3"/>
              <p:cNvSpPr/>
              <p:nvPr/>
            </p:nvSpPr>
            <p:spPr>
              <a:xfrm>
                <a:off x="1905000" y="1600200"/>
                <a:ext cx="1981200" cy="1600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450399" y="1859056"/>
                <a:ext cx="2875044" cy="583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  Endcap</a:t>
                </a:r>
                <a:endParaRPr lang="en-US" b="1" dirty="0"/>
              </a:p>
            </p:txBody>
          </p:sp>
        </p:grpSp>
        <p:grpSp>
          <p:nvGrpSpPr>
            <p:cNvPr id="6" name="Group 12"/>
            <p:cNvGrpSpPr/>
            <p:nvPr/>
          </p:nvGrpSpPr>
          <p:grpSpPr>
            <a:xfrm>
              <a:off x="5499588" y="3295650"/>
              <a:ext cx="2076450" cy="1028700"/>
              <a:chOff x="1905000" y="1596838"/>
              <a:chExt cx="1981200" cy="1603562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905000" y="1600200"/>
                <a:ext cx="1981200" cy="1600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036136" y="1596838"/>
                <a:ext cx="1600200" cy="667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CO2 Sensor</a:t>
                </a:r>
                <a:endParaRPr lang="en-US" b="1" dirty="0"/>
              </a:p>
            </p:txBody>
          </p:sp>
        </p:grpSp>
        <p:cxnSp>
          <p:nvCxnSpPr>
            <p:cNvPr id="7" name="Straight Connector 6"/>
            <p:cNvCxnSpPr/>
            <p:nvPr/>
          </p:nvCxnSpPr>
          <p:spPr>
            <a:xfrm>
              <a:off x="1107098" y="1538018"/>
              <a:ext cx="10382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32"/>
            <p:cNvGrpSpPr/>
            <p:nvPr/>
          </p:nvGrpSpPr>
          <p:grpSpPr>
            <a:xfrm>
              <a:off x="5739182" y="511475"/>
              <a:ext cx="1677135" cy="1466491"/>
              <a:chOff x="5867401" y="3886200"/>
              <a:chExt cx="2057401" cy="1676400"/>
            </a:xfrm>
            <a:solidFill>
              <a:srgbClr val="FFC000"/>
            </a:solidFill>
          </p:grpSpPr>
          <p:grpSp>
            <p:nvGrpSpPr>
              <p:cNvPr id="30" name="Group 6"/>
              <p:cNvGrpSpPr/>
              <p:nvPr/>
            </p:nvGrpSpPr>
            <p:grpSpPr>
              <a:xfrm>
                <a:off x="5867401" y="3886200"/>
                <a:ext cx="2057401" cy="1676400"/>
                <a:chOff x="1905001" y="1600200"/>
                <a:chExt cx="1981201" cy="1600200"/>
              </a:xfrm>
              <a:grpFill/>
            </p:grpSpPr>
            <p:sp>
              <p:nvSpPr>
                <p:cNvPr id="33" name="Rectangle 32"/>
                <p:cNvSpPr/>
                <p:nvPr/>
              </p:nvSpPr>
              <p:spPr>
                <a:xfrm>
                  <a:off x="1905001" y="1600200"/>
                  <a:ext cx="1981201" cy="1600200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2012503" y="2268517"/>
                  <a:ext cx="1545770" cy="4671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 smtClean="0"/>
                    <a:t>Air pump</a:t>
                  </a:r>
                  <a:endParaRPr lang="en-US" b="1" dirty="0"/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6019798" y="4114798"/>
                <a:ext cx="729342" cy="4893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In</a:t>
                </a:r>
                <a:endParaRPr lang="en-US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976121" y="4105274"/>
                <a:ext cx="947816" cy="4893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Out</a:t>
                </a:r>
                <a:endParaRPr lang="en-US" dirty="0"/>
              </a:p>
            </p:txBody>
          </p:sp>
        </p:grpSp>
        <p:cxnSp>
          <p:nvCxnSpPr>
            <p:cNvPr id="9" name="Straight Connector 8"/>
            <p:cNvCxnSpPr/>
            <p:nvPr/>
          </p:nvCxnSpPr>
          <p:spPr>
            <a:xfrm>
              <a:off x="1186962" y="2271263"/>
              <a:ext cx="958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343275" y="1538018"/>
              <a:ext cx="87849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4221773" y="878097"/>
              <a:ext cx="0" cy="65992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221773" y="878097"/>
              <a:ext cx="151740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416312" y="878097"/>
              <a:ext cx="39931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815629" y="878097"/>
              <a:ext cx="0" cy="1979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096858" y="2857859"/>
              <a:ext cx="71877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819042" y="2271263"/>
              <a:ext cx="0" cy="102654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7096858" y="2857859"/>
              <a:ext cx="0" cy="4399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343275" y="2271263"/>
              <a:ext cx="24757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544370" y="1586345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A</a:t>
              </a:r>
              <a:endParaRPr lang="en-US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16032" y="1056409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B</a:t>
              </a:r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75911" y="1851313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D</a:t>
              </a: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71923" y="2204604"/>
              <a:ext cx="559044" cy="4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C</a:t>
              </a:r>
              <a:endParaRPr lang="en-US" b="1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228600" y="1464693"/>
              <a:ext cx="1277815" cy="879894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2225187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544640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943958" y="2271263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225187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2544640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943958" y="1538018"/>
              <a:ext cx="23959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Arrow Connector 38"/>
          <p:cNvCxnSpPr/>
          <p:nvPr/>
        </p:nvCxnSpPr>
        <p:spPr>
          <a:xfrm>
            <a:off x="2514600" y="1428750"/>
            <a:ext cx="762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8229600" y="1200150"/>
            <a:ext cx="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4038600" y="2876550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267200" y="2876550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b="1" dirty="0" err="1" smtClean="0"/>
              <a:t>Tygon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833316" y="1592735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smtClean="0"/>
              <a:t>Teflon AF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495800" y="1123950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err="1" smtClean="0"/>
              <a:t>Tygon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838200" y="3027878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smtClean="0"/>
              <a:t>Teflon AF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75441" y="3322147"/>
            <a:ext cx="1441701" cy="336631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r>
              <a:rPr lang="en-US" b="1" dirty="0" err="1" smtClean="0"/>
              <a:t>Nafion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53" name="&quot;No&quot; Symbol 52"/>
          <p:cNvSpPr/>
          <p:nvPr/>
        </p:nvSpPr>
        <p:spPr>
          <a:xfrm>
            <a:off x="1187328" y="1626356"/>
            <a:ext cx="436684" cy="392502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4" name="&quot;No&quot; Symbol 53"/>
          <p:cNvSpPr/>
          <p:nvPr/>
        </p:nvSpPr>
        <p:spPr>
          <a:xfrm>
            <a:off x="1206064" y="3005307"/>
            <a:ext cx="436684" cy="392502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19897" y="1148235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ePTFE</a:t>
            </a:r>
            <a:endParaRPr lang="en-US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1027113" y="339721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ePTFE</a:t>
            </a:r>
            <a:endParaRPr lang="en-US" b="1" dirty="0"/>
          </a:p>
        </p:txBody>
      </p:sp>
      <p:pic>
        <p:nvPicPr>
          <p:cNvPr id="9218" name="Picture 2" descr="http://www.zeusinc.com/sites/all/themes/zeusinc/img/logo-ze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3975339"/>
            <a:ext cx="2924175" cy="59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44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Gas</a:t>
            </a:r>
            <a:r>
              <a:rPr lang="en-US" dirty="0" smtClean="0"/>
              <a:t> </a:t>
            </a:r>
            <a:r>
              <a:rPr lang="en-US" dirty="0" smtClean="0">
                <a:latin typeface="+mn-lt"/>
              </a:rPr>
              <a:t>Flow 2.0</a:t>
            </a:r>
            <a:endParaRPr lang="en-US" dirty="0">
              <a:latin typeface="+mn-lt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949391" y="1931156"/>
            <a:ext cx="1610832" cy="1012166"/>
            <a:chOff x="1450399" y="1600200"/>
            <a:chExt cx="2875044" cy="1600200"/>
          </a:xfrm>
        </p:grpSpPr>
        <p:sp>
          <p:nvSpPr>
            <p:cNvPr id="37" name="Rectangle 3"/>
            <p:cNvSpPr/>
            <p:nvPr/>
          </p:nvSpPr>
          <p:spPr>
            <a:xfrm>
              <a:off x="1905000" y="1600200"/>
              <a:ext cx="1981200" cy="16002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50399" y="1859056"/>
              <a:ext cx="2875044" cy="58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  Endcap</a:t>
              </a:r>
              <a:endParaRPr lang="en-US" b="1" dirty="0"/>
            </a:p>
          </p:txBody>
        </p:sp>
      </p:grpSp>
      <p:grpSp>
        <p:nvGrpSpPr>
          <p:cNvPr id="6" name="Group 12"/>
          <p:cNvGrpSpPr/>
          <p:nvPr/>
        </p:nvGrpSpPr>
        <p:grpSpPr>
          <a:xfrm>
            <a:off x="5679721" y="2683384"/>
            <a:ext cx="1924050" cy="887506"/>
            <a:chOff x="1905000" y="1596838"/>
            <a:chExt cx="1981200" cy="1603562"/>
          </a:xfrm>
        </p:grpSpPr>
        <p:sp>
          <p:nvSpPr>
            <p:cNvPr id="35" name="Rectangle 34"/>
            <p:cNvSpPr/>
            <p:nvPr/>
          </p:nvSpPr>
          <p:spPr>
            <a:xfrm>
              <a:off x="1905000" y="1600200"/>
              <a:ext cx="1981200" cy="16002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036136" y="1596838"/>
              <a:ext cx="1600200" cy="667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CO2 Sensor</a:t>
              </a:r>
              <a:endParaRPr lang="en-US" b="1" dirty="0"/>
            </a:p>
          </p:txBody>
        </p:sp>
      </p:grpSp>
      <p:cxnSp>
        <p:nvCxnSpPr>
          <p:cNvPr id="7" name="Straight Connector 6"/>
          <p:cNvCxnSpPr/>
          <p:nvPr/>
        </p:nvCxnSpPr>
        <p:spPr>
          <a:xfrm>
            <a:off x="1652222" y="2161996"/>
            <a:ext cx="2551873" cy="12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32"/>
          <p:cNvGrpSpPr/>
          <p:nvPr/>
        </p:nvGrpSpPr>
        <p:grpSpPr>
          <a:xfrm>
            <a:off x="5944337" y="1276351"/>
            <a:ext cx="1554043" cy="1265208"/>
            <a:chOff x="5867401" y="3886200"/>
            <a:chExt cx="2057401" cy="1676400"/>
          </a:xfrm>
          <a:solidFill>
            <a:srgbClr val="FFC000"/>
          </a:solidFill>
        </p:grpSpPr>
        <p:grpSp>
          <p:nvGrpSpPr>
            <p:cNvPr id="30" name="Group 6"/>
            <p:cNvGrpSpPr/>
            <p:nvPr/>
          </p:nvGrpSpPr>
          <p:grpSpPr>
            <a:xfrm>
              <a:off x="5867401" y="3886200"/>
              <a:ext cx="2057401" cy="1676400"/>
              <a:chOff x="1905001" y="1600200"/>
              <a:chExt cx="1981201" cy="1600200"/>
            </a:xfrm>
            <a:grpFill/>
          </p:grpSpPr>
          <p:sp>
            <p:nvSpPr>
              <p:cNvPr id="33" name="Rectangle 32"/>
              <p:cNvSpPr/>
              <p:nvPr/>
            </p:nvSpPr>
            <p:spPr>
              <a:xfrm>
                <a:off x="1905001" y="1600200"/>
                <a:ext cx="1981201" cy="160020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012503" y="2268517"/>
                <a:ext cx="1545770" cy="46712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Air pump</a:t>
                </a:r>
                <a:endParaRPr lang="en-US" b="1" dirty="0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6019798" y="4114798"/>
              <a:ext cx="729342" cy="4893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In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976121" y="4105274"/>
              <a:ext cx="947816" cy="4893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Out</a:t>
              </a:r>
              <a:endParaRPr lang="en-US" dirty="0"/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1726225" y="2794599"/>
            <a:ext cx="2477870" cy="5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498375" y="1592652"/>
            <a:ext cx="3700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057401" y="2203690"/>
            <a:ext cx="518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23" name="Oval 22"/>
          <p:cNvSpPr/>
          <p:nvPr/>
        </p:nvSpPr>
        <p:spPr>
          <a:xfrm>
            <a:off x="838201" y="2098735"/>
            <a:ext cx="1184030" cy="75912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2692795" y="1908955"/>
            <a:ext cx="762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8242300" y="1956399"/>
            <a:ext cx="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468222" y="3658778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b="1" dirty="0" err="1" smtClean="0"/>
              <a:t>Tygon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833316" y="1592735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smtClean="0"/>
              <a:t>Teflon AF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468222" y="1493282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err="1" smtClean="0"/>
              <a:t>Tygon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838200" y="3027878"/>
            <a:ext cx="2057400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b="1" dirty="0" smtClean="0"/>
              <a:t>Teflon AF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03771" y="3122814"/>
            <a:ext cx="1441701" cy="336631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r>
              <a:rPr lang="en-US" b="1" dirty="0" err="1" smtClean="0"/>
              <a:t>Nafion</a:t>
            </a:r>
            <a:r>
              <a:rPr lang="en-US" b="1" dirty="0" smtClean="0"/>
              <a:t> Tube</a:t>
            </a:r>
            <a:endParaRPr lang="en-US" b="1" dirty="0"/>
          </a:p>
        </p:txBody>
      </p:sp>
      <p:sp>
        <p:nvSpPr>
          <p:cNvPr id="53" name="&quot;No&quot; Symbol 52"/>
          <p:cNvSpPr/>
          <p:nvPr/>
        </p:nvSpPr>
        <p:spPr>
          <a:xfrm>
            <a:off x="1187328" y="1626356"/>
            <a:ext cx="436684" cy="392502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4" name="&quot;No&quot; Symbol 53"/>
          <p:cNvSpPr/>
          <p:nvPr/>
        </p:nvSpPr>
        <p:spPr>
          <a:xfrm>
            <a:off x="1206064" y="3005307"/>
            <a:ext cx="436684" cy="392502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19897" y="1148235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ePTFE</a:t>
            </a:r>
            <a:endParaRPr lang="en-US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1027113" y="339721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ePTFE</a:t>
            </a:r>
            <a:endParaRPr lang="en-US" b="1" dirty="0"/>
          </a:p>
        </p:txBody>
      </p:sp>
      <p:cxnSp>
        <p:nvCxnSpPr>
          <p:cNvPr id="58" name="Straight Connector 57"/>
          <p:cNvCxnSpPr/>
          <p:nvPr/>
        </p:nvCxnSpPr>
        <p:spPr>
          <a:xfrm>
            <a:off x="7868384" y="1564534"/>
            <a:ext cx="0" cy="14633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5314123" y="2206686"/>
            <a:ext cx="63021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5314123" y="2799711"/>
            <a:ext cx="36559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7603771" y="3005307"/>
            <a:ext cx="26461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 flipV="1">
            <a:off x="3454795" y="3128067"/>
            <a:ext cx="1219200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C:\Users\wolfe\Desktop\IMG_777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3" b="29672"/>
          <a:stretch/>
        </p:blipFill>
        <p:spPr bwMode="auto">
          <a:xfrm>
            <a:off x="152386" y="3765831"/>
            <a:ext cx="4097016" cy="132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37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Sensor Comparison </a:t>
            </a:r>
            <a:endParaRPr lang="en-US" dirty="0">
              <a:latin typeface="+mn-lt"/>
            </a:endParaRPr>
          </a:p>
        </p:txBody>
      </p:sp>
      <p:pic>
        <p:nvPicPr>
          <p:cNvPr id="8194" name="Picture 2" descr="C:\Users\wolfe\Desktop\FullSizeRender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9"/>
          <a:stretch/>
        </p:blipFill>
        <p:spPr bwMode="auto">
          <a:xfrm>
            <a:off x="0" y="1200150"/>
            <a:ext cx="4899314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wolfe\Desktop\IMG_778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3"/>
          <a:stretch/>
        </p:blipFill>
        <p:spPr bwMode="auto">
          <a:xfrm>
            <a:off x="5013614" y="1200150"/>
            <a:ext cx="4155786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08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wolfe\Desktop\Capt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2" y="133348"/>
            <a:ext cx="3476625" cy="486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038600" y="1208594"/>
            <a:ext cx="5038212" cy="3572956"/>
            <a:chOff x="6172200" y="2057398"/>
            <a:chExt cx="7924800" cy="5943601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2057398"/>
              <a:ext cx="7924800" cy="5943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324599" y="4419600"/>
              <a:ext cx="1087692" cy="1063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bg1"/>
                  </a:solidFill>
                </a:rPr>
                <a:t>1.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83400" y="6137701"/>
              <a:ext cx="1057785" cy="1063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bg1"/>
                  </a:solidFill>
                </a:rPr>
                <a:t>2.</a:t>
              </a:r>
            </a:p>
          </p:txBody>
        </p: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81500" y="107949"/>
            <a:ext cx="428625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Cost Comparison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83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81500" y="107949"/>
            <a:ext cx="428625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Cost Comparison</a:t>
            </a:r>
            <a:endParaRPr lang="en-US" dirty="0">
              <a:latin typeface="+mn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038600" y="1208594"/>
            <a:ext cx="5038212" cy="3572956"/>
            <a:chOff x="6172200" y="2057398"/>
            <a:chExt cx="7924800" cy="5943601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2057398"/>
              <a:ext cx="7924800" cy="5943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324599" y="4419600"/>
              <a:ext cx="1087692" cy="1063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bg1"/>
                  </a:solidFill>
                </a:rPr>
                <a:t>1.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83400" y="6137701"/>
              <a:ext cx="1057785" cy="1063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bg1"/>
                  </a:solidFill>
                </a:rPr>
                <a:t>2.</a:t>
              </a:r>
            </a:p>
          </p:txBody>
        </p:sp>
      </p:grpSp>
      <p:pic>
        <p:nvPicPr>
          <p:cNvPr id="2050" name="Picture 2" descr="C:\Users\wolfe\Desktop\Capture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47625"/>
            <a:ext cx="3485584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61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81500" y="107949"/>
            <a:ext cx="428625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Cost Comparison</a:t>
            </a:r>
            <a:endParaRPr lang="en-US" dirty="0"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038600" y="1208594"/>
            <a:ext cx="5038212" cy="3572956"/>
            <a:chOff x="6172200" y="2057398"/>
            <a:chExt cx="7924800" cy="594360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2057398"/>
              <a:ext cx="7924800" cy="5943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6324599" y="4419600"/>
              <a:ext cx="1087692" cy="1063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bg1"/>
                  </a:solidFill>
                </a:rPr>
                <a:t>1.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83400" y="6137701"/>
              <a:ext cx="1057785" cy="1063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bg1"/>
                  </a:solidFill>
                </a:rPr>
                <a:t>2.</a:t>
              </a:r>
            </a:p>
          </p:txBody>
        </p:sp>
      </p:grpSp>
      <p:pic>
        <p:nvPicPr>
          <p:cNvPr id="3074" name="Picture 2" descr="C:\Users\wolfe\Desktop\Capture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111125"/>
            <a:ext cx="3482886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11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Why is Measuring </a:t>
            </a:r>
            <a:r>
              <a:rPr lang="en-US" sz="45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CO</a:t>
            </a:r>
            <a:r>
              <a:rPr lang="en-US" sz="4500" baseline="-250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</a:t>
            </a:r>
            <a:r>
              <a:rPr lang="en-US" sz="50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Important?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0" y="2428875"/>
            <a:ext cx="3571875" cy="2714625"/>
            <a:chOff x="5638800" y="2419350"/>
            <a:chExt cx="3505200" cy="2362201"/>
          </a:xfrm>
        </p:grpSpPr>
        <p:pic>
          <p:nvPicPr>
            <p:cNvPr id="4" name="Picture 8" descr="http://www.aquariumlife.net/images/respirati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15200" y="2419350"/>
              <a:ext cx="1828800" cy="2362201"/>
            </a:xfrm>
            <a:prstGeom prst="rect">
              <a:avLst/>
            </a:prstGeom>
            <a:noFill/>
          </p:spPr>
        </p:pic>
        <p:pic>
          <p:nvPicPr>
            <p:cNvPr id="5" name="Picture 14" descr="http://www.aquariumlife.net/images/photosyntesi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38800" y="2419351"/>
              <a:ext cx="1676400" cy="23622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75827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Conclusion </a:t>
            </a:r>
            <a:endParaRPr lang="en-US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524000"/>
            <a:ext cx="648510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Able to Resolve Tidal/Diel Respiration Cycle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Possible Improve Further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Low Cost = Spatial Resolution  </a:t>
            </a:r>
            <a:endParaRPr lang="en-US" sz="2400" dirty="0"/>
          </a:p>
        </p:txBody>
      </p:sp>
      <p:pic>
        <p:nvPicPr>
          <p:cNvPr id="1026" name="Picture 2" descr="C:\Users\wolfe\Desktop\Capture-depth vs CO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2" t="3236" r="16054" b="58531"/>
          <a:stretch/>
        </p:blipFill>
        <p:spPr bwMode="auto">
          <a:xfrm>
            <a:off x="6658602" y="365392"/>
            <a:ext cx="2324259" cy="214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etrolsmell.com/wp-content/uploads/2012/06/continuous_improvement-kaize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122277"/>
            <a:ext cx="2467602" cy="147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dkrz.de/bilder/bilder-klimaforschung/STORM_vel75_1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155361"/>
            <a:ext cx="2800483" cy="196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74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206495"/>
            <a:ext cx="822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Parallel Deployment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Optimize for Power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Open Source Sensor 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0" y="285750"/>
            <a:ext cx="7467600" cy="857250"/>
          </a:xfrm>
        </p:spPr>
        <p:txBody>
          <a:bodyPr/>
          <a:lstStyle/>
          <a:p>
            <a:pPr algn="ctr"/>
            <a:r>
              <a:rPr lang="en-US" dirty="0" smtClean="0">
                <a:latin typeface="+mn-lt"/>
              </a:rPr>
              <a:t>Future Work </a:t>
            </a:r>
            <a:endParaRPr lang="en-US" dirty="0">
              <a:latin typeface="+mn-lt"/>
            </a:endParaRPr>
          </a:p>
        </p:txBody>
      </p:sp>
      <p:pic>
        <p:nvPicPr>
          <p:cNvPr id="3074" name="Picture 2" descr="http://1.bp.blogspot.com/-0d66yqW1pXI/TaQdAGoJ41I/AAAAAAAAANY/KjbWf_S9c0c/s1600/open-source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300990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braunhousehold.com/Global/product-images/Food-Preparation/Kitchen%20machines/FP%203010/overview-feature-low-power-consump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1438273"/>
            <a:ext cx="2638425" cy="263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wolfe\Desktop\L01cro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0" y="1061131"/>
            <a:ext cx="1771650" cy="169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80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Photo Sources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238250"/>
            <a:ext cx="8821582" cy="3412473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http://www.directindustry.com/prod/gardner-denver-thomas/product-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7127-447148.html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https://octopart.com/t6615-5k-general+electric-42877703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http://www.digitalsmarties.net/products/jeenode-smd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http://chapar.co/wp-content/uploads/2015/04/modern-style-coral-bleaching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-before-and-after-with-7336684680-a6f3d66c94-b.jpg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http://muftbooks.com/wp-content/uploads/2015/05/bleached-coral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-photo-0001.jpg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http://www.pmel.noaa.gov/co2/files/pmel-research.003_med.jpg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http://</a:t>
            </a:r>
            <a:r>
              <a:rPr lang="en-US" sz="2000" dirty="0" smtClean="0"/>
              <a:t>www.mbari.org/lobo/pictures/maps/network2.jpg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2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Thank You!</a:t>
            </a:r>
            <a:endParaRPr lang="en-US" dirty="0">
              <a:latin typeface="+mn-lt"/>
            </a:endParaRPr>
          </a:p>
        </p:txBody>
      </p:sp>
      <p:pic>
        <p:nvPicPr>
          <p:cNvPr id="2050" name="Picture 2" descr="http://1.bp.blogspot.com/-esMvcz_g-f4/U9my4ahH0II/AAAAAAAADEQ/943FrzXdL7M/s1600/Logo+MBAR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2" y="1853820"/>
            <a:ext cx="5342141" cy="356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glasspockets.org/var/ezflow_site/storage/images/site_glasspockets/glasspockets-gallery/who-has-glass-pockets/the-david-and-lucile-packard-foundation/3484284-2-eng-US/the-david-and-lucile-packard-founda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2" y="1047750"/>
            <a:ext cx="3218688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29200" y="988516"/>
            <a:ext cx="3108543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Ken Johnson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Hans </a:t>
            </a:r>
            <a:r>
              <a:rPr lang="en-US" sz="2400" dirty="0" err="1" smtClean="0"/>
              <a:t>Jannasch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Ginger Elrod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Josh Plant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Carole Sakamoto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Luke </a:t>
            </a:r>
            <a:r>
              <a:rPr lang="en-US" sz="2400" dirty="0" err="1" smtClean="0"/>
              <a:t>Coletti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Electronics Lab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George Matsumoto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Linda </a:t>
            </a:r>
            <a:r>
              <a:rPr lang="en-US" sz="2400" dirty="0" err="1" smtClean="0"/>
              <a:t>Kuhnz</a:t>
            </a:r>
            <a:r>
              <a:rPr lang="en-US" sz="24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Miguel </a:t>
            </a:r>
            <a:r>
              <a:rPr lang="en-US" sz="2400" dirty="0" err="1" smtClean="0"/>
              <a:t>Uzcategui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33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Questions?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923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wolfe\Desktop\Capture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042789"/>
            <a:ext cx="7420420" cy="367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Sensor Drift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141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latin typeface="+mn-lt"/>
              </a:rPr>
              <a:t>Temperature Correlation</a:t>
            </a:r>
            <a:endParaRPr lang="en-US" dirty="0">
              <a:latin typeface="+mn-lt"/>
            </a:endParaRPr>
          </a:p>
        </p:txBody>
      </p:sp>
      <p:pic>
        <p:nvPicPr>
          <p:cNvPr id="7171" name="Picture 3" descr="C:\Users\wolfe\Desktop\Capture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461" y="1905000"/>
            <a:ext cx="4027636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wolfe\Desktop\Capture-BIG Temp Co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5408"/>
            <a:ext cx="4876800" cy="418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51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+mn-lt"/>
              </a:rPr>
              <a:t>ePTFE</a:t>
            </a:r>
            <a:endParaRPr lang="en-US" dirty="0">
              <a:latin typeface="+mn-lt"/>
            </a:endParaRPr>
          </a:p>
        </p:txBody>
      </p:sp>
      <p:pic>
        <p:nvPicPr>
          <p:cNvPr id="5122" name="Picture 2" descr="C:\Users\wolfe\Desktop\Capture_BIG ePTFE gas eq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54867"/>
            <a:ext cx="7467600" cy="406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47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+mn-lt"/>
              </a:rPr>
              <a:t>ePTFE</a:t>
            </a:r>
            <a:endParaRPr lang="en-US" dirty="0">
              <a:latin typeface="+mn-lt"/>
            </a:endParaRPr>
          </a:p>
        </p:txBody>
      </p:sp>
      <p:pic>
        <p:nvPicPr>
          <p:cNvPr id="6146" name="Picture 2" descr="C:\Users\wolfe\Desktop\Capture-BIG ePTFE Water Resis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36085"/>
            <a:ext cx="7924800" cy="408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64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olfe\Desktop\Capture-G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750"/>
            <a:ext cx="7696200" cy="501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550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is Measuring </a:t>
            </a:r>
            <a:r>
              <a:rPr lang="en-US" sz="45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CO</a:t>
            </a:r>
            <a:r>
              <a:rPr lang="en-US" sz="4500" baseline="-250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</a:t>
            </a:r>
            <a:r>
              <a:rPr lang="en-US" sz="50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2428875"/>
            <a:ext cx="3571875" cy="2714625"/>
            <a:chOff x="5638800" y="2419350"/>
            <a:chExt cx="3505200" cy="2362201"/>
          </a:xfrm>
        </p:grpSpPr>
        <p:pic>
          <p:nvPicPr>
            <p:cNvPr id="4" name="Picture 8" descr="http://www.aquariumlife.net/images/respirati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15200" y="2419350"/>
              <a:ext cx="1828800" cy="2362201"/>
            </a:xfrm>
            <a:prstGeom prst="rect">
              <a:avLst/>
            </a:prstGeom>
            <a:noFill/>
          </p:spPr>
        </p:pic>
        <p:pic>
          <p:nvPicPr>
            <p:cNvPr id="5" name="Picture 14" descr="http://www.aquariumlife.net/images/photosyntesi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38800" y="2419351"/>
              <a:ext cx="1676400" cy="2362200"/>
            </a:xfrm>
            <a:prstGeom prst="rect">
              <a:avLst/>
            </a:prstGeom>
            <a:noFill/>
          </p:spPr>
        </p:pic>
      </p:grpSp>
      <p:pic>
        <p:nvPicPr>
          <p:cNvPr id="4098" name="Picture 2" descr="C:\Users\wolfe\Desktop\oa_8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2"/>
          <a:stretch/>
        </p:blipFill>
        <p:spPr bwMode="auto">
          <a:xfrm>
            <a:off x="4429125" y="2038945"/>
            <a:ext cx="4762500" cy="310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07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olfe\Desktop\Capture-Ginger very zoom,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48131"/>
            <a:ext cx="3701143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wolfe\Desktop\Capture-Ginger Kinda Zo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-37488"/>
            <a:ext cx="2082242" cy="520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465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Power Budget </a:t>
            </a:r>
            <a:endParaRPr lang="en-US" dirty="0">
              <a:latin typeface="+mn-lt"/>
            </a:endParaRPr>
          </a:p>
        </p:txBody>
      </p:sp>
      <p:pic>
        <p:nvPicPr>
          <p:cNvPr id="1026" name="Picture 2" descr="C:\Users\wolfe\Desktop\Capture-Power Budg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1620"/>
            <a:ext cx="7620000" cy="415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586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Humidity = Sensor Drift?</a:t>
            </a:r>
            <a:endParaRPr lang="en-US" dirty="0">
              <a:latin typeface="+mn-lt"/>
            </a:endParaRPr>
          </a:p>
        </p:txBody>
      </p:sp>
      <p:pic>
        <p:nvPicPr>
          <p:cNvPr id="4098" name="Picture 2" descr="C:\Users\wolfe\Desktop\Capture-Humidity vs CO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6832"/>
            <a:ext cx="9144000" cy="389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923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Notes for self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64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5" descr="C:\Users\wolfe\Desktop\Capture-BIG Depth vs CO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8965"/>
            <a:ext cx="9144000" cy="38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>Deployments at LO1</a:t>
            </a:r>
            <a:endParaRPr lang="en-US" dirty="0">
              <a:latin typeface="+mn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0668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8288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5908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29000" y="136923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191000" y="136923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530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7912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553200" y="136446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077200" y="136923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2192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812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8194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5814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3434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181600" y="3333750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239000" y="1369233"/>
            <a:ext cx="0" cy="1297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94" name="Picture 2" descr="C:\Users\wolfe\Desktop\FullSizeRender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14394" y="1816871"/>
            <a:ext cx="3690978" cy="276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1.bp.blogspot.com/-esMvcz_g-f4/U9my4ahH0II/AAAAAAAADEQ/943FrzXdL7M/s1600/Logo+MBAR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941" y="-160672"/>
            <a:ext cx="2294141" cy="152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://glasspockets.org/var/ezflow_site/storage/images/site_glasspockets/glasspockets-gallery/who-has-glass-pockets/the-david-and-lucile-packard-foundation/3484284-2-eng-US/the-david-and-lucile-packard-foundati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95250"/>
            <a:ext cx="2212848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66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n-lt"/>
              </a:rPr>
              <a:t>Why is Measuring </a:t>
            </a:r>
            <a:r>
              <a:rPr lang="en-US" sz="4500" dirty="0">
                <a:latin typeface="+mn-lt"/>
                <a:ea typeface="Times New Roman" pitchFamily="18" charset="0"/>
                <a:cs typeface="Times New Roman" pitchFamily="18" charset="0"/>
              </a:rPr>
              <a:t>CO</a:t>
            </a:r>
            <a:r>
              <a:rPr lang="en-US" sz="4500" baseline="-25000" dirty="0">
                <a:latin typeface="+mn-lt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50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+mn-lt"/>
              </a:rPr>
              <a:t>Important?</a:t>
            </a:r>
            <a:endParaRPr lang="en-US" dirty="0">
              <a:latin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2444750"/>
            <a:ext cx="3571875" cy="2714625"/>
            <a:chOff x="5638800" y="2419350"/>
            <a:chExt cx="3505200" cy="2362201"/>
          </a:xfrm>
        </p:grpSpPr>
        <p:pic>
          <p:nvPicPr>
            <p:cNvPr id="4" name="Picture 8" descr="http://www.aquariumlife.net/images/respirati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15200" y="2419350"/>
              <a:ext cx="1828800" cy="2362201"/>
            </a:xfrm>
            <a:prstGeom prst="rect">
              <a:avLst/>
            </a:prstGeom>
            <a:noFill/>
          </p:spPr>
        </p:pic>
        <p:pic>
          <p:nvPicPr>
            <p:cNvPr id="5" name="Picture 14" descr="http://www.aquariumlife.net/images/photosyntesi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38800" y="2419351"/>
              <a:ext cx="1676400" cy="2362200"/>
            </a:xfrm>
            <a:prstGeom prst="rect">
              <a:avLst/>
            </a:prstGeom>
            <a:noFill/>
          </p:spPr>
        </p:pic>
      </p:grpSp>
      <p:pic>
        <p:nvPicPr>
          <p:cNvPr id="4098" name="Picture 2" descr="C:\Users\wolfe\Desktop\oa_8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2"/>
          <a:stretch/>
        </p:blipFill>
        <p:spPr bwMode="auto">
          <a:xfrm>
            <a:off x="4381500" y="2054820"/>
            <a:ext cx="4762500" cy="310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wolfe\Desktop\modern-style-coral-bleaching-before-and-after-with-7336684680-a6f3d66c94-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5250"/>
            <a:ext cx="5867400" cy="19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22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n-lt"/>
              </a:rPr>
              <a:t>Why is Measuring </a:t>
            </a:r>
            <a:r>
              <a:rPr lang="en-US" sz="4500" dirty="0">
                <a:latin typeface="+mn-lt"/>
                <a:ea typeface="Times New Roman" pitchFamily="18" charset="0"/>
                <a:cs typeface="Times New Roman" pitchFamily="18" charset="0"/>
              </a:rPr>
              <a:t>CO</a:t>
            </a:r>
            <a:r>
              <a:rPr lang="en-US" sz="4500" baseline="-25000" dirty="0">
                <a:latin typeface="+mn-lt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50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+mn-lt"/>
              </a:rPr>
              <a:t>Important?</a:t>
            </a:r>
            <a:endParaRPr lang="en-US" dirty="0">
              <a:latin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2444750"/>
            <a:ext cx="3571875" cy="2714625"/>
            <a:chOff x="5638800" y="2419350"/>
            <a:chExt cx="3505200" cy="2362201"/>
          </a:xfrm>
        </p:grpSpPr>
        <p:pic>
          <p:nvPicPr>
            <p:cNvPr id="4" name="Picture 8" descr="http://www.aquariumlife.net/images/respirati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15200" y="2419350"/>
              <a:ext cx="1828800" cy="2362201"/>
            </a:xfrm>
            <a:prstGeom prst="rect">
              <a:avLst/>
            </a:prstGeom>
            <a:noFill/>
          </p:spPr>
        </p:pic>
        <p:pic>
          <p:nvPicPr>
            <p:cNvPr id="5" name="Picture 14" descr="http://www.aquariumlife.net/images/photosyntesi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38800" y="2419351"/>
              <a:ext cx="1676400" cy="2362200"/>
            </a:xfrm>
            <a:prstGeom prst="rect">
              <a:avLst/>
            </a:prstGeom>
            <a:noFill/>
          </p:spPr>
        </p:pic>
      </p:grpSp>
      <p:pic>
        <p:nvPicPr>
          <p:cNvPr id="4098" name="Picture 2" descr="C:\Users\wolfe\Desktop\oa_8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2"/>
          <a:stretch/>
        </p:blipFill>
        <p:spPr bwMode="auto">
          <a:xfrm>
            <a:off x="4381500" y="2054820"/>
            <a:ext cx="4762500" cy="310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wolfe\Desktop\modern-style-coral-bleaching-before-and-after-with-7336684680-a6f3d66c94-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95250"/>
            <a:ext cx="5924550" cy="195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wolfe\Desktop\pmel-research.003_me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1997160"/>
            <a:ext cx="5572125" cy="313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50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is Measuring </a:t>
            </a:r>
            <a:r>
              <a:rPr lang="en-US" sz="45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CO</a:t>
            </a:r>
            <a:r>
              <a:rPr lang="en-US" sz="4500" baseline="-25000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</a:t>
            </a:r>
            <a:r>
              <a:rPr lang="en-US" sz="50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2444750"/>
            <a:ext cx="3571875" cy="2714625"/>
            <a:chOff x="5638800" y="2419350"/>
            <a:chExt cx="3505200" cy="2362201"/>
          </a:xfrm>
        </p:grpSpPr>
        <p:pic>
          <p:nvPicPr>
            <p:cNvPr id="4" name="Picture 8" descr="http://www.aquariumlife.net/images/respiratio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15200" y="2419350"/>
              <a:ext cx="1828800" cy="2362201"/>
            </a:xfrm>
            <a:prstGeom prst="rect">
              <a:avLst/>
            </a:prstGeom>
            <a:noFill/>
          </p:spPr>
        </p:pic>
        <p:pic>
          <p:nvPicPr>
            <p:cNvPr id="5" name="Picture 14" descr="http://www.aquariumlife.net/images/photosyntesi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38800" y="2419351"/>
              <a:ext cx="1676400" cy="2362200"/>
            </a:xfrm>
            <a:prstGeom prst="rect">
              <a:avLst/>
            </a:prstGeom>
            <a:noFill/>
          </p:spPr>
        </p:pic>
      </p:grpSp>
      <p:pic>
        <p:nvPicPr>
          <p:cNvPr id="4098" name="Picture 2" descr="C:\Users\wolfe\Desktop\oa_8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2"/>
          <a:stretch/>
        </p:blipFill>
        <p:spPr bwMode="auto">
          <a:xfrm>
            <a:off x="4381500" y="2054820"/>
            <a:ext cx="4762500" cy="310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wolfe\Desktop\modern-style-coral-bleaching-before-and-after-with-7336684680-a6f3d66c94-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95250"/>
            <a:ext cx="5924550" cy="195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wolfe\Desktop\pmel-research.003_me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1997160"/>
            <a:ext cx="5572125" cy="313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wolfe\Desktop\Capture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46" y="1905000"/>
            <a:ext cx="7998909" cy="69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5512594" cy="857250"/>
          </a:xfrm>
        </p:spPr>
        <p:txBody>
          <a:bodyPr/>
          <a:lstStyle/>
          <a:p>
            <a:pPr algn="ctr"/>
            <a:r>
              <a:rPr lang="en-US" sz="5000" dirty="0">
                <a:latin typeface="+mn-lt"/>
                <a:cs typeface="Times New Roman" pitchFamily="18" charset="0"/>
              </a:rPr>
              <a:t> </a:t>
            </a:r>
            <a:r>
              <a:rPr lang="en-US" sz="5000" dirty="0">
                <a:latin typeface="+mn-lt"/>
                <a:ea typeface="Times New Roman" pitchFamily="18" charset="0"/>
                <a:cs typeface="Times New Roman" pitchFamily="18" charset="0"/>
              </a:rPr>
              <a:t>CO</a:t>
            </a:r>
            <a:r>
              <a:rPr lang="en-US" sz="5000" baseline="-25000" dirty="0">
                <a:latin typeface="+mn-lt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55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5000" dirty="0">
                <a:latin typeface="+mn-lt"/>
                <a:cs typeface="Times New Roman" pitchFamily="18" charset="0"/>
              </a:rPr>
              <a:t>Sensor 1.0</a:t>
            </a:r>
            <a:endParaRPr lang="en-US" dirty="0">
              <a:latin typeface="+mn-lt"/>
            </a:endParaRPr>
          </a:p>
        </p:txBody>
      </p:sp>
      <p:pic>
        <p:nvPicPr>
          <p:cNvPr id="8194" name="Picture 2" descr="C:\Users\wolfe\Desktop\FullSizeRender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7" b="4921"/>
          <a:stretch/>
        </p:blipFill>
        <p:spPr bwMode="auto">
          <a:xfrm>
            <a:off x="0" y="1095375"/>
            <a:ext cx="4302125" cy="259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wolfe\Desktop\IMG_776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9"/>
          <a:stretch/>
        </p:blipFill>
        <p:spPr bwMode="auto">
          <a:xfrm rot="5400000">
            <a:off x="5133578" y="1042493"/>
            <a:ext cx="4841875" cy="31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wolfe\Desktop\FullSizeRender (3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1" b="1833"/>
          <a:stretch/>
        </p:blipFill>
        <p:spPr bwMode="auto">
          <a:xfrm>
            <a:off x="3039610" y="2571750"/>
            <a:ext cx="4056257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90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" y="205979"/>
            <a:ext cx="7829550" cy="85725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Circuit Components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wolfe\Desktop\FullSizeRender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3" b="34137"/>
          <a:stretch/>
        </p:blipFill>
        <p:spPr bwMode="auto">
          <a:xfrm>
            <a:off x="5286375" y="142875"/>
            <a:ext cx="3524250" cy="143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312" y="991960"/>
            <a:ext cx="5087938" cy="3683701"/>
          </a:xfrm>
          <a:prstGeom prst="rect">
            <a:avLst/>
          </a:prstGeom>
          <a:noFill/>
        </p:spPr>
        <p:txBody>
          <a:bodyPr wrap="square" lIns="57150" tIns="28575" rIns="57150" bIns="28575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JeeNode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Temp+Humidity</a:t>
            </a:r>
            <a:r>
              <a:rPr lang="en-US" dirty="0" smtClean="0"/>
              <a:t>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Air Pump  			</a:t>
            </a:r>
            <a:endParaRPr lang="en-US" dirty="0"/>
          </a:p>
        </p:txBody>
      </p:sp>
      <p:pic>
        <p:nvPicPr>
          <p:cNvPr id="9219" name="Picture 3" descr="C:\Users\wolfe\Desktop\air-compressor-membrane-oil-free-7127-23277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3857625"/>
            <a:ext cx="1357313" cy="125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wolfe\Desktop\Thermometrics-T6615-5K-imag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6" b="21618"/>
          <a:stretch/>
        </p:blipFill>
        <p:spPr bwMode="auto">
          <a:xfrm>
            <a:off x="6263680" y="1812304"/>
            <a:ext cx="2609852" cy="159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wolfe\Desktop\LM78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3857625"/>
            <a:ext cx="1520031" cy="108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wolfe\Desktop\SHT21_humidity_p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3" t="15714" r="26267" b="24715"/>
          <a:stretch/>
        </p:blipFill>
        <p:spPr bwMode="auto">
          <a:xfrm>
            <a:off x="3413125" y="2770377"/>
            <a:ext cx="1341438" cy="107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wolfe\Desktop\DSC_2566_larg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368785"/>
            <a:ext cx="3810000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38625" y="2031567"/>
            <a:ext cx="2713283" cy="2568011"/>
          </a:xfrm>
          <a:prstGeom prst="rect">
            <a:avLst/>
          </a:prstGeom>
          <a:noFill/>
        </p:spPr>
        <p:txBody>
          <a:bodyPr wrap="none" lIns="57150" tIns="28575" rIns="57150" bIns="28575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 </a:t>
            </a:r>
            <a:r>
              <a:rPr lang="en-US" dirty="0" err="1" smtClean="0"/>
              <a:t>Telaire</a:t>
            </a:r>
            <a:r>
              <a:rPr lang="en-US" dirty="0" smtClean="0"/>
              <a:t> 6615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Voltage Regulator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48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7241</TotalTime>
  <Words>665</Words>
  <Application>Microsoft Office PowerPoint</Application>
  <PresentationFormat>On-screen Show (16:9)</PresentationFormat>
  <Paragraphs>406</Paragraphs>
  <Slides>44</Slides>
  <Notes>42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Technic</vt:lpstr>
      <vt:lpstr>PowerPoint Presentation</vt:lpstr>
      <vt:lpstr>Why is Measuring CO2 Important?</vt:lpstr>
      <vt:lpstr>Why is Measuring CO2 Important?</vt:lpstr>
      <vt:lpstr>Why is Measuring CO2 Important?</vt:lpstr>
      <vt:lpstr>Why is Measuring CO2 Important?</vt:lpstr>
      <vt:lpstr>Why is Measuring CO2 Important?</vt:lpstr>
      <vt:lpstr>Why is Measuring CO2 Important?</vt:lpstr>
      <vt:lpstr> CO2  Sensor 1.0</vt:lpstr>
      <vt:lpstr>Circuit Components </vt:lpstr>
      <vt:lpstr>Gas Flow</vt:lpstr>
      <vt:lpstr>PowerPoint Presentation</vt:lpstr>
      <vt:lpstr>PowerPoint Presentation</vt:lpstr>
      <vt:lpstr>PowerPoint Presentation</vt:lpstr>
      <vt:lpstr>PowerPoint Presentation</vt:lpstr>
      <vt:lpstr>Deployments at LO1</vt:lpstr>
      <vt:lpstr>Deployments at LO1</vt:lpstr>
      <vt:lpstr>Deployments at LO1</vt:lpstr>
      <vt:lpstr>Deployments at LO1</vt:lpstr>
      <vt:lpstr>Deployments at LO1</vt:lpstr>
      <vt:lpstr>Deployments at LO1</vt:lpstr>
      <vt:lpstr>Sensor Comparison </vt:lpstr>
      <vt:lpstr>Gas Flow 1.0</vt:lpstr>
      <vt:lpstr>Gas Flow 2.0</vt:lpstr>
      <vt:lpstr>Gas Flow 2.0</vt:lpstr>
      <vt:lpstr>Gas Flow 2.0</vt:lpstr>
      <vt:lpstr>Sensor Comparison </vt:lpstr>
      <vt:lpstr>Cost Comparison</vt:lpstr>
      <vt:lpstr>Cost Comparison</vt:lpstr>
      <vt:lpstr>Cost Comparison</vt:lpstr>
      <vt:lpstr>Conclusion </vt:lpstr>
      <vt:lpstr>Future Work </vt:lpstr>
      <vt:lpstr>Photo Sources </vt:lpstr>
      <vt:lpstr>Thank You!</vt:lpstr>
      <vt:lpstr>Questions?</vt:lpstr>
      <vt:lpstr>Sensor Drift </vt:lpstr>
      <vt:lpstr>Temperature Correlation</vt:lpstr>
      <vt:lpstr>ePTFE</vt:lpstr>
      <vt:lpstr>ePTFE</vt:lpstr>
      <vt:lpstr>PowerPoint Presentation</vt:lpstr>
      <vt:lpstr>PowerPoint Presentation</vt:lpstr>
      <vt:lpstr>Power Budget </vt:lpstr>
      <vt:lpstr>Humidity = Sensor Drift?</vt:lpstr>
      <vt:lpstr>Notes for self</vt:lpstr>
      <vt:lpstr>Deployments at LO1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Miguel</dc:creator>
  <cp:lastModifiedBy>meteor</cp:lastModifiedBy>
  <cp:revision>245</cp:revision>
  <dcterms:created xsi:type="dcterms:W3CDTF">2013-08-05T20:49:14Z</dcterms:created>
  <dcterms:modified xsi:type="dcterms:W3CDTF">2015-08-11T23:45:24Z</dcterms:modified>
</cp:coreProperties>
</file>