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4" r:id="rId5"/>
    <p:sldId id="265" r:id="rId6"/>
    <p:sldId id="266" r:id="rId7"/>
    <p:sldId id="263" r:id="rId8"/>
    <p:sldId id="262" r:id="rId9"/>
    <p:sldId id="267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144" y="8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F250C-0922-455C-886E-511FDC1FC8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1951F6-26FB-4E39-BBF8-6BB0977E66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3545A5-C0B8-44AB-856B-13D598650F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8EB1C-827C-4EBF-82EE-2CA16E073FAC}" type="datetimeFigureOut">
              <a:rPr lang="en-US" smtClean="0"/>
              <a:t>7/19/2023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4CE7B6-19E0-4619-8185-AA078ABF75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710812-27F3-4F92-AA3C-9B8EAE187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999EE-963F-47CD-9E83-B07E102B1C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4113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0F0171-119D-450B-BB52-C8DAB43BAF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F4B879-102B-4744-83B3-4FF5466478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B9669F-94E9-459E-9E01-E732DB708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8EB1C-827C-4EBF-82EE-2CA16E073FAC}" type="datetimeFigureOut">
              <a:rPr lang="en-US" smtClean="0"/>
              <a:t>7/19/2023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3D68BA-5160-4A29-A1B7-0FB2DDCEF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E048F5-F563-46A7-8095-B19924AB13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999EE-963F-47CD-9E83-B07E102B1C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5784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B57C43D-7A88-4C30-A41E-E239AE2DAD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716553-A5AB-41F7-8891-7B2909E2DD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79A27F-7DE1-4A95-AF09-709F64CF74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8EB1C-827C-4EBF-82EE-2CA16E073FAC}" type="datetimeFigureOut">
              <a:rPr lang="en-US" smtClean="0"/>
              <a:t>7/19/2023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A8D1D7-71FB-46B1-845E-493CFFF9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6156FE-34BE-423A-9D70-C1951094F9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999EE-963F-47CD-9E83-B07E102B1C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811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9D7D6F-8DF7-4274-8D25-E1A359E64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573950-7252-4387-AA7F-86892BED11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D8CED1-90C1-4218-850A-BE8B792694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8EB1C-827C-4EBF-82EE-2CA16E073FAC}" type="datetimeFigureOut">
              <a:rPr lang="en-US" smtClean="0"/>
              <a:t>7/19/2023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05284A-1725-4C44-9C51-0524060A2A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8847FF-1DCA-41D8-AF8A-13E611EFC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999EE-963F-47CD-9E83-B07E102B1C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461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8E0D02-1AA7-4CF3-943A-1E6D9DB7C2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6E21CD-E401-49C5-A342-A21257CD3B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C4655E-D52D-4ED3-B085-60F251C31A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8EB1C-827C-4EBF-82EE-2CA16E073FAC}" type="datetimeFigureOut">
              <a:rPr lang="en-US" smtClean="0"/>
              <a:t>7/19/2023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5CF6ED-F2C0-4FF1-8721-6898FDBF24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80CA4D-842E-4C92-8A3B-3DF5775FD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999EE-963F-47CD-9E83-B07E102B1C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7107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50416F-8F5A-4E3E-9E31-C5F9379D8D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F10256-D823-49AA-8572-5E112662C4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09A4A9-1FBE-459C-BCC0-C021EB1DDD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1F5E09-6378-4888-8D8C-3912E06612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8EB1C-827C-4EBF-82EE-2CA16E073FAC}" type="datetimeFigureOut">
              <a:rPr lang="en-US" smtClean="0"/>
              <a:t>7/19/2023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8E73EE-40DF-4552-BA16-ABE1E3C5BB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759524-520C-48D6-8FA2-E5DDA76A7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999EE-963F-47CD-9E83-B07E102B1C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830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03C387-F891-4869-94B1-ACA18D7C2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284587-1695-4297-92D0-2F3D188BB1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1A3CF0-AA4A-48B3-AA95-04668E7AA0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FFD5BDA-580C-4490-8D8A-008BB79EBF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C56DC50-CD53-4F07-9224-1E126603787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BC7D487-0A60-4718-B53F-0D311C4F9B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8EB1C-827C-4EBF-82EE-2CA16E073FAC}" type="datetimeFigureOut">
              <a:rPr lang="en-US" smtClean="0"/>
              <a:t>7/19/2023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9D4E8DC-FB9C-4DA2-8D7E-CD59ABAE9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D9E6563-35AB-4FA0-8988-BDCD206D4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999EE-963F-47CD-9E83-B07E102B1C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4317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C7152F-36C5-4B12-8DB9-010087E13B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8210C60-00DE-421F-86F7-C1C79FD6C7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8EB1C-827C-4EBF-82EE-2CA16E073FAC}" type="datetimeFigureOut">
              <a:rPr lang="en-US" smtClean="0"/>
              <a:t>7/19/2023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792CD44-A285-4FAF-8644-B6D1123AF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4062E7-8D62-48EE-A22C-5B8A092E4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999EE-963F-47CD-9E83-B07E102B1C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8108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9C3E40B-8779-4C75-A495-ABEE761E84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8EB1C-827C-4EBF-82EE-2CA16E073FAC}" type="datetimeFigureOut">
              <a:rPr lang="en-US" smtClean="0"/>
              <a:t>7/19/2023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B1E774A-610B-4C95-8470-FE9BF46C6A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2A3DB8-F08B-4523-8C46-A7B15417F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999EE-963F-47CD-9E83-B07E102B1C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3628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FE1839-42D5-4A01-9B94-A64DC68B0B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9C09A3-971B-41E4-A232-22219F33B5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66E899-532C-4E3C-99B9-B6AE080948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3D1035-7779-446E-82B7-5BD471B3F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8EB1C-827C-4EBF-82EE-2CA16E073FAC}" type="datetimeFigureOut">
              <a:rPr lang="en-US" smtClean="0"/>
              <a:t>7/19/2023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16ED87-4E9D-4C4C-BFB2-EEBD1B7B73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EC90FE-A34D-42C5-AA49-8C5774F4B6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999EE-963F-47CD-9E83-B07E102B1C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0907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43EB82-9E63-45D5-9680-4BA1490C7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F2BE542-D6DD-4584-A193-474A06F98C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0F5FD9-3246-45A7-8479-E93767EC92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B509A5-7A08-47EB-8C46-09DD5E6053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8EB1C-827C-4EBF-82EE-2CA16E073FAC}" type="datetimeFigureOut">
              <a:rPr lang="en-US" smtClean="0"/>
              <a:t>7/19/2023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5D5083-1387-4270-B05E-2C478F14FE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754991-BCA2-4E83-A207-B59808C4D1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999EE-963F-47CD-9E83-B07E102B1C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292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9DDF5C1-A5CF-45D3-9C1C-1CD4CF90A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022462-8182-4AD7-A7E1-DBBD084FB1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3638AE-2FD2-40AA-9F91-97A9C37DC3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68EB1C-827C-4EBF-82EE-2CA16E073FAC}" type="datetimeFigureOut">
              <a:rPr lang="en-US" smtClean="0"/>
              <a:t>7/19/2023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48A294-EA7A-43AF-A146-09886C6801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74D36D-8CCC-415F-9335-249E7A6CAE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A999EE-963F-47CD-9E83-B07E102B1C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877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secruzer.com/shipping-carrying-cases/kr2317-14/index.html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BD7479-EAAA-4E33-AF35-C4E8ACE99A7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READI-Net </a:t>
            </a:r>
            <a:r>
              <a:rPr lang="en-US" dirty="0"/>
              <a:t>Mechanical Update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1727F0E-5196-4502-9C4D-7C56AD1441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217674"/>
            <a:ext cx="9144000" cy="1655762"/>
          </a:xfrm>
        </p:spPr>
        <p:txBody>
          <a:bodyPr/>
          <a:lstStyle/>
          <a:p>
            <a:r>
              <a:rPr lang="en-US" dirty="0"/>
              <a:t>07-19-2023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41301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322270-08E7-4731-BE7A-B4C12F9984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7E1B5C-625E-47B3-BD4E-BDC7C1E756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Show / Discuss Subsystems</a:t>
            </a:r>
          </a:p>
          <a:p>
            <a:pPr lvl="1"/>
            <a:r>
              <a:rPr lang="en-US" dirty="0"/>
              <a:t>Cylinder</a:t>
            </a:r>
          </a:p>
          <a:p>
            <a:pPr lvl="1"/>
            <a:r>
              <a:rPr lang="en-US" dirty="0"/>
              <a:t>Cylinder Drive System</a:t>
            </a:r>
          </a:p>
          <a:p>
            <a:pPr lvl="1"/>
            <a:r>
              <a:rPr lang="en-US" dirty="0"/>
              <a:t>Puck Actuator</a:t>
            </a:r>
          </a:p>
          <a:p>
            <a:pPr lvl="1"/>
            <a:r>
              <a:rPr lang="en-US" dirty="0"/>
              <a:t>Fluidic System</a:t>
            </a:r>
          </a:p>
          <a:p>
            <a:pPr lvl="1"/>
            <a:r>
              <a:rPr lang="en-US" dirty="0"/>
              <a:t>RFID</a:t>
            </a:r>
          </a:p>
          <a:p>
            <a:pPr lvl="1"/>
            <a:r>
              <a:rPr lang="en-US" dirty="0"/>
              <a:t>Frame</a:t>
            </a:r>
          </a:p>
          <a:p>
            <a:r>
              <a:rPr lang="en-US" dirty="0"/>
              <a:t>Schedule</a:t>
            </a:r>
          </a:p>
          <a:p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61619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748D50-CC3A-4BEB-B8B5-24C0B772F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Cylinder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9F644D-22BD-48CF-BE76-B642BDE78C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6497" y="3076303"/>
            <a:ext cx="3152503" cy="34877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/>
              <a:t>Primary Design Decisions:</a:t>
            </a:r>
          </a:p>
          <a:p>
            <a:r>
              <a:rPr lang="en-US" sz="1600" dirty="0"/>
              <a:t>Higher part count</a:t>
            </a:r>
          </a:p>
          <a:p>
            <a:pPr lvl="1"/>
            <a:r>
              <a:rPr lang="en-US" sz="1600" dirty="0"/>
              <a:t>Smaller / simpler parts (better suited for printing)</a:t>
            </a:r>
          </a:p>
          <a:p>
            <a:pPr lvl="1"/>
            <a:r>
              <a:rPr lang="en-US" sz="1600" dirty="0"/>
              <a:t>More flexible </a:t>
            </a:r>
          </a:p>
          <a:p>
            <a:pPr lvl="1"/>
            <a:r>
              <a:rPr lang="en-US" sz="1600" dirty="0"/>
              <a:t>More complicated assembly</a:t>
            </a:r>
          </a:p>
          <a:p>
            <a:r>
              <a:rPr lang="en-US" sz="1600" dirty="0"/>
              <a:t>Threaded Rods</a:t>
            </a:r>
          </a:p>
          <a:p>
            <a:pPr lvl="1"/>
            <a:r>
              <a:rPr lang="en-US" sz="1600" dirty="0"/>
              <a:t>Prototype assembly method</a:t>
            </a:r>
          </a:p>
          <a:p>
            <a:pPr lvl="1"/>
            <a:r>
              <a:rPr lang="en-US" sz="1600" dirty="0"/>
              <a:t>Can glue and remove rods</a:t>
            </a:r>
          </a:p>
          <a:p>
            <a:endParaRPr lang="en-US" sz="1600" dirty="0"/>
          </a:p>
          <a:p>
            <a:pPr lvl="1"/>
            <a:endParaRPr lang="en-US" sz="1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8DD15EC-E1C5-46F7-9422-3B7E059739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63174" y="705668"/>
            <a:ext cx="2699933" cy="335239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1034FB1-A084-467E-8429-CA4F180578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9274" y="917665"/>
            <a:ext cx="1052104" cy="3076303"/>
          </a:xfrm>
          <a:prstGeom prst="rect">
            <a:avLst/>
          </a:prstGeom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E52C52B5-3B95-4398-B832-9134E8B4FC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5033180"/>
              </p:ext>
            </p:extLst>
          </p:nvPr>
        </p:nvGraphicFramePr>
        <p:xfrm>
          <a:off x="415638" y="1723208"/>
          <a:ext cx="5874128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37064">
                  <a:extLst>
                    <a:ext uri="{9D8B030D-6E8A-4147-A177-3AD203B41FA5}">
                      <a16:colId xmlns:a16="http://schemas.microsoft.com/office/drawing/2014/main" val="2671884108"/>
                    </a:ext>
                  </a:extLst>
                </a:gridCol>
                <a:gridCol w="2937064">
                  <a:extLst>
                    <a:ext uri="{9D8B030D-6E8A-4147-A177-3AD203B41FA5}">
                      <a16:colId xmlns:a16="http://schemas.microsoft.com/office/drawing/2014/main" val="408547055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Requirement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Status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22032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Hold ~150 Pucks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Satisfied – holds 144 pucks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70475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Retain pucks during transport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Tabled – not a required for October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9732694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91E18B57-8CDA-4806-97B5-8E8ED47CC384}"/>
              </a:ext>
            </a:extLst>
          </p:cNvPr>
          <p:cNvSpPr txBox="1"/>
          <p:nvPr/>
        </p:nvSpPr>
        <p:spPr>
          <a:xfrm>
            <a:off x="7271958" y="4546508"/>
            <a:ext cx="42911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Part Count:</a:t>
            </a:r>
          </a:p>
          <a:p>
            <a:pPr marL="285750" indent="-285750">
              <a:buFontTx/>
              <a:buChar char="-"/>
            </a:pPr>
            <a:r>
              <a:rPr lang="en-US" sz="1600" dirty="0"/>
              <a:t>7 Unique Parts (excluding COTS items)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AF59D64-BECB-4580-AF25-C46F38FA58A4}"/>
              </a:ext>
            </a:extLst>
          </p:cNvPr>
          <p:cNvSpPr txBox="1">
            <a:spLocks/>
          </p:cNvSpPr>
          <p:nvPr/>
        </p:nvSpPr>
        <p:spPr>
          <a:xfrm>
            <a:off x="3819086" y="3076302"/>
            <a:ext cx="3091165" cy="34877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dirty="0"/>
              <a:t>Remaining Work:</a:t>
            </a:r>
          </a:p>
          <a:p>
            <a:r>
              <a:rPr lang="en-US" sz="1600" dirty="0"/>
              <a:t>Complete handle</a:t>
            </a:r>
          </a:p>
          <a:p>
            <a:r>
              <a:rPr lang="en-US" sz="1600" dirty="0"/>
              <a:t>Finalize fastening</a:t>
            </a:r>
          </a:p>
          <a:p>
            <a:r>
              <a:rPr lang="en-US" sz="1600" dirty="0"/>
              <a:t>Order parts</a:t>
            </a:r>
          </a:p>
          <a:p>
            <a:pPr lvl="1"/>
            <a:r>
              <a:rPr lang="en-US" sz="1600" dirty="0"/>
              <a:t>MJF tube ends</a:t>
            </a:r>
          </a:p>
          <a:p>
            <a:pPr lvl="1"/>
            <a:r>
              <a:rPr lang="en-US" sz="1600" dirty="0"/>
              <a:t>Plates</a:t>
            </a:r>
          </a:p>
          <a:p>
            <a:r>
              <a:rPr lang="en-US" sz="1600" dirty="0"/>
              <a:t>* I intend to send out all parts.</a:t>
            </a:r>
          </a:p>
          <a:p>
            <a:endParaRPr lang="en-US" sz="1600" dirty="0"/>
          </a:p>
          <a:p>
            <a:pPr lvl="1"/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9782319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748D50-CC3A-4BEB-B8B5-24C0B772F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Cylinder Drive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9F644D-22BD-48CF-BE76-B642BDE78C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6497" y="3076303"/>
            <a:ext cx="3152503" cy="34877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/>
              <a:t>Primary Design Decisions:</a:t>
            </a:r>
          </a:p>
          <a:p>
            <a:r>
              <a:rPr lang="en-US" sz="1600" dirty="0"/>
              <a:t>Belt Drive</a:t>
            </a:r>
          </a:p>
          <a:p>
            <a:pPr lvl="1"/>
            <a:r>
              <a:rPr lang="en-US" sz="1600" dirty="0"/>
              <a:t>Flexible motor positioning</a:t>
            </a:r>
          </a:p>
          <a:p>
            <a:r>
              <a:rPr lang="en-US" sz="1600" dirty="0"/>
              <a:t>Simple tensioning system</a:t>
            </a:r>
          </a:p>
          <a:p>
            <a:pPr lvl="1"/>
            <a:r>
              <a:rPr lang="en-US" sz="1600" dirty="0"/>
              <a:t>Cantilevered pulleys</a:t>
            </a:r>
          </a:p>
          <a:p>
            <a:r>
              <a:rPr lang="en-US" sz="1600" dirty="0"/>
              <a:t>Combine with frame</a:t>
            </a:r>
          </a:p>
          <a:p>
            <a:pPr lvl="1"/>
            <a:r>
              <a:rPr lang="en-US" sz="1600" dirty="0"/>
              <a:t>Less parts</a:t>
            </a:r>
          </a:p>
          <a:p>
            <a:pPr lvl="1"/>
            <a:r>
              <a:rPr lang="en-US" sz="1600" dirty="0"/>
              <a:t>Less flexible</a:t>
            </a:r>
          </a:p>
          <a:p>
            <a:endParaRPr lang="en-US" sz="1600" dirty="0"/>
          </a:p>
          <a:p>
            <a:pPr lvl="1"/>
            <a:endParaRPr lang="en-US" sz="1600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E52C52B5-3B95-4398-B832-9134E8B4FC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8046995"/>
              </p:ext>
            </p:extLst>
          </p:nvPr>
        </p:nvGraphicFramePr>
        <p:xfrm>
          <a:off x="415638" y="1723208"/>
          <a:ext cx="5874128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37064">
                  <a:extLst>
                    <a:ext uri="{9D8B030D-6E8A-4147-A177-3AD203B41FA5}">
                      <a16:colId xmlns:a16="http://schemas.microsoft.com/office/drawing/2014/main" val="2671884108"/>
                    </a:ext>
                  </a:extLst>
                </a:gridCol>
                <a:gridCol w="2937064">
                  <a:extLst>
                    <a:ext uri="{9D8B030D-6E8A-4147-A177-3AD203B41FA5}">
                      <a16:colId xmlns:a16="http://schemas.microsoft.com/office/drawing/2014/main" val="408547055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Requirement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Status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22032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Encoder resolves 12 positions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Satisfied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70475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Cylinder engages in only one position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Satisfied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9732694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91E18B57-8CDA-4806-97B5-8E8ED47CC384}"/>
              </a:ext>
            </a:extLst>
          </p:cNvPr>
          <p:cNvSpPr txBox="1"/>
          <p:nvPr/>
        </p:nvSpPr>
        <p:spPr>
          <a:xfrm>
            <a:off x="6968200" y="5313221"/>
            <a:ext cx="42911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Part Count:</a:t>
            </a:r>
          </a:p>
          <a:p>
            <a:pPr marL="285750" indent="-285750">
              <a:buFontTx/>
              <a:buChar char="-"/>
            </a:pPr>
            <a:r>
              <a:rPr lang="en-US" sz="1600" dirty="0"/>
              <a:t>12 Unique Parts (excluding COTS items)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AF59D64-BECB-4580-AF25-C46F38FA58A4}"/>
              </a:ext>
            </a:extLst>
          </p:cNvPr>
          <p:cNvSpPr txBox="1">
            <a:spLocks/>
          </p:cNvSpPr>
          <p:nvPr/>
        </p:nvSpPr>
        <p:spPr>
          <a:xfrm>
            <a:off x="3538235" y="3076302"/>
            <a:ext cx="2837322" cy="34877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dirty="0"/>
              <a:t>Remaining Work:</a:t>
            </a:r>
          </a:p>
          <a:p>
            <a:r>
              <a:rPr lang="en-US" sz="1600" dirty="0"/>
              <a:t>Finalize layout &amp; fastening of top / bottom plates</a:t>
            </a:r>
          </a:p>
          <a:p>
            <a:r>
              <a:rPr lang="en-US" sz="1600" dirty="0"/>
              <a:t>Drawings (Plates, Pulley)</a:t>
            </a:r>
          </a:p>
          <a:p>
            <a:r>
              <a:rPr lang="en-US" sz="1600" dirty="0"/>
              <a:t>Order parts</a:t>
            </a:r>
          </a:p>
          <a:p>
            <a:pPr lvl="1"/>
            <a:r>
              <a:rPr lang="en-US" sz="1600" dirty="0"/>
              <a:t>MJF encoder fins</a:t>
            </a:r>
          </a:p>
          <a:p>
            <a:pPr lvl="1"/>
            <a:r>
              <a:rPr lang="en-US" sz="1600" dirty="0"/>
              <a:t>MJF encoder mounts</a:t>
            </a:r>
          </a:p>
          <a:p>
            <a:pPr lvl="1"/>
            <a:r>
              <a:rPr lang="en-US" sz="1600" dirty="0"/>
              <a:t>Sprocket Spacer</a:t>
            </a:r>
          </a:p>
          <a:p>
            <a:pPr lvl="1"/>
            <a:r>
              <a:rPr lang="en-US" sz="1600" dirty="0"/>
              <a:t>Plates (cut here)</a:t>
            </a:r>
          </a:p>
          <a:p>
            <a:pPr lvl="1"/>
            <a:r>
              <a:rPr lang="en-US" sz="1600" dirty="0"/>
              <a:t>Cylinder Alignment Parts (print here)</a:t>
            </a:r>
          </a:p>
          <a:p>
            <a:endParaRPr lang="en-US" sz="1600" dirty="0"/>
          </a:p>
          <a:p>
            <a:pPr lvl="1"/>
            <a:endParaRPr lang="en-US" sz="16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82034E6-B3ED-472F-863B-80D6784C22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7797" y="588669"/>
            <a:ext cx="3431959" cy="235023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877BAEB-C309-427A-9966-E5C03FF516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5556" y="3265233"/>
            <a:ext cx="5476439" cy="1721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0439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748D50-CC3A-4BEB-B8B5-24C0B772F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Puck Actuator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9F644D-22BD-48CF-BE76-B642BDE78C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5523" y="3370217"/>
            <a:ext cx="3152503" cy="34877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/>
              <a:t>Primary Design Decisions:</a:t>
            </a:r>
          </a:p>
          <a:p>
            <a:r>
              <a:rPr lang="en-US" sz="1600" dirty="0"/>
              <a:t>Direct Drive </a:t>
            </a:r>
          </a:p>
          <a:p>
            <a:pPr lvl="1"/>
            <a:r>
              <a:rPr lang="en-US" sz="1600" dirty="0"/>
              <a:t>Geared Motor</a:t>
            </a:r>
          </a:p>
          <a:p>
            <a:pPr lvl="1"/>
            <a:r>
              <a:rPr lang="en-US" sz="1600" dirty="0"/>
              <a:t>Simplified drive arrangement</a:t>
            </a:r>
          </a:p>
          <a:p>
            <a:pPr lvl="1"/>
            <a:r>
              <a:rPr lang="en-US" sz="1600" dirty="0"/>
              <a:t>Coupling needed</a:t>
            </a:r>
          </a:p>
          <a:p>
            <a:r>
              <a:rPr lang="en-US" sz="1600" dirty="0"/>
              <a:t>Cantilevered Arm</a:t>
            </a:r>
          </a:p>
          <a:p>
            <a:pPr lvl="1"/>
            <a:r>
              <a:rPr lang="en-US" sz="1600" dirty="0"/>
              <a:t>Allows direct reuse of clamp frame</a:t>
            </a:r>
          </a:p>
          <a:p>
            <a:r>
              <a:rPr lang="en-US" sz="1600" dirty="0"/>
              <a:t>Single Encoder PCB</a:t>
            </a:r>
          </a:p>
          <a:p>
            <a:pPr lvl="1"/>
            <a:endParaRPr lang="en-US" sz="1600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E52C52B5-3B95-4398-B832-9134E8B4FC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6259632"/>
              </p:ext>
            </p:extLst>
          </p:nvPr>
        </p:nvGraphicFramePr>
        <p:xfrm>
          <a:off x="415638" y="1723208"/>
          <a:ext cx="5874128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37064">
                  <a:extLst>
                    <a:ext uri="{9D8B030D-6E8A-4147-A177-3AD203B41FA5}">
                      <a16:colId xmlns:a16="http://schemas.microsoft.com/office/drawing/2014/main" val="2671884108"/>
                    </a:ext>
                  </a:extLst>
                </a:gridCol>
                <a:gridCol w="2937064">
                  <a:extLst>
                    <a:ext uri="{9D8B030D-6E8A-4147-A177-3AD203B41FA5}">
                      <a16:colId xmlns:a16="http://schemas.microsoft.com/office/drawing/2014/main" val="408547055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Requirement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Status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22032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Removes Puck from storage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Satisfied *need to check at 10,000ft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70475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Moves puck to fluidics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Satisfied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97326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Deposit puck into collection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Satisfied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4655776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91E18B57-8CDA-4806-97B5-8E8ED47CC384}"/>
              </a:ext>
            </a:extLst>
          </p:cNvPr>
          <p:cNvSpPr txBox="1"/>
          <p:nvPr/>
        </p:nvSpPr>
        <p:spPr>
          <a:xfrm>
            <a:off x="7203332" y="5162998"/>
            <a:ext cx="42911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Part Count:</a:t>
            </a:r>
          </a:p>
          <a:p>
            <a:pPr marL="285750" indent="-285750">
              <a:buFontTx/>
              <a:buChar char="-"/>
            </a:pPr>
            <a:r>
              <a:rPr lang="en-US" sz="1600" dirty="0"/>
              <a:t>5 Unique Parts (excluding COTS items) </a:t>
            </a:r>
          </a:p>
          <a:p>
            <a:pPr marL="285750" indent="-285750">
              <a:buFontTx/>
              <a:buChar char="-"/>
            </a:pPr>
            <a:r>
              <a:rPr lang="en-US" sz="1600" dirty="0"/>
              <a:t>*Shares frame with clamp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AF59D64-BECB-4580-AF25-C46F38FA58A4}"/>
              </a:ext>
            </a:extLst>
          </p:cNvPr>
          <p:cNvSpPr txBox="1">
            <a:spLocks/>
          </p:cNvSpPr>
          <p:nvPr/>
        </p:nvSpPr>
        <p:spPr>
          <a:xfrm>
            <a:off x="3383376" y="3370216"/>
            <a:ext cx="3196186" cy="34877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dirty="0"/>
              <a:t>Remaining Work:</a:t>
            </a:r>
          </a:p>
          <a:p>
            <a:r>
              <a:rPr lang="en-US" sz="1600" dirty="0"/>
              <a:t>Finalize fastening</a:t>
            </a:r>
          </a:p>
          <a:p>
            <a:r>
              <a:rPr lang="en-US" sz="1600" dirty="0"/>
              <a:t>Finalize arm vacuum feature</a:t>
            </a:r>
          </a:p>
          <a:p>
            <a:r>
              <a:rPr lang="en-US" sz="1600" dirty="0"/>
              <a:t>Add mounting for additional components.</a:t>
            </a:r>
          </a:p>
          <a:p>
            <a:r>
              <a:rPr lang="en-US" sz="1600" dirty="0"/>
              <a:t>Drawings (Plates)</a:t>
            </a:r>
          </a:p>
          <a:p>
            <a:r>
              <a:rPr lang="en-US" sz="1600" dirty="0"/>
              <a:t>Order parts</a:t>
            </a:r>
          </a:p>
          <a:p>
            <a:pPr lvl="1"/>
            <a:r>
              <a:rPr lang="en-US" sz="1600" dirty="0"/>
              <a:t>SLA Arm</a:t>
            </a:r>
          </a:p>
          <a:p>
            <a:pPr lvl="1"/>
            <a:r>
              <a:rPr lang="en-US" sz="1600" dirty="0"/>
              <a:t>MJF encoder mounts</a:t>
            </a:r>
          </a:p>
          <a:p>
            <a:pPr lvl="1"/>
            <a:r>
              <a:rPr lang="en-US" sz="1600" dirty="0"/>
              <a:t>Plates (cut / machine here)</a:t>
            </a:r>
          </a:p>
          <a:p>
            <a:pPr lvl="1"/>
            <a:endParaRPr lang="en-US" sz="1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8803DCF-1B02-4672-8C94-AF5CA5DC01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5974" y="1122206"/>
            <a:ext cx="3196186" cy="342704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D5B0054-82E0-471B-B635-CE6DF1926F6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1112" r="14929"/>
          <a:stretch/>
        </p:blipFill>
        <p:spPr>
          <a:xfrm>
            <a:off x="10084721" y="1122206"/>
            <a:ext cx="1691641" cy="3487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0455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748D50-CC3A-4BEB-B8B5-24C0B772F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Fluidic System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9F644D-22BD-48CF-BE76-B642BDE78C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5523" y="3370217"/>
            <a:ext cx="3152503" cy="34877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/>
              <a:t>Primary Design Decisions:</a:t>
            </a:r>
          </a:p>
          <a:p>
            <a:r>
              <a:rPr lang="en-US" sz="1600" dirty="0"/>
              <a:t>Linear actuator w/ guidance and anti-rotation</a:t>
            </a:r>
          </a:p>
          <a:p>
            <a:pPr lvl="1"/>
            <a:r>
              <a:rPr lang="en-US" sz="1600" dirty="0"/>
              <a:t>Taller package</a:t>
            </a:r>
          </a:p>
          <a:p>
            <a:pPr lvl="1"/>
            <a:r>
              <a:rPr lang="en-US" sz="1600" dirty="0"/>
              <a:t>Simpler mechanical layout</a:t>
            </a:r>
          </a:p>
          <a:p>
            <a:r>
              <a:rPr lang="en-US" sz="1600" dirty="0"/>
              <a:t>Assembled frame</a:t>
            </a:r>
          </a:p>
          <a:p>
            <a:pPr lvl="1"/>
            <a:r>
              <a:rPr lang="en-US" sz="1600" dirty="0"/>
              <a:t>More parts</a:t>
            </a:r>
          </a:p>
          <a:p>
            <a:pPr lvl="1"/>
            <a:r>
              <a:rPr lang="en-US" sz="1600" dirty="0"/>
              <a:t>Far easier to fabricate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E52C52B5-3B95-4398-B832-9134E8B4FC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7153308"/>
              </p:ext>
            </p:extLst>
          </p:nvPr>
        </p:nvGraphicFramePr>
        <p:xfrm>
          <a:off x="415638" y="1723208"/>
          <a:ext cx="5874128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37064">
                  <a:extLst>
                    <a:ext uri="{9D8B030D-6E8A-4147-A177-3AD203B41FA5}">
                      <a16:colId xmlns:a16="http://schemas.microsoft.com/office/drawing/2014/main" val="2671884108"/>
                    </a:ext>
                  </a:extLst>
                </a:gridCol>
                <a:gridCol w="2937064">
                  <a:extLst>
                    <a:ext uri="{9D8B030D-6E8A-4147-A177-3AD203B41FA5}">
                      <a16:colId xmlns:a16="http://schemas.microsoft.com/office/drawing/2014/main" val="408547055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Requirement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Status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22032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Pump sample through pucks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Satisfied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70475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Pump preservative through pucks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Satisfied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97326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Flush / purge system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Satisfied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4655776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91E18B57-8CDA-4806-97B5-8E8ED47CC384}"/>
              </a:ext>
            </a:extLst>
          </p:cNvPr>
          <p:cNvSpPr txBox="1"/>
          <p:nvPr/>
        </p:nvSpPr>
        <p:spPr>
          <a:xfrm>
            <a:off x="7203332" y="5162998"/>
            <a:ext cx="42911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Part Count:</a:t>
            </a:r>
          </a:p>
          <a:p>
            <a:pPr marL="285750" indent="-285750">
              <a:buFontTx/>
              <a:buChar char="-"/>
            </a:pPr>
            <a:r>
              <a:rPr lang="en-US" sz="1600" dirty="0"/>
              <a:t>9 Unique Parts (excluding COTS items) </a:t>
            </a:r>
          </a:p>
          <a:p>
            <a:pPr marL="285750" indent="-285750">
              <a:buFontTx/>
              <a:buChar char="-"/>
            </a:pPr>
            <a:r>
              <a:rPr lang="en-US" sz="1600" dirty="0"/>
              <a:t>*Shares frame with vacuum arm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AF59D64-BECB-4580-AF25-C46F38FA58A4}"/>
              </a:ext>
            </a:extLst>
          </p:cNvPr>
          <p:cNvSpPr txBox="1">
            <a:spLocks/>
          </p:cNvSpPr>
          <p:nvPr/>
        </p:nvSpPr>
        <p:spPr>
          <a:xfrm>
            <a:off x="3570007" y="3370216"/>
            <a:ext cx="3152503" cy="34877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dirty="0"/>
              <a:t>Remaining Work:</a:t>
            </a:r>
          </a:p>
          <a:p>
            <a:r>
              <a:rPr lang="en-US" sz="1600" dirty="0"/>
              <a:t>Finalize fastening</a:t>
            </a:r>
          </a:p>
          <a:p>
            <a:r>
              <a:rPr lang="en-US" sz="1600" dirty="0"/>
              <a:t>Finalize manifold path &amp; seals</a:t>
            </a:r>
          </a:p>
          <a:p>
            <a:r>
              <a:rPr lang="en-US" sz="1600" dirty="0"/>
              <a:t>Finalize platen</a:t>
            </a:r>
          </a:p>
          <a:p>
            <a:r>
              <a:rPr lang="en-US" sz="1600" dirty="0"/>
              <a:t>Add mounting for additional components.</a:t>
            </a:r>
          </a:p>
          <a:p>
            <a:r>
              <a:rPr lang="en-US" sz="1600" dirty="0"/>
              <a:t>Drawings (Plates)</a:t>
            </a:r>
          </a:p>
          <a:p>
            <a:r>
              <a:rPr lang="en-US" sz="1600" dirty="0"/>
              <a:t>Order parts</a:t>
            </a:r>
          </a:p>
          <a:p>
            <a:pPr lvl="1"/>
            <a:r>
              <a:rPr lang="en-US" sz="1600" dirty="0"/>
              <a:t>SLA fluidic parts</a:t>
            </a:r>
          </a:p>
          <a:p>
            <a:pPr lvl="1"/>
            <a:r>
              <a:rPr lang="en-US" sz="1600" dirty="0"/>
              <a:t>Plates (cut / machine here)</a:t>
            </a:r>
          </a:p>
          <a:p>
            <a:pPr lvl="1"/>
            <a:endParaRPr lang="en-US" sz="16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BE77BDB-B1B1-46E9-9EBB-836A4CF7B3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3084" y="195205"/>
            <a:ext cx="2300106" cy="491890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6641B31-B941-4BCF-A770-D32B6518E1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08289" y="195205"/>
            <a:ext cx="2738829" cy="4967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6812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04D113-2814-447C-8E52-47EF31D2AD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RFID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FDB9C79-CC0C-463C-AC34-C496E8AE42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2014" y="1755803"/>
            <a:ext cx="7556551" cy="3626095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8E0DB60-5FEE-4F30-970F-C68701BDB5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1060" y="1894115"/>
            <a:ext cx="3152503" cy="34877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/>
              <a:t>Status:</a:t>
            </a:r>
          </a:p>
          <a:p>
            <a:r>
              <a:rPr lang="en-US" sz="1600" dirty="0"/>
              <a:t>Modified puck to house PCB RFID antenna.</a:t>
            </a:r>
          </a:p>
          <a:p>
            <a:r>
              <a:rPr lang="en-US" sz="1600" dirty="0"/>
              <a:t>Printing test coupons to check performance antenna performance with surrounding material.</a:t>
            </a:r>
          </a:p>
          <a:p>
            <a:r>
              <a:rPr lang="en-US" sz="1600" dirty="0"/>
              <a:t>Potting compound Loctite EA E60NC</a:t>
            </a:r>
          </a:p>
          <a:p>
            <a:r>
              <a:rPr lang="en-US" sz="1600" dirty="0"/>
              <a:t>Antenna spacing ~.2”</a:t>
            </a:r>
          </a:p>
        </p:txBody>
      </p:sp>
    </p:spTree>
    <p:extLst>
      <p:ext uri="{BB962C8B-B14F-4D97-AF65-F5344CB8AC3E}">
        <p14:creationId xmlns:p14="http://schemas.microsoft.com/office/powerpoint/2010/main" val="31624579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B95713-9B90-4065-BD68-AB3CC463F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Frame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2ECA95C-7C3C-48C1-9CCF-D1BBE73E78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580" y="155821"/>
            <a:ext cx="6638818" cy="6337054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062B7E0-8927-442C-B754-183753264F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1060" y="1894115"/>
            <a:ext cx="3152503" cy="42911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/>
              <a:t>Status:</a:t>
            </a:r>
          </a:p>
          <a:p>
            <a:r>
              <a:rPr lang="en-US" sz="1600" dirty="0"/>
              <a:t>Spent smallest amount of time on frame / packaging.</a:t>
            </a:r>
          </a:p>
          <a:p>
            <a:r>
              <a:rPr lang="en-US" sz="1600" dirty="0"/>
              <a:t>Roughly this is what it might look like.</a:t>
            </a:r>
          </a:p>
          <a:p>
            <a:r>
              <a:rPr lang="en-US" sz="1600" dirty="0"/>
              <a:t>Not pictured:</a:t>
            </a:r>
          </a:p>
          <a:p>
            <a:pPr lvl="1"/>
            <a:r>
              <a:rPr lang="en-US" sz="1600" dirty="0"/>
              <a:t>Feature to retain the cylinder from the top.</a:t>
            </a:r>
          </a:p>
          <a:p>
            <a:pPr lvl="1"/>
            <a:r>
              <a:rPr lang="en-US" sz="1600" dirty="0"/>
              <a:t>Features to guide cylinder into instrument.</a:t>
            </a:r>
          </a:p>
          <a:p>
            <a:r>
              <a:rPr lang="en-US" sz="1600" dirty="0"/>
              <a:t>Instrument fits in: </a:t>
            </a:r>
            <a:r>
              <a:rPr lang="en-US" sz="1600" dirty="0">
                <a:hlinkClick r:id="rId3"/>
              </a:rPr>
              <a:t>https://www.casecruzer.com/shipping-carrying-cases/kr2317-14/index.html</a:t>
            </a:r>
            <a:endParaRPr lang="en-US" sz="1600" dirty="0"/>
          </a:p>
          <a:p>
            <a:r>
              <a:rPr lang="en-US" sz="1600" dirty="0"/>
              <a:t>Spent pucks need more space</a:t>
            </a:r>
          </a:p>
          <a:p>
            <a:endParaRPr lang="en-US" sz="1600" dirty="0"/>
          </a:p>
          <a:p>
            <a:pPr marL="457200" lvl="1" indent="0">
              <a:buNone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0783444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F5BF88-A112-4497-9015-BDCC253262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Schedule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7DEA9D-5E4F-4320-B6D9-7A12B6D419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5654041" cy="4351338"/>
          </a:xfrm>
        </p:spPr>
        <p:txBody>
          <a:bodyPr/>
          <a:lstStyle/>
          <a:p>
            <a:r>
              <a:rPr lang="en-US" dirty="0"/>
              <a:t>Entering into detail design.</a:t>
            </a:r>
          </a:p>
          <a:p>
            <a:r>
              <a:rPr lang="en-US" dirty="0"/>
              <a:t>On track to submit drawings / complete ordering by 08-14.</a:t>
            </a:r>
          </a:p>
          <a:p>
            <a:r>
              <a:rPr lang="en-US" dirty="0"/>
              <a:t>Discussed machined parts with Roman &amp; Mark. They do not see any issues with the timeline.</a:t>
            </a:r>
          </a:p>
          <a:p>
            <a:r>
              <a:rPr lang="en-US" dirty="0"/>
              <a:t>Targeting start of build / test 09-14</a:t>
            </a:r>
          </a:p>
        </p:txBody>
      </p:sp>
    </p:spTree>
    <p:extLst>
      <p:ext uri="{BB962C8B-B14F-4D97-AF65-F5344CB8AC3E}">
        <p14:creationId xmlns:p14="http://schemas.microsoft.com/office/powerpoint/2010/main" val="7357303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333</TotalTime>
  <Words>528</Words>
  <Application>Microsoft Office PowerPoint</Application>
  <PresentationFormat>Widescreen</PresentationFormat>
  <Paragraphs>138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READI-Net Mechanical Update</vt:lpstr>
      <vt:lpstr>Agenda</vt:lpstr>
      <vt:lpstr>Cylinder</vt:lpstr>
      <vt:lpstr>Cylinder Drive</vt:lpstr>
      <vt:lpstr>Puck Actuator</vt:lpstr>
      <vt:lpstr>Fluidic System</vt:lpstr>
      <vt:lpstr>RFID</vt:lpstr>
      <vt:lpstr>Frame</vt:lpstr>
      <vt:lpstr>Schedule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READI-Net Mechanical Update</dc:title>
  <dc:creator>Enoch Nicholson</dc:creator>
  <cp:lastModifiedBy>Enoch Nicholson</cp:lastModifiedBy>
  <cp:revision>22</cp:revision>
  <dcterms:created xsi:type="dcterms:W3CDTF">2023-07-18T17:51:21Z</dcterms:created>
  <dcterms:modified xsi:type="dcterms:W3CDTF">2023-07-19T23:05:42Z</dcterms:modified>
</cp:coreProperties>
</file>