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7"/>
  </p:normalViewPr>
  <p:slideViewPr>
    <p:cSldViewPr snapToGrid="0">
      <p:cViewPr varScale="1">
        <p:scale>
          <a:sx n="59" d="100"/>
          <a:sy n="59" d="100"/>
        </p:scale>
        <p:origin x="274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Bowl of salad with fried rice, boiled eggs, and chopsticks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Bowl with salmon cakes, salad, and hummus 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Bowl of pappardelle pasta with parsley butter, roasted hazelnuts, and shaved parmesan cheese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bowl of salad with fried rice, boiled eggs, and chopsticks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, and hummus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Bowl of pappardelle pasta with parsley butter, roasted hazelnuts, and shaved parmesan cheese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Overall ESP-Sampler…"/>
          <p:cNvSpPr txBox="1">
            <a:spLocks noGrp="1"/>
          </p:cNvSpPr>
          <p:nvPr>
            <p:ph type="title"/>
          </p:nvPr>
        </p:nvSpPr>
        <p:spPr>
          <a:xfrm>
            <a:off x="800978" y="690290"/>
            <a:ext cx="9167625" cy="2075961"/>
          </a:xfrm>
          <a:prstGeom prst="rect">
            <a:avLst/>
          </a:prstGeom>
        </p:spPr>
        <p:txBody>
          <a:bodyPr/>
          <a:lstStyle/>
          <a:p>
            <a:pPr>
              <a:defRPr sz="6900" spc="-138"/>
            </a:pPr>
            <a:r>
              <a:t>Overall ESP-Sampler</a:t>
            </a:r>
          </a:p>
          <a:p>
            <a:pPr>
              <a:defRPr sz="6900" spc="-138"/>
            </a:pPr>
            <a:r>
              <a:t>Functional Blocks</a:t>
            </a:r>
          </a:p>
        </p:txBody>
      </p:sp>
      <p:sp>
        <p:nvSpPr>
          <p:cNvPr id="152" name="pump"/>
          <p:cNvSpPr txBox="1"/>
          <p:nvPr/>
        </p:nvSpPr>
        <p:spPr>
          <a:xfrm>
            <a:off x="4998075" y="8156127"/>
            <a:ext cx="773431" cy="399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/>
            </a:lvl1pPr>
          </a:lstStyle>
          <a:p>
            <a:r>
              <a:t>pump</a:t>
            </a:r>
          </a:p>
        </p:txBody>
      </p:sp>
      <p:grpSp>
        <p:nvGrpSpPr>
          <p:cNvPr id="155" name="Group"/>
          <p:cNvGrpSpPr/>
          <p:nvPr/>
        </p:nvGrpSpPr>
        <p:grpSpPr>
          <a:xfrm>
            <a:off x="5391911" y="6866066"/>
            <a:ext cx="2436922" cy="596463"/>
            <a:chOff x="0" y="0"/>
            <a:chExt cx="2436921" cy="596461"/>
          </a:xfrm>
        </p:grpSpPr>
        <p:sp>
          <p:nvSpPr>
            <p:cNvPr id="153" name="Rectangle"/>
            <p:cNvSpPr/>
            <p:nvPr/>
          </p:nvSpPr>
          <p:spPr>
            <a:xfrm>
              <a:off x="0" y="0"/>
              <a:ext cx="2436922" cy="596462"/>
            </a:xfrm>
            <a:prstGeom prst="rect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154" name="Microcontroller"/>
            <p:cNvSpPr txBox="1"/>
            <p:nvPr/>
          </p:nvSpPr>
          <p:spPr>
            <a:xfrm>
              <a:off x="413617" y="142568"/>
              <a:ext cx="1609687" cy="3698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1600"/>
              </a:lvl1pPr>
            </a:lstStyle>
            <a:p>
              <a:r>
                <a:t>Microcontroller</a:t>
              </a:r>
            </a:p>
          </p:txBody>
        </p:sp>
      </p:grpSp>
      <p:sp>
        <p:nvSpPr>
          <p:cNvPr id="156" name="carousel/…"/>
          <p:cNvSpPr txBox="1"/>
          <p:nvPr/>
        </p:nvSpPr>
        <p:spPr>
          <a:xfrm>
            <a:off x="6120895" y="8003727"/>
            <a:ext cx="1158495" cy="704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000"/>
            </a:pPr>
            <a:r>
              <a:t>carousel/</a:t>
            </a:r>
          </a:p>
          <a:p>
            <a:pPr>
              <a:defRPr sz="2000"/>
            </a:pPr>
            <a:r>
              <a:t>cylinder</a:t>
            </a:r>
          </a:p>
        </p:txBody>
      </p:sp>
      <p:sp>
        <p:nvSpPr>
          <p:cNvPr id="157" name="valves"/>
          <p:cNvSpPr txBox="1"/>
          <p:nvPr/>
        </p:nvSpPr>
        <p:spPr>
          <a:xfrm>
            <a:off x="7628779" y="8147620"/>
            <a:ext cx="824485" cy="399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/>
            </a:lvl1pPr>
          </a:lstStyle>
          <a:p>
            <a:r>
              <a:t>valves</a:t>
            </a:r>
          </a:p>
        </p:txBody>
      </p:sp>
      <p:sp>
        <p:nvSpPr>
          <p:cNvPr id="158" name="Line"/>
          <p:cNvSpPr/>
          <p:nvPr/>
        </p:nvSpPr>
        <p:spPr>
          <a:xfrm>
            <a:off x="7408242" y="7486435"/>
            <a:ext cx="544601" cy="653913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59" name="Line"/>
          <p:cNvSpPr/>
          <p:nvPr/>
        </p:nvSpPr>
        <p:spPr>
          <a:xfrm>
            <a:off x="6700142" y="7440621"/>
            <a:ext cx="1" cy="645785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60" name="Line"/>
          <p:cNvSpPr/>
          <p:nvPr/>
        </p:nvSpPr>
        <p:spPr>
          <a:xfrm flipH="1">
            <a:off x="5455628" y="7486266"/>
            <a:ext cx="407592" cy="652849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61" name="Line"/>
          <p:cNvSpPr/>
          <p:nvPr/>
        </p:nvSpPr>
        <p:spPr>
          <a:xfrm>
            <a:off x="7820932" y="7128857"/>
            <a:ext cx="2053167" cy="1"/>
          </a:xfrm>
          <a:prstGeom prst="line">
            <a:avLst/>
          </a:prstGeom>
          <a:ln w="139700">
            <a:solidFill>
              <a:schemeClr val="accent3">
                <a:hueOff val="914338"/>
                <a:satOff val="31515"/>
                <a:lumOff val="-3079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62" name="Cell/Sat"/>
          <p:cNvSpPr txBox="1"/>
          <p:nvPr/>
        </p:nvSpPr>
        <p:spPr>
          <a:xfrm>
            <a:off x="10815395" y="4266833"/>
            <a:ext cx="1192074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Cell/Sat</a:t>
            </a:r>
          </a:p>
        </p:txBody>
      </p:sp>
      <p:sp>
        <p:nvSpPr>
          <p:cNvPr id="163" name="Rectangle"/>
          <p:cNvSpPr/>
          <p:nvPr/>
        </p:nvSpPr>
        <p:spPr>
          <a:xfrm>
            <a:off x="9897434" y="6329825"/>
            <a:ext cx="1624986" cy="1640346"/>
          </a:xfrm>
          <a:prstGeom prst="rect">
            <a:avLst/>
          </a:pr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grpSp>
        <p:nvGrpSpPr>
          <p:cNvPr id="168" name="Group"/>
          <p:cNvGrpSpPr/>
          <p:nvPr/>
        </p:nvGrpSpPr>
        <p:grpSpPr>
          <a:xfrm>
            <a:off x="10134646" y="4477242"/>
            <a:ext cx="645786" cy="1886655"/>
            <a:chOff x="0" y="0"/>
            <a:chExt cx="645784" cy="1886654"/>
          </a:xfrm>
        </p:grpSpPr>
        <p:grpSp>
          <p:nvGrpSpPr>
            <p:cNvPr id="166" name="Group"/>
            <p:cNvGrpSpPr/>
            <p:nvPr/>
          </p:nvGrpSpPr>
          <p:grpSpPr>
            <a:xfrm>
              <a:off x="-1" y="-1"/>
              <a:ext cx="645786" cy="662039"/>
              <a:chOff x="0" y="0"/>
              <a:chExt cx="645784" cy="662037"/>
            </a:xfrm>
          </p:grpSpPr>
          <p:sp>
            <p:nvSpPr>
              <p:cNvPr id="164" name="Triangle"/>
              <p:cNvSpPr/>
              <p:nvPr/>
            </p:nvSpPr>
            <p:spPr>
              <a:xfrm rot="10800000" flipH="1">
                <a:off x="0" y="0"/>
                <a:ext cx="645785" cy="6457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165" name="Line"/>
              <p:cNvSpPr/>
              <p:nvPr/>
            </p:nvSpPr>
            <p:spPr>
              <a:xfrm flipV="1">
                <a:off x="323772" y="7293"/>
                <a:ext cx="1" cy="65474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167" name="Line"/>
            <p:cNvSpPr/>
            <p:nvPr/>
          </p:nvSpPr>
          <p:spPr>
            <a:xfrm flipV="1">
              <a:off x="336472" y="625915"/>
              <a:ext cx="1" cy="1260740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169" name="Linux…"/>
          <p:cNvSpPr txBox="1"/>
          <p:nvPr/>
        </p:nvSpPr>
        <p:spPr>
          <a:xfrm>
            <a:off x="10329587" y="6709765"/>
            <a:ext cx="848259" cy="829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/>
            <a:r>
              <a:t>Linux</a:t>
            </a:r>
          </a:p>
          <a:p>
            <a:pPr algn="ctr"/>
            <a:r>
              <a:t>host</a:t>
            </a:r>
          </a:p>
        </p:txBody>
      </p:sp>
      <p:sp>
        <p:nvSpPr>
          <p:cNvPr id="170" name="Rectangle"/>
          <p:cNvSpPr/>
          <p:nvPr/>
        </p:nvSpPr>
        <p:spPr>
          <a:xfrm>
            <a:off x="20132255" y="6122590"/>
            <a:ext cx="2269766" cy="594985"/>
          </a:xfrm>
          <a:prstGeom prst="rect">
            <a:avLst/>
          </a:prstGeom>
          <a:solidFill>
            <a:srgbClr val="FFFFFF"/>
          </a:solidFill>
          <a:ln w="508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71" name="ESP control"/>
          <p:cNvSpPr txBox="1"/>
          <p:nvPr/>
        </p:nvSpPr>
        <p:spPr>
          <a:xfrm>
            <a:off x="20265920" y="6158360"/>
            <a:ext cx="1991158" cy="523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25801">
              <a:defRPr sz="2800"/>
            </a:lvl1pPr>
          </a:lstStyle>
          <a:p>
            <a:r>
              <a:t>ESP control</a:t>
            </a:r>
          </a:p>
        </p:txBody>
      </p:sp>
      <p:grpSp>
        <p:nvGrpSpPr>
          <p:cNvPr id="176" name="Group"/>
          <p:cNvGrpSpPr/>
          <p:nvPr/>
        </p:nvGrpSpPr>
        <p:grpSpPr>
          <a:xfrm>
            <a:off x="12339315" y="5096939"/>
            <a:ext cx="645786" cy="1886655"/>
            <a:chOff x="0" y="0"/>
            <a:chExt cx="645784" cy="1886654"/>
          </a:xfrm>
        </p:grpSpPr>
        <p:grpSp>
          <p:nvGrpSpPr>
            <p:cNvPr id="174" name="Group"/>
            <p:cNvGrpSpPr/>
            <p:nvPr/>
          </p:nvGrpSpPr>
          <p:grpSpPr>
            <a:xfrm>
              <a:off x="-1" y="-1"/>
              <a:ext cx="645786" cy="662039"/>
              <a:chOff x="0" y="0"/>
              <a:chExt cx="645784" cy="662037"/>
            </a:xfrm>
          </p:grpSpPr>
          <p:sp>
            <p:nvSpPr>
              <p:cNvPr id="172" name="Triangle"/>
              <p:cNvSpPr/>
              <p:nvPr/>
            </p:nvSpPr>
            <p:spPr>
              <a:xfrm rot="10800000" flipH="1">
                <a:off x="0" y="0"/>
                <a:ext cx="645785" cy="6457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173" name="Line"/>
              <p:cNvSpPr/>
              <p:nvPr/>
            </p:nvSpPr>
            <p:spPr>
              <a:xfrm flipV="1">
                <a:off x="323772" y="7293"/>
                <a:ext cx="1" cy="65474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175" name="Line"/>
            <p:cNvSpPr/>
            <p:nvPr/>
          </p:nvSpPr>
          <p:spPr>
            <a:xfrm flipV="1">
              <a:off x="336472" y="625915"/>
              <a:ext cx="1" cy="1260740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177" name="Line"/>
          <p:cNvSpPr/>
          <p:nvPr/>
        </p:nvSpPr>
        <p:spPr>
          <a:xfrm flipV="1">
            <a:off x="11490773" y="6970837"/>
            <a:ext cx="1192074" cy="1"/>
          </a:xfrm>
          <a:prstGeom prst="line">
            <a:avLst/>
          </a:pr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78" name="WiFi/…"/>
          <p:cNvSpPr txBox="1"/>
          <p:nvPr/>
        </p:nvSpPr>
        <p:spPr>
          <a:xfrm>
            <a:off x="12986465" y="4962636"/>
            <a:ext cx="1526786" cy="11979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/>
            <a:r>
              <a:t>WiFi/</a:t>
            </a:r>
          </a:p>
          <a:p>
            <a:pPr algn="ctr"/>
            <a:r>
              <a:t>BT/</a:t>
            </a:r>
          </a:p>
          <a:p>
            <a:pPr algn="ctr"/>
            <a:r>
              <a:t>wired</a:t>
            </a:r>
          </a:p>
        </p:txBody>
      </p:sp>
      <p:pic>
        <p:nvPicPr>
          <p:cNvPr id="179" name="Rounded Rectangle Rounded rectangle" descr="Rounded Rectangle Rounded rectangle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751309" y="5519869"/>
            <a:ext cx="3897667" cy="3720525"/>
          </a:xfrm>
          <a:prstGeom prst="rect">
            <a:avLst/>
          </a:prstGeom>
        </p:spPr>
      </p:pic>
      <p:sp>
        <p:nvSpPr>
          <p:cNvPr id="181" name="Sampler…"/>
          <p:cNvSpPr txBox="1"/>
          <p:nvPr/>
        </p:nvSpPr>
        <p:spPr>
          <a:xfrm>
            <a:off x="6244093" y="4732490"/>
            <a:ext cx="1449833" cy="7795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defRPr sz="2200"/>
            </a:pPr>
            <a:r>
              <a:t> Sampler</a:t>
            </a:r>
          </a:p>
          <a:p>
            <a:pPr algn="ctr">
              <a:defRPr sz="2200"/>
            </a:pPr>
            <a:r>
              <a:t>Instrument</a:t>
            </a:r>
          </a:p>
        </p:txBody>
      </p:sp>
      <p:sp>
        <p:nvSpPr>
          <p:cNvPr id="182" name="Line"/>
          <p:cNvSpPr/>
          <p:nvPr/>
        </p:nvSpPr>
        <p:spPr>
          <a:xfrm>
            <a:off x="18154133" y="2927571"/>
            <a:ext cx="1682165" cy="1682166"/>
          </a:xfrm>
          <a:prstGeom prst="line">
            <a:avLst/>
          </a:prstGeom>
          <a:ln w="88900">
            <a:solidFill>
              <a:schemeClr val="accent1">
                <a:hueOff val="114395"/>
                <a:lumOff val="-24975"/>
              </a:schemeClr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83" name="Line"/>
          <p:cNvSpPr/>
          <p:nvPr/>
        </p:nvSpPr>
        <p:spPr>
          <a:xfrm flipV="1">
            <a:off x="12884367" y="2634279"/>
            <a:ext cx="2436922" cy="1727100"/>
          </a:xfrm>
          <a:prstGeom prst="line">
            <a:avLst/>
          </a:prstGeom>
          <a:ln w="88900">
            <a:solidFill>
              <a:schemeClr val="accent1">
                <a:hueOff val="114395"/>
                <a:lumOff val="-24975"/>
              </a:schemeClr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84" name="Cloud"/>
          <p:cNvSpPr/>
          <p:nvPr/>
        </p:nvSpPr>
        <p:spPr>
          <a:xfrm>
            <a:off x="15455339" y="1209233"/>
            <a:ext cx="2706251" cy="16309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603" y="0"/>
                </a:moveTo>
                <a:cubicBezTo>
                  <a:pt x="7967" y="0"/>
                  <a:pt x="5720" y="2939"/>
                  <a:pt x="4858" y="7062"/>
                </a:cubicBezTo>
                <a:cubicBezTo>
                  <a:pt x="4628" y="6992"/>
                  <a:pt x="4391" y="6953"/>
                  <a:pt x="4150" y="6953"/>
                </a:cubicBezTo>
                <a:cubicBezTo>
                  <a:pt x="1857" y="6953"/>
                  <a:pt x="0" y="10233"/>
                  <a:pt x="0" y="14278"/>
                </a:cubicBezTo>
                <a:cubicBezTo>
                  <a:pt x="0" y="18323"/>
                  <a:pt x="1857" y="21600"/>
                  <a:pt x="4150" y="21600"/>
                </a:cubicBezTo>
                <a:cubicBezTo>
                  <a:pt x="4193" y="21600"/>
                  <a:pt x="4237" y="21597"/>
                  <a:pt x="4279" y="21594"/>
                </a:cubicBezTo>
                <a:lnTo>
                  <a:pt x="10532" y="21597"/>
                </a:lnTo>
                <a:cubicBezTo>
                  <a:pt x="10555" y="21598"/>
                  <a:pt x="10579" y="21600"/>
                  <a:pt x="10603" y="21600"/>
                </a:cubicBezTo>
                <a:cubicBezTo>
                  <a:pt x="10626" y="21600"/>
                  <a:pt x="10648" y="21598"/>
                  <a:pt x="10672" y="21597"/>
                </a:cubicBezTo>
                <a:lnTo>
                  <a:pt x="18141" y="21600"/>
                </a:lnTo>
                <a:cubicBezTo>
                  <a:pt x="20051" y="21600"/>
                  <a:pt x="21600" y="18868"/>
                  <a:pt x="21600" y="15496"/>
                </a:cubicBezTo>
                <a:cubicBezTo>
                  <a:pt x="21600" y="12124"/>
                  <a:pt x="20051" y="9389"/>
                  <a:pt x="18141" y="9389"/>
                </a:cubicBezTo>
                <a:cubicBezTo>
                  <a:pt x="17627" y="9389"/>
                  <a:pt x="17139" y="9589"/>
                  <a:pt x="16701" y="9943"/>
                </a:cubicBezTo>
                <a:cubicBezTo>
                  <a:pt x="16453" y="4379"/>
                  <a:pt x="13819" y="0"/>
                  <a:pt x="10603" y="0"/>
                </a:cubicBezTo>
                <a:close/>
              </a:path>
            </a:pathLst>
          </a:custGeom>
          <a:ln w="635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85" name="AWS"/>
          <p:cNvSpPr txBox="1"/>
          <p:nvPr/>
        </p:nvSpPr>
        <p:spPr>
          <a:xfrm>
            <a:off x="16092806" y="1930419"/>
            <a:ext cx="1380517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/>
          </a:lstStyle>
          <a:p>
            <a:r>
              <a:t>AWS</a:t>
            </a:r>
          </a:p>
        </p:txBody>
      </p:sp>
      <p:sp>
        <p:nvSpPr>
          <p:cNvPr id="186" name="Computer"/>
          <p:cNvSpPr/>
          <p:nvPr/>
        </p:nvSpPr>
        <p:spPr>
          <a:xfrm>
            <a:off x="19302583" y="5151197"/>
            <a:ext cx="3897667" cy="31453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5" h="21600" extrusionOk="0">
                <a:moveTo>
                  <a:pt x="464" y="0"/>
                </a:moveTo>
                <a:cubicBezTo>
                  <a:pt x="210" y="0"/>
                  <a:pt x="0" y="261"/>
                  <a:pt x="0" y="575"/>
                </a:cubicBezTo>
                <a:lnTo>
                  <a:pt x="0" y="17777"/>
                </a:lnTo>
                <a:cubicBezTo>
                  <a:pt x="0" y="18091"/>
                  <a:pt x="210" y="18354"/>
                  <a:pt x="464" y="18354"/>
                </a:cubicBezTo>
                <a:lnTo>
                  <a:pt x="9148" y="18354"/>
                </a:lnTo>
                <a:lnTo>
                  <a:pt x="9116" y="18513"/>
                </a:lnTo>
                <a:lnTo>
                  <a:pt x="8753" y="20763"/>
                </a:lnTo>
                <a:lnTo>
                  <a:pt x="7690" y="20763"/>
                </a:lnTo>
                <a:lnTo>
                  <a:pt x="7690" y="21600"/>
                </a:lnTo>
                <a:lnTo>
                  <a:pt x="10486" y="21600"/>
                </a:lnTo>
                <a:lnTo>
                  <a:pt x="11107" y="21600"/>
                </a:lnTo>
                <a:lnTo>
                  <a:pt x="13905" y="21600"/>
                </a:lnTo>
                <a:lnTo>
                  <a:pt x="13905" y="20763"/>
                </a:lnTo>
                <a:lnTo>
                  <a:pt x="12842" y="20763"/>
                </a:lnTo>
                <a:lnTo>
                  <a:pt x="12479" y="18513"/>
                </a:lnTo>
                <a:lnTo>
                  <a:pt x="12452" y="18354"/>
                </a:lnTo>
                <a:lnTo>
                  <a:pt x="21131" y="18354"/>
                </a:lnTo>
                <a:cubicBezTo>
                  <a:pt x="21384" y="18354"/>
                  <a:pt x="21595" y="18091"/>
                  <a:pt x="21595" y="17777"/>
                </a:cubicBezTo>
                <a:lnTo>
                  <a:pt x="21595" y="575"/>
                </a:lnTo>
                <a:cubicBezTo>
                  <a:pt x="21600" y="261"/>
                  <a:pt x="21389" y="0"/>
                  <a:pt x="21136" y="0"/>
                </a:cubicBezTo>
                <a:lnTo>
                  <a:pt x="464" y="0"/>
                </a:lnTo>
                <a:close/>
                <a:moveTo>
                  <a:pt x="10800" y="542"/>
                </a:moveTo>
                <a:cubicBezTo>
                  <a:pt x="10913" y="542"/>
                  <a:pt x="11006" y="650"/>
                  <a:pt x="11006" y="797"/>
                </a:cubicBezTo>
                <a:cubicBezTo>
                  <a:pt x="11006" y="937"/>
                  <a:pt x="10913" y="1052"/>
                  <a:pt x="10800" y="1052"/>
                </a:cubicBezTo>
                <a:cubicBezTo>
                  <a:pt x="10686" y="1052"/>
                  <a:pt x="10594" y="937"/>
                  <a:pt x="10594" y="797"/>
                </a:cubicBezTo>
                <a:cubicBezTo>
                  <a:pt x="10594" y="656"/>
                  <a:pt x="10686" y="542"/>
                  <a:pt x="10800" y="542"/>
                </a:cubicBezTo>
                <a:close/>
                <a:moveTo>
                  <a:pt x="1242" y="1734"/>
                </a:moveTo>
                <a:lnTo>
                  <a:pt x="20358" y="1734"/>
                </a:lnTo>
                <a:lnTo>
                  <a:pt x="20358" y="15233"/>
                </a:lnTo>
                <a:lnTo>
                  <a:pt x="1242" y="15233"/>
                </a:lnTo>
                <a:lnTo>
                  <a:pt x="1242" y="1734"/>
                </a:ln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grpSp>
        <p:nvGrpSpPr>
          <p:cNvPr id="191" name="Group"/>
          <p:cNvGrpSpPr/>
          <p:nvPr/>
        </p:nvGrpSpPr>
        <p:grpSpPr>
          <a:xfrm>
            <a:off x="9874414" y="8806503"/>
            <a:ext cx="13686356" cy="1562164"/>
            <a:chOff x="0" y="0"/>
            <a:chExt cx="13686355" cy="1562162"/>
          </a:xfrm>
        </p:grpSpPr>
        <p:sp>
          <p:nvSpPr>
            <p:cNvPr id="187" name="Big Bad Wolf Security"/>
            <p:cNvSpPr txBox="1"/>
            <p:nvPr/>
          </p:nvSpPr>
          <p:spPr>
            <a:xfrm>
              <a:off x="4977601" y="927264"/>
              <a:ext cx="4608414" cy="6348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>
                  <a:solidFill>
                    <a:schemeClr val="accent5">
                      <a:lumOff val="-29866"/>
                    </a:schemeClr>
                  </a:solidFill>
                </a:defRPr>
              </a:lvl1pPr>
            </a:lstStyle>
            <a:p>
              <a:r>
                <a:t>Big Bad Wolf Security</a:t>
              </a:r>
            </a:p>
          </p:txBody>
        </p:sp>
        <p:sp>
          <p:nvSpPr>
            <p:cNvPr id="188" name="Line"/>
            <p:cNvSpPr/>
            <p:nvPr/>
          </p:nvSpPr>
          <p:spPr>
            <a:xfrm>
              <a:off x="0" y="673756"/>
              <a:ext cx="13661649" cy="1"/>
            </a:xfrm>
            <a:prstGeom prst="line">
              <a:avLst/>
            </a:prstGeom>
            <a:noFill/>
            <a:ln w="63500" cap="flat">
              <a:solidFill>
                <a:srgbClr val="B518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189" name="Line"/>
            <p:cNvSpPr/>
            <p:nvPr/>
          </p:nvSpPr>
          <p:spPr>
            <a:xfrm>
              <a:off x="13686355" y="0"/>
              <a:ext cx="1" cy="704089"/>
            </a:xfrm>
            <a:prstGeom prst="line">
              <a:avLst/>
            </a:prstGeom>
            <a:noFill/>
            <a:ln w="63500" cap="flat">
              <a:solidFill>
                <a:srgbClr val="B518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190" name="Line"/>
            <p:cNvSpPr/>
            <p:nvPr/>
          </p:nvSpPr>
          <p:spPr>
            <a:xfrm flipH="1">
              <a:off x="26013" y="0"/>
              <a:ext cx="1" cy="704089"/>
            </a:xfrm>
            <a:prstGeom prst="line">
              <a:avLst/>
            </a:prstGeom>
            <a:noFill/>
            <a:ln w="63500" cap="flat">
              <a:solidFill>
                <a:srgbClr val="B518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Air"/>
          <p:cNvSpPr txBox="1"/>
          <p:nvPr/>
        </p:nvSpPr>
        <p:spPr>
          <a:xfrm>
            <a:off x="4785317" y="6224195"/>
            <a:ext cx="480975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Air</a:t>
            </a:r>
          </a:p>
        </p:txBody>
      </p:sp>
      <p:sp>
        <p:nvSpPr>
          <p:cNvPr id="194" name="RNA Later…"/>
          <p:cNvSpPr txBox="1"/>
          <p:nvPr/>
        </p:nvSpPr>
        <p:spPr>
          <a:xfrm>
            <a:off x="6164055" y="5217136"/>
            <a:ext cx="1699566" cy="779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000000"/>
                </a:solidFill>
              </a:defRPr>
            </a:pPr>
            <a:r>
              <a:t>RNA Later</a:t>
            </a:r>
          </a:p>
          <a:p>
            <a:pPr algn="ctr">
              <a:defRPr sz="2100">
                <a:solidFill>
                  <a:srgbClr val="000000"/>
                </a:solidFill>
              </a:defRPr>
            </a:pPr>
            <a:r>
              <a:t>(preservative)</a:t>
            </a:r>
          </a:p>
        </p:txBody>
      </p:sp>
      <p:sp>
        <p:nvSpPr>
          <p:cNvPr id="195" name="Bleach…"/>
          <p:cNvSpPr txBox="1"/>
          <p:nvPr/>
        </p:nvSpPr>
        <p:spPr>
          <a:xfrm>
            <a:off x="12670975" y="5369587"/>
            <a:ext cx="1121627" cy="779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000000"/>
                </a:solidFill>
              </a:defRPr>
            </a:pPr>
            <a:r>
              <a:t>Bleach</a:t>
            </a:r>
          </a:p>
          <a:p>
            <a:pPr algn="ctr">
              <a:defRPr sz="2100">
                <a:solidFill>
                  <a:srgbClr val="000000"/>
                </a:solidFill>
              </a:defRPr>
            </a:pPr>
            <a:r>
              <a:t>(cleaner)</a:t>
            </a:r>
          </a:p>
        </p:txBody>
      </p:sp>
      <p:sp>
        <p:nvSpPr>
          <p:cNvPr id="196" name="Intake"/>
          <p:cNvSpPr txBox="1"/>
          <p:nvPr/>
        </p:nvSpPr>
        <p:spPr>
          <a:xfrm>
            <a:off x="2574597" y="11175529"/>
            <a:ext cx="944271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Intake</a:t>
            </a:r>
          </a:p>
        </p:txBody>
      </p:sp>
      <p:sp>
        <p:nvSpPr>
          <p:cNvPr id="197" name="Exhaust"/>
          <p:cNvSpPr txBox="1"/>
          <p:nvPr/>
        </p:nvSpPr>
        <p:spPr>
          <a:xfrm>
            <a:off x="20785336" y="11175529"/>
            <a:ext cx="1209448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Exhaust</a:t>
            </a:r>
          </a:p>
        </p:txBody>
      </p:sp>
      <p:grpSp>
        <p:nvGrpSpPr>
          <p:cNvPr id="210" name="Group"/>
          <p:cNvGrpSpPr/>
          <p:nvPr/>
        </p:nvGrpSpPr>
        <p:grpSpPr>
          <a:xfrm>
            <a:off x="20262876" y="8965996"/>
            <a:ext cx="2492605" cy="1918549"/>
            <a:chOff x="0" y="0"/>
            <a:chExt cx="2492604" cy="1918548"/>
          </a:xfrm>
        </p:grpSpPr>
        <p:sp>
          <p:nvSpPr>
            <p:cNvPr id="198" name="Rectangle"/>
            <p:cNvSpPr/>
            <p:nvPr/>
          </p:nvSpPr>
          <p:spPr>
            <a:xfrm rot="5397469">
              <a:off x="505679" y="743836"/>
              <a:ext cx="1283173" cy="645248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199" name="Line"/>
            <p:cNvSpPr/>
            <p:nvPr/>
          </p:nvSpPr>
          <p:spPr>
            <a:xfrm flipV="1">
              <a:off x="824604" y="1015411"/>
              <a:ext cx="645248" cy="476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00" name="Line"/>
            <p:cNvSpPr/>
            <p:nvPr/>
          </p:nvSpPr>
          <p:spPr>
            <a:xfrm>
              <a:off x="830993" y="1363655"/>
              <a:ext cx="632982" cy="467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01" name="Line"/>
            <p:cNvSpPr/>
            <p:nvPr/>
          </p:nvSpPr>
          <p:spPr>
            <a:xfrm rot="5397469">
              <a:off x="946830" y="131671"/>
              <a:ext cx="421168" cy="157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594"/>
                  </a:moveTo>
                  <a:lnTo>
                    <a:pt x="5926" y="13438"/>
                  </a:lnTo>
                  <a:lnTo>
                    <a:pt x="6523" y="7540"/>
                  </a:lnTo>
                  <a:lnTo>
                    <a:pt x="7948" y="17899"/>
                  </a:lnTo>
                  <a:lnTo>
                    <a:pt x="9183" y="4138"/>
                  </a:lnTo>
                  <a:lnTo>
                    <a:pt x="10811" y="19779"/>
                  </a:lnTo>
                  <a:lnTo>
                    <a:pt x="12267" y="0"/>
                  </a:lnTo>
                  <a:lnTo>
                    <a:pt x="13841" y="21600"/>
                  </a:lnTo>
                  <a:lnTo>
                    <a:pt x="15729" y="12262"/>
                  </a:lnTo>
                  <a:lnTo>
                    <a:pt x="21600" y="12262"/>
                  </a:ln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grpSp>
          <p:nvGrpSpPr>
            <p:cNvPr id="204" name="Group"/>
            <p:cNvGrpSpPr/>
            <p:nvPr/>
          </p:nvGrpSpPr>
          <p:grpSpPr>
            <a:xfrm rot="5397469">
              <a:off x="404838" y="256723"/>
              <a:ext cx="139754" cy="949328"/>
              <a:chOff x="0" y="0"/>
              <a:chExt cx="139752" cy="949327"/>
            </a:xfrm>
          </p:grpSpPr>
          <p:sp>
            <p:nvSpPr>
              <p:cNvPr id="202" name="Line"/>
              <p:cNvSpPr/>
              <p:nvPr/>
            </p:nvSpPr>
            <p:spPr>
              <a:xfrm flipH="1">
                <a:off x="69876" y="-1"/>
                <a:ext cx="1" cy="94932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03" name="Line"/>
              <p:cNvSpPr/>
              <p:nvPr/>
            </p:nvSpPr>
            <p:spPr>
              <a:xfrm flipV="1">
                <a:off x="-1" y="980"/>
                <a:ext cx="139754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207" name="Group"/>
            <p:cNvGrpSpPr/>
            <p:nvPr/>
          </p:nvGrpSpPr>
          <p:grpSpPr>
            <a:xfrm rot="5397469">
              <a:off x="1828621" y="136283"/>
              <a:ext cx="139753" cy="1188112"/>
              <a:chOff x="0" y="0"/>
              <a:chExt cx="139752" cy="1188111"/>
            </a:xfrm>
          </p:grpSpPr>
          <p:sp>
            <p:nvSpPr>
              <p:cNvPr id="205" name="Line"/>
              <p:cNvSpPr/>
              <p:nvPr/>
            </p:nvSpPr>
            <p:spPr>
              <a:xfrm flipV="1">
                <a:off x="69875" y="-1"/>
                <a:ext cx="1" cy="118771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06" name="Line"/>
              <p:cNvSpPr/>
              <p:nvPr/>
            </p:nvSpPr>
            <p:spPr>
              <a:xfrm flipV="1">
                <a:off x="-1" y="1188110"/>
                <a:ext cx="139754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208" name="Line"/>
            <p:cNvSpPr/>
            <p:nvPr/>
          </p:nvSpPr>
          <p:spPr>
            <a:xfrm>
              <a:off x="1262749" y="1708759"/>
              <a:ext cx="210099" cy="209790"/>
            </a:xfrm>
            <a:prstGeom prst="line">
              <a:avLst/>
            </a:prstGeom>
            <a:noFill/>
            <a:ln w="25400" cap="flat">
              <a:solidFill>
                <a:srgbClr val="0433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09" name="Square"/>
            <p:cNvSpPr/>
            <p:nvPr/>
          </p:nvSpPr>
          <p:spPr>
            <a:xfrm rot="5397469">
              <a:off x="1268607" y="1708515"/>
              <a:ext cx="198380" cy="205281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223" name="Group"/>
          <p:cNvGrpSpPr/>
          <p:nvPr/>
        </p:nvGrpSpPr>
        <p:grpSpPr>
          <a:xfrm>
            <a:off x="4599947" y="7005291"/>
            <a:ext cx="1352551" cy="1757020"/>
            <a:chOff x="0" y="0"/>
            <a:chExt cx="1352550" cy="1757019"/>
          </a:xfrm>
        </p:grpSpPr>
        <p:sp>
          <p:nvSpPr>
            <p:cNvPr id="211" name="Rectangle"/>
            <p:cNvSpPr/>
            <p:nvPr/>
          </p:nvSpPr>
          <p:spPr>
            <a:xfrm>
              <a:off x="299456" y="721072"/>
              <a:ext cx="904537" cy="454850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12" name="Line"/>
            <p:cNvSpPr/>
            <p:nvPr/>
          </p:nvSpPr>
          <p:spPr>
            <a:xfrm flipV="1">
              <a:off x="715906" y="721072"/>
              <a:ext cx="1" cy="454850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13" name="Line"/>
            <p:cNvSpPr/>
            <p:nvPr/>
          </p:nvSpPr>
          <p:spPr>
            <a:xfrm>
              <a:off x="961389" y="725395"/>
              <a:ext cx="1" cy="446204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14" name="Line"/>
            <p:cNvSpPr/>
            <p:nvPr/>
          </p:nvSpPr>
          <p:spPr>
            <a:xfrm>
              <a:off x="0" y="885231"/>
              <a:ext cx="296890" cy="111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594"/>
                  </a:moveTo>
                  <a:lnTo>
                    <a:pt x="5926" y="13438"/>
                  </a:lnTo>
                  <a:lnTo>
                    <a:pt x="6523" y="7540"/>
                  </a:lnTo>
                  <a:lnTo>
                    <a:pt x="7948" y="17899"/>
                  </a:lnTo>
                  <a:lnTo>
                    <a:pt x="9183" y="4138"/>
                  </a:lnTo>
                  <a:lnTo>
                    <a:pt x="10811" y="19779"/>
                  </a:lnTo>
                  <a:lnTo>
                    <a:pt x="12267" y="0"/>
                  </a:lnTo>
                  <a:lnTo>
                    <a:pt x="13841" y="21600"/>
                  </a:lnTo>
                  <a:lnTo>
                    <a:pt x="15729" y="12262"/>
                  </a:lnTo>
                  <a:lnTo>
                    <a:pt x="21600" y="12262"/>
                  </a:ln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grpSp>
          <p:nvGrpSpPr>
            <p:cNvPr id="217" name="Group"/>
            <p:cNvGrpSpPr/>
            <p:nvPr/>
          </p:nvGrpSpPr>
          <p:grpSpPr>
            <a:xfrm>
              <a:off x="465918" y="1087817"/>
              <a:ext cx="98515" cy="669203"/>
              <a:chOff x="0" y="0"/>
              <a:chExt cx="98514" cy="669201"/>
            </a:xfrm>
          </p:grpSpPr>
          <p:sp>
            <p:nvSpPr>
              <p:cNvPr id="215" name="Line"/>
              <p:cNvSpPr/>
              <p:nvPr/>
            </p:nvSpPr>
            <p:spPr>
              <a:xfrm flipH="1">
                <a:off x="49257" y="0"/>
                <a:ext cx="1" cy="669202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16" name="Line"/>
              <p:cNvSpPr/>
              <p:nvPr/>
            </p:nvSpPr>
            <p:spPr>
              <a:xfrm>
                <a:off x="0" y="691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220" name="Group"/>
            <p:cNvGrpSpPr/>
            <p:nvPr/>
          </p:nvGrpSpPr>
          <p:grpSpPr>
            <a:xfrm>
              <a:off x="465918" y="-1"/>
              <a:ext cx="98515" cy="837527"/>
              <a:chOff x="0" y="0"/>
              <a:chExt cx="98514" cy="837525"/>
            </a:xfrm>
          </p:grpSpPr>
          <p:sp>
            <p:nvSpPr>
              <p:cNvPr id="218" name="Line"/>
              <p:cNvSpPr/>
              <p:nvPr/>
            </p:nvSpPr>
            <p:spPr>
              <a:xfrm flipH="1" flipV="1">
                <a:off x="49257" y="-1"/>
                <a:ext cx="1" cy="837247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19" name="Line"/>
              <p:cNvSpPr/>
              <p:nvPr/>
            </p:nvSpPr>
            <p:spPr>
              <a:xfrm>
                <a:off x="0" y="837525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221" name="Line"/>
            <p:cNvSpPr/>
            <p:nvPr/>
          </p:nvSpPr>
          <p:spPr>
            <a:xfrm flipV="1">
              <a:off x="1204556" y="719429"/>
              <a:ext cx="147995" cy="147995"/>
            </a:xfrm>
            <a:prstGeom prst="line">
              <a:avLst/>
            </a:prstGeom>
            <a:noFill/>
            <a:ln w="25400" cap="flat">
              <a:solidFill>
                <a:srgbClr val="0433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22" name="Square"/>
            <p:cNvSpPr/>
            <p:nvPr/>
          </p:nvSpPr>
          <p:spPr>
            <a:xfrm>
              <a:off x="1206870" y="721072"/>
              <a:ext cx="139843" cy="144708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236" name="Group"/>
          <p:cNvGrpSpPr/>
          <p:nvPr/>
        </p:nvGrpSpPr>
        <p:grpSpPr>
          <a:xfrm>
            <a:off x="6492227" y="7005600"/>
            <a:ext cx="1352551" cy="1757020"/>
            <a:chOff x="0" y="0"/>
            <a:chExt cx="1352550" cy="1757019"/>
          </a:xfrm>
        </p:grpSpPr>
        <p:sp>
          <p:nvSpPr>
            <p:cNvPr id="224" name="Rectangle"/>
            <p:cNvSpPr/>
            <p:nvPr/>
          </p:nvSpPr>
          <p:spPr>
            <a:xfrm>
              <a:off x="299456" y="721072"/>
              <a:ext cx="904537" cy="454850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25" name="Line"/>
            <p:cNvSpPr/>
            <p:nvPr/>
          </p:nvSpPr>
          <p:spPr>
            <a:xfrm flipV="1">
              <a:off x="715906" y="721072"/>
              <a:ext cx="1" cy="454850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26" name="Line"/>
            <p:cNvSpPr/>
            <p:nvPr/>
          </p:nvSpPr>
          <p:spPr>
            <a:xfrm>
              <a:off x="961389" y="725395"/>
              <a:ext cx="1" cy="446204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27" name="Line"/>
            <p:cNvSpPr/>
            <p:nvPr/>
          </p:nvSpPr>
          <p:spPr>
            <a:xfrm>
              <a:off x="0" y="885231"/>
              <a:ext cx="296890" cy="111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594"/>
                  </a:moveTo>
                  <a:lnTo>
                    <a:pt x="5926" y="13438"/>
                  </a:lnTo>
                  <a:lnTo>
                    <a:pt x="6523" y="7540"/>
                  </a:lnTo>
                  <a:lnTo>
                    <a:pt x="7948" y="17899"/>
                  </a:lnTo>
                  <a:lnTo>
                    <a:pt x="9183" y="4138"/>
                  </a:lnTo>
                  <a:lnTo>
                    <a:pt x="10811" y="19779"/>
                  </a:lnTo>
                  <a:lnTo>
                    <a:pt x="12267" y="0"/>
                  </a:lnTo>
                  <a:lnTo>
                    <a:pt x="13841" y="21600"/>
                  </a:lnTo>
                  <a:lnTo>
                    <a:pt x="15729" y="12262"/>
                  </a:lnTo>
                  <a:lnTo>
                    <a:pt x="21600" y="12262"/>
                  </a:ln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grpSp>
          <p:nvGrpSpPr>
            <p:cNvPr id="230" name="Group"/>
            <p:cNvGrpSpPr/>
            <p:nvPr/>
          </p:nvGrpSpPr>
          <p:grpSpPr>
            <a:xfrm>
              <a:off x="465918" y="1087817"/>
              <a:ext cx="98515" cy="669203"/>
              <a:chOff x="0" y="0"/>
              <a:chExt cx="98514" cy="669201"/>
            </a:xfrm>
          </p:grpSpPr>
          <p:sp>
            <p:nvSpPr>
              <p:cNvPr id="228" name="Line"/>
              <p:cNvSpPr/>
              <p:nvPr/>
            </p:nvSpPr>
            <p:spPr>
              <a:xfrm flipH="1">
                <a:off x="49257" y="0"/>
                <a:ext cx="1" cy="669202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29" name="Line"/>
              <p:cNvSpPr/>
              <p:nvPr/>
            </p:nvSpPr>
            <p:spPr>
              <a:xfrm>
                <a:off x="0" y="691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233" name="Group"/>
            <p:cNvGrpSpPr/>
            <p:nvPr/>
          </p:nvGrpSpPr>
          <p:grpSpPr>
            <a:xfrm>
              <a:off x="465918" y="-1"/>
              <a:ext cx="98515" cy="837527"/>
              <a:chOff x="0" y="0"/>
              <a:chExt cx="98514" cy="837525"/>
            </a:xfrm>
          </p:grpSpPr>
          <p:sp>
            <p:nvSpPr>
              <p:cNvPr id="231" name="Line"/>
              <p:cNvSpPr/>
              <p:nvPr/>
            </p:nvSpPr>
            <p:spPr>
              <a:xfrm flipH="1" flipV="1">
                <a:off x="49257" y="-1"/>
                <a:ext cx="1" cy="837247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32" name="Line"/>
              <p:cNvSpPr/>
              <p:nvPr/>
            </p:nvSpPr>
            <p:spPr>
              <a:xfrm>
                <a:off x="0" y="837525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234" name="Line"/>
            <p:cNvSpPr/>
            <p:nvPr/>
          </p:nvSpPr>
          <p:spPr>
            <a:xfrm flipV="1">
              <a:off x="1204556" y="719429"/>
              <a:ext cx="147995" cy="147994"/>
            </a:xfrm>
            <a:prstGeom prst="line">
              <a:avLst/>
            </a:prstGeom>
            <a:noFill/>
            <a:ln w="25400" cap="flat">
              <a:solidFill>
                <a:srgbClr val="0433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35" name="Square"/>
            <p:cNvSpPr/>
            <p:nvPr/>
          </p:nvSpPr>
          <p:spPr>
            <a:xfrm>
              <a:off x="1206871" y="721072"/>
              <a:ext cx="139842" cy="144708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249" name="Group"/>
          <p:cNvGrpSpPr/>
          <p:nvPr/>
        </p:nvGrpSpPr>
        <p:grpSpPr>
          <a:xfrm>
            <a:off x="12986341" y="7005291"/>
            <a:ext cx="1352552" cy="1757020"/>
            <a:chOff x="0" y="0"/>
            <a:chExt cx="1352550" cy="1757019"/>
          </a:xfrm>
        </p:grpSpPr>
        <p:sp>
          <p:nvSpPr>
            <p:cNvPr id="237" name="Rectangle"/>
            <p:cNvSpPr/>
            <p:nvPr/>
          </p:nvSpPr>
          <p:spPr>
            <a:xfrm>
              <a:off x="299456" y="721072"/>
              <a:ext cx="904537" cy="454850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38" name="Line"/>
            <p:cNvSpPr/>
            <p:nvPr/>
          </p:nvSpPr>
          <p:spPr>
            <a:xfrm flipV="1">
              <a:off x="715906" y="721072"/>
              <a:ext cx="1" cy="454850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39" name="Line"/>
            <p:cNvSpPr/>
            <p:nvPr/>
          </p:nvSpPr>
          <p:spPr>
            <a:xfrm>
              <a:off x="961389" y="725395"/>
              <a:ext cx="1" cy="446204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40" name="Line"/>
            <p:cNvSpPr/>
            <p:nvPr/>
          </p:nvSpPr>
          <p:spPr>
            <a:xfrm>
              <a:off x="0" y="885231"/>
              <a:ext cx="296890" cy="111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594"/>
                  </a:moveTo>
                  <a:lnTo>
                    <a:pt x="5926" y="13438"/>
                  </a:lnTo>
                  <a:lnTo>
                    <a:pt x="6523" y="7540"/>
                  </a:lnTo>
                  <a:lnTo>
                    <a:pt x="7948" y="17899"/>
                  </a:lnTo>
                  <a:lnTo>
                    <a:pt x="9183" y="4138"/>
                  </a:lnTo>
                  <a:lnTo>
                    <a:pt x="10811" y="19779"/>
                  </a:lnTo>
                  <a:lnTo>
                    <a:pt x="12267" y="0"/>
                  </a:lnTo>
                  <a:lnTo>
                    <a:pt x="13841" y="21600"/>
                  </a:lnTo>
                  <a:lnTo>
                    <a:pt x="15729" y="12262"/>
                  </a:lnTo>
                  <a:lnTo>
                    <a:pt x="21600" y="12262"/>
                  </a:ln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grpSp>
          <p:nvGrpSpPr>
            <p:cNvPr id="243" name="Group"/>
            <p:cNvGrpSpPr/>
            <p:nvPr/>
          </p:nvGrpSpPr>
          <p:grpSpPr>
            <a:xfrm>
              <a:off x="465918" y="1087817"/>
              <a:ext cx="98515" cy="669203"/>
              <a:chOff x="0" y="0"/>
              <a:chExt cx="98514" cy="669201"/>
            </a:xfrm>
          </p:grpSpPr>
          <p:sp>
            <p:nvSpPr>
              <p:cNvPr id="241" name="Line"/>
              <p:cNvSpPr/>
              <p:nvPr/>
            </p:nvSpPr>
            <p:spPr>
              <a:xfrm flipH="1">
                <a:off x="49257" y="0"/>
                <a:ext cx="1" cy="669202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42" name="Line"/>
              <p:cNvSpPr/>
              <p:nvPr/>
            </p:nvSpPr>
            <p:spPr>
              <a:xfrm>
                <a:off x="0" y="691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246" name="Group"/>
            <p:cNvGrpSpPr/>
            <p:nvPr/>
          </p:nvGrpSpPr>
          <p:grpSpPr>
            <a:xfrm>
              <a:off x="465918" y="-1"/>
              <a:ext cx="98515" cy="837527"/>
              <a:chOff x="0" y="0"/>
              <a:chExt cx="98514" cy="837525"/>
            </a:xfrm>
          </p:grpSpPr>
          <p:sp>
            <p:nvSpPr>
              <p:cNvPr id="244" name="Line"/>
              <p:cNvSpPr/>
              <p:nvPr/>
            </p:nvSpPr>
            <p:spPr>
              <a:xfrm flipH="1" flipV="1">
                <a:off x="49257" y="-1"/>
                <a:ext cx="1" cy="837247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45" name="Line"/>
              <p:cNvSpPr/>
              <p:nvPr/>
            </p:nvSpPr>
            <p:spPr>
              <a:xfrm>
                <a:off x="0" y="837525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247" name="Line"/>
            <p:cNvSpPr/>
            <p:nvPr/>
          </p:nvSpPr>
          <p:spPr>
            <a:xfrm flipV="1">
              <a:off x="1204556" y="719429"/>
              <a:ext cx="147995" cy="147994"/>
            </a:xfrm>
            <a:prstGeom prst="line">
              <a:avLst/>
            </a:prstGeom>
            <a:noFill/>
            <a:ln w="25400" cap="flat">
              <a:solidFill>
                <a:srgbClr val="0433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48" name="Square"/>
            <p:cNvSpPr/>
            <p:nvPr/>
          </p:nvSpPr>
          <p:spPr>
            <a:xfrm>
              <a:off x="1206871" y="721072"/>
              <a:ext cx="139842" cy="144708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262" name="Group"/>
          <p:cNvGrpSpPr/>
          <p:nvPr/>
        </p:nvGrpSpPr>
        <p:grpSpPr>
          <a:xfrm>
            <a:off x="2199784" y="8965996"/>
            <a:ext cx="2492605" cy="1918549"/>
            <a:chOff x="0" y="0"/>
            <a:chExt cx="2492604" cy="1918548"/>
          </a:xfrm>
        </p:grpSpPr>
        <p:sp>
          <p:nvSpPr>
            <p:cNvPr id="250" name="Rectangle"/>
            <p:cNvSpPr/>
            <p:nvPr/>
          </p:nvSpPr>
          <p:spPr>
            <a:xfrm rot="5397469">
              <a:off x="505679" y="743836"/>
              <a:ext cx="1283173" cy="645248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51" name="Line"/>
            <p:cNvSpPr/>
            <p:nvPr/>
          </p:nvSpPr>
          <p:spPr>
            <a:xfrm flipV="1">
              <a:off x="824604" y="1015411"/>
              <a:ext cx="645248" cy="476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52" name="Line"/>
            <p:cNvSpPr/>
            <p:nvPr/>
          </p:nvSpPr>
          <p:spPr>
            <a:xfrm>
              <a:off x="830993" y="1363655"/>
              <a:ext cx="632982" cy="467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53" name="Line"/>
            <p:cNvSpPr/>
            <p:nvPr/>
          </p:nvSpPr>
          <p:spPr>
            <a:xfrm rot="5397469">
              <a:off x="946830" y="131671"/>
              <a:ext cx="421168" cy="157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594"/>
                  </a:moveTo>
                  <a:lnTo>
                    <a:pt x="5926" y="13438"/>
                  </a:lnTo>
                  <a:lnTo>
                    <a:pt x="6523" y="7540"/>
                  </a:lnTo>
                  <a:lnTo>
                    <a:pt x="7948" y="17899"/>
                  </a:lnTo>
                  <a:lnTo>
                    <a:pt x="9183" y="4138"/>
                  </a:lnTo>
                  <a:lnTo>
                    <a:pt x="10811" y="19779"/>
                  </a:lnTo>
                  <a:lnTo>
                    <a:pt x="12267" y="0"/>
                  </a:lnTo>
                  <a:lnTo>
                    <a:pt x="13841" y="21600"/>
                  </a:lnTo>
                  <a:lnTo>
                    <a:pt x="15729" y="12262"/>
                  </a:lnTo>
                  <a:lnTo>
                    <a:pt x="21600" y="12262"/>
                  </a:ln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grpSp>
          <p:nvGrpSpPr>
            <p:cNvPr id="256" name="Group"/>
            <p:cNvGrpSpPr/>
            <p:nvPr/>
          </p:nvGrpSpPr>
          <p:grpSpPr>
            <a:xfrm rot="5397469">
              <a:off x="404838" y="256723"/>
              <a:ext cx="139754" cy="949328"/>
              <a:chOff x="0" y="0"/>
              <a:chExt cx="139752" cy="949327"/>
            </a:xfrm>
          </p:grpSpPr>
          <p:sp>
            <p:nvSpPr>
              <p:cNvPr id="254" name="Line"/>
              <p:cNvSpPr/>
              <p:nvPr/>
            </p:nvSpPr>
            <p:spPr>
              <a:xfrm flipH="1">
                <a:off x="69876" y="0"/>
                <a:ext cx="1" cy="949328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55" name="Line"/>
              <p:cNvSpPr/>
              <p:nvPr/>
            </p:nvSpPr>
            <p:spPr>
              <a:xfrm flipV="1">
                <a:off x="-1" y="980"/>
                <a:ext cx="139754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259" name="Group"/>
            <p:cNvGrpSpPr/>
            <p:nvPr/>
          </p:nvGrpSpPr>
          <p:grpSpPr>
            <a:xfrm rot="5397469">
              <a:off x="1828621" y="136283"/>
              <a:ext cx="139753" cy="1188112"/>
              <a:chOff x="0" y="0"/>
              <a:chExt cx="139752" cy="1188111"/>
            </a:xfrm>
          </p:grpSpPr>
          <p:sp>
            <p:nvSpPr>
              <p:cNvPr id="257" name="Line"/>
              <p:cNvSpPr/>
              <p:nvPr/>
            </p:nvSpPr>
            <p:spPr>
              <a:xfrm flipH="1" flipV="1">
                <a:off x="69875" y="0"/>
                <a:ext cx="1" cy="1187714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58" name="Line"/>
              <p:cNvSpPr/>
              <p:nvPr/>
            </p:nvSpPr>
            <p:spPr>
              <a:xfrm flipV="1">
                <a:off x="-1" y="1188111"/>
                <a:ext cx="139754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260" name="Line"/>
            <p:cNvSpPr/>
            <p:nvPr/>
          </p:nvSpPr>
          <p:spPr>
            <a:xfrm>
              <a:off x="1262749" y="1708759"/>
              <a:ext cx="210099" cy="209790"/>
            </a:xfrm>
            <a:prstGeom prst="line">
              <a:avLst/>
            </a:prstGeom>
            <a:noFill/>
            <a:ln w="25400" cap="flat">
              <a:solidFill>
                <a:srgbClr val="0433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61" name="Square"/>
            <p:cNvSpPr/>
            <p:nvPr/>
          </p:nvSpPr>
          <p:spPr>
            <a:xfrm rot="5397469">
              <a:off x="1268607" y="1708515"/>
              <a:ext cx="198380" cy="205281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sp>
        <p:nvSpPr>
          <p:cNvPr id="263" name="Line"/>
          <p:cNvSpPr/>
          <p:nvPr/>
        </p:nvSpPr>
        <p:spPr>
          <a:xfrm>
            <a:off x="4668906" y="9694333"/>
            <a:ext cx="16557254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267" name="Group"/>
          <p:cNvGrpSpPr/>
          <p:nvPr/>
        </p:nvGrpSpPr>
        <p:grpSpPr>
          <a:xfrm>
            <a:off x="14152403" y="9281657"/>
            <a:ext cx="825354" cy="825353"/>
            <a:chOff x="0" y="0"/>
            <a:chExt cx="825352" cy="825352"/>
          </a:xfrm>
        </p:grpSpPr>
        <p:sp>
          <p:nvSpPr>
            <p:cNvPr id="264" name="Circle"/>
            <p:cNvSpPr/>
            <p:nvPr/>
          </p:nvSpPr>
          <p:spPr>
            <a:xfrm>
              <a:off x="0" y="0"/>
              <a:ext cx="825353" cy="825353"/>
            </a:xfrm>
            <a:prstGeom prst="ellipse">
              <a:avLst/>
            </a:prstGeom>
            <a:solidFill>
              <a:srgbClr val="FFFFFF"/>
            </a:solidFill>
            <a:ln w="88900" cap="flat">
              <a:solidFill>
                <a:schemeClr val="accent1">
                  <a:hueOff val="114395"/>
                  <a:lumOff val="-24975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65" name="Line"/>
            <p:cNvSpPr/>
            <p:nvPr/>
          </p:nvSpPr>
          <p:spPr>
            <a:xfrm flipV="1">
              <a:off x="138646" y="140882"/>
              <a:ext cx="543587" cy="543587"/>
            </a:xfrm>
            <a:prstGeom prst="line">
              <a:avLst/>
            </a:prstGeom>
            <a:noFill/>
            <a:ln w="63500" cap="flat">
              <a:solidFill>
                <a:schemeClr val="accent1">
                  <a:hueOff val="114395"/>
                  <a:lumOff val="-24975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66" name="Line"/>
            <p:cNvSpPr/>
            <p:nvPr/>
          </p:nvSpPr>
          <p:spPr>
            <a:xfrm flipH="1" flipV="1">
              <a:off x="138646" y="140883"/>
              <a:ext cx="543586" cy="543586"/>
            </a:xfrm>
            <a:prstGeom prst="line">
              <a:avLst/>
            </a:prstGeom>
            <a:noFill/>
            <a:ln w="63500" cap="flat">
              <a:solidFill>
                <a:schemeClr val="accent1">
                  <a:hueOff val="114395"/>
                  <a:lumOff val="-24975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268" name="Flow…"/>
          <p:cNvSpPr txBox="1"/>
          <p:nvPr/>
        </p:nvSpPr>
        <p:spPr>
          <a:xfrm>
            <a:off x="14073586" y="10149387"/>
            <a:ext cx="964566" cy="766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lnSpc>
                <a:spcPts val="2600"/>
              </a:lnSpc>
              <a:defRPr sz="2600"/>
            </a:pPr>
            <a:r>
              <a:t>Flow</a:t>
            </a:r>
          </a:p>
          <a:p>
            <a:pPr algn="ctr">
              <a:lnSpc>
                <a:spcPts val="2600"/>
              </a:lnSpc>
              <a:defRPr sz="2600"/>
            </a:pPr>
            <a:r>
              <a:t>meter</a:t>
            </a:r>
          </a:p>
        </p:txBody>
      </p:sp>
      <p:grpSp>
        <p:nvGrpSpPr>
          <p:cNvPr id="275" name="Group"/>
          <p:cNvGrpSpPr/>
          <p:nvPr/>
        </p:nvGrpSpPr>
        <p:grpSpPr>
          <a:xfrm>
            <a:off x="8553746" y="8510521"/>
            <a:ext cx="4596559" cy="4391447"/>
            <a:chOff x="0" y="0"/>
            <a:chExt cx="4596557" cy="4391446"/>
          </a:xfrm>
        </p:grpSpPr>
        <p:grpSp>
          <p:nvGrpSpPr>
            <p:cNvPr id="273" name="Group"/>
            <p:cNvGrpSpPr/>
            <p:nvPr/>
          </p:nvGrpSpPr>
          <p:grpSpPr>
            <a:xfrm>
              <a:off x="-1" y="0"/>
              <a:ext cx="4596559" cy="4391447"/>
              <a:chOff x="0" y="0"/>
              <a:chExt cx="4596557" cy="4391446"/>
            </a:xfrm>
          </p:grpSpPr>
          <p:grpSp>
            <p:nvGrpSpPr>
              <p:cNvPr id="271" name="Group"/>
              <p:cNvGrpSpPr/>
              <p:nvPr/>
            </p:nvGrpSpPr>
            <p:grpSpPr>
              <a:xfrm>
                <a:off x="1966123" y="0"/>
                <a:ext cx="664312" cy="2451474"/>
                <a:chOff x="0" y="0"/>
                <a:chExt cx="664311" cy="2451473"/>
              </a:xfrm>
            </p:grpSpPr>
            <p:sp>
              <p:nvSpPr>
                <p:cNvPr id="269" name="Rectangle"/>
                <p:cNvSpPr/>
                <p:nvPr/>
              </p:nvSpPr>
              <p:spPr>
                <a:xfrm>
                  <a:off x="0" y="0"/>
                  <a:ext cx="664312" cy="2451474"/>
                </a:xfrm>
                <a:prstGeom prst="rect">
                  <a:avLst/>
                </a:prstGeom>
                <a:solidFill>
                  <a:schemeClr val="accent1"/>
                </a:solidFill>
                <a:ln w="88900" cap="flat">
                  <a:solidFill>
                    <a:schemeClr val="accent1"/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825500">
                    <a:defRPr sz="3200">
                      <a:solidFill>
                        <a:srgbClr val="000000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/>
                </a:p>
              </p:txBody>
            </p:sp>
            <p:sp>
              <p:nvSpPr>
                <p:cNvPr id="270" name="Puck"/>
                <p:cNvSpPr txBox="1"/>
                <p:nvPr/>
              </p:nvSpPr>
              <p:spPr>
                <a:xfrm rot="16200000">
                  <a:off x="-199264" y="933181"/>
                  <a:ext cx="1062839" cy="585112"/>
                </a:xfrm>
                <a:prstGeom prst="rect">
                  <a:avLst/>
                </a:prstGeom>
                <a:solidFill>
                  <a:srgbClr val="00A1FF"/>
                </a:solid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none" lIns="50800" tIns="50800" rIns="50800" bIns="50800" numCol="1" anchor="ctr">
                  <a:spAutoFit/>
                </a:bodyPr>
                <a:lstStyle>
                  <a:lvl1pPr algn="ctr" defTabSz="825500">
                    <a:defRPr sz="3200">
                      <a:solidFill>
                        <a:srgbClr val="000000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lvl1pPr>
                </a:lstStyle>
                <a:p>
                  <a:r>
                    <a:t>Puck</a:t>
                  </a:r>
                </a:p>
              </p:txBody>
            </p:sp>
          </p:grpSp>
          <p:sp>
            <p:nvSpPr>
              <p:cNvPr id="272" name="Shape"/>
              <p:cNvSpPr/>
              <p:nvPr/>
            </p:nvSpPr>
            <p:spPr>
              <a:xfrm>
                <a:off x="-1" y="442836"/>
                <a:ext cx="4596559" cy="39486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7577" h="21347" extrusionOk="0">
                    <a:moveTo>
                      <a:pt x="2218" y="13"/>
                    </a:moveTo>
                    <a:lnTo>
                      <a:pt x="5583" y="0"/>
                    </a:lnTo>
                    <a:lnTo>
                      <a:pt x="5567" y="7972"/>
                    </a:lnTo>
                    <a:lnTo>
                      <a:pt x="4000" y="8022"/>
                    </a:lnTo>
                    <a:lnTo>
                      <a:pt x="4056" y="14416"/>
                    </a:lnTo>
                    <a:lnTo>
                      <a:pt x="13558" y="14307"/>
                    </a:lnTo>
                    <a:lnTo>
                      <a:pt x="13505" y="7683"/>
                    </a:lnTo>
                    <a:lnTo>
                      <a:pt x="11429" y="7645"/>
                    </a:lnTo>
                    <a:lnTo>
                      <a:pt x="11398" y="110"/>
                    </a:lnTo>
                    <a:lnTo>
                      <a:pt x="15449" y="156"/>
                    </a:lnTo>
                    <a:cubicBezTo>
                      <a:pt x="19143" y="6455"/>
                      <a:pt x="17877" y="15951"/>
                      <a:pt x="12814" y="19916"/>
                    </a:cubicBezTo>
                    <a:cubicBezTo>
                      <a:pt x="11273" y="21123"/>
                      <a:pt x="9497" y="21600"/>
                      <a:pt x="7756" y="21219"/>
                    </a:cubicBezTo>
                    <a:cubicBezTo>
                      <a:pt x="667" y="19667"/>
                      <a:pt x="-2457" y="7707"/>
                      <a:pt x="2218" y="13"/>
                    </a:cubicBezTo>
                    <a:close/>
                  </a:path>
                </a:pathLst>
              </a:custGeom>
              <a:solidFill>
                <a:srgbClr val="ED220D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  <p:sp>
          <p:nvSpPr>
            <p:cNvPr id="274" name="CLAMP"/>
            <p:cNvSpPr txBox="1"/>
            <p:nvPr/>
          </p:nvSpPr>
          <p:spPr>
            <a:xfrm>
              <a:off x="1453601" y="3459060"/>
              <a:ext cx="1164337" cy="4613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>
                  <a:solidFill>
                    <a:srgbClr val="000000"/>
                  </a:solidFill>
                </a:defRPr>
              </a:lvl1pPr>
            </a:lstStyle>
            <a:p>
              <a:r>
                <a:t>CLAMP</a:t>
              </a:r>
            </a:p>
          </p:txBody>
        </p:sp>
      </p:grpSp>
      <p:sp>
        <p:nvSpPr>
          <p:cNvPr id="276" name="Rectangle"/>
          <p:cNvSpPr/>
          <p:nvPr/>
        </p:nvSpPr>
        <p:spPr>
          <a:xfrm>
            <a:off x="4812748" y="8803675"/>
            <a:ext cx="2507470" cy="1055636"/>
          </a:xfrm>
          <a:prstGeom prst="rect">
            <a:avLst/>
          </a:prstGeom>
          <a:ln w="63500">
            <a:solidFill>
              <a:schemeClr val="accent3">
                <a:hueOff val="362282"/>
                <a:satOff val="31803"/>
                <a:lumOff val="-18242"/>
              </a:schemeClr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grpSp>
        <p:nvGrpSpPr>
          <p:cNvPr id="279" name="Group"/>
          <p:cNvGrpSpPr/>
          <p:nvPr/>
        </p:nvGrpSpPr>
        <p:grpSpPr>
          <a:xfrm>
            <a:off x="5045971" y="9245571"/>
            <a:ext cx="143004" cy="436331"/>
            <a:chOff x="0" y="0"/>
            <a:chExt cx="143002" cy="436329"/>
          </a:xfrm>
        </p:grpSpPr>
        <p:sp>
          <p:nvSpPr>
            <p:cNvPr id="277" name="Circle"/>
            <p:cNvSpPr/>
            <p:nvPr/>
          </p:nvSpPr>
          <p:spPr>
            <a:xfrm>
              <a:off x="0" y="0"/>
              <a:ext cx="143003" cy="143003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78" name="Line"/>
            <p:cNvSpPr/>
            <p:nvPr/>
          </p:nvSpPr>
          <p:spPr>
            <a:xfrm flipV="1">
              <a:off x="65467" y="140412"/>
              <a:ext cx="1" cy="295918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grpSp>
        <p:nvGrpSpPr>
          <p:cNvPr id="282" name="Group"/>
          <p:cNvGrpSpPr/>
          <p:nvPr/>
        </p:nvGrpSpPr>
        <p:grpSpPr>
          <a:xfrm>
            <a:off x="6938271" y="9245571"/>
            <a:ext cx="143003" cy="436331"/>
            <a:chOff x="0" y="0"/>
            <a:chExt cx="143002" cy="436329"/>
          </a:xfrm>
        </p:grpSpPr>
        <p:sp>
          <p:nvSpPr>
            <p:cNvPr id="280" name="Circle"/>
            <p:cNvSpPr/>
            <p:nvPr/>
          </p:nvSpPr>
          <p:spPr>
            <a:xfrm>
              <a:off x="0" y="0"/>
              <a:ext cx="143003" cy="143003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81" name="Line"/>
            <p:cNvSpPr/>
            <p:nvPr/>
          </p:nvSpPr>
          <p:spPr>
            <a:xfrm flipV="1">
              <a:off x="65467" y="140412"/>
              <a:ext cx="1" cy="295918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283" name="Duckbill valve…"/>
          <p:cNvSpPr txBox="1"/>
          <p:nvPr/>
        </p:nvSpPr>
        <p:spPr>
          <a:xfrm>
            <a:off x="5445201" y="9037675"/>
            <a:ext cx="1129501" cy="4779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defRPr sz="1300">
                <a:solidFill>
                  <a:srgbClr val="000000"/>
                </a:solidFill>
              </a:defRPr>
            </a:pPr>
            <a:r>
              <a:t>Duckbill valve</a:t>
            </a:r>
          </a:p>
          <a:p>
            <a:pPr algn="ctr">
              <a:defRPr sz="1300">
                <a:solidFill>
                  <a:srgbClr val="000000"/>
                </a:solidFill>
              </a:defRPr>
            </a:pPr>
            <a:r>
              <a:t>manifold</a:t>
            </a:r>
          </a:p>
        </p:txBody>
      </p:sp>
      <p:grpSp>
        <p:nvGrpSpPr>
          <p:cNvPr id="287" name="Group"/>
          <p:cNvGrpSpPr/>
          <p:nvPr/>
        </p:nvGrpSpPr>
        <p:grpSpPr>
          <a:xfrm>
            <a:off x="4999389" y="8741274"/>
            <a:ext cx="236168" cy="550493"/>
            <a:chOff x="0" y="0"/>
            <a:chExt cx="236167" cy="550491"/>
          </a:xfrm>
        </p:grpSpPr>
        <p:sp>
          <p:nvSpPr>
            <p:cNvPr id="284" name="Line"/>
            <p:cNvSpPr/>
            <p:nvPr/>
          </p:nvSpPr>
          <p:spPr>
            <a:xfrm flipV="1">
              <a:off x="115193" y="0"/>
              <a:ext cx="1" cy="43633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85" name="Line"/>
            <p:cNvSpPr/>
            <p:nvPr/>
          </p:nvSpPr>
          <p:spPr>
            <a:xfrm flipV="1">
              <a:off x="0" y="422274"/>
              <a:ext cx="125043" cy="125043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86" name="Line"/>
            <p:cNvSpPr/>
            <p:nvPr/>
          </p:nvSpPr>
          <p:spPr>
            <a:xfrm flipH="1" flipV="1">
              <a:off x="111125" y="425449"/>
              <a:ext cx="125043" cy="125043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grpSp>
        <p:nvGrpSpPr>
          <p:cNvPr id="291" name="Group"/>
          <p:cNvGrpSpPr/>
          <p:nvPr/>
        </p:nvGrpSpPr>
        <p:grpSpPr>
          <a:xfrm>
            <a:off x="6891689" y="8741274"/>
            <a:ext cx="236168" cy="550493"/>
            <a:chOff x="0" y="0"/>
            <a:chExt cx="236167" cy="550491"/>
          </a:xfrm>
        </p:grpSpPr>
        <p:sp>
          <p:nvSpPr>
            <p:cNvPr id="288" name="Line"/>
            <p:cNvSpPr/>
            <p:nvPr/>
          </p:nvSpPr>
          <p:spPr>
            <a:xfrm flipV="1">
              <a:off x="115193" y="0"/>
              <a:ext cx="1" cy="43633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89" name="Line"/>
            <p:cNvSpPr/>
            <p:nvPr/>
          </p:nvSpPr>
          <p:spPr>
            <a:xfrm flipV="1">
              <a:off x="-1" y="422274"/>
              <a:ext cx="125043" cy="125043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90" name="Line"/>
            <p:cNvSpPr/>
            <p:nvPr/>
          </p:nvSpPr>
          <p:spPr>
            <a:xfrm flipH="1" flipV="1">
              <a:off x="111125" y="425449"/>
              <a:ext cx="125043" cy="125043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292" name="Line"/>
          <p:cNvSpPr/>
          <p:nvPr/>
        </p:nvSpPr>
        <p:spPr>
          <a:xfrm flipV="1">
            <a:off x="13498279" y="8238938"/>
            <a:ext cx="1" cy="1455876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308" name="Group"/>
          <p:cNvGrpSpPr/>
          <p:nvPr/>
        </p:nvGrpSpPr>
        <p:grpSpPr>
          <a:xfrm>
            <a:off x="15511178" y="6678227"/>
            <a:ext cx="1526918" cy="3016587"/>
            <a:chOff x="0" y="230682"/>
            <a:chExt cx="1526917" cy="3016586"/>
          </a:xfrm>
        </p:grpSpPr>
        <p:sp>
          <p:nvSpPr>
            <p:cNvPr id="293" name="Waste"/>
            <p:cNvSpPr/>
            <p:nvPr/>
          </p:nvSpPr>
          <p:spPr>
            <a:xfrm>
              <a:off x="0" y="230682"/>
              <a:ext cx="1270000" cy="1270001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>
                  <a:solidFill>
                    <a:srgbClr val="000000"/>
                  </a:solidFill>
                </a:defRPr>
              </a:lvl1pPr>
            </a:lstStyle>
            <a:p>
              <a:r>
                <a:t>Waste</a:t>
              </a:r>
            </a:p>
          </p:txBody>
        </p:sp>
        <p:grpSp>
          <p:nvGrpSpPr>
            <p:cNvPr id="306" name="Group"/>
            <p:cNvGrpSpPr/>
            <p:nvPr/>
          </p:nvGrpSpPr>
          <p:grpSpPr>
            <a:xfrm>
              <a:off x="174367" y="532655"/>
              <a:ext cx="1352551" cy="1757021"/>
              <a:chOff x="0" y="0"/>
              <a:chExt cx="1352549" cy="1757019"/>
            </a:xfrm>
          </p:grpSpPr>
          <p:sp>
            <p:nvSpPr>
              <p:cNvPr id="294" name="Rectangle"/>
              <p:cNvSpPr/>
              <p:nvPr/>
            </p:nvSpPr>
            <p:spPr>
              <a:xfrm>
                <a:off x="299456" y="721072"/>
                <a:ext cx="904537" cy="454849"/>
              </a:xfrm>
              <a:prstGeom prst="rect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295" name="Line"/>
              <p:cNvSpPr/>
              <p:nvPr/>
            </p:nvSpPr>
            <p:spPr>
              <a:xfrm flipV="1">
                <a:off x="715907" y="721073"/>
                <a:ext cx="1" cy="454849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96" name="Line"/>
              <p:cNvSpPr/>
              <p:nvPr/>
            </p:nvSpPr>
            <p:spPr>
              <a:xfrm flipV="1">
                <a:off x="961389" y="725396"/>
                <a:ext cx="1" cy="446203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97" name="Line"/>
              <p:cNvSpPr/>
              <p:nvPr/>
            </p:nvSpPr>
            <p:spPr>
              <a:xfrm>
                <a:off x="0" y="885231"/>
                <a:ext cx="296890" cy="1113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3594"/>
                    </a:moveTo>
                    <a:lnTo>
                      <a:pt x="5926" y="13438"/>
                    </a:lnTo>
                    <a:lnTo>
                      <a:pt x="6523" y="7540"/>
                    </a:lnTo>
                    <a:lnTo>
                      <a:pt x="7948" y="17899"/>
                    </a:lnTo>
                    <a:lnTo>
                      <a:pt x="9183" y="4138"/>
                    </a:lnTo>
                    <a:lnTo>
                      <a:pt x="10811" y="19779"/>
                    </a:lnTo>
                    <a:lnTo>
                      <a:pt x="12267" y="0"/>
                    </a:lnTo>
                    <a:lnTo>
                      <a:pt x="13841" y="21600"/>
                    </a:lnTo>
                    <a:lnTo>
                      <a:pt x="15729" y="12262"/>
                    </a:lnTo>
                    <a:lnTo>
                      <a:pt x="21600" y="12262"/>
                    </a:lnTo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grpSp>
            <p:nvGrpSpPr>
              <p:cNvPr id="300" name="Group"/>
              <p:cNvGrpSpPr/>
              <p:nvPr/>
            </p:nvGrpSpPr>
            <p:grpSpPr>
              <a:xfrm>
                <a:off x="465918" y="1087818"/>
                <a:ext cx="98516" cy="669202"/>
                <a:chOff x="0" y="0"/>
                <a:chExt cx="98514" cy="669201"/>
              </a:xfrm>
            </p:grpSpPr>
            <p:sp>
              <p:nvSpPr>
                <p:cNvPr id="298" name="Line"/>
                <p:cNvSpPr/>
                <p:nvPr/>
              </p:nvSpPr>
              <p:spPr>
                <a:xfrm flipH="1">
                  <a:off x="49257" y="0"/>
                  <a:ext cx="1" cy="669202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299" name="Line"/>
                <p:cNvSpPr/>
                <p:nvPr/>
              </p:nvSpPr>
              <p:spPr>
                <a:xfrm>
                  <a:off x="0" y="691"/>
                  <a:ext cx="98515" cy="1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303" name="Group"/>
              <p:cNvGrpSpPr/>
              <p:nvPr/>
            </p:nvGrpSpPr>
            <p:grpSpPr>
              <a:xfrm>
                <a:off x="465918" y="0"/>
                <a:ext cx="98516" cy="837526"/>
                <a:chOff x="0" y="0"/>
                <a:chExt cx="98514" cy="837525"/>
              </a:xfrm>
            </p:grpSpPr>
            <p:sp>
              <p:nvSpPr>
                <p:cNvPr id="301" name="Line"/>
                <p:cNvSpPr/>
                <p:nvPr/>
              </p:nvSpPr>
              <p:spPr>
                <a:xfrm flipH="1" flipV="1">
                  <a:off x="49257" y="-1"/>
                  <a:ext cx="1" cy="837247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302" name="Line"/>
                <p:cNvSpPr/>
                <p:nvPr/>
              </p:nvSpPr>
              <p:spPr>
                <a:xfrm>
                  <a:off x="0" y="837525"/>
                  <a:ext cx="98515" cy="1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endParaRPr/>
                </a:p>
              </p:txBody>
            </p:sp>
          </p:grpSp>
          <p:sp>
            <p:nvSpPr>
              <p:cNvPr id="304" name="Line"/>
              <p:cNvSpPr/>
              <p:nvPr/>
            </p:nvSpPr>
            <p:spPr>
              <a:xfrm flipV="1">
                <a:off x="1204555" y="719429"/>
                <a:ext cx="147995" cy="147995"/>
              </a:xfrm>
              <a:prstGeom prst="line">
                <a:avLst/>
              </a:prstGeom>
              <a:noFill/>
              <a:ln w="25400" cap="flat">
                <a:solidFill>
                  <a:srgbClr val="0433FF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305" name="Square"/>
              <p:cNvSpPr/>
              <p:nvPr/>
            </p:nvSpPr>
            <p:spPr>
              <a:xfrm>
                <a:off x="1206870" y="721072"/>
                <a:ext cx="139842" cy="144707"/>
              </a:xfrm>
              <a:prstGeom prst="rect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  <p:sp>
          <p:nvSpPr>
            <p:cNvPr id="307" name="Line"/>
            <p:cNvSpPr/>
            <p:nvPr/>
          </p:nvSpPr>
          <p:spPr>
            <a:xfrm flipV="1">
              <a:off x="692201" y="1791393"/>
              <a:ext cx="1" cy="145587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309" name="Valves / Pumps for…"/>
          <p:cNvSpPr txBox="1"/>
          <p:nvPr/>
        </p:nvSpPr>
        <p:spPr>
          <a:xfrm>
            <a:off x="1415641" y="1203756"/>
            <a:ext cx="7403664" cy="17834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5600">
                <a:solidFill>
                  <a:schemeClr val="accent4">
                    <a:hueOff val="-1247790"/>
                    <a:lumOff val="-12326"/>
                  </a:schemeClr>
                </a:solidFill>
              </a:defRPr>
            </a:pPr>
            <a:r>
              <a:t>Valves / Pumps for </a:t>
            </a:r>
          </a:p>
          <a:p>
            <a:pPr>
              <a:defRPr sz="5600">
                <a:solidFill>
                  <a:schemeClr val="accent4">
                    <a:hueOff val="-1247790"/>
                    <a:lumOff val="-12326"/>
                  </a:schemeClr>
                </a:solidFill>
              </a:defRPr>
            </a:pPr>
            <a:r>
              <a:t>Fluidic and Air lines</a:t>
            </a:r>
          </a:p>
        </p:txBody>
      </p:sp>
      <p:grpSp>
        <p:nvGrpSpPr>
          <p:cNvPr id="322" name="Group"/>
          <p:cNvGrpSpPr/>
          <p:nvPr/>
        </p:nvGrpSpPr>
        <p:grpSpPr>
          <a:xfrm>
            <a:off x="19075673" y="7067761"/>
            <a:ext cx="1352552" cy="1757020"/>
            <a:chOff x="0" y="0"/>
            <a:chExt cx="1352551" cy="1757019"/>
          </a:xfrm>
        </p:grpSpPr>
        <p:sp>
          <p:nvSpPr>
            <p:cNvPr id="310" name="Rectangle"/>
            <p:cNvSpPr/>
            <p:nvPr/>
          </p:nvSpPr>
          <p:spPr>
            <a:xfrm>
              <a:off x="299457" y="721073"/>
              <a:ext cx="904537" cy="454849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311" name="Line"/>
            <p:cNvSpPr/>
            <p:nvPr/>
          </p:nvSpPr>
          <p:spPr>
            <a:xfrm flipV="1">
              <a:off x="715907" y="721073"/>
              <a:ext cx="1" cy="454849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12" name="Line"/>
            <p:cNvSpPr/>
            <p:nvPr/>
          </p:nvSpPr>
          <p:spPr>
            <a:xfrm flipV="1">
              <a:off x="961389" y="725396"/>
              <a:ext cx="1" cy="446203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13" name="Line"/>
            <p:cNvSpPr/>
            <p:nvPr/>
          </p:nvSpPr>
          <p:spPr>
            <a:xfrm>
              <a:off x="0" y="885231"/>
              <a:ext cx="296890" cy="111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594"/>
                  </a:moveTo>
                  <a:lnTo>
                    <a:pt x="5926" y="13438"/>
                  </a:lnTo>
                  <a:lnTo>
                    <a:pt x="6523" y="7540"/>
                  </a:lnTo>
                  <a:lnTo>
                    <a:pt x="7948" y="17899"/>
                  </a:lnTo>
                  <a:lnTo>
                    <a:pt x="9183" y="4138"/>
                  </a:lnTo>
                  <a:lnTo>
                    <a:pt x="10811" y="19779"/>
                  </a:lnTo>
                  <a:lnTo>
                    <a:pt x="12267" y="0"/>
                  </a:lnTo>
                  <a:lnTo>
                    <a:pt x="13841" y="21600"/>
                  </a:lnTo>
                  <a:lnTo>
                    <a:pt x="15729" y="12262"/>
                  </a:lnTo>
                  <a:lnTo>
                    <a:pt x="21600" y="12262"/>
                  </a:ln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grpSp>
          <p:nvGrpSpPr>
            <p:cNvPr id="316" name="Group"/>
            <p:cNvGrpSpPr/>
            <p:nvPr/>
          </p:nvGrpSpPr>
          <p:grpSpPr>
            <a:xfrm>
              <a:off x="465918" y="1087818"/>
              <a:ext cx="98516" cy="669202"/>
              <a:chOff x="0" y="0"/>
              <a:chExt cx="98514" cy="669201"/>
            </a:xfrm>
          </p:grpSpPr>
          <p:sp>
            <p:nvSpPr>
              <p:cNvPr id="314" name="Line"/>
              <p:cNvSpPr/>
              <p:nvPr/>
            </p:nvSpPr>
            <p:spPr>
              <a:xfrm flipH="1">
                <a:off x="49257" y="0"/>
                <a:ext cx="1" cy="669202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315" name="Line"/>
              <p:cNvSpPr/>
              <p:nvPr/>
            </p:nvSpPr>
            <p:spPr>
              <a:xfrm>
                <a:off x="0" y="691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319" name="Group"/>
            <p:cNvGrpSpPr/>
            <p:nvPr/>
          </p:nvGrpSpPr>
          <p:grpSpPr>
            <a:xfrm>
              <a:off x="465918" y="0"/>
              <a:ext cx="98516" cy="837526"/>
              <a:chOff x="0" y="0"/>
              <a:chExt cx="98514" cy="837525"/>
            </a:xfrm>
          </p:grpSpPr>
          <p:sp>
            <p:nvSpPr>
              <p:cNvPr id="317" name="Line"/>
              <p:cNvSpPr/>
              <p:nvPr/>
            </p:nvSpPr>
            <p:spPr>
              <a:xfrm flipH="1" flipV="1">
                <a:off x="49257" y="-1"/>
                <a:ext cx="1" cy="837247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318" name="Line"/>
              <p:cNvSpPr/>
              <p:nvPr/>
            </p:nvSpPr>
            <p:spPr>
              <a:xfrm>
                <a:off x="0" y="837525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320" name="Line"/>
            <p:cNvSpPr/>
            <p:nvPr/>
          </p:nvSpPr>
          <p:spPr>
            <a:xfrm flipV="1">
              <a:off x="1204557" y="719429"/>
              <a:ext cx="147995" cy="147995"/>
            </a:xfrm>
            <a:prstGeom prst="line">
              <a:avLst/>
            </a:prstGeom>
            <a:noFill/>
            <a:ln w="25400" cap="flat">
              <a:solidFill>
                <a:srgbClr val="0433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21" name="Square"/>
            <p:cNvSpPr/>
            <p:nvPr/>
          </p:nvSpPr>
          <p:spPr>
            <a:xfrm>
              <a:off x="1206872" y="721073"/>
              <a:ext cx="139842" cy="144707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sp>
        <p:nvSpPr>
          <p:cNvPr id="323" name="Line"/>
          <p:cNvSpPr/>
          <p:nvPr/>
        </p:nvSpPr>
        <p:spPr>
          <a:xfrm flipV="1">
            <a:off x="19600389" y="8252998"/>
            <a:ext cx="1" cy="1455877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endParaRPr/>
          </a:p>
        </p:txBody>
      </p:sp>
      <p:sp>
        <p:nvSpPr>
          <p:cNvPr id="324" name="Line"/>
          <p:cNvSpPr/>
          <p:nvPr/>
        </p:nvSpPr>
        <p:spPr>
          <a:xfrm flipV="1">
            <a:off x="19600389" y="4794072"/>
            <a:ext cx="1" cy="2453604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endParaRPr/>
          </a:p>
        </p:txBody>
      </p:sp>
      <p:sp>
        <p:nvSpPr>
          <p:cNvPr id="339" name="Arm…"/>
          <p:cNvSpPr txBox="1"/>
          <p:nvPr/>
        </p:nvSpPr>
        <p:spPr>
          <a:xfrm>
            <a:off x="13967542" y="4041313"/>
            <a:ext cx="1314958" cy="12112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numCol="1" anchor="ctr">
            <a:spAutoFit/>
          </a:bodyPr>
          <a:lstStyle/>
          <a:p>
            <a:pPr algn="ctr">
              <a:lnSpc>
                <a:spcPts val="2900"/>
              </a:lnSpc>
              <a:defRPr sz="2900">
                <a:solidFill>
                  <a:srgbClr val="000000"/>
                </a:solidFill>
              </a:defRPr>
            </a:pPr>
            <a:r>
              <a:rPr dirty="0"/>
              <a:t>Arm </a:t>
            </a:r>
          </a:p>
          <a:p>
            <a:pPr algn="ctr">
              <a:lnSpc>
                <a:spcPts val="2900"/>
              </a:lnSpc>
              <a:defRPr sz="2900">
                <a:solidFill>
                  <a:srgbClr val="000000"/>
                </a:solidFill>
              </a:defRPr>
            </a:pPr>
            <a:r>
              <a:rPr dirty="0"/>
              <a:t>suction</a:t>
            </a:r>
          </a:p>
          <a:p>
            <a:pPr algn="ctr">
              <a:lnSpc>
                <a:spcPts val="2900"/>
              </a:lnSpc>
              <a:defRPr sz="2900">
                <a:solidFill>
                  <a:srgbClr val="000000"/>
                </a:solidFill>
              </a:defRPr>
            </a:pPr>
            <a:r>
              <a:rPr dirty="0"/>
              <a:t>cups</a:t>
            </a:r>
          </a:p>
        </p:txBody>
      </p:sp>
      <p:sp>
        <p:nvSpPr>
          <p:cNvPr id="340" name="Line"/>
          <p:cNvSpPr/>
          <p:nvPr/>
        </p:nvSpPr>
        <p:spPr>
          <a:xfrm>
            <a:off x="19113750" y="4802073"/>
            <a:ext cx="1455877" cy="1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endParaRPr/>
          </a:p>
        </p:txBody>
      </p:sp>
      <p:sp>
        <p:nvSpPr>
          <p:cNvPr id="341" name="Vacuum pump"/>
          <p:cNvSpPr txBox="1"/>
          <p:nvPr/>
        </p:nvSpPr>
        <p:spPr>
          <a:xfrm>
            <a:off x="20674465" y="4564729"/>
            <a:ext cx="2496466" cy="4746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numCol="1" anchor="ctr">
            <a:spAutoFit/>
          </a:bodyPr>
          <a:lstStyle>
            <a:lvl1pPr algn="ctr">
              <a:lnSpc>
                <a:spcPts val="2900"/>
              </a:lnSpc>
              <a:defRPr sz="2900">
                <a:solidFill>
                  <a:srgbClr val="000000"/>
                </a:solidFill>
              </a:defRPr>
            </a:lvl1pPr>
          </a:lstStyle>
          <a:p>
            <a:r>
              <a:t>Vacuum pump</a:t>
            </a:r>
          </a:p>
        </p:txBody>
      </p:sp>
      <p:grpSp>
        <p:nvGrpSpPr>
          <p:cNvPr id="346" name="Group"/>
          <p:cNvGrpSpPr/>
          <p:nvPr/>
        </p:nvGrpSpPr>
        <p:grpSpPr>
          <a:xfrm>
            <a:off x="6527943" y="6200635"/>
            <a:ext cx="479244" cy="1263930"/>
            <a:chOff x="0" y="0"/>
            <a:chExt cx="479242" cy="1263929"/>
          </a:xfrm>
        </p:grpSpPr>
        <p:sp>
          <p:nvSpPr>
            <p:cNvPr id="343" name="Oval"/>
            <p:cNvSpPr/>
            <p:nvPr/>
          </p:nvSpPr>
          <p:spPr>
            <a:xfrm>
              <a:off x="0" y="390907"/>
              <a:ext cx="475887" cy="499693"/>
            </a:xfrm>
            <a:prstGeom prst="ellips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344" name="Line"/>
            <p:cNvSpPr/>
            <p:nvPr/>
          </p:nvSpPr>
          <p:spPr>
            <a:xfrm flipV="1">
              <a:off x="237943" y="0"/>
              <a:ext cx="1" cy="634899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45" name="Line"/>
            <p:cNvSpPr/>
            <p:nvPr/>
          </p:nvSpPr>
          <p:spPr>
            <a:xfrm flipV="1">
              <a:off x="479242" y="626491"/>
              <a:ext cx="1" cy="637439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grpSp>
        <p:nvGrpSpPr>
          <p:cNvPr id="350" name="Group"/>
          <p:cNvGrpSpPr/>
          <p:nvPr/>
        </p:nvGrpSpPr>
        <p:grpSpPr>
          <a:xfrm>
            <a:off x="13020579" y="6200635"/>
            <a:ext cx="479244" cy="1263930"/>
            <a:chOff x="0" y="0"/>
            <a:chExt cx="479242" cy="1263929"/>
          </a:xfrm>
        </p:grpSpPr>
        <p:sp>
          <p:nvSpPr>
            <p:cNvPr id="347" name="Oval"/>
            <p:cNvSpPr/>
            <p:nvPr/>
          </p:nvSpPr>
          <p:spPr>
            <a:xfrm>
              <a:off x="0" y="390907"/>
              <a:ext cx="475887" cy="499693"/>
            </a:xfrm>
            <a:prstGeom prst="ellips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348" name="Line"/>
            <p:cNvSpPr/>
            <p:nvPr/>
          </p:nvSpPr>
          <p:spPr>
            <a:xfrm flipV="1">
              <a:off x="237943" y="0"/>
              <a:ext cx="1" cy="634899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49" name="Line"/>
            <p:cNvSpPr/>
            <p:nvPr/>
          </p:nvSpPr>
          <p:spPr>
            <a:xfrm flipV="1">
              <a:off x="479242" y="626491"/>
              <a:ext cx="1" cy="637439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351" name="Pump"/>
          <p:cNvSpPr txBox="1"/>
          <p:nvPr/>
        </p:nvSpPr>
        <p:spPr>
          <a:xfrm>
            <a:off x="7108818" y="6615914"/>
            <a:ext cx="753746" cy="3869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900"/>
            </a:lvl1pPr>
          </a:lstStyle>
          <a:p>
            <a:r>
              <a:t>Pump</a:t>
            </a:r>
          </a:p>
        </p:txBody>
      </p:sp>
      <p:sp>
        <p:nvSpPr>
          <p:cNvPr id="352" name="Pump"/>
          <p:cNvSpPr txBox="1"/>
          <p:nvPr/>
        </p:nvSpPr>
        <p:spPr>
          <a:xfrm>
            <a:off x="13547718" y="6608732"/>
            <a:ext cx="753746" cy="3869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900"/>
            </a:lvl1pPr>
          </a:lstStyle>
          <a:p>
            <a:r>
              <a:t>Pump</a:t>
            </a:r>
          </a:p>
        </p:txBody>
      </p:sp>
      <p:grpSp>
        <p:nvGrpSpPr>
          <p:cNvPr id="356" name="Group"/>
          <p:cNvGrpSpPr/>
          <p:nvPr/>
        </p:nvGrpSpPr>
        <p:grpSpPr>
          <a:xfrm>
            <a:off x="521946" y="9695174"/>
            <a:ext cx="2037411" cy="479243"/>
            <a:chOff x="0" y="0"/>
            <a:chExt cx="2037409" cy="479242"/>
          </a:xfrm>
        </p:grpSpPr>
        <p:sp>
          <p:nvSpPr>
            <p:cNvPr id="353" name="Oval"/>
            <p:cNvSpPr/>
            <p:nvPr/>
          </p:nvSpPr>
          <p:spPr>
            <a:xfrm rot="16200000">
              <a:off x="402810" y="-8547"/>
              <a:ext cx="475887" cy="499693"/>
            </a:xfrm>
            <a:prstGeom prst="ellips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354" name="Line"/>
            <p:cNvSpPr/>
            <p:nvPr/>
          </p:nvSpPr>
          <p:spPr>
            <a:xfrm flipH="1" flipV="1">
              <a:off x="0" y="241299"/>
              <a:ext cx="634899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55" name="Line"/>
            <p:cNvSpPr/>
            <p:nvPr/>
          </p:nvSpPr>
          <p:spPr>
            <a:xfrm flipH="1" flipV="1">
              <a:off x="675613" y="0"/>
              <a:ext cx="1361797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357" name="External…"/>
          <p:cNvSpPr txBox="1"/>
          <p:nvPr/>
        </p:nvSpPr>
        <p:spPr>
          <a:xfrm>
            <a:off x="349200" y="8991971"/>
            <a:ext cx="1638834" cy="6790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defRPr sz="1900"/>
            </a:pPr>
            <a:r>
              <a:t>External </a:t>
            </a:r>
          </a:p>
          <a:p>
            <a:pPr algn="ctr">
              <a:defRPr sz="1900"/>
            </a:pPr>
            <a:r>
              <a:t>Sample Pump</a:t>
            </a:r>
          </a:p>
        </p:txBody>
      </p:sp>
      <p:sp>
        <p:nvSpPr>
          <p:cNvPr id="358" name="Vacuum valve"/>
          <p:cNvSpPr txBox="1"/>
          <p:nvPr/>
        </p:nvSpPr>
        <p:spPr>
          <a:xfrm>
            <a:off x="20197377" y="7281833"/>
            <a:ext cx="1602881" cy="3869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900"/>
            </a:lvl1pPr>
          </a:lstStyle>
          <a:p>
            <a:r>
              <a:t>Vacuum valve</a:t>
            </a:r>
          </a:p>
        </p:txBody>
      </p:sp>
      <p:sp>
        <p:nvSpPr>
          <p:cNvPr id="359" name="Suction cup…"/>
          <p:cNvSpPr txBox="1"/>
          <p:nvPr/>
        </p:nvSpPr>
        <p:spPr>
          <a:xfrm>
            <a:off x="18101878" y="3351183"/>
            <a:ext cx="1410564" cy="679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defRPr sz="1900"/>
            </a:pPr>
            <a:r>
              <a:rPr dirty="0"/>
              <a:t>Suction cup</a:t>
            </a:r>
          </a:p>
          <a:p>
            <a:pPr algn="ctr">
              <a:defRPr sz="1900"/>
            </a:pPr>
            <a:r>
              <a:rPr dirty="0"/>
              <a:t> valve</a:t>
            </a:r>
          </a:p>
        </p:txBody>
      </p:sp>
      <p:grpSp>
        <p:nvGrpSpPr>
          <p:cNvPr id="373" name="Group"/>
          <p:cNvGrpSpPr/>
          <p:nvPr/>
        </p:nvGrpSpPr>
        <p:grpSpPr>
          <a:xfrm>
            <a:off x="10012346" y="8462306"/>
            <a:ext cx="125043" cy="2552828"/>
            <a:chOff x="0" y="0"/>
            <a:chExt cx="125042" cy="2552827"/>
          </a:xfrm>
        </p:grpSpPr>
        <p:sp>
          <p:nvSpPr>
            <p:cNvPr id="360" name="Rectangle"/>
            <p:cNvSpPr/>
            <p:nvPr/>
          </p:nvSpPr>
          <p:spPr>
            <a:xfrm>
              <a:off x="3719" y="0"/>
              <a:ext cx="117604" cy="2552828"/>
            </a:xfrm>
            <a:prstGeom prst="rect">
              <a:avLst/>
            </a:prstGeom>
            <a:noFill/>
            <a:ln w="25400" cap="flat">
              <a:solidFill>
                <a:schemeClr val="accent3">
                  <a:hueOff val="362282"/>
                  <a:satOff val="31803"/>
                  <a:lumOff val="-18242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361" name="Line"/>
            <p:cNvSpPr/>
            <p:nvPr/>
          </p:nvSpPr>
          <p:spPr>
            <a:xfrm flipV="1">
              <a:off x="0" y="76327"/>
              <a:ext cx="125043" cy="125043"/>
            </a:xfrm>
            <a:prstGeom prst="line">
              <a:avLst/>
            </a:prstGeom>
            <a:noFill/>
            <a:ln w="25400" cap="flat">
              <a:solidFill>
                <a:schemeClr val="accent3">
                  <a:hueOff val="362282"/>
                  <a:satOff val="31803"/>
                  <a:lumOff val="-18242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62" name="Line"/>
            <p:cNvSpPr/>
            <p:nvPr/>
          </p:nvSpPr>
          <p:spPr>
            <a:xfrm flipV="1">
              <a:off x="0" y="295402"/>
              <a:ext cx="125043" cy="125043"/>
            </a:xfrm>
            <a:prstGeom prst="line">
              <a:avLst/>
            </a:prstGeom>
            <a:noFill/>
            <a:ln w="25400" cap="flat">
              <a:solidFill>
                <a:schemeClr val="accent3">
                  <a:hueOff val="362282"/>
                  <a:satOff val="31803"/>
                  <a:lumOff val="-18242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63" name="Line"/>
            <p:cNvSpPr/>
            <p:nvPr/>
          </p:nvSpPr>
          <p:spPr>
            <a:xfrm flipV="1">
              <a:off x="0" y="514477"/>
              <a:ext cx="125043" cy="125043"/>
            </a:xfrm>
            <a:prstGeom prst="line">
              <a:avLst/>
            </a:prstGeom>
            <a:noFill/>
            <a:ln w="25400" cap="flat">
              <a:solidFill>
                <a:schemeClr val="accent3">
                  <a:hueOff val="362282"/>
                  <a:satOff val="31803"/>
                  <a:lumOff val="-18242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64" name="Line"/>
            <p:cNvSpPr/>
            <p:nvPr/>
          </p:nvSpPr>
          <p:spPr>
            <a:xfrm flipV="1">
              <a:off x="0" y="733552"/>
              <a:ext cx="125043" cy="125043"/>
            </a:xfrm>
            <a:prstGeom prst="line">
              <a:avLst/>
            </a:prstGeom>
            <a:noFill/>
            <a:ln w="25400" cap="flat">
              <a:solidFill>
                <a:schemeClr val="accent3">
                  <a:hueOff val="362282"/>
                  <a:satOff val="31803"/>
                  <a:lumOff val="-18242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65" name="Line"/>
            <p:cNvSpPr/>
            <p:nvPr/>
          </p:nvSpPr>
          <p:spPr>
            <a:xfrm flipV="1">
              <a:off x="0" y="952627"/>
              <a:ext cx="125043" cy="125043"/>
            </a:xfrm>
            <a:prstGeom prst="line">
              <a:avLst/>
            </a:prstGeom>
            <a:noFill/>
            <a:ln w="25400" cap="flat">
              <a:solidFill>
                <a:schemeClr val="accent3">
                  <a:hueOff val="362282"/>
                  <a:satOff val="31803"/>
                  <a:lumOff val="-18242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66" name="Line"/>
            <p:cNvSpPr/>
            <p:nvPr/>
          </p:nvSpPr>
          <p:spPr>
            <a:xfrm flipV="1">
              <a:off x="0" y="1171702"/>
              <a:ext cx="125043" cy="125043"/>
            </a:xfrm>
            <a:prstGeom prst="line">
              <a:avLst/>
            </a:prstGeom>
            <a:noFill/>
            <a:ln w="25400" cap="flat">
              <a:solidFill>
                <a:schemeClr val="accent3">
                  <a:hueOff val="362282"/>
                  <a:satOff val="31803"/>
                  <a:lumOff val="-18242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67" name="Line"/>
            <p:cNvSpPr/>
            <p:nvPr/>
          </p:nvSpPr>
          <p:spPr>
            <a:xfrm flipV="1">
              <a:off x="0" y="1171702"/>
              <a:ext cx="125043" cy="125043"/>
            </a:xfrm>
            <a:prstGeom prst="line">
              <a:avLst/>
            </a:prstGeom>
            <a:noFill/>
            <a:ln w="25400" cap="flat">
              <a:solidFill>
                <a:schemeClr val="accent3">
                  <a:hueOff val="362282"/>
                  <a:satOff val="31803"/>
                  <a:lumOff val="-18242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68" name="Line"/>
            <p:cNvSpPr/>
            <p:nvPr/>
          </p:nvSpPr>
          <p:spPr>
            <a:xfrm flipV="1">
              <a:off x="0" y="1390777"/>
              <a:ext cx="125043" cy="125043"/>
            </a:xfrm>
            <a:prstGeom prst="line">
              <a:avLst/>
            </a:prstGeom>
            <a:noFill/>
            <a:ln w="25400" cap="flat">
              <a:solidFill>
                <a:schemeClr val="accent3">
                  <a:hueOff val="362282"/>
                  <a:satOff val="31803"/>
                  <a:lumOff val="-18242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69" name="Line"/>
            <p:cNvSpPr/>
            <p:nvPr/>
          </p:nvSpPr>
          <p:spPr>
            <a:xfrm flipV="1">
              <a:off x="0" y="1609852"/>
              <a:ext cx="125043" cy="125043"/>
            </a:xfrm>
            <a:prstGeom prst="line">
              <a:avLst/>
            </a:prstGeom>
            <a:noFill/>
            <a:ln w="25400" cap="flat">
              <a:solidFill>
                <a:schemeClr val="accent3">
                  <a:hueOff val="362282"/>
                  <a:satOff val="31803"/>
                  <a:lumOff val="-18242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70" name="Line"/>
            <p:cNvSpPr/>
            <p:nvPr/>
          </p:nvSpPr>
          <p:spPr>
            <a:xfrm flipV="1">
              <a:off x="0" y="1828927"/>
              <a:ext cx="125043" cy="125043"/>
            </a:xfrm>
            <a:prstGeom prst="line">
              <a:avLst/>
            </a:prstGeom>
            <a:noFill/>
            <a:ln w="25400" cap="flat">
              <a:solidFill>
                <a:schemeClr val="accent3">
                  <a:hueOff val="362282"/>
                  <a:satOff val="31803"/>
                  <a:lumOff val="-18242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71" name="Line"/>
            <p:cNvSpPr/>
            <p:nvPr/>
          </p:nvSpPr>
          <p:spPr>
            <a:xfrm flipV="1">
              <a:off x="0" y="2048002"/>
              <a:ext cx="125043" cy="125043"/>
            </a:xfrm>
            <a:prstGeom prst="line">
              <a:avLst/>
            </a:prstGeom>
            <a:noFill/>
            <a:ln w="25400" cap="flat">
              <a:solidFill>
                <a:schemeClr val="accent3">
                  <a:hueOff val="362282"/>
                  <a:satOff val="31803"/>
                  <a:lumOff val="-18242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72" name="Line"/>
            <p:cNvSpPr/>
            <p:nvPr/>
          </p:nvSpPr>
          <p:spPr>
            <a:xfrm flipV="1">
              <a:off x="0" y="2267077"/>
              <a:ext cx="125043" cy="125043"/>
            </a:xfrm>
            <a:prstGeom prst="line">
              <a:avLst/>
            </a:prstGeom>
            <a:noFill/>
            <a:ln w="25400" cap="flat">
              <a:solidFill>
                <a:schemeClr val="accent3">
                  <a:hueOff val="362282"/>
                  <a:satOff val="31803"/>
                  <a:lumOff val="-18242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374" name="Force…"/>
          <p:cNvSpPr txBox="1"/>
          <p:nvPr/>
        </p:nvSpPr>
        <p:spPr>
          <a:xfrm>
            <a:off x="9274433" y="7270496"/>
            <a:ext cx="873913" cy="6790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900"/>
            </a:pPr>
            <a:r>
              <a:t>Force</a:t>
            </a:r>
          </a:p>
          <a:p>
            <a:pPr>
              <a:defRPr sz="1900"/>
            </a:pPr>
            <a:r>
              <a:t>Sensor</a:t>
            </a:r>
          </a:p>
        </p:txBody>
      </p:sp>
      <p:sp>
        <p:nvSpPr>
          <p:cNvPr id="375" name="Line"/>
          <p:cNvSpPr/>
          <p:nvPr/>
        </p:nvSpPr>
        <p:spPr>
          <a:xfrm>
            <a:off x="9895677" y="7930419"/>
            <a:ext cx="111923" cy="47394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376" name="(Compressed)"/>
          <p:cNvSpPr txBox="1"/>
          <p:nvPr/>
        </p:nvSpPr>
        <p:spPr>
          <a:xfrm>
            <a:off x="4307225" y="6664528"/>
            <a:ext cx="1620496" cy="3869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900"/>
            </a:lvl1pPr>
          </a:lstStyle>
          <a:p>
            <a:r>
              <a:t>(Compressed)</a:t>
            </a:r>
          </a:p>
        </p:txBody>
      </p:sp>
      <p:grpSp>
        <p:nvGrpSpPr>
          <p:cNvPr id="396" name="Group">
            <a:extLst>
              <a:ext uri="{FF2B5EF4-FFF2-40B4-BE49-F238E27FC236}">
                <a16:creationId xmlns:a16="http://schemas.microsoft.com/office/drawing/2014/main" id="{CE70C7B1-5257-49F9-A51E-17E4751DE091}"/>
              </a:ext>
            </a:extLst>
          </p:cNvPr>
          <p:cNvGrpSpPr/>
          <p:nvPr/>
        </p:nvGrpSpPr>
        <p:grpSpPr>
          <a:xfrm rot="16200000">
            <a:off x="16653293" y="2804341"/>
            <a:ext cx="1352553" cy="3636785"/>
            <a:chOff x="0" y="-1879763"/>
            <a:chExt cx="1352552" cy="3636783"/>
          </a:xfrm>
        </p:grpSpPr>
        <p:sp>
          <p:nvSpPr>
            <p:cNvPr id="397" name="Rectangle">
              <a:extLst>
                <a:ext uri="{FF2B5EF4-FFF2-40B4-BE49-F238E27FC236}">
                  <a16:creationId xmlns:a16="http://schemas.microsoft.com/office/drawing/2014/main" id="{5842A855-E07D-458D-B53E-5143EB0B5A23}"/>
                </a:ext>
              </a:extLst>
            </p:cNvPr>
            <p:cNvSpPr/>
            <p:nvPr/>
          </p:nvSpPr>
          <p:spPr>
            <a:xfrm>
              <a:off x="299457" y="721073"/>
              <a:ext cx="904537" cy="454849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398" name="Line">
              <a:extLst>
                <a:ext uri="{FF2B5EF4-FFF2-40B4-BE49-F238E27FC236}">
                  <a16:creationId xmlns:a16="http://schemas.microsoft.com/office/drawing/2014/main" id="{7716121D-180E-4BB5-9513-D6E89185EAFA}"/>
                </a:ext>
              </a:extLst>
            </p:cNvPr>
            <p:cNvSpPr/>
            <p:nvPr/>
          </p:nvSpPr>
          <p:spPr>
            <a:xfrm flipV="1">
              <a:off x="715907" y="721073"/>
              <a:ext cx="1" cy="454849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399" name="Line">
              <a:extLst>
                <a:ext uri="{FF2B5EF4-FFF2-40B4-BE49-F238E27FC236}">
                  <a16:creationId xmlns:a16="http://schemas.microsoft.com/office/drawing/2014/main" id="{84460831-415F-40E9-A1C3-3353D9E7EDAB}"/>
                </a:ext>
              </a:extLst>
            </p:cNvPr>
            <p:cNvSpPr/>
            <p:nvPr/>
          </p:nvSpPr>
          <p:spPr>
            <a:xfrm flipV="1">
              <a:off x="961389" y="725396"/>
              <a:ext cx="1" cy="446203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400" name="Line">
              <a:extLst>
                <a:ext uri="{FF2B5EF4-FFF2-40B4-BE49-F238E27FC236}">
                  <a16:creationId xmlns:a16="http://schemas.microsoft.com/office/drawing/2014/main" id="{0C319D01-A301-4B4C-9A2E-8E45967618BF}"/>
                </a:ext>
              </a:extLst>
            </p:cNvPr>
            <p:cNvSpPr/>
            <p:nvPr/>
          </p:nvSpPr>
          <p:spPr>
            <a:xfrm>
              <a:off x="0" y="885231"/>
              <a:ext cx="296890" cy="111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594"/>
                  </a:moveTo>
                  <a:lnTo>
                    <a:pt x="5926" y="13438"/>
                  </a:lnTo>
                  <a:lnTo>
                    <a:pt x="6523" y="7540"/>
                  </a:lnTo>
                  <a:lnTo>
                    <a:pt x="7948" y="17899"/>
                  </a:lnTo>
                  <a:lnTo>
                    <a:pt x="9183" y="4138"/>
                  </a:lnTo>
                  <a:lnTo>
                    <a:pt x="10811" y="19779"/>
                  </a:lnTo>
                  <a:lnTo>
                    <a:pt x="12267" y="0"/>
                  </a:lnTo>
                  <a:lnTo>
                    <a:pt x="13841" y="21600"/>
                  </a:lnTo>
                  <a:lnTo>
                    <a:pt x="15729" y="12262"/>
                  </a:lnTo>
                  <a:lnTo>
                    <a:pt x="21600" y="12262"/>
                  </a:ln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grpSp>
          <p:nvGrpSpPr>
            <p:cNvPr id="401" name="Group">
              <a:extLst>
                <a:ext uri="{FF2B5EF4-FFF2-40B4-BE49-F238E27FC236}">
                  <a16:creationId xmlns:a16="http://schemas.microsoft.com/office/drawing/2014/main" id="{1B23DDCE-BAA5-4E8A-8660-6467A7D8A8DD}"/>
                </a:ext>
              </a:extLst>
            </p:cNvPr>
            <p:cNvGrpSpPr/>
            <p:nvPr/>
          </p:nvGrpSpPr>
          <p:grpSpPr>
            <a:xfrm>
              <a:off x="465918" y="1087818"/>
              <a:ext cx="98516" cy="669202"/>
              <a:chOff x="0" y="0"/>
              <a:chExt cx="98514" cy="669201"/>
            </a:xfrm>
          </p:grpSpPr>
          <p:sp>
            <p:nvSpPr>
              <p:cNvPr id="407" name="Line">
                <a:extLst>
                  <a:ext uri="{FF2B5EF4-FFF2-40B4-BE49-F238E27FC236}">
                    <a16:creationId xmlns:a16="http://schemas.microsoft.com/office/drawing/2014/main" id="{8F40B6A1-B8C6-47A4-926A-8E22BD2FC788}"/>
                  </a:ext>
                </a:extLst>
              </p:cNvPr>
              <p:cNvSpPr/>
              <p:nvPr/>
            </p:nvSpPr>
            <p:spPr>
              <a:xfrm flipH="1">
                <a:off x="49257" y="0"/>
                <a:ext cx="1" cy="669202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408" name="Line">
                <a:extLst>
                  <a:ext uri="{FF2B5EF4-FFF2-40B4-BE49-F238E27FC236}">
                    <a16:creationId xmlns:a16="http://schemas.microsoft.com/office/drawing/2014/main" id="{656FE369-4D24-4E97-94C7-974D0711EBCD}"/>
                  </a:ext>
                </a:extLst>
              </p:cNvPr>
              <p:cNvSpPr/>
              <p:nvPr/>
            </p:nvSpPr>
            <p:spPr>
              <a:xfrm>
                <a:off x="0" y="691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402" name="Group">
              <a:extLst>
                <a:ext uri="{FF2B5EF4-FFF2-40B4-BE49-F238E27FC236}">
                  <a16:creationId xmlns:a16="http://schemas.microsoft.com/office/drawing/2014/main" id="{4F82CECA-7A78-44C7-83A8-AC5892F2381E}"/>
                </a:ext>
              </a:extLst>
            </p:cNvPr>
            <p:cNvGrpSpPr/>
            <p:nvPr/>
          </p:nvGrpSpPr>
          <p:grpSpPr>
            <a:xfrm>
              <a:off x="465918" y="-1879763"/>
              <a:ext cx="98517" cy="2717290"/>
              <a:chOff x="0" y="-1879761"/>
              <a:chExt cx="98515" cy="2717287"/>
            </a:xfrm>
          </p:grpSpPr>
          <p:sp>
            <p:nvSpPr>
              <p:cNvPr id="405" name="Line">
                <a:extLst>
                  <a:ext uri="{FF2B5EF4-FFF2-40B4-BE49-F238E27FC236}">
                    <a16:creationId xmlns:a16="http://schemas.microsoft.com/office/drawing/2014/main" id="{4760175A-ADE6-46CE-B6BF-1DA766559D7F}"/>
                  </a:ext>
                </a:extLst>
              </p:cNvPr>
              <p:cNvSpPr/>
              <p:nvPr/>
            </p:nvSpPr>
            <p:spPr>
              <a:xfrm flipV="1">
                <a:off x="49256" y="-1879761"/>
                <a:ext cx="12628" cy="2717007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406" name="Line">
                <a:extLst>
                  <a:ext uri="{FF2B5EF4-FFF2-40B4-BE49-F238E27FC236}">
                    <a16:creationId xmlns:a16="http://schemas.microsoft.com/office/drawing/2014/main" id="{082F57D6-3C28-46BB-9513-2727F0FBC601}"/>
                  </a:ext>
                </a:extLst>
              </p:cNvPr>
              <p:cNvSpPr/>
              <p:nvPr/>
            </p:nvSpPr>
            <p:spPr>
              <a:xfrm>
                <a:off x="0" y="837525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403" name="Line">
              <a:extLst>
                <a:ext uri="{FF2B5EF4-FFF2-40B4-BE49-F238E27FC236}">
                  <a16:creationId xmlns:a16="http://schemas.microsoft.com/office/drawing/2014/main" id="{EE855403-B696-4D91-88F6-670FBC81DF1F}"/>
                </a:ext>
              </a:extLst>
            </p:cNvPr>
            <p:cNvSpPr/>
            <p:nvPr/>
          </p:nvSpPr>
          <p:spPr>
            <a:xfrm flipV="1">
              <a:off x="1204557" y="719429"/>
              <a:ext cx="147995" cy="147995"/>
            </a:xfrm>
            <a:prstGeom prst="line">
              <a:avLst/>
            </a:prstGeom>
            <a:noFill/>
            <a:ln w="25400" cap="flat">
              <a:solidFill>
                <a:srgbClr val="0433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404" name="Square">
              <a:extLst>
                <a:ext uri="{FF2B5EF4-FFF2-40B4-BE49-F238E27FC236}">
                  <a16:creationId xmlns:a16="http://schemas.microsoft.com/office/drawing/2014/main" id="{25B0187B-3C02-41CF-9173-FC037A7B6449}"/>
                </a:ext>
              </a:extLst>
            </p:cNvPr>
            <p:cNvSpPr/>
            <p:nvPr/>
          </p:nvSpPr>
          <p:spPr>
            <a:xfrm>
              <a:off x="1206872" y="721073"/>
              <a:ext cx="139842" cy="144707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409" name="Group">
            <a:extLst>
              <a:ext uri="{FF2B5EF4-FFF2-40B4-BE49-F238E27FC236}">
                <a16:creationId xmlns:a16="http://schemas.microsoft.com/office/drawing/2014/main" id="{E85FC83D-6A95-4212-97F7-C487404170D4}"/>
              </a:ext>
            </a:extLst>
          </p:cNvPr>
          <p:cNvGrpSpPr/>
          <p:nvPr/>
        </p:nvGrpSpPr>
        <p:grpSpPr>
          <a:xfrm>
            <a:off x="16286063" y="1755076"/>
            <a:ext cx="1352553" cy="3013429"/>
            <a:chOff x="0" y="0"/>
            <a:chExt cx="1352552" cy="3013427"/>
          </a:xfrm>
        </p:grpSpPr>
        <p:sp>
          <p:nvSpPr>
            <p:cNvPr id="410" name="Rectangle">
              <a:extLst>
                <a:ext uri="{FF2B5EF4-FFF2-40B4-BE49-F238E27FC236}">
                  <a16:creationId xmlns:a16="http://schemas.microsoft.com/office/drawing/2014/main" id="{9BD2FFC7-C5AA-4975-AD7B-2E673ACC8D5A}"/>
                </a:ext>
              </a:extLst>
            </p:cNvPr>
            <p:cNvSpPr/>
            <p:nvPr/>
          </p:nvSpPr>
          <p:spPr>
            <a:xfrm>
              <a:off x="299457" y="721073"/>
              <a:ext cx="904537" cy="454849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11" name="Line">
              <a:extLst>
                <a:ext uri="{FF2B5EF4-FFF2-40B4-BE49-F238E27FC236}">
                  <a16:creationId xmlns:a16="http://schemas.microsoft.com/office/drawing/2014/main" id="{7E1880C7-8D32-43E0-B574-FE76C4E4C9A9}"/>
                </a:ext>
              </a:extLst>
            </p:cNvPr>
            <p:cNvSpPr/>
            <p:nvPr/>
          </p:nvSpPr>
          <p:spPr>
            <a:xfrm flipV="1">
              <a:off x="715907" y="721073"/>
              <a:ext cx="1" cy="454849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412" name="Line">
              <a:extLst>
                <a:ext uri="{FF2B5EF4-FFF2-40B4-BE49-F238E27FC236}">
                  <a16:creationId xmlns:a16="http://schemas.microsoft.com/office/drawing/2014/main" id="{BF4DEC92-F823-4CDE-B5D9-ED7C84B459A6}"/>
                </a:ext>
              </a:extLst>
            </p:cNvPr>
            <p:cNvSpPr/>
            <p:nvPr/>
          </p:nvSpPr>
          <p:spPr>
            <a:xfrm flipV="1">
              <a:off x="961389" y="725396"/>
              <a:ext cx="1" cy="446203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413" name="Line">
              <a:extLst>
                <a:ext uri="{FF2B5EF4-FFF2-40B4-BE49-F238E27FC236}">
                  <a16:creationId xmlns:a16="http://schemas.microsoft.com/office/drawing/2014/main" id="{EB2A704C-9142-4A02-BE70-28A5ED58EC6D}"/>
                </a:ext>
              </a:extLst>
            </p:cNvPr>
            <p:cNvSpPr/>
            <p:nvPr/>
          </p:nvSpPr>
          <p:spPr>
            <a:xfrm>
              <a:off x="0" y="885231"/>
              <a:ext cx="296890" cy="111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594"/>
                  </a:moveTo>
                  <a:lnTo>
                    <a:pt x="5926" y="13438"/>
                  </a:lnTo>
                  <a:lnTo>
                    <a:pt x="6523" y="7540"/>
                  </a:lnTo>
                  <a:lnTo>
                    <a:pt x="7948" y="17899"/>
                  </a:lnTo>
                  <a:lnTo>
                    <a:pt x="9183" y="4138"/>
                  </a:lnTo>
                  <a:lnTo>
                    <a:pt x="10811" y="19779"/>
                  </a:lnTo>
                  <a:lnTo>
                    <a:pt x="12267" y="0"/>
                  </a:lnTo>
                  <a:lnTo>
                    <a:pt x="13841" y="21600"/>
                  </a:lnTo>
                  <a:lnTo>
                    <a:pt x="15729" y="12262"/>
                  </a:lnTo>
                  <a:lnTo>
                    <a:pt x="21600" y="12262"/>
                  </a:ln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grpSp>
          <p:nvGrpSpPr>
            <p:cNvPr id="414" name="Group">
              <a:extLst>
                <a:ext uri="{FF2B5EF4-FFF2-40B4-BE49-F238E27FC236}">
                  <a16:creationId xmlns:a16="http://schemas.microsoft.com/office/drawing/2014/main" id="{F3CBBB2C-C9E8-47EB-9126-091CD0ED2B21}"/>
                </a:ext>
              </a:extLst>
            </p:cNvPr>
            <p:cNvGrpSpPr/>
            <p:nvPr/>
          </p:nvGrpSpPr>
          <p:grpSpPr>
            <a:xfrm>
              <a:off x="465918" y="1087818"/>
              <a:ext cx="98517" cy="1925609"/>
              <a:chOff x="0" y="0"/>
              <a:chExt cx="98515" cy="1925606"/>
            </a:xfrm>
          </p:grpSpPr>
          <p:sp>
            <p:nvSpPr>
              <p:cNvPr id="420" name="Line">
                <a:extLst>
                  <a:ext uri="{FF2B5EF4-FFF2-40B4-BE49-F238E27FC236}">
                    <a16:creationId xmlns:a16="http://schemas.microsoft.com/office/drawing/2014/main" id="{BD6BD722-FA13-4A91-9C1C-ABB9D912ACD3}"/>
                  </a:ext>
                </a:extLst>
              </p:cNvPr>
              <p:cNvSpPr/>
              <p:nvPr/>
            </p:nvSpPr>
            <p:spPr>
              <a:xfrm flipH="1">
                <a:off x="49256" y="0"/>
                <a:ext cx="2" cy="1925606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421" name="Line">
                <a:extLst>
                  <a:ext uri="{FF2B5EF4-FFF2-40B4-BE49-F238E27FC236}">
                    <a16:creationId xmlns:a16="http://schemas.microsoft.com/office/drawing/2014/main" id="{74F649FB-76A0-49B6-9363-E78E390FBA35}"/>
                  </a:ext>
                </a:extLst>
              </p:cNvPr>
              <p:cNvSpPr/>
              <p:nvPr/>
            </p:nvSpPr>
            <p:spPr>
              <a:xfrm>
                <a:off x="0" y="691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415" name="Group">
              <a:extLst>
                <a:ext uri="{FF2B5EF4-FFF2-40B4-BE49-F238E27FC236}">
                  <a16:creationId xmlns:a16="http://schemas.microsoft.com/office/drawing/2014/main" id="{6AE5FF60-53A5-412B-9A1F-36A955503B96}"/>
                </a:ext>
              </a:extLst>
            </p:cNvPr>
            <p:cNvGrpSpPr/>
            <p:nvPr/>
          </p:nvGrpSpPr>
          <p:grpSpPr>
            <a:xfrm>
              <a:off x="465918" y="0"/>
              <a:ext cx="98516" cy="837526"/>
              <a:chOff x="0" y="0"/>
              <a:chExt cx="98514" cy="837525"/>
            </a:xfrm>
          </p:grpSpPr>
          <p:sp>
            <p:nvSpPr>
              <p:cNvPr id="418" name="Line">
                <a:extLst>
                  <a:ext uri="{FF2B5EF4-FFF2-40B4-BE49-F238E27FC236}">
                    <a16:creationId xmlns:a16="http://schemas.microsoft.com/office/drawing/2014/main" id="{214D9A63-E0BC-4BC9-B77F-5BECCC52C81D}"/>
                  </a:ext>
                </a:extLst>
              </p:cNvPr>
              <p:cNvSpPr/>
              <p:nvPr/>
            </p:nvSpPr>
            <p:spPr>
              <a:xfrm flipH="1" flipV="1">
                <a:off x="49257" y="-1"/>
                <a:ext cx="1" cy="837247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419" name="Line">
                <a:extLst>
                  <a:ext uri="{FF2B5EF4-FFF2-40B4-BE49-F238E27FC236}">
                    <a16:creationId xmlns:a16="http://schemas.microsoft.com/office/drawing/2014/main" id="{C039A85E-1C8D-4C17-94E6-B4269A2A5B9E}"/>
                  </a:ext>
                </a:extLst>
              </p:cNvPr>
              <p:cNvSpPr/>
              <p:nvPr/>
            </p:nvSpPr>
            <p:spPr>
              <a:xfrm>
                <a:off x="0" y="837525"/>
                <a:ext cx="98515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416" name="Line">
              <a:extLst>
                <a:ext uri="{FF2B5EF4-FFF2-40B4-BE49-F238E27FC236}">
                  <a16:creationId xmlns:a16="http://schemas.microsoft.com/office/drawing/2014/main" id="{E708C29B-EC00-4ACF-851E-C0F2796A4B4E}"/>
                </a:ext>
              </a:extLst>
            </p:cNvPr>
            <p:cNvSpPr/>
            <p:nvPr/>
          </p:nvSpPr>
          <p:spPr>
            <a:xfrm flipV="1">
              <a:off x="1204557" y="719429"/>
              <a:ext cx="147995" cy="147995"/>
            </a:xfrm>
            <a:prstGeom prst="line">
              <a:avLst/>
            </a:prstGeom>
            <a:noFill/>
            <a:ln w="25400" cap="flat">
              <a:solidFill>
                <a:srgbClr val="0433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417" name="Square">
              <a:extLst>
                <a:ext uri="{FF2B5EF4-FFF2-40B4-BE49-F238E27FC236}">
                  <a16:creationId xmlns:a16="http://schemas.microsoft.com/office/drawing/2014/main" id="{2C8E75C4-9C12-4563-98BD-D0320B38EA41}"/>
                </a:ext>
              </a:extLst>
            </p:cNvPr>
            <p:cNvSpPr/>
            <p:nvPr/>
          </p:nvSpPr>
          <p:spPr>
            <a:xfrm>
              <a:off x="1206872" y="721073"/>
              <a:ext cx="139842" cy="144707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sp>
        <p:nvSpPr>
          <p:cNvPr id="435" name="Suction cup…">
            <a:extLst>
              <a:ext uri="{FF2B5EF4-FFF2-40B4-BE49-F238E27FC236}">
                <a16:creationId xmlns:a16="http://schemas.microsoft.com/office/drawing/2014/main" id="{E928E20B-C9D8-4600-A6C6-20B14EF28857}"/>
              </a:ext>
            </a:extLst>
          </p:cNvPr>
          <p:cNvSpPr txBox="1"/>
          <p:nvPr/>
        </p:nvSpPr>
        <p:spPr>
          <a:xfrm>
            <a:off x="17863207" y="2405593"/>
            <a:ext cx="1231107" cy="6873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defRPr sz="1900"/>
            </a:pPr>
            <a:r>
              <a:rPr lang="en-US" dirty="0"/>
              <a:t>C</a:t>
            </a:r>
            <a:r>
              <a:rPr dirty="0"/>
              <a:t>up</a:t>
            </a:r>
            <a:r>
              <a:rPr lang="en-US" dirty="0"/>
              <a:t> break</a:t>
            </a:r>
            <a:endParaRPr dirty="0"/>
          </a:p>
          <a:p>
            <a:pPr algn="ctr">
              <a:defRPr sz="1900"/>
            </a:pPr>
            <a:r>
              <a:rPr dirty="0"/>
              <a:t> valve</a:t>
            </a:r>
          </a:p>
        </p:txBody>
      </p:sp>
      <p:sp>
        <p:nvSpPr>
          <p:cNvPr id="449" name="Line">
            <a:extLst>
              <a:ext uri="{FF2B5EF4-FFF2-40B4-BE49-F238E27FC236}">
                <a16:creationId xmlns:a16="http://schemas.microsoft.com/office/drawing/2014/main" id="{3B751475-6A95-47EB-BE41-B2BCA81F3E64}"/>
              </a:ext>
            </a:extLst>
          </p:cNvPr>
          <p:cNvSpPr/>
          <p:nvPr/>
        </p:nvSpPr>
        <p:spPr>
          <a:xfrm flipH="1">
            <a:off x="13258522" y="3628631"/>
            <a:ext cx="3542715" cy="1262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endParaRPr/>
          </a:p>
        </p:txBody>
      </p:sp>
      <p:sp>
        <p:nvSpPr>
          <p:cNvPr id="452" name="Arm…">
            <a:extLst>
              <a:ext uri="{FF2B5EF4-FFF2-40B4-BE49-F238E27FC236}">
                <a16:creationId xmlns:a16="http://schemas.microsoft.com/office/drawing/2014/main" id="{C1702E1D-30CD-4A80-BB42-B5B1006A4514}"/>
              </a:ext>
            </a:extLst>
          </p:cNvPr>
          <p:cNvSpPr txBox="1"/>
          <p:nvPr/>
        </p:nvSpPr>
        <p:spPr>
          <a:xfrm>
            <a:off x="11824055" y="3185293"/>
            <a:ext cx="1466748" cy="8463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numCol="1" anchor="ctr">
            <a:spAutoFit/>
          </a:bodyPr>
          <a:lstStyle/>
          <a:p>
            <a:pPr algn="ctr">
              <a:lnSpc>
                <a:spcPts val="2900"/>
              </a:lnSpc>
              <a:defRPr sz="2900">
                <a:solidFill>
                  <a:srgbClr val="000000"/>
                </a:solidFill>
              </a:defRPr>
            </a:pPr>
            <a:r>
              <a:rPr lang="en-US" dirty="0"/>
              <a:t>Vacuum</a:t>
            </a:r>
          </a:p>
          <a:p>
            <a:pPr algn="ctr">
              <a:lnSpc>
                <a:spcPts val="2900"/>
              </a:lnSpc>
              <a:defRPr sz="2900">
                <a:solidFill>
                  <a:srgbClr val="000000"/>
                </a:solidFill>
              </a:defRPr>
            </a:pPr>
            <a:r>
              <a:rPr lang="en-US" dirty="0"/>
              <a:t>sensor</a:t>
            </a:r>
            <a:endParaRPr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Process Flow diagrams"/>
          <p:cNvSpPr txBox="1">
            <a:spLocks noGrp="1"/>
          </p:cNvSpPr>
          <p:nvPr>
            <p:ph type="title"/>
          </p:nvPr>
        </p:nvSpPr>
        <p:spPr>
          <a:xfrm>
            <a:off x="1206499" y="1079499"/>
            <a:ext cx="12065135" cy="1434950"/>
          </a:xfrm>
          <a:prstGeom prst="rect">
            <a:avLst/>
          </a:prstGeom>
        </p:spPr>
        <p:txBody>
          <a:bodyPr/>
          <a:lstStyle/>
          <a:p>
            <a:r>
              <a:t>Process Flow diagrams</a:t>
            </a:r>
          </a:p>
        </p:txBody>
      </p:sp>
      <p:sp>
        <p:nvSpPr>
          <p:cNvPr id="379" name="Complete cycle"/>
          <p:cNvSpPr txBox="1">
            <a:spLocks noGrp="1"/>
          </p:cNvSpPr>
          <p:nvPr>
            <p:ph type="body" idx="21"/>
          </p:nvPr>
        </p:nvSpPr>
        <p:spPr>
          <a:xfrm>
            <a:off x="1041400" y="2551499"/>
            <a:ext cx="9164500" cy="93478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r>
              <a:t>Complete cycle</a:t>
            </a:r>
          </a:p>
        </p:txBody>
      </p:sp>
      <p:grpSp>
        <p:nvGrpSpPr>
          <p:cNvPr id="382" name="Group"/>
          <p:cNvGrpSpPr/>
          <p:nvPr/>
        </p:nvGrpSpPr>
        <p:grpSpPr>
          <a:xfrm>
            <a:off x="14857055" y="480707"/>
            <a:ext cx="1881633" cy="672413"/>
            <a:chOff x="0" y="0"/>
            <a:chExt cx="1881632" cy="672412"/>
          </a:xfrm>
        </p:grpSpPr>
        <p:sp>
          <p:nvSpPr>
            <p:cNvPr id="380" name="Oval"/>
            <p:cNvSpPr/>
            <p:nvPr/>
          </p:nvSpPr>
          <p:spPr>
            <a:xfrm>
              <a:off x="0" y="0"/>
              <a:ext cx="1881633" cy="672413"/>
            </a:xfrm>
            <a:prstGeom prst="ellips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381" name="Sample"/>
            <p:cNvSpPr txBox="1"/>
            <p:nvPr/>
          </p:nvSpPr>
          <p:spPr>
            <a:xfrm>
              <a:off x="283312" y="20445"/>
              <a:ext cx="1525830" cy="63152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2800"/>
              </a:lvl1pPr>
            </a:lstStyle>
            <a:p>
              <a:r>
                <a:t>Sample</a:t>
              </a:r>
            </a:p>
          </p:txBody>
        </p:sp>
      </p:grpSp>
      <p:grpSp>
        <p:nvGrpSpPr>
          <p:cNvPr id="385" name="Group"/>
          <p:cNvGrpSpPr/>
          <p:nvPr/>
        </p:nvGrpSpPr>
        <p:grpSpPr>
          <a:xfrm>
            <a:off x="14984149" y="12478667"/>
            <a:ext cx="1525931" cy="563426"/>
            <a:chOff x="0" y="0"/>
            <a:chExt cx="1525930" cy="563425"/>
          </a:xfrm>
        </p:grpSpPr>
        <p:sp>
          <p:nvSpPr>
            <p:cNvPr id="383" name="Oval"/>
            <p:cNvSpPr/>
            <p:nvPr/>
          </p:nvSpPr>
          <p:spPr>
            <a:xfrm>
              <a:off x="0" y="0"/>
              <a:ext cx="1525931" cy="563426"/>
            </a:xfrm>
            <a:prstGeom prst="ellips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384" name="End"/>
            <p:cNvSpPr txBox="1"/>
            <p:nvPr/>
          </p:nvSpPr>
          <p:spPr>
            <a:xfrm>
              <a:off x="454617" y="19501"/>
              <a:ext cx="650749" cy="4613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End</a:t>
              </a:r>
            </a:p>
          </p:txBody>
        </p:sp>
      </p:grpSp>
      <p:sp>
        <p:nvSpPr>
          <p:cNvPr id="386" name="Line"/>
          <p:cNvSpPr/>
          <p:nvPr/>
        </p:nvSpPr>
        <p:spPr>
          <a:xfrm>
            <a:off x="15747114" y="10847251"/>
            <a:ext cx="1" cy="52013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387" name="Line"/>
          <p:cNvSpPr/>
          <p:nvPr/>
        </p:nvSpPr>
        <p:spPr>
          <a:xfrm>
            <a:off x="15784171" y="9774727"/>
            <a:ext cx="1" cy="52013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388" name="Line"/>
          <p:cNvSpPr/>
          <p:nvPr/>
        </p:nvSpPr>
        <p:spPr>
          <a:xfrm>
            <a:off x="15834971" y="8676509"/>
            <a:ext cx="1" cy="52013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389" name="Line"/>
          <p:cNvSpPr/>
          <p:nvPr/>
        </p:nvSpPr>
        <p:spPr>
          <a:xfrm>
            <a:off x="15834971" y="7540190"/>
            <a:ext cx="1" cy="52013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390" name="Line"/>
          <p:cNvSpPr/>
          <p:nvPr/>
        </p:nvSpPr>
        <p:spPr>
          <a:xfrm>
            <a:off x="15834971" y="6441998"/>
            <a:ext cx="1" cy="520129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391" name="Line"/>
          <p:cNvSpPr/>
          <p:nvPr/>
        </p:nvSpPr>
        <p:spPr>
          <a:xfrm>
            <a:off x="15817533" y="4305261"/>
            <a:ext cx="1" cy="52013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392" name="Line"/>
          <p:cNvSpPr/>
          <p:nvPr/>
        </p:nvSpPr>
        <p:spPr>
          <a:xfrm>
            <a:off x="15830233" y="3238605"/>
            <a:ext cx="1" cy="52013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393" name="Filter type…"/>
          <p:cNvSpPr txBox="1"/>
          <p:nvPr/>
        </p:nvSpPr>
        <p:spPr>
          <a:xfrm>
            <a:off x="17472018" y="4637472"/>
            <a:ext cx="1616394" cy="971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900"/>
            </a:pPr>
            <a:r>
              <a:t>Filter type</a:t>
            </a:r>
          </a:p>
          <a:p>
            <a:pPr>
              <a:defRPr sz="1900"/>
            </a:pPr>
            <a:r>
              <a:t>Date/Time</a:t>
            </a:r>
          </a:p>
          <a:p>
            <a:pPr>
              <a:defRPr sz="1900"/>
            </a:pPr>
            <a:r>
              <a:t>Deployment #</a:t>
            </a:r>
          </a:p>
        </p:txBody>
      </p:sp>
      <p:sp>
        <p:nvSpPr>
          <p:cNvPr id="394" name="Line"/>
          <p:cNvSpPr/>
          <p:nvPr/>
        </p:nvSpPr>
        <p:spPr>
          <a:xfrm>
            <a:off x="15747114" y="11885377"/>
            <a:ext cx="1" cy="52013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397" name="Group"/>
          <p:cNvGrpSpPr/>
          <p:nvPr/>
        </p:nvGrpSpPr>
        <p:grpSpPr>
          <a:xfrm>
            <a:off x="14439062" y="11348854"/>
            <a:ext cx="2616106" cy="528156"/>
            <a:chOff x="0" y="0"/>
            <a:chExt cx="2616105" cy="528154"/>
          </a:xfrm>
        </p:grpSpPr>
        <p:sp>
          <p:nvSpPr>
            <p:cNvPr id="395" name="Shape"/>
            <p:cNvSpPr/>
            <p:nvPr/>
          </p:nvSpPr>
          <p:spPr>
            <a:xfrm>
              <a:off x="0" y="25572"/>
              <a:ext cx="2616106" cy="502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396" name="Decon system"/>
            <p:cNvSpPr txBox="1"/>
            <p:nvPr/>
          </p:nvSpPr>
          <p:spPr>
            <a:xfrm>
              <a:off x="243402" y="0"/>
              <a:ext cx="2062277" cy="4613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Decon system</a:t>
              </a:r>
            </a:p>
          </p:txBody>
        </p:sp>
      </p:grpSp>
      <p:sp>
        <p:nvSpPr>
          <p:cNvPr id="398" name="Line"/>
          <p:cNvSpPr/>
          <p:nvPr/>
        </p:nvSpPr>
        <p:spPr>
          <a:xfrm>
            <a:off x="15830233" y="2179996"/>
            <a:ext cx="1" cy="52013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399" name="Line"/>
          <p:cNvSpPr/>
          <p:nvPr/>
        </p:nvSpPr>
        <p:spPr>
          <a:xfrm>
            <a:off x="15830233" y="1162805"/>
            <a:ext cx="1" cy="520129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402" name="Group"/>
          <p:cNvGrpSpPr/>
          <p:nvPr/>
        </p:nvGrpSpPr>
        <p:grpSpPr>
          <a:xfrm>
            <a:off x="14465464" y="1716874"/>
            <a:ext cx="2616106" cy="502583"/>
            <a:chOff x="0" y="0"/>
            <a:chExt cx="2616105" cy="502582"/>
          </a:xfrm>
        </p:grpSpPr>
        <p:sp>
          <p:nvSpPr>
            <p:cNvPr id="400" name="Purge step"/>
            <p:cNvSpPr txBox="1"/>
            <p:nvPr/>
          </p:nvSpPr>
          <p:spPr>
            <a:xfrm>
              <a:off x="534995" y="12528"/>
              <a:ext cx="1590447" cy="4613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Purge step</a:t>
              </a:r>
            </a:p>
          </p:txBody>
        </p:sp>
        <p:sp>
          <p:nvSpPr>
            <p:cNvPr id="401" name="Shape"/>
            <p:cNvSpPr/>
            <p:nvPr/>
          </p:nvSpPr>
          <p:spPr>
            <a:xfrm>
              <a:off x="0" y="0"/>
              <a:ext cx="2616106" cy="502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405" name="Group"/>
          <p:cNvGrpSpPr/>
          <p:nvPr/>
        </p:nvGrpSpPr>
        <p:grpSpPr>
          <a:xfrm>
            <a:off x="14491293" y="2736402"/>
            <a:ext cx="2616106" cy="502833"/>
            <a:chOff x="0" y="0"/>
            <a:chExt cx="2616105" cy="502831"/>
          </a:xfrm>
        </p:grpSpPr>
        <p:sp>
          <p:nvSpPr>
            <p:cNvPr id="403" name="Select Tube"/>
            <p:cNvSpPr txBox="1"/>
            <p:nvPr/>
          </p:nvSpPr>
          <p:spPr>
            <a:xfrm>
              <a:off x="454578" y="0"/>
              <a:ext cx="1712063" cy="4613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Select Tube</a:t>
              </a:r>
            </a:p>
          </p:txBody>
        </p:sp>
        <p:sp>
          <p:nvSpPr>
            <p:cNvPr id="404" name="Shape"/>
            <p:cNvSpPr/>
            <p:nvPr/>
          </p:nvSpPr>
          <p:spPr>
            <a:xfrm>
              <a:off x="0" y="249"/>
              <a:ext cx="2616106" cy="502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408" name="Group"/>
          <p:cNvGrpSpPr/>
          <p:nvPr/>
        </p:nvGrpSpPr>
        <p:grpSpPr>
          <a:xfrm>
            <a:off x="14496780" y="3775725"/>
            <a:ext cx="2616106" cy="512547"/>
            <a:chOff x="0" y="0"/>
            <a:chExt cx="2616105" cy="512545"/>
          </a:xfrm>
        </p:grpSpPr>
        <p:sp>
          <p:nvSpPr>
            <p:cNvPr id="406" name="Load Puck"/>
            <p:cNvSpPr txBox="1"/>
            <p:nvPr/>
          </p:nvSpPr>
          <p:spPr>
            <a:xfrm>
              <a:off x="403904" y="0"/>
              <a:ext cx="1576731" cy="4613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Load Puck</a:t>
              </a:r>
            </a:p>
          </p:txBody>
        </p:sp>
        <p:sp>
          <p:nvSpPr>
            <p:cNvPr id="407" name="Shape"/>
            <p:cNvSpPr/>
            <p:nvPr/>
          </p:nvSpPr>
          <p:spPr>
            <a:xfrm>
              <a:off x="0" y="9963"/>
              <a:ext cx="2616106" cy="502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411" name="Group"/>
          <p:cNvGrpSpPr/>
          <p:nvPr/>
        </p:nvGrpSpPr>
        <p:grpSpPr>
          <a:xfrm>
            <a:off x="14489862" y="5891418"/>
            <a:ext cx="2616106" cy="502583"/>
            <a:chOff x="0" y="0"/>
            <a:chExt cx="2616105" cy="502582"/>
          </a:xfrm>
        </p:grpSpPr>
        <p:sp>
          <p:nvSpPr>
            <p:cNvPr id="409" name="Filter Water"/>
            <p:cNvSpPr txBox="1"/>
            <p:nvPr/>
          </p:nvSpPr>
          <p:spPr>
            <a:xfrm>
              <a:off x="477439" y="11269"/>
              <a:ext cx="1666342" cy="4613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Filter Water</a:t>
              </a:r>
            </a:p>
          </p:txBody>
        </p:sp>
        <p:sp>
          <p:nvSpPr>
            <p:cNvPr id="410" name="Shape"/>
            <p:cNvSpPr/>
            <p:nvPr/>
          </p:nvSpPr>
          <p:spPr>
            <a:xfrm>
              <a:off x="0" y="0"/>
              <a:ext cx="2616106" cy="502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414" name="Group"/>
          <p:cNvGrpSpPr/>
          <p:nvPr/>
        </p:nvGrpSpPr>
        <p:grpSpPr>
          <a:xfrm>
            <a:off x="14487531" y="7019943"/>
            <a:ext cx="2616107" cy="528155"/>
            <a:chOff x="0" y="0"/>
            <a:chExt cx="2616105" cy="528153"/>
          </a:xfrm>
        </p:grpSpPr>
        <p:sp>
          <p:nvSpPr>
            <p:cNvPr id="412" name="Preserve"/>
            <p:cNvSpPr txBox="1"/>
            <p:nvPr/>
          </p:nvSpPr>
          <p:spPr>
            <a:xfrm>
              <a:off x="628307" y="0"/>
              <a:ext cx="1305154" cy="4613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Preserve</a:t>
              </a:r>
            </a:p>
          </p:txBody>
        </p:sp>
        <p:sp>
          <p:nvSpPr>
            <p:cNvPr id="413" name="Shape"/>
            <p:cNvSpPr/>
            <p:nvPr/>
          </p:nvSpPr>
          <p:spPr>
            <a:xfrm>
              <a:off x="0" y="25571"/>
              <a:ext cx="2616106" cy="502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417" name="Group"/>
          <p:cNvGrpSpPr/>
          <p:nvPr/>
        </p:nvGrpSpPr>
        <p:grpSpPr>
          <a:xfrm>
            <a:off x="14476119" y="8104855"/>
            <a:ext cx="2616106" cy="527145"/>
            <a:chOff x="0" y="0"/>
            <a:chExt cx="2616105" cy="527144"/>
          </a:xfrm>
        </p:grpSpPr>
        <p:sp>
          <p:nvSpPr>
            <p:cNvPr id="415" name="Purge"/>
            <p:cNvSpPr txBox="1"/>
            <p:nvPr/>
          </p:nvSpPr>
          <p:spPr>
            <a:xfrm>
              <a:off x="797604" y="0"/>
              <a:ext cx="912877" cy="4613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Purge</a:t>
              </a:r>
            </a:p>
          </p:txBody>
        </p:sp>
        <p:sp>
          <p:nvSpPr>
            <p:cNvPr id="416" name="Shape"/>
            <p:cNvSpPr/>
            <p:nvPr/>
          </p:nvSpPr>
          <p:spPr>
            <a:xfrm>
              <a:off x="0" y="24562"/>
              <a:ext cx="2616106" cy="502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420" name="Group"/>
          <p:cNvGrpSpPr/>
          <p:nvPr/>
        </p:nvGrpSpPr>
        <p:grpSpPr>
          <a:xfrm>
            <a:off x="14489862" y="10346381"/>
            <a:ext cx="2616106" cy="502584"/>
            <a:chOff x="0" y="0"/>
            <a:chExt cx="2616105" cy="502582"/>
          </a:xfrm>
        </p:grpSpPr>
        <p:sp>
          <p:nvSpPr>
            <p:cNvPr id="418" name="Unload Puck"/>
            <p:cNvSpPr txBox="1"/>
            <p:nvPr/>
          </p:nvSpPr>
          <p:spPr>
            <a:xfrm>
              <a:off x="293644" y="15067"/>
              <a:ext cx="1864462" cy="4613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Unload Puck</a:t>
              </a:r>
            </a:p>
          </p:txBody>
        </p:sp>
        <p:sp>
          <p:nvSpPr>
            <p:cNvPr id="419" name="Shape"/>
            <p:cNvSpPr/>
            <p:nvPr/>
          </p:nvSpPr>
          <p:spPr>
            <a:xfrm>
              <a:off x="0" y="0"/>
              <a:ext cx="2616106" cy="502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sp>
        <p:nvSpPr>
          <p:cNvPr id="421" name="Line"/>
          <p:cNvSpPr/>
          <p:nvPr/>
        </p:nvSpPr>
        <p:spPr>
          <a:xfrm>
            <a:off x="15819224" y="5416262"/>
            <a:ext cx="1" cy="52013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424" name="Group"/>
          <p:cNvGrpSpPr/>
          <p:nvPr/>
        </p:nvGrpSpPr>
        <p:grpSpPr>
          <a:xfrm>
            <a:off x="14526919" y="4868588"/>
            <a:ext cx="2616106" cy="508913"/>
            <a:chOff x="0" y="0"/>
            <a:chExt cx="2616105" cy="508911"/>
          </a:xfrm>
        </p:grpSpPr>
        <p:sp>
          <p:nvSpPr>
            <p:cNvPr id="422" name="Shape"/>
            <p:cNvSpPr/>
            <p:nvPr/>
          </p:nvSpPr>
          <p:spPr>
            <a:xfrm>
              <a:off x="0" y="6329"/>
              <a:ext cx="2616106" cy="502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solidFill>
              <a:schemeClr val="accent4">
                <a:hueOff val="-476017"/>
                <a:lumOff val="-10042"/>
              </a:schemeClr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23" name="Write to puck"/>
            <p:cNvSpPr txBox="1"/>
            <p:nvPr/>
          </p:nvSpPr>
          <p:spPr>
            <a:xfrm>
              <a:off x="255469" y="0"/>
              <a:ext cx="1932433" cy="4613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Write to puck</a:t>
              </a:r>
            </a:p>
          </p:txBody>
        </p:sp>
      </p:grpSp>
      <p:grpSp>
        <p:nvGrpSpPr>
          <p:cNvPr id="427" name="Group"/>
          <p:cNvGrpSpPr/>
          <p:nvPr/>
        </p:nvGrpSpPr>
        <p:grpSpPr>
          <a:xfrm>
            <a:off x="14526919" y="9199329"/>
            <a:ext cx="2616106" cy="508913"/>
            <a:chOff x="0" y="0"/>
            <a:chExt cx="2616105" cy="508911"/>
          </a:xfrm>
        </p:grpSpPr>
        <p:sp>
          <p:nvSpPr>
            <p:cNvPr id="425" name="Shape"/>
            <p:cNvSpPr/>
            <p:nvPr/>
          </p:nvSpPr>
          <p:spPr>
            <a:xfrm>
              <a:off x="0" y="6329"/>
              <a:ext cx="2616106" cy="502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solidFill>
              <a:schemeClr val="accent4">
                <a:hueOff val="-476017"/>
                <a:lumOff val="-10042"/>
              </a:schemeClr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26" name="Write to puck"/>
            <p:cNvSpPr txBox="1"/>
            <p:nvPr/>
          </p:nvSpPr>
          <p:spPr>
            <a:xfrm>
              <a:off x="255469" y="0"/>
              <a:ext cx="1932433" cy="4613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Write to puck</a:t>
              </a:r>
            </a:p>
          </p:txBody>
        </p:sp>
      </p:grpSp>
      <p:sp>
        <p:nvSpPr>
          <p:cNvPr id="428" name="Volume filtered…"/>
          <p:cNvSpPr txBox="1"/>
          <p:nvPr/>
        </p:nvSpPr>
        <p:spPr>
          <a:xfrm>
            <a:off x="17425206" y="9114263"/>
            <a:ext cx="1710018" cy="6790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900"/>
            </a:pPr>
            <a:r>
              <a:t>Volume filtered</a:t>
            </a:r>
          </a:p>
          <a:p>
            <a:pPr>
              <a:defRPr sz="1900"/>
            </a:pPr>
            <a:r>
              <a:t>start/stop time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Process Flow diagram I"/>
          <p:cNvSpPr txBox="1">
            <a:spLocks noGrp="1"/>
          </p:cNvSpPr>
          <p:nvPr>
            <p:ph type="title"/>
          </p:nvPr>
        </p:nvSpPr>
        <p:spPr>
          <a:xfrm>
            <a:off x="381000" y="203200"/>
            <a:ext cx="12065134" cy="1434949"/>
          </a:xfrm>
          <a:prstGeom prst="rect">
            <a:avLst/>
          </a:prstGeom>
        </p:spPr>
        <p:txBody>
          <a:bodyPr/>
          <a:lstStyle/>
          <a:p>
            <a:r>
              <a:t>Process Flow diagram I</a:t>
            </a:r>
          </a:p>
        </p:txBody>
      </p:sp>
      <p:grpSp>
        <p:nvGrpSpPr>
          <p:cNvPr id="433" name="Group"/>
          <p:cNvGrpSpPr/>
          <p:nvPr/>
        </p:nvGrpSpPr>
        <p:grpSpPr>
          <a:xfrm>
            <a:off x="3225079" y="2444381"/>
            <a:ext cx="3061510" cy="1270001"/>
            <a:chOff x="0" y="0"/>
            <a:chExt cx="3061509" cy="1270000"/>
          </a:xfrm>
        </p:grpSpPr>
        <p:sp>
          <p:nvSpPr>
            <p:cNvPr id="431" name="Oval"/>
            <p:cNvSpPr/>
            <p:nvPr/>
          </p:nvSpPr>
          <p:spPr>
            <a:xfrm>
              <a:off x="0" y="0"/>
              <a:ext cx="3061510" cy="1270000"/>
            </a:xfrm>
            <a:prstGeom prst="ellipse">
              <a:avLst/>
            </a:prstGeom>
            <a:solidFill>
              <a:schemeClr val="accent4">
                <a:hueOff val="-476017"/>
                <a:lumOff val="-10042"/>
              </a:schemeClr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32" name="Purge…"/>
            <p:cNvSpPr txBox="1"/>
            <p:nvPr/>
          </p:nvSpPr>
          <p:spPr>
            <a:xfrm>
              <a:off x="985162" y="220167"/>
              <a:ext cx="1091185" cy="8296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Purge </a:t>
              </a:r>
            </a:p>
            <a:p>
              <a:r>
                <a:t>system</a:t>
              </a:r>
            </a:p>
          </p:txBody>
        </p:sp>
      </p:grpSp>
      <p:sp>
        <p:nvSpPr>
          <p:cNvPr id="434" name="Line"/>
          <p:cNvSpPr/>
          <p:nvPr/>
        </p:nvSpPr>
        <p:spPr>
          <a:xfrm>
            <a:off x="10967442" y="3870999"/>
            <a:ext cx="1" cy="52013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435" name="Line"/>
          <p:cNvSpPr/>
          <p:nvPr/>
        </p:nvSpPr>
        <p:spPr>
          <a:xfrm>
            <a:off x="4755833" y="3769399"/>
            <a:ext cx="1" cy="52013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438" name="Group"/>
          <p:cNvGrpSpPr/>
          <p:nvPr/>
        </p:nvGrpSpPr>
        <p:grpSpPr>
          <a:xfrm>
            <a:off x="9436687" y="2545981"/>
            <a:ext cx="3061510" cy="1270001"/>
            <a:chOff x="0" y="0"/>
            <a:chExt cx="3061509" cy="1270000"/>
          </a:xfrm>
        </p:grpSpPr>
        <p:sp>
          <p:nvSpPr>
            <p:cNvPr id="436" name="Oval"/>
            <p:cNvSpPr/>
            <p:nvPr/>
          </p:nvSpPr>
          <p:spPr>
            <a:xfrm>
              <a:off x="0" y="0"/>
              <a:ext cx="3061510" cy="1270000"/>
            </a:xfrm>
            <a:prstGeom prst="ellipse">
              <a:avLst/>
            </a:prstGeom>
            <a:solidFill>
              <a:schemeClr val="accent4">
                <a:hueOff val="348544"/>
                <a:lumOff val="7139"/>
              </a:schemeClr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37" name="Select Tube"/>
            <p:cNvSpPr txBox="1"/>
            <p:nvPr/>
          </p:nvSpPr>
          <p:spPr>
            <a:xfrm>
              <a:off x="674723" y="404317"/>
              <a:ext cx="1712063" cy="4613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Select Tube</a:t>
              </a:r>
            </a:p>
          </p:txBody>
        </p:sp>
      </p:grpSp>
      <p:grpSp>
        <p:nvGrpSpPr>
          <p:cNvPr id="441" name="Group"/>
          <p:cNvGrpSpPr/>
          <p:nvPr/>
        </p:nvGrpSpPr>
        <p:grpSpPr>
          <a:xfrm>
            <a:off x="15302779" y="2545981"/>
            <a:ext cx="3061510" cy="1270001"/>
            <a:chOff x="0" y="0"/>
            <a:chExt cx="3061509" cy="1270000"/>
          </a:xfrm>
        </p:grpSpPr>
        <p:sp>
          <p:nvSpPr>
            <p:cNvPr id="439" name="Oval"/>
            <p:cNvSpPr/>
            <p:nvPr/>
          </p:nvSpPr>
          <p:spPr>
            <a:xfrm>
              <a:off x="0" y="0"/>
              <a:ext cx="3061510" cy="1270000"/>
            </a:xfrm>
            <a:prstGeom prst="ellipse">
              <a:avLst/>
            </a:prstGeom>
            <a:solidFill>
              <a:schemeClr val="accent1"/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40" name="Load Puck"/>
            <p:cNvSpPr txBox="1"/>
            <p:nvPr/>
          </p:nvSpPr>
          <p:spPr>
            <a:xfrm>
              <a:off x="742389" y="404317"/>
              <a:ext cx="1576731" cy="4613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Load Puck</a:t>
              </a:r>
            </a:p>
          </p:txBody>
        </p:sp>
      </p:grpSp>
      <p:grpSp>
        <p:nvGrpSpPr>
          <p:cNvPr id="444" name="Group"/>
          <p:cNvGrpSpPr/>
          <p:nvPr/>
        </p:nvGrpSpPr>
        <p:grpSpPr>
          <a:xfrm>
            <a:off x="3225079" y="4286662"/>
            <a:ext cx="3061510" cy="601419"/>
            <a:chOff x="0" y="0"/>
            <a:chExt cx="3061509" cy="601418"/>
          </a:xfrm>
        </p:grpSpPr>
        <p:sp>
          <p:nvSpPr>
            <p:cNvPr id="442" name="Shape"/>
            <p:cNvSpPr/>
            <p:nvPr/>
          </p:nvSpPr>
          <p:spPr>
            <a:xfrm>
              <a:off x="0" y="13269"/>
              <a:ext cx="3061510" cy="5881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43" name="Arm in decon position"/>
            <p:cNvSpPr txBox="1"/>
            <p:nvPr/>
          </p:nvSpPr>
          <p:spPr>
            <a:xfrm>
              <a:off x="240800" y="0"/>
              <a:ext cx="2583482" cy="5623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>
              <a:lvl1pPr defTabSz="2023821">
                <a:defRPr sz="1992"/>
              </a:lvl1pPr>
            </a:lstStyle>
            <a:p>
              <a:r>
                <a:t>Arm in decon position</a:t>
              </a:r>
            </a:p>
          </p:txBody>
        </p:sp>
      </p:grpSp>
      <p:sp>
        <p:nvSpPr>
          <p:cNvPr id="445" name="Line"/>
          <p:cNvSpPr/>
          <p:nvPr/>
        </p:nvSpPr>
        <p:spPr>
          <a:xfrm>
            <a:off x="4755833" y="5123909"/>
            <a:ext cx="1" cy="520129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448" name="Group"/>
          <p:cNvGrpSpPr/>
          <p:nvPr/>
        </p:nvGrpSpPr>
        <p:grpSpPr>
          <a:xfrm>
            <a:off x="2564294" y="5694897"/>
            <a:ext cx="4383079" cy="842038"/>
            <a:chOff x="0" y="0"/>
            <a:chExt cx="4383077" cy="842037"/>
          </a:xfrm>
        </p:grpSpPr>
        <p:sp>
          <p:nvSpPr>
            <p:cNvPr id="446" name="Shape"/>
            <p:cNvSpPr/>
            <p:nvPr/>
          </p:nvSpPr>
          <p:spPr>
            <a:xfrm>
              <a:off x="0" y="0"/>
              <a:ext cx="4383078" cy="842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47" name="Open Intake/exhaust valves"/>
            <p:cNvSpPr txBox="1"/>
            <p:nvPr/>
          </p:nvSpPr>
          <p:spPr>
            <a:xfrm>
              <a:off x="230447" y="18735"/>
              <a:ext cx="3698698" cy="8050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>
              <a:lvl1pPr defTabSz="2316421">
                <a:defRPr sz="2280"/>
              </a:lvl1pPr>
            </a:lstStyle>
            <a:p>
              <a:r>
                <a:t>Open Intake/exhaust valves</a:t>
              </a:r>
            </a:p>
          </p:txBody>
        </p:sp>
      </p:grpSp>
      <p:sp>
        <p:nvSpPr>
          <p:cNvPr id="449" name="Line"/>
          <p:cNvSpPr/>
          <p:nvPr/>
        </p:nvSpPr>
        <p:spPr>
          <a:xfrm>
            <a:off x="4755833" y="10733383"/>
            <a:ext cx="1" cy="520129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452" name="Group"/>
          <p:cNvGrpSpPr/>
          <p:nvPr/>
        </p:nvGrpSpPr>
        <p:grpSpPr>
          <a:xfrm>
            <a:off x="8880410" y="4446146"/>
            <a:ext cx="4383079" cy="861036"/>
            <a:chOff x="0" y="0"/>
            <a:chExt cx="4383077" cy="861034"/>
          </a:xfrm>
        </p:grpSpPr>
        <p:sp>
          <p:nvSpPr>
            <p:cNvPr id="450" name="Shape"/>
            <p:cNvSpPr/>
            <p:nvPr/>
          </p:nvSpPr>
          <p:spPr>
            <a:xfrm>
              <a:off x="0" y="18997"/>
              <a:ext cx="4383078" cy="842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51" name="Determine current position"/>
            <p:cNvSpPr txBox="1"/>
            <p:nvPr/>
          </p:nvSpPr>
          <p:spPr>
            <a:xfrm>
              <a:off x="344747" y="0"/>
              <a:ext cx="3698699" cy="8050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>
              <a:lvl1pPr defTabSz="2413955">
                <a:defRPr sz="2376"/>
              </a:lvl1pPr>
            </a:lstStyle>
            <a:p>
              <a:r>
                <a:t>Determine current position</a:t>
              </a:r>
            </a:p>
          </p:txBody>
        </p:sp>
      </p:grpSp>
      <p:sp>
        <p:nvSpPr>
          <p:cNvPr id="453" name="Line"/>
          <p:cNvSpPr/>
          <p:nvPr/>
        </p:nvSpPr>
        <p:spPr>
          <a:xfrm>
            <a:off x="4755833" y="6560090"/>
            <a:ext cx="1" cy="52013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456" name="Group"/>
          <p:cNvGrpSpPr/>
          <p:nvPr/>
        </p:nvGrpSpPr>
        <p:grpSpPr>
          <a:xfrm>
            <a:off x="2564294" y="7099935"/>
            <a:ext cx="4383079" cy="842038"/>
            <a:chOff x="0" y="0"/>
            <a:chExt cx="4383077" cy="842037"/>
          </a:xfrm>
        </p:grpSpPr>
        <p:sp>
          <p:nvSpPr>
            <p:cNvPr id="454" name="Shape"/>
            <p:cNvSpPr/>
            <p:nvPr/>
          </p:nvSpPr>
          <p:spPr>
            <a:xfrm>
              <a:off x="0" y="0"/>
              <a:ext cx="4383078" cy="842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55" name="External pump ON…"/>
            <p:cNvSpPr txBox="1"/>
            <p:nvPr/>
          </p:nvSpPr>
          <p:spPr>
            <a:xfrm>
              <a:off x="484447" y="18735"/>
              <a:ext cx="3698699" cy="8050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/>
            <a:p>
              <a:pPr algn="ctr" defTabSz="2292038">
                <a:defRPr sz="2256"/>
              </a:pPr>
              <a:r>
                <a:t>External pump ON </a:t>
              </a:r>
            </a:p>
            <a:p>
              <a:pPr algn="ctr" defTabSz="2292038">
                <a:defRPr sz="2256"/>
              </a:pPr>
              <a:r>
                <a:t>for xx time</a:t>
              </a:r>
            </a:p>
          </p:txBody>
        </p:sp>
      </p:grpSp>
      <p:sp>
        <p:nvSpPr>
          <p:cNvPr id="457" name="Line"/>
          <p:cNvSpPr/>
          <p:nvPr/>
        </p:nvSpPr>
        <p:spPr>
          <a:xfrm>
            <a:off x="4755833" y="7942303"/>
            <a:ext cx="1" cy="52013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460" name="Group"/>
          <p:cNvGrpSpPr/>
          <p:nvPr/>
        </p:nvGrpSpPr>
        <p:grpSpPr>
          <a:xfrm>
            <a:off x="2564294" y="8517450"/>
            <a:ext cx="4500646" cy="861036"/>
            <a:chOff x="0" y="0"/>
            <a:chExt cx="4500645" cy="861034"/>
          </a:xfrm>
        </p:grpSpPr>
        <p:sp>
          <p:nvSpPr>
            <p:cNvPr id="458" name="Shape"/>
            <p:cNvSpPr/>
            <p:nvPr/>
          </p:nvSpPr>
          <p:spPr>
            <a:xfrm>
              <a:off x="0" y="18997"/>
              <a:ext cx="4383078" cy="842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59" name="Close intake valve"/>
            <p:cNvSpPr txBox="1"/>
            <p:nvPr/>
          </p:nvSpPr>
          <p:spPr>
            <a:xfrm>
              <a:off x="801947" y="0"/>
              <a:ext cx="3698699" cy="8050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/>
            <a:p>
              <a:r>
                <a:t>Close intake valve</a:t>
              </a:r>
            </a:p>
          </p:txBody>
        </p:sp>
      </p:grpSp>
      <p:sp>
        <p:nvSpPr>
          <p:cNvPr id="461" name="Line"/>
          <p:cNvSpPr/>
          <p:nvPr/>
        </p:nvSpPr>
        <p:spPr>
          <a:xfrm>
            <a:off x="4755833" y="9326244"/>
            <a:ext cx="1" cy="520129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464" name="Group"/>
          <p:cNvGrpSpPr/>
          <p:nvPr/>
        </p:nvGrpSpPr>
        <p:grpSpPr>
          <a:xfrm>
            <a:off x="2564294" y="9920388"/>
            <a:ext cx="4602246" cy="842038"/>
            <a:chOff x="0" y="0"/>
            <a:chExt cx="4602245" cy="842037"/>
          </a:xfrm>
        </p:grpSpPr>
        <p:sp>
          <p:nvSpPr>
            <p:cNvPr id="462" name="Shape"/>
            <p:cNvSpPr/>
            <p:nvPr/>
          </p:nvSpPr>
          <p:spPr>
            <a:xfrm>
              <a:off x="0" y="0"/>
              <a:ext cx="4383078" cy="842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63" name="Purge enviro water…"/>
            <p:cNvSpPr txBox="1"/>
            <p:nvPr/>
          </p:nvSpPr>
          <p:spPr>
            <a:xfrm>
              <a:off x="903547" y="18735"/>
              <a:ext cx="3698699" cy="8050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/>
            <a:p>
              <a:pPr defTabSz="2292038">
                <a:defRPr sz="2256"/>
              </a:pPr>
              <a:r>
                <a:t>Purge enviro water </a:t>
              </a:r>
            </a:p>
            <a:p>
              <a:pPr defTabSz="2292038">
                <a:defRPr sz="2256"/>
              </a:pPr>
              <a:r>
                <a:t>with compressed air</a:t>
              </a:r>
            </a:p>
          </p:txBody>
        </p:sp>
      </p:grpSp>
      <p:grpSp>
        <p:nvGrpSpPr>
          <p:cNvPr id="467" name="Group"/>
          <p:cNvGrpSpPr/>
          <p:nvPr/>
        </p:nvGrpSpPr>
        <p:grpSpPr>
          <a:xfrm>
            <a:off x="2454711" y="11199155"/>
            <a:ext cx="4602246" cy="842038"/>
            <a:chOff x="0" y="0"/>
            <a:chExt cx="4602245" cy="842037"/>
          </a:xfrm>
        </p:grpSpPr>
        <p:sp>
          <p:nvSpPr>
            <p:cNvPr id="465" name="Shape"/>
            <p:cNvSpPr/>
            <p:nvPr/>
          </p:nvSpPr>
          <p:spPr>
            <a:xfrm>
              <a:off x="0" y="0"/>
              <a:ext cx="4383078" cy="842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66" name="Close all valves"/>
            <p:cNvSpPr txBox="1"/>
            <p:nvPr/>
          </p:nvSpPr>
          <p:spPr>
            <a:xfrm>
              <a:off x="903547" y="18735"/>
              <a:ext cx="3698699" cy="8050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/>
            <a:p>
              <a:r>
                <a:t>Close all valves</a:t>
              </a:r>
            </a:p>
          </p:txBody>
        </p:sp>
      </p:grpSp>
      <p:sp>
        <p:nvSpPr>
          <p:cNvPr id="468" name="Line"/>
          <p:cNvSpPr/>
          <p:nvPr/>
        </p:nvSpPr>
        <p:spPr>
          <a:xfrm>
            <a:off x="10967442" y="5265365"/>
            <a:ext cx="1" cy="52013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471" name="Group"/>
          <p:cNvGrpSpPr/>
          <p:nvPr/>
        </p:nvGrpSpPr>
        <p:grpSpPr>
          <a:xfrm>
            <a:off x="8880410" y="5840512"/>
            <a:ext cx="4383079" cy="861036"/>
            <a:chOff x="0" y="0"/>
            <a:chExt cx="4383077" cy="861034"/>
          </a:xfrm>
        </p:grpSpPr>
        <p:sp>
          <p:nvSpPr>
            <p:cNvPr id="469" name="Shape"/>
            <p:cNvSpPr/>
            <p:nvPr/>
          </p:nvSpPr>
          <p:spPr>
            <a:xfrm>
              <a:off x="0" y="18997"/>
              <a:ext cx="4383078" cy="842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70" name="Calc distance to new tube"/>
            <p:cNvSpPr txBox="1"/>
            <p:nvPr/>
          </p:nvSpPr>
          <p:spPr>
            <a:xfrm>
              <a:off x="344747" y="0"/>
              <a:ext cx="3698699" cy="8050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/>
            <a:p>
              <a:r>
                <a:t>Calc distance to new tube</a:t>
              </a:r>
            </a:p>
          </p:txBody>
        </p:sp>
      </p:grpSp>
      <p:sp>
        <p:nvSpPr>
          <p:cNvPr id="472" name="Line"/>
          <p:cNvSpPr/>
          <p:nvPr/>
        </p:nvSpPr>
        <p:spPr>
          <a:xfrm>
            <a:off x="10967442" y="6668070"/>
            <a:ext cx="1" cy="520129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475" name="Group"/>
          <p:cNvGrpSpPr/>
          <p:nvPr/>
        </p:nvGrpSpPr>
        <p:grpSpPr>
          <a:xfrm>
            <a:off x="8880410" y="7243216"/>
            <a:ext cx="4383079" cy="861036"/>
            <a:chOff x="0" y="0"/>
            <a:chExt cx="4383077" cy="861034"/>
          </a:xfrm>
        </p:grpSpPr>
        <p:sp>
          <p:nvSpPr>
            <p:cNvPr id="473" name="Shape"/>
            <p:cNvSpPr/>
            <p:nvPr/>
          </p:nvSpPr>
          <p:spPr>
            <a:xfrm>
              <a:off x="0" y="18997"/>
              <a:ext cx="4383078" cy="842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74" name="Perform movement"/>
            <p:cNvSpPr txBox="1"/>
            <p:nvPr/>
          </p:nvSpPr>
          <p:spPr>
            <a:xfrm>
              <a:off x="344747" y="0"/>
              <a:ext cx="3698699" cy="8050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/>
            <a:p>
              <a:r>
                <a:t>Perform movement</a:t>
              </a:r>
            </a:p>
          </p:txBody>
        </p:sp>
      </p:grpSp>
      <p:sp>
        <p:nvSpPr>
          <p:cNvPr id="476" name="Oval"/>
          <p:cNvSpPr/>
          <p:nvPr/>
        </p:nvSpPr>
        <p:spPr>
          <a:xfrm>
            <a:off x="10070077" y="11200032"/>
            <a:ext cx="1549085" cy="840284"/>
          </a:xfrm>
          <a:prstGeom prst="ellipse">
            <a:avLst/>
          </a:prstGeom>
          <a:solidFill>
            <a:schemeClr val="accent5">
              <a:hueOff val="-152895"/>
              <a:lumOff val="12368"/>
            </a:schemeClr>
          </a:solidFill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77" name="End"/>
          <p:cNvSpPr txBox="1"/>
          <p:nvPr/>
        </p:nvSpPr>
        <p:spPr>
          <a:xfrm>
            <a:off x="10519245" y="11344032"/>
            <a:ext cx="650749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End</a:t>
            </a:r>
          </a:p>
        </p:txBody>
      </p:sp>
      <p:sp>
        <p:nvSpPr>
          <p:cNvPr id="478" name="Line"/>
          <p:cNvSpPr/>
          <p:nvPr/>
        </p:nvSpPr>
        <p:spPr>
          <a:xfrm>
            <a:off x="10977015" y="8070774"/>
            <a:ext cx="1" cy="2717451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479" name="Line"/>
          <p:cNvSpPr/>
          <p:nvPr/>
        </p:nvSpPr>
        <p:spPr>
          <a:xfrm>
            <a:off x="6747916" y="11588674"/>
            <a:ext cx="2540128" cy="1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480" name="Line"/>
          <p:cNvSpPr/>
          <p:nvPr/>
        </p:nvSpPr>
        <p:spPr>
          <a:xfrm>
            <a:off x="16778741" y="3879518"/>
            <a:ext cx="1" cy="52013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483" name="Group"/>
          <p:cNvGrpSpPr/>
          <p:nvPr/>
        </p:nvGrpSpPr>
        <p:grpSpPr>
          <a:xfrm>
            <a:off x="14587203" y="4454665"/>
            <a:ext cx="4383078" cy="861036"/>
            <a:chOff x="0" y="0"/>
            <a:chExt cx="4383077" cy="861034"/>
          </a:xfrm>
        </p:grpSpPr>
        <p:sp>
          <p:nvSpPr>
            <p:cNvPr id="481" name="Shape"/>
            <p:cNvSpPr/>
            <p:nvPr/>
          </p:nvSpPr>
          <p:spPr>
            <a:xfrm>
              <a:off x="0" y="18997"/>
              <a:ext cx="4383078" cy="842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82" name="Move arm to grab puck"/>
            <p:cNvSpPr txBox="1"/>
            <p:nvPr/>
          </p:nvSpPr>
          <p:spPr>
            <a:xfrm>
              <a:off x="344747" y="0"/>
              <a:ext cx="3698699" cy="8050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/>
            <a:p>
              <a:r>
                <a:t>Move arm to grab puck</a:t>
              </a:r>
            </a:p>
          </p:txBody>
        </p:sp>
      </p:grpSp>
      <p:sp>
        <p:nvSpPr>
          <p:cNvPr id="484" name="Line"/>
          <p:cNvSpPr/>
          <p:nvPr/>
        </p:nvSpPr>
        <p:spPr>
          <a:xfrm>
            <a:off x="16778741" y="5234028"/>
            <a:ext cx="1" cy="520129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487" name="Group"/>
          <p:cNvGrpSpPr/>
          <p:nvPr/>
        </p:nvGrpSpPr>
        <p:grpSpPr>
          <a:xfrm>
            <a:off x="14551461" y="6981073"/>
            <a:ext cx="4564146" cy="842038"/>
            <a:chOff x="0" y="0"/>
            <a:chExt cx="4564144" cy="842037"/>
          </a:xfrm>
        </p:grpSpPr>
        <p:sp>
          <p:nvSpPr>
            <p:cNvPr id="485" name="Shape"/>
            <p:cNvSpPr/>
            <p:nvPr/>
          </p:nvSpPr>
          <p:spPr>
            <a:xfrm>
              <a:off x="0" y="0"/>
              <a:ext cx="4383078" cy="842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86" name="Close clamp until clamp force = threshold"/>
            <p:cNvSpPr txBox="1"/>
            <p:nvPr/>
          </p:nvSpPr>
          <p:spPr>
            <a:xfrm>
              <a:off x="865447" y="18735"/>
              <a:ext cx="3698698" cy="8050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>
              <a:lvl1pPr defTabSz="2292038">
                <a:defRPr sz="2256"/>
              </a:lvl1pPr>
            </a:lstStyle>
            <a:p>
              <a:r>
                <a:t>Close clamp until clamp force = threshold</a:t>
              </a:r>
            </a:p>
          </p:txBody>
        </p:sp>
      </p:grpSp>
      <p:sp>
        <p:nvSpPr>
          <p:cNvPr id="488" name="Line"/>
          <p:cNvSpPr/>
          <p:nvPr/>
        </p:nvSpPr>
        <p:spPr>
          <a:xfrm rot="5325791">
            <a:off x="12867345" y="7684775"/>
            <a:ext cx="3710641" cy="41217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50"/>
                </a:lnTo>
                <a:lnTo>
                  <a:pt x="21216" y="21600"/>
                </a:lnTo>
              </a:path>
            </a:pathLst>
          </a:cu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491" name="Group"/>
          <p:cNvGrpSpPr/>
          <p:nvPr/>
        </p:nvGrpSpPr>
        <p:grpSpPr>
          <a:xfrm>
            <a:off x="14587203" y="5698787"/>
            <a:ext cx="4383078" cy="861036"/>
            <a:chOff x="0" y="0"/>
            <a:chExt cx="4383077" cy="861034"/>
          </a:xfrm>
        </p:grpSpPr>
        <p:sp>
          <p:nvSpPr>
            <p:cNvPr id="489" name="Shape"/>
            <p:cNvSpPr/>
            <p:nvPr/>
          </p:nvSpPr>
          <p:spPr>
            <a:xfrm>
              <a:off x="0" y="18997"/>
              <a:ext cx="4383078" cy="842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90" name="Move puck to clamp"/>
            <p:cNvSpPr txBox="1"/>
            <p:nvPr/>
          </p:nvSpPr>
          <p:spPr>
            <a:xfrm>
              <a:off x="344747" y="0"/>
              <a:ext cx="3698699" cy="8050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/>
            <a:p>
              <a:r>
                <a:t>Move puck to clamp</a:t>
              </a:r>
            </a:p>
          </p:txBody>
        </p:sp>
      </p:grpSp>
      <p:sp>
        <p:nvSpPr>
          <p:cNvPr id="492" name="Line"/>
          <p:cNvSpPr/>
          <p:nvPr/>
        </p:nvSpPr>
        <p:spPr>
          <a:xfrm>
            <a:off x="16778741" y="6478149"/>
            <a:ext cx="1" cy="52013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540" name="Group"/>
          <p:cNvGrpSpPr/>
          <p:nvPr/>
        </p:nvGrpSpPr>
        <p:grpSpPr>
          <a:xfrm>
            <a:off x="21552882" y="1129280"/>
            <a:ext cx="2071107" cy="7165932"/>
            <a:chOff x="0" y="0"/>
            <a:chExt cx="2071105" cy="7165930"/>
          </a:xfrm>
        </p:grpSpPr>
        <p:grpSp>
          <p:nvGrpSpPr>
            <p:cNvPr id="495" name="Group"/>
            <p:cNvGrpSpPr/>
            <p:nvPr/>
          </p:nvGrpSpPr>
          <p:grpSpPr>
            <a:xfrm>
              <a:off x="21324" y="-1"/>
              <a:ext cx="1686077" cy="387512"/>
              <a:chOff x="0" y="0"/>
              <a:chExt cx="1686075" cy="387510"/>
            </a:xfrm>
          </p:grpSpPr>
          <p:sp>
            <p:nvSpPr>
              <p:cNvPr id="493" name="Oval"/>
              <p:cNvSpPr/>
              <p:nvPr/>
            </p:nvSpPr>
            <p:spPr>
              <a:xfrm>
                <a:off x="0" y="0"/>
                <a:ext cx="1654137" cy="387511"/>
              </a:xfrm>
              <a:prstGeom prst="ellipse">
                <a:avLst/>
              </a:prstGeom>
              <a:solidFill>
                <a:srgbClr val="FFFFFF"/>
              </a:solidFill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494" name="Sample"/>
              <p:cNvSpPr txBox="1"/>
              <p:nvPr/>
            </p:nvSpPr>
            <p:spPr>
              <a:xfrm>
                <a:off x="344725" y="12624"/>
                <a:ext cx="1341351" cy="36394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rmAutofit lnSpcReduction="10000"/>
              </a:bodyPr>
              <a:lstStyle>
                <a:lvl1pPr defTabSz="1536153">
                  <a:defRPr sz="1764"/>
                </a:lvl1pPr>
              </a:lstStyle>
              <a:p>
                <a:r>
                  <a:t>Sample</a:t>
                </a:r>
              </a:p>
            </p:txBody>
          </p:sp>
        </p:grpSp>
        <p:grpSp>
          <p:nvGrpSpPr>
            <p:cNvPr id="498" name="Group"/>
            <p:cNvGrpSpPr/>
            <p:nvPr/>
          </p:nvGrpSpPr>
          <p:grpSpPr>
            <a:xfrm>
              <a:off x="116408" y="6841229"/>
              <a:ext cx="1341441" cy="324702"/>
              <a:chOff x="0" y="0"/>
              <a:chExt cx="1341440" cy="324701"/>
            </a:xfrm>
          </p:grpSpPr>
          <p:sp>
            <p:nvSpPr>
              <p:cNvPr id="496" name="Oval"/>
              <p:cNvSpPr/>
              <p:nvPr/>
            </p:nvSpPr>
            <p:spPr>
              <a:xfrm>
                <a:off x="0" y="0"/>
                <a:ext cx="1341441" cy="324702"/>
              </a:xfrm>
              <a:prstGeom prst="ellips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497" name="End"/>
              <p:cNvSpPr txBox="1"/>
              <p:nvPr/>
            </p:nvSpPr>
            <p:spPr>
              <a:xfrm>
                <a:off x="399652" y="11238"/>
                <a:ext cx="572072" cy="2658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rmAutofit lnSpcReduction="10000"/>
              </a:bodyPr>
              <a:lstStyle>
                <a:lvl1pPr defTabSz="1170402">
                  <a:defRPr sz="1152"/>
                </a:lvl1pPr>
              </a:lstStyle>
              <a:p>
                <a:r>
                  <a:t>End</a:t>
                </a:r>
              </a:p>
            </p:txBody>
          </p:sp>
        </p:grpSp>
        <p:sp>
          <p:nvSpPr>
            <p:cNvPr id="499" name="Line"/>
            <p:cNvSpPr/>
            <p:nvPr/>
          </p:nvSpPr>
          <p:spPr>
            <a:xfrm flipH="1">
              <a:off x="787127" y="5949694"/>
              <a:ext cx="1" cy="299750"/>
            </a:xfrm>
            <a:prstGeom prst="line">
              <a:avLst/>
            </a:prstGeom>
            <a:noFill/>
            <a:ln w="63500" cap="flat">
              <a:solidFill>
                <a:srgbClr val="07AED5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500" name="Line"/>
            <p:cNvSpPr/>
            <p:nvPr/>
          </p:nvSpPr>
          <p:spPr>
            <a:xfrm flipH="1">
              <a:off x="819704" y="5331601"/>
              <a:ext cx="1" cy="299750"/>
            </a:xfrm>
            <a:prstGeom prst="line">
              <a:avLst/>
            </a:prstGeom>
            <a:noFill/>
            <a:ln w="63500" cap="flat">
              <a:solidFill>
                <a:srgbClr val="07AED5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501" name="Line"/>
            <p:cNvSpPr/>
            <p:nvPr/>
          </p:nvSpPr>
          <p:spPr>
            <a:xfrm flipH="1">
              <a:off x="864361" y="4698699"/>
              <a:ext cx="1" cy="299750"/>
            </a:xfrm>
            <a:prstGeom prst="line">
              <a:avLst/>
            </a:prstGeom>
            <a:noFill/>
            <a:ln w="63500" cap="flat">
              <a:solidFill>
                <a:srgbClr val="07AED5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502" name="Line"/>
            <p:cNvSpPr/>
            <p:nvPr/>
          </p:nvSpPr>
          <p:spPr>
            <a:xfrm flipH="1">
              <a:off x="864361" y="4043841"/>
              <a:ext cx="1" cy="299750"/>
            </a:xfrm>
            <a:prstGeom prst="line">
              <a:avLst/>
            </a:prstGeom>
            <a:noFill/>
            <a:ln w="63500" cap="flat">
              <a:solidFill>
                <a:srgbClr val="07AED5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503" name="Line"/>
            <p:cNvSpPr/>
            <p:nvPr/>
          </p:nvSpPr>
          <p:spPr>
            <a:xfrm flipH="1">
              <a:off x="864361" y="3410955"/>
              <a:ext cx="1" cy="299750"/>
            </a:xfrm>
            <a:prstGeom prst="line">
              <a:avLst/>
            </a:prstGeom>
            <a:noFill/>
            <a:ln w="63500" cap="flat">
              <a:solidFill>
                <a:srgbClr val="07AED5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504" name="Line"/>
            <p:cNvSpPr/>
            <p:nvPr/>
          </p:nvSpPr>
          <p:spPr>
            <a:xfrm flipH="1">
              <a:off x="849032" y="2179558"/>
              <a:ext cx="1" cy="299750"/>
            </a:xfrm>
            <a:prstGeom prst="line">
              <a:avLst/>
            </a:prstGeom>
            <a:noFill/>
            <a:ln w="63500" cap="flat">
              <a:solidFill>
                <a:srgbClr val="07AED5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505" name="Line"/>
            <p:cNvSpPr/>
            <p:nvPr/>
          </p:nvSpPr>
          <p:spPr>
            <a:xfrm flipH="1">
              <a:off x="860197" y="1564846"/>
              <a:ext cx="1" cy="299750"/>
            </a:xfrm>
            <a:prstGeom prst="line">
              <a:avLst/>
            </a:prstGeom>
            <a:noFill/>
            <a:ln w="63500" cap="flat">
              <a:solidFill>
                <a:srgbClr val="07AED5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506" name="Line"/>
            <p:cNvSpPr/>
            <p:nvPr/>
          </p:nvSpPr>
          <p:spPr>
            <a:xfrm flipH="1">
              <a:off x="787127" y="6547964"/>
              <a:ext cx="1" cy="299751"/>
            </a:xfrm>
            <a:prstGeom prst="line">
              <a:avLst/>
            </a:prstGeom>
            <a:noFill/>
            <a:ln w="63500" cap="flat">
              <a:solidFill>
                <a:srgbClr val="07AED5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grpSp>
          <p:nvGrpSpPr>
            <p:cNvPr id="509" name="Group"/>
            <p:cNvGrpSpPr/>
            <p:nvPr/>
          </p:nvGrpSpPr>
          <p:grpSpPr>
            <a:xfrm>
              <a:off x="131068" y="6234094"/>
              <a:ext cx="1940038" cy="304375"/>
              <a:chOff x="0" y="0"/>
              <a:chExt cx="1940036" cy="304374"/>
            </a:xfrm>
          </p:grpSpPr>
          <p:sp>
            <p:nvSpPr>
              <p:cNvPr id="507" name="Shape"/>
              <p:cNvSpPr/>
              <p:nvPr/>
            </p:nvSpPr>
            <p:spPr>
              <a:xfrm>
                <a:off x="0" y="14737"/>
                <a:ext cx="1318586" cy="2896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52" y="424"/>
                    </a:moveTo>
                    <a:lnTo>
                      <a:pt x="0" y="21600"/>
                    </a:lnTo>
                    <a:lnTo>
                      <a:pt x="19584" y="19866"/>
                    </a:lnTo>
                    <a:lnTo>
                      <a:pt x="21600" y="0"/>
                    </a:lnTo>
                    <a:lnTo>
                      <a:pt x="1552" y="424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508" name="Decon system"/>
              <p:cNvSpPr txBox="1"/>
              <p:nvPr/>
            </p:nvSpPr>
            <p:spPr>
              <a:xfrm>
                <a:off x="127488" y="0"/>
                <a:ext cx="1812549" cy="26588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rmAutofit lnSpcReduction="10000"/>
              </a:bodyPr>
              <a:lstStyle>
                <a:lvl1pPr defTabSz="1170402">
                  <a:defRPr sz="1152"/>
                </a:lvl1pPr>
              </a:lstStyle>
              <a:p>
                <a:r>
                  <a:t>Decon system</a:t>
                </a:r>
              </a:p>
            </p:txBody>
          </p:sp>
        </p:grpSp>
        <p:sp>
          <p:nvSpPr>
            <p:cNvPr id="510" name="Line"/>
            <p:cNvSpPr/>
            <p:nvPr/>
          </p:nvSpPr>
          <p:spPr>
            <a:xfrm flipH="1">
              <a:off x="860197" y="954771"/>
              <a:ext cx="1" cy="299750"/>
            </a:xfrm>
            <a:prstGeom prst="line">
              <a:avLst/>
            </a:prstGeom>
            <a:noFill/>
            <a:ln w="63500" cap="flat">
              <a:solidFill>
                <a:srgbClr val="07AED5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511" name="Line"/>
            <p:cNvSpPr/>
            <p:nvPr/>
          </p:nvSpPr>
          <p:spPr>
            <a:xfrm flipH="1">
              <a:off x="860197" y="368566"/>
              <a:ext cx="1" cy="299750"/>
            </a:xfrm>
            <a:prstGeom prst="line">
              <a:avLst/>
            </a:prstGeom>
            <a:noFill/>
            <a:ln w="63500" cap="flat">
              <a:solidFill>
                <a:srgbClr val="07AED5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grpSp>
          <p:nvGrpSpPr>
            <p:cNvPr id="514" name="Group"/>
            <p:cNvGrpSpPr/>
            <p:nvPr/>
          </p:nvGrpSpPr>
          <p:grpSpPr>
            <a:xfrm>
              <a:off x="161682" y="1242497"/>
              <a:ext cx="1600013" cy="289638"/>
              <a:chOff x="0" y="0"/>
              <a:chExt cx="1600011" cy="289637"/>
            </a:xfrm>
          </p:grpSpPr>
          <p:sp>
            <p:nvSpPr>
              <p:cNvPr id="512" name="Shape"/>
              <p:cNvSpPr/>
              <p:nvPr/>
            </p:nvSpPr>
            <p:spPr>
              <a:xfrm>
                <a:off x="0" y="0"/>
                <a:ext cx="1340200" cy="2896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52" y="424"/>
                    </a:moveTo>
                    <a:lnTo>
                      <a:pt x="0" y="21600"/>
                    </a:lnTo>
                    <a:lnTo>
                      <a:pt x="19584" y="19866"/>
                    </a:lnTo>
                    <a:lnTo>
                      <a:pt x="21600" y="0"/>
                    </a:lnTo>
                    <a:lnTo>
                      <a:pt x="1552" y="424"/>
                    </a:lnTo>
                    <a:close/>
                  </a:path>
                </a:pathLst>
              </a:custGeom>
              <a:solidFill>
                <a:schemeClr val="accent4">
                  <a:hueOff val="348544"/>
                  <a:lumOff val="7139"/>
                </a:schemeClr>
              </a:solidFill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513" name="Select Tube"/>
              <p:cNvSpPr txBox="1"/>
              <p:nvPr/>
            </p:nvSpPr>
            <p:spPr>
              <a:xfrm>
                <a:off x="201855" y="7220"/>
                <a:ext cx="1398157" cy="26588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rmAutofit lnSpcReduction="10000"/>
              </a:bodyPr>
              <a:lstStyle>
                <a:lvl1pPr defTabSz="1170402">
                  <a:defRPr sz="1152"/>
                </a:lvl1pPr>
              </a:lstStyle>
              <a:p>
                <a:r>
                  <a:t>Select Tube</a:t>
                </a:r>
              </a:p>
            </p:txBody>
          </p:sp>
        </p:grpSp>
        <p:grpSp>
          <p:nvGrpSpPr>
            <p:cNvPr id="517" name="Group"/>
            <p:cNvGrpSpPr/>
            <p:nvPr/>
          </p:nvGrpSpPr>
          <p:grpSpPr>
            <a:xfrm>
              <a:off x="148980" y="1872652"/>
              <a:ext cx="1625417" cy="289682"/>
              <a:chOff x="0" y="0"/>
              <a:chExt cx="1625416" cy="289681"/>
            </a:xfrm>
          </p:grpSpPr>
          <p:sp>
            <p:nvSpPr>
              <p:cNvPr id="515" name="Shape"/>
              <p:cNvSpPr/>
              <p:nvPr/>
            </p:nvSpPr>
            <p:spPr>
              <a:xfrm>
                <a:off x="0" y="43"/>
                <a:ext cx="1284298" cy="2896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52" y="424"/>
                    </a:moveTo>
                    <a:lnTo>
                      <a:pt x="0" y="21600"/>
                    </a:lnTo>
                    <a:lnTo>
                      <a:pt x="19584" y="19866"/>
                    </a:lnTo>
                    <a:lnTo>
                      <a:pt x="21600" y="0"/>
                    </a:lnTo>
                    <a:lnTo>
                      <a:pt x="1552" y="424"/>
                    </a:lnTo>
                    <a:close/>
                  </a:path>
                </a:pathLst>
              </a:custGeom>
              <a:solidFill>
                <a:schemeClr val="accent1"/>
              </a:solidFill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516" name="Load Puck"/>
              <p:cNvSpPr txBox="1"/>
              <p:nvPr/>
            </p:nvSpPr>
            <p:spPr>
              <a:xfrm>
                <a:off x="120348" y="0"/>
                <a:ext cx="1505069" cy="26588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rmAutofit lnSpcReduction="10000"/>
              </a:bodyPr>
              <a:lstStyle>
                <a:lvl1pPr defTabSz="1170402">
                  <a:defRPr sz="1152"/>
                </a:lvl1pPr>
              </a:lstStyle>
              <a:p>
                <a:r>
                  <a:t>Load Puck</a:t>
                </a:r>
              </a:p>
            </p:txBody>
          </p:sp>
        </p:grpSp>
        <p:grpSp>
          <p:nvGrpSpPr>
            <p:cNvPr id="520" name="Group"/>
            <p:cNvGrpSpPr/>
            <p:nvPr/>
          </p:nvGrpSpPr>
          <p:grpSpPr>
            <a:xfrm>
              <a:off x="343221" y="616051"/>
              <a:ext cx="1467235" cy="295380"/>
              <a:chOff x="0" y="0"/>
              <a:chExt cx="1467233" cy="295378"/>
            </a:xfrm>
          </p:grpSpPr>
          <p:sp>
            <p:nvSpPr>
              <p:cNvPr id="518" name="Shape"/>
              <p:cNvSpPr/>
              <p:nvPr/>
            </p:nvSpPr>
            <p:spPr>
              <a:xfrm>
                <a:off x="0" y="5741"/>
                <a:ext cx="1206791" cy="2896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52" y="424"/>
                    </a:moveTo>
                    <a:lnTo>
                      <a:pt x="0" y="21600"/>
                    </a:lnTo>
                    <a:lnTo>
                      <a:pt x="19584" y="19866"/>
                    </a:lnTo>
                    <a:lnTo>
                      <a:pt x="21600" y="0"/>
                    </a:lnTo>
                    <a:lnTo>
                      <a:pt x="1552" y="424"/>
                    </a:lnTo>
                    <a:close/>
                  </a:path>
                </a:pathLst>
              </a:custGeom>
              <a:solidFill>
                <a:schemeClr val="accent4">
                  <a:hueOff val="-476017"/>
                  <a:lumOff val="-10042"/>
                </a:schemeClr>
              </a:solidFill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519" name="Purge System"/>
              <p:cNvSpPr txBox="1"/>
              <p:nvPr/>
            </p:nvSpPr>
            <p:spPr>
              <a:xfrm>
                <a:off x="81135" y="0"/>
                <a:ext cx="1386099" cy="26588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rmAutofit lnSpcReduction="10000"/>
              </a:bodyPr>
              <a:lstStyle>
                <a:lvl1pPr defTabSz="1170402">
                  <a:defRPr sz="1152"/>
                </a:lvl1pPr>
              </a:lstStyle>
              <a:p>
                <a:r>
                  <a:t>Purge System</a:t>
                </a:r>
              </a:p>
            </p:txBody>
          </p:sp>
        </p:grpSp>
        <p:grpSp>
          <p:nvGrpSpPr>
            <p:cNvPr id="523" name="Group"/>
            <p:cNvGrpSpPr/>
            <p:nvPr/>
          </p:nvGrpSpPr>
          <p:grpSpPr>
            <a:xfrm>
              <a:off x="137728" y="3098211"/>
              <a:ext cx="1647922" cy="289445"/>
              <a:chOff x="0" y="0"/>
              <a:chExt cx="1647921" cy="289444"/>
            </a:xfrm>
          </p:grpSpPr>
          <p:sp>
            <p:nvSpPr>
              <p:cNvPr id="521" name="Filter Water"/>
              <p:cNvSpPr txBox="1"/>
              <p:nvPr/>
            </p:nvSpPr>
            <p:spPr>
              <a:xfrm>
                <a:off x="183046" y="6494"/>
                <a:ext cx="1464876" cy="26588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rmAutofit lnSpcReduction="10000"/>
              </a:bodyPr>
              <a:lstStyle>
                <a:lvl1pPr defTabSz="1170402">
                  <a:defRPr sz="1152"/>
                </a:lvl1pPr>
              </a:lstStyle>
              <a:p>
                <a:r>
                  <a:t>Filter Water</a:t>
                </a:r>
              </a:p>
            </p:txBody>
          </p:sp>
          <p:sp>
            <p:nvSpPr>
              <p:cNvPr id="522" name="Shape"/>
              <p:cNvSpPr/>
              <p:nvPr/>
            </p:nvSpPr>
            <p:spPr>
              <a:xfrm>
                <a:off x="0" y="0"/>
                <a:ext cx="1284262" cy="2894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52" y="424"/>
                    </a:moveTo>
                    <a:lnTo>
                      <a:pt x="0" y="21600"/>
                    </a:lnTo>
                    <a:lnTo>
                      <a:pt x="19584" y="19866"/>
                    </a:lnTo>
                    <a:lnTo>
                      <a:pt x="21600" y="0"/>
                    </a:lnTo>
                    <a:lnTo>
                      <a:pt x="1552" y="424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  <p:grpSp>
          <p:nvGrpSpPr>
            <p:cNvPr id="526" name="Group"/>
            <p:cNvGrpSpPr/>
            <p:nvPr/>
          </p:nvGrpSpPr>
          <p:grpSpPr>
            <a:xfrm>
              <a:off x="82980" y="3732454"/>
              <a:ext cx="1408295" cy="289638"/>
              <a:chOff x="0" y="0"/>
              <a:chExt cx="1408294" cy="289637"/>
            </a:xfrm>
          </p:grpSpPr>
          <p:sp>
            <p:nvSpPr>
              <p:cNvPr id="524" name="Preserve"/>
              <p:cNvSpPr txBox="1"/>
              <p:nvPr/>
            </p:nvSpPr>
            <p:spPr>
              <a:xfrm>
                <a:off x="260938" y="12061"/>
                <a:ext cx="1147357" cy="2658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rmAutofit lnSpcReduction="10000"/>
              </a:bodyPr>
              <a:lstStyle>
                <a:lvl1pPr defTabSz="1170402">
                  <a:defRPr sz="1152"/>
                </a:lvl1pPr>
              </a:lstStyle>
              <a:p>
                <a:r>
                  <a:t>Preserve</a:t>
                </a:r>
              </a:p>
            </p:txBody>
          </p:sp>
          <p:sp>
            <p:nvSpPr>
              <p:cNvPr id="525" name="Shape"/>
              <p:cNvSpPr/>
              <p:nvPr/>
            </p:nvSpPr>
            <p:spPr>
              <a:xfrm>
                <a:off x="0" y="0"/>
                <a:ext cx="1406243" cy="2896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52" y="424"/>
                    </a:moveTo>
                    <a:lnTo>
                      <a:pt x="0" y="21600"/>
                    </a:lnTo>
                    <a:lnTo>
                      <a:pt x="19584" y="19866"/>
                    </a:lnTo>
                    <a:lnTo>
                      <a:pt x="21600" y="0"/>
                    </a:lnTo>
                    <a:lnTo>
                      <a:pt x="1552" y="424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  <p:grpSp>
          <p:nvGrpSpPr>
            <p:cNvPr id="529" name="Group"/>
            <p:cNvGrpSpPr/>
            <p:nvPr/>
          </p:nvGrpSpPr>
          <p:grpSpPr>
            <a:xfrm>
              <a:off x="194172" y="4379275"/>
              <a:ext cx="1340381" cy="291506"/>
              <a:chOff x="0" y="0"/>
              <a:chExt cx="1340379" cy="291504"/>
            </a:xfrm>
          </p:grpSpPr>
          <p:sp>
            <p:nvSpPr>
              <p:cNvPr id="527" name="Purge"/>
              <p:cNvSpPr txBox="1"/>
              <p:nvPr/>
            </p:nvSpPr>
            <p:spPr>
              <a:xfrm>
                <a:off x="366697" y="0"/>
                <a:ext cx="802507" cy="26588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rmAutofit lnSpcReduction="10000"/>
              </a:bodyPr>
              <a:lstStyle>
                <a:lvl1pPr defTabSz="1170402">
                  <a:defRPr sz="1152"/>
                </a:lvl1pPr>
              </a:lstStyle>
              <a:p>
                <a:r>
                  <a:t>Purge</a:t>
                </a:r>
              </a:p>
            </p:txBody>
          </p:sp>
          <p:sp>
            <p:nvSpPr>
              <p:cNvPr id="528" name="Shape"/>
              <p:cNvSpPr/>
              <p:nvPr/>
            </p:nvSpPr>
            <p:spPr>
              <a:xfrm>
                <a:off x="0" y="1867"/>
                <a:ext cx="1340380" cy="2896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52" y="424"/>
                    </a:moveTo>
                    <a:lnTo>
                      <a:pt x="0" y="21600"/>
                    </a:lnTo>
                    <a:lnTo>
                      <a:pt x="19584" y="19866"/>
                    </a:lnTo>
                    <a:lnTo>
                      <a:pt x="21600" y="0"/>
                    </a:lnTo>
                    <a:lnTo>
                      <a:pt x="1552" y="424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  <p:grpSp>
          <p:nvGrpSpPr>
            <p:cNvPr id="532" name="Group"/>
            <p:cNvGrpSpPr/>
            <p:nvPr/>
          </p:nvGrpSpPr>
          <p:grpSpPr>
            <a:xfrm>
              <a:off x="230567" y="5641696"/>
              <a:ext cx="1741039" cy="289638"/>
              <a:chOff x="0" y="0"/>
              <a:chExt cx="1741037" cy="289637"/>
            </a:xfrm>
          </p:grpSpPr>
          <p:sp>
            <p:nvSpPr>
              <p:cNvPr id="530" name="Unload Puck"/>
              <p:cNvSpPr txBox="1"/>
              <p:nvPr/>
            </p:nvSpPr>
            <p:spPr>
              <a:xfrm>
                <a:off x="101995" y="8683"/>
                <a:ext cx="1639043" cy="26588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rmAutofit lnSpcReduction="10000"/>
              </a:bodyPr>
              <a:lstStyle>
                <a:lvl1pPr defTabSz="1170402">
                  <a:defRPr sz="1152"/>
                </a:lvl1pPr>
              </a:lstStyle>
              <a:p>
                <a:r>
                  <a:t>Unload Puck</a:t>
                </a:r>
              </a:p>
            </p:txBody>
          </p:sp>
          <p:sp>
            <p:nvSpPr>
              <p:cNvPr id="531" name="Shape"/>
              <p:cNvSpPr/>
              <p:nvPr/>
            </p:nvSpPr>
            <p:spPr>
              <a:xfrm>
                <a:off x="0" y="0"/>
                <a:ext cx="1184240" cy="2896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52" y="424"/>
                    </a:moveTo>
                    <a:lnTo>
                      <a:pt x="0" y="21600"/>
                    </a:lnTo>
                    <a:lnTo>
                      <a:pt x="19584" y="19866"/>
                    </a:lnTo>
                    <a:lnTo>
                      <a:pt x="21600" y="0"/>
                    </a:lnTo>
                    <a:lnTo>
                      <a:pt x="1552" y="424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  <p:sp>
          <p:nvSpPr>
            <p:cNvPr id="533" name="Line"/>
            <p:cNvSpPr/>
            <p:nvPr/>
          </p:nvSpPr>
          <p:spPr>
            <a:xfrm flipH="1">
              <a:off x="850520" y="2819825"/>
              <a:ext cx="1" cy="299751"/>
            </a:xfrm>
            <a:prstGeom prst="line">
              <a:avLst/>
            </a:prstGeom>
            <a:noFill/>
            <a:ln w="63500" cap="flat">
              <a:solidFill>
                <a:srgbClr val="07AED5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grpSp>
          <p:nvGrpSpPr>
            <p:cNvPr id="536" name="Group"/>
            <p:cNvGrpSpPr/>
            <p:nvPr/>
          </p:nvGrpSpPr>
          <p:grpSpPr>
            <a:xfrm>
              <a:off x="0" y="2502538"/>
              <a:ext cx="1501083" cy="293286"/>
              <a:chOff x="0" y="0"/>
              <a:chExt cx="1501082" cy="293284"/>
            </a:xfrm>
          </p:grpSpPr>
          <p:sp>
            <p:nvSpPr>
              <p:cNvPr id="534" name="Shape"/>
              <p:cNvSpPr/>
              <p:nvPr/>
            </p:nvSpPr>
            <p:spPr>
              <a:xfrm>
                <a:off x="0" y="3647"/>
                <a:ext cx="1501083" cy="2896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52" y="424"/>
                    </a:moveTo>
                    <a:lnTo>
                      <a:pt x="0" y="21600"/>
                    </a:lnTo>
                    <a:lnTo>
                      <a:pt x="19584" y="19866"/>
                    </a:lnTo>
                    <a:lnTo>
                      <a:pt x="21600" y="0"/>
                    </a:lnTo>
                    <a:lnTo>
                      <a:pt x="1552" y="424"/>
                    </a:lnTo>
                    <a:close/>
                  </a:path>
                </a:pathLst>
              </a:custGeom>
              <a:solidFill>
                <a:srgbClr val="D5D5D5"/>
              </a:solidFill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535" name="Write to puck"/>
              <p:cNvSpPr txBox="1"/>
              <p:nvPr/>
            </p:nvSpPr>
            <p:spPr>
              <a:xfrm>
                <a:off x="224582" y="0"/>
                <a:ext cx="1055804" cy="26588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rmAutofit lnSpcReduction="10000"/>
              </a:bodyPr>
              <a:lstStyle>
                <a:lvl1pPr defTabSz="1170402">
                  <a:defRPr sz="1152"/>
                </a:lvl1pPr>
              </a:lstStyle>
              <a:p>
                <a:r>
                  <a:t>Write to puck</a:t>
                </a:r>
              </a:p>
            </p:txBody>
          </p:sp>
        </p:grpSp>
        <p:grpSp>
          <p:nvGrpSpPr>
            <p:cNvPr id="539" name="Group"/>
            <p:cNvGrpSpPr/>
            <p:nvPr/>
          </p:nvGrpSpPr>
          <p:grpSpPr>
            <a:xfrm>
              <a:off x="139398" y="5027970"/>
              <a:ext cx="1501084" cy="293285"/>
              <a:chOff x="0" y="0"/>
              <a:chExt cx="1501082" cy="293284"/>
            </a:xfrm>
          </p:grpSpPr>
          <p:sp>
            <p:nvSpPr>
              <p:cNvPr id="537" name="Shape"/>
              <p:cNvSpPr/>
              <p:nvPr/>
            </p:nvSpPr>
            <p:spPr>
              <a:xfrm>
                <a:off x="0" y="3647"/>
                <a:ext cx="1501083" cy="2896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52" y="424"/>
                    </a:moveTo>
                    <a:lnTo>
                      <a:pt x="0" y="21600"/>
                    </a:lnTo>
                    <a:lnTo>
                      <a:pt x="19584" y="19866"/>
                    </a:lnTo>
                    <a:lnTo>
                      <a:pt x="21600" y="0"/>
                    </a:lnTo>
                    <a:lnTo>
                      <a:pt x="1552" y="424"/>
                    </a:lnTo>
                    <a:close/>
                  </a:path>
                </a:pathLst>
              </a:custGeom>
              <a:solidFill>
                <a:srgbClr val="D5D5D5"/>
              </a:solidFill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538" name="Write to puck"/>
              <p:cNvSpPr txBox="1"/>
              <p:nvPr/>
            </p:nvSpPr>
            <p:spPr>
              <a:xfrm>
                <a:off x="224582" y="0"/>
                <a:ext cx="1055804" cy="26588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rmAutofit lnSpcReduction="10000"/>
              </a:bodyPr>
              <a:lstStyle>
                <a:lvl1pPr defTabSz="1170402">
                  <a:defRPr sz="1152"/>
                </a:lvl1pPr>
              </a:lstStyle>
              <a:p>
                <a:r>
                  <a:t>Write to puck</a:t>
                </a:r>
              </a:p>
            </p:txBody>
          </p:sp>
        </p:grpSp>
      </p:grp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Shape"/>
          <p:cNvSpPr/>
          <p:nvPr/>
        </p:nvSpPr>
        <p:spPr>
          <a:xfrm>
            <a:off x="21747055" y="5510423"/>
            <a:ext cx="1340380" cy="2896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52" y="424"/>
                </a:moveTo>
                <a:lnTo>
                  <a:pt x="0" y="21600"/>
                </a:lnTo>
                <a:lnTo>
                  <a:pt x="19584" y="19866"/>
                </a:lnTo>
                <a:lnTo>
                  <a:pt x="21600" y="0"/>
                </a:lnTo>
                <a:lnTo>
                  <a:pt x="1552" y="424"/>
                </a:lnTo>
                <a:close/>
              </a:path>
            </a:pathLst>
          </a:custGeom>
          <a:solidFill>
            <a:schemeClr val="accent6">
              <a:satOff val="-20754"/>
              <a:lumOff val="-16738"/>
            </a:schemeClr>
          </a:solidFill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43" name="Shape"/>
          <p:cNvSpPr/>
          <p:nvPr/>
        </p:nvSpPr>
        <p:spPr>
          <a:xfrm>
            <a:off x="21635863" y="4861734"/>
            <a:ext cx="1406243" cy="2896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52" y="424"/>
                </a:moveTo>
                <a:lnTo>
                  <a:pt x="0" y="21600"/>
                </a:lnTo>
                <a:lnTo>
                  <a:pt x="19584" y="19866"/>
                </a:lnTo>
                <a:lnTo>
                  <a:pt x="21600" y="0"/>
                </a:lnTo>
                <a:lnTo>
                  <a:pt x="1552" y="424"/>
                </a:lnTo>
                <a:close/>
              </a:path>
            </a:pathLst>
          </a:custGeom>
          <a:solidFill>
            <a:schemeClr val="accent3"/>
          </a:solidFill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44" name="Shape"/>
          <p:cNvSpPr/>
          <p:nvPr/>
        </p:nvSpPr>
        <p:spPr>
          <a:xfrm>
            <a:off x="21690610" y="4227491"/>
            <a:ext cx="1284263" cy="2894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52" y="424"/>
                </a:moveTo>
                <a:lnTo>
                  <a:pt x="0" y="21600"/>
                </a:lnTo>
                <a:lnTo>
                  <a:pt x="19584" y="19866"/>
                </a:lnTo>
                <a:lnTo>
                  <a:pt x="21600" y="0"/>
                </a:lnTo>
                <a:lnTo>
                  <a:pt x="1552" y="424"/>
                </a:lnTo>
                <a:close/>
              </a:path>
            </a:pathLst>
          </a:custGeom>
          <a:solidFill>
            <a:schemeClr val="accent1">
              <a:lumOff val="-13575"/>
            </a:schemeClr>
          </a:solidFill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45" name="Process Flow diagram II"/>
          <p:cNvSpPr txBox="1">
            <a:spLocks noGrp="1"/>
          </p:cNvSpPr>
          <p:nvPr>
            <p:ph type="title"/>
          </p:nvPr>
        </p:nvSpPr>
        <p:spPr>
          <a:xfrm>
            <a:off x="431800" y="192745"/>
            <a:ext cx="12065134" cy="1434949"/>
          </a:xfrm>
          <a:prstGeom prst="rect">
            <a:avLst/>
          </a:prstGeom>
        </p:spPr>
        <p:txBody>
          <a:bodyPr/>
          <a:lstStyle/>
          <a:p>
            <a:r>
              <a:t>Process Flow diagram II</a:t>
            </a:r>
          </a:p>
        </p:txBody>
      </p:sp>
      <p:grpSp>
        <p:nvGrpSpPr>
          <p:cNvPr id="548" name="Group"/>
          <p:cNvGrpSpPr/>
          <p:nvPr/>
        </p:nvGrpSpPr>
        <p:grpSpPr>
          <a:xfrm>
            <a:off x="3881280" y="2666380"/>
            <a:ext cx="2558604" cy="1804280"/>
            <a:chOff x="0" y="0"/>
            <a:chExt cx="2558602" cy="1804279"/>
          </a:xfrm>
        </p:grpSpPr>
        <p:sp>
          <p:nvSpPr>
            <p:cNvPr id="546" name="Oval"/>
            <p:cNvSpPr/>
            <p:nvPr/>
          </p:nvSpPr>
          <p:spPr>
            <a:xfrm>
              <a:off x="0" y="0"/>
              <a:ext cx="2558603" cy="1080380"/>
            </a:xfrm>
            <a:prstGeom prst="ellipse">
              <a:avLst/>
            </a:prstGeom>
            <a:solidFill>
              <a:schemeClr val="accent1">
                <a:lumOff val="-13575"/>
              </a:schemeClr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547" name="Filter Water"/>
            <p:cNvSpPr/>
            <p:nvPr/>
          </p:nvSpPr>
          <p:spPr>
            <a:xfrm>
              <a:off x="410576" y="534279"/>
              <a:ext cx="1270001" cy="1270001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>
                  <a:solidFill>
                    <a:srgbClr val="000000"/>
                  </a:solidFill>
                </a:defRPr>
              </a:lvl1pPr>
            </a:lstStyle>
            <a:p>
              <a:r>
                <a:t>Filter Water</a:t>
              </a:r>
            </a:p>
          </p:txBody>
        </p:sp>
      </p:grpSp>
      <p:sp>
        <p:nvSpPr>
          <p:cNvPr id="549" name="Line"/>
          <p:cNvSpPr/>
          <p:nvPr/>
        </p:nvSpPr>
        <p:spPr>
          <a:xfrm>
            <a:off x="11411941" y="3972599"/>
            <a:ext cx="1" cy="52013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550" name="Line"/>
          <p:cNvSpPr/>
          <p:nvPr/>
        </p:nvSpPr>
        <p:spPr>
          <a:xfrm>
            <a:off x="5200333" y="3870999"/>
            <a:ext cx="1" cy="52013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553" name="Group"/>
          <p:cNvGrpSpPr/>
          <p:nvPr/>
        </p:nvGrpSpPr>
        <p:grpSpPr>
          <a:xfrm>
            <a:off x="10083509" y="2759229"/>
            <a:ext cx="2411221" cy="1130388"/>
            <a:chOff x="0" y="0"/>
            <a:chExt cx="2411220" cy="1130386"/>
          </a:xfrm>
        </p:grpSpPr>
        <p:sp>
          <p:nvSpPr>
            <p:cNvPr id="551" name="Oval"/>
            <p:cNvSpPr/>
            <p:nvPr/>
          </p:nvSpPr>
          <p:spPr>
            <a:xfrm>
              <a:off x="0" y="0"/>
              <a:ext cx="2411221" cy="1130387"/>
            </a:xfrm>
            <a:prstGeom prst="ellipse">
              <a:avLst/>
            </a:prstGeom>
            <a:solidFill>
              <a:schemeClr val="accent3"/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552" name="Preserve"/>
            <p:cNvSpPr txBox="1"/>
            <p:nvPr/>
          </p:nvSpPr>
          <p:spPr>
            <a:xfrm>
              <a:off x="567894" y="334510"/>
              <a:ext cx="1305154" cy="4613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Preserve</a:t>
              </a:r>
            </a:p>
          </p:txBody>
        </p:sp>
      </p:grpSp>
      <p:grpSp>
        <p:nvGrpSpPr>
          <p:cNvPr id="556" name="Group"/>
          <p:cNvGrpSpPr/>
          <p:nvPr/>
        </p:nvGrpSpPr>
        <p:grpSpPr>
          <a:xfrm>
            <a:off x="16193476" y="2939201"/>
            <a:ext cx="1981059" cy="940281"/>
            <a:chOff x="0" y="0"/>
            <a:chExt cx="1981057" cy="940279"/>
          </a:xfrm>
        </p:grpSpPr>
        <p:sp>
          <p:nvSpPr>
            <p:cNvPr id="554" name="Oval"/>
            <p:cNvSpPr/>
            <p:nvPr/>
          </p:nvSpPr>
          <p:spPr>
            <a:xfrm>
              <a:off x="0" y="0"/>
              <a:ext cx="1981058" cy="940280"/>
            </a:xfrm>
            <a:prstGeom prst="ellipse">
              <a:avLst/>
            </a:prstGeom>
            <a:solidFill>
              <a:schemeClr val="accent6">
                <a:satOff val="-20754"/>
                <a:lumOff val="-16738"/>
              </a:schemeClr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555" name="Purge"/>
            <p:cNvSpPr txBox="1"/>
            <p:nvPr/>
          </p:nvSpPr>
          <p:spPr>
            <a:xfrm>
              <a:off x="559775" y="226757"/>
              <a:ext cx="912877" cy="4613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>
                  <a:solidFill>
                    <a:srgbClr val="000000"/>
                  </a:solidFill>
                </a:defRPr>
              </a:lvl1pPr>
            </a:lstStyle>
            <a:p>
              <a:r>
                <a:t>Purge</a:t>
              </a:r>
            </a:p>
          </p:txBody>
        </p:sp>
      </p:grpSp>
      <p:grpSp>
        <p:nvGrpSpPr>
          <p:cNvPr id="559" name="Group"/>
          <p:cNvGrpSpPr/>
          <p:nvPr/>
        </p:nvGrpSpPr>
        <p:grpSpPr>
          <a:xfrm>
            <a:off x="3008794" y="4446146"/>
            <a:ext cx="4383079" cy="861036"/>
            <a:chOff x="0" y="0"/>
            <a:chExt cx="4383077" cy="861034"/>
          </a:xfrm>
        </p:grpSpPr>
        <p:sp>
          <p:nvSpPr>
            <p:cNvPr id="557" name="Shape"/>
            <p:cNvSpPr/>
            <p:nvPr/>
          </p:nvSpPr>
          <p:spPr>
            <a:xfrm>
              <a:off x="0" y="18997"/>
              <a:ext cx="4383078" cy="842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558" name="All valves closed except…"/>
            <p:cNvSpPr txBox="1"/>
            <p:nvPr/>
          </p:nvSpPr>
          <p:spPr>
            <a:xfrm>
              <a:off x="344747" y="0"/>
              <a:ext cx="3698699" cy="8050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/>
            <a:p>
              <a:pPr defTabSz="2218888">
                <a:defRPr sz="2184"/>
              </a:pPr>
              <a:r>
                <a:t>All valves closed except</a:t>
              </a:r>
            </a:p>
            <a:p>
              <a:pPr defTabSz="2218888">
                <a:defRPr sz="2184"/>
              </a:pPr>
              <a:r>
                <a:t>vacuum pump; pulls vacuum</a:t>
              </a:r>
            </a:p>
          </p:txBody>
        </p:sp>
      </p:grpSp>
      <p:sp>
        <p:nvSpPr>
          <p:cNvPr id="560" name="Line"/>
          <p:cNvSpPr/>
          <p:nvPr/>
        </p:nvSpPr>
        <p:spPr>
          <a:xfrm>
            <a:off x="5200333" y="5225508"/>
            <a:ext cx="1" cy="52013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563" name="Group"/>
          <p:cNvGrpSpPr/>
          <p:nvPr/>
        </p:nvGrpSpPr>
        <p:grpSpPr>
          <a:xfrm>
            <a:off x="3118378" y="7155164"/>
            <a:ext cx="4383079" cy="842038"/>
            <a:chOff x="0" y="0"/>
            <a:chExt cx="4383077" cy="842037"/>
          </a:xfrm>
        </p:grpSpPr>
        <p:sp>
          <p:nvSpPr>
            <p:cNvPr id="561" name="Shape"/>
            <p:cNvSpPr/>
            <p:nvPr/>
          </p:nvSpPr>
          <p:spPr>
            <a:xfrm>
              <a:off x="0" y="0"/>
              <a:ext cx="4383078" cy="842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562" name="Intake valve opens"/>
            <p:cNvSpPr txBox="1"/>
            <p:nvPr/>
          </p:nvSpPr>
          <p:spPr>
            <a:xfrm>
              <a:off x="344747" y="18735"/>
              <a:ext cx="3698698" cy="8050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/>
            <a:p>
              <a:r>
                <a:t>Intake valve opens</a:t>
              </a:r>
            </a:p>
          </p:txBody>
        </p:sp>
      </p:grpSp>
      <p:grpSp>
        <p:nvGrpSpPr>
          <p:cNvPr id="566" name="Group"/>
          <p:cNvGrpSpPr/>
          <p:nvPr/>
        </p:nvGrpSpPr>
        <p:grpSpPr>
          <a:xfrm>
            <a:off x="9324910" y="4547746"/>
            <a:ext cx="4383079" cy="861036"/>
            <a:chOff x="0" y="0"/>
            <a:chExt cx="4383077" cy="861034"/>
          </a:xfrm>
        </p:grpSpPr>
        <p:sp>
          <p:nvSpPr>
            <p:cNvPr id="564" name="Shape"/>
            <p:cNvSpPr/>
            <p:nvPr/>
          </p:nvSpPr>
          <p:spPr>
            <a:xfrm>
              <a:off x="0" y="18997"/>
              <a:ext cx="4383078" cy="842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565" name="Close intake &amp; exhaust"/>
            <p:cNvSpPr txBox="1"/>
            <p:nvPr/>
          </p:nvSpPr>
          <p:spPr>
            <a:xfrm>
              <a:off x="344747" y="0"/>
              <a:ext cx="3698699" cy="8050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/>
            <a:p>
              <a:r>
                <a:t>Close intake &amp; exhaust</a:t>
              </a:r>
            </a:p>
          </p:txBody>
        </p:sp>
      </p:grpSp>
      <p:sp>
        <p:nvSpPr>
          <p:cNvPr id="567" name="Line"/>
          <p:cNvSpPr/>
          <p:nvPr/>
        </p:nvSpPr>
        <p:spPr>
          <a:xfrm>
            <a:off x="5200333" y="6661690"/>
            <a:ext cx="1" cy="52013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570" name="Group"/>
          <p:cNvGrpSpPr/>
          <p:nvPr/>
        </p:nvGrpSpPr>
        <p:grpSpPr>
          <a:xfrm>
            <a:off x="2969042" y="5755248"/>
            <a:ext cx="4383079" cy="861036"/>
            <a:chOff x="0" y="0"/>
            <a:chExt cx="4383077" cy="861034"/>
          </a:xfrm>
        </p:grpSpPr>
        <p:sp>
          <p:nvSpPr>
            <p:cNvPr id="568" name="Shape"/>
            <p:cNvSpPr/>
            <p:nvPr/>
          </p:nvSpPr>
          <p:spPr>
            <a:xfrm>
              <a:off x="0" y="18997"/>
              <a:ext cx="4383078" cy="842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569" name="External pump starts"/>
            <p:cNvSpPr txBox="1"/>
            <p:nvPr/>
          </p:nvSpPr>
          <p:spPr>
            <a:xfrm>
              <a:off x="344747" y="0"/>
              <a:ext cx="3698699" cy="8050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/>
            <a:p>
              <a:r>
                <a:t>External pump starts</a:t>
              </a:r>
            </a:p>
          </p:txBody>
        </p:sp>
      </p:grpSp>
      <p:sp>
        <p:nvSpPr>
          <p:cNvPr id="571" name="Line"/>
          <p:cNvSpPr/>
          <p:nvPr/>
        </p:nvSpPr>
        <p:spPr>
          <a:xfrm>
            <a:off x="5200333" y="8043903"/>
            <a:ext cx="1" cy="52013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574" name="Group"/>
          <p:cNvGrpSpPr/>
          <p:nvPr/>
        </p:nvGrpSpPr>
        <p:grpSpPr>
          <a:xfrm>
            <a:off x="3008794" y="8619050"/>
            <a:ext cx="4383079" cy="861036"/>
            <a:chOff x="0" y="0"/>
            <a:chExt cx="4383077" cy="861034"/>
          </a:xfrm>
        </p:grpSpPr>
        <p:sp>
          <p:nvSpPr>
            <p:cNvPr id="572" name="Shape"/>
            <p:cNvSpPr/>
            <p:nvPr/>
          </p:nvSpPr>
          <p:spPr>
            <a:xfrm>
              <a:off x="0" y="18997"/>
              <a:ext cx="4383078" cy="842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573" name="Close vacuum"/>
            <p:cNvSpPr txBox="1"/>
            <p:nvPr/>
          </p:nvSpPr>
          <p:spPr>
            <a:xfrm>
              <a:off x="344747" y="0"/>
              <a:ext cx="3698699" cy="8050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/>
            <a:p>
              <a:r>
                <a:t>Close vacuum</a:t>
              </a:r>
            </a:p>
          </p:txBody>
        </p:sp>
      </p:grpSp>
      <p:sp>
        <p:nvSpPr>
          <p:cNvPr id="575" name="Line"/>
          <p:cNvSpPr/>
          <p:nvPr/>
        </p:nvSpPr>
        <p:spPr>
          <a:xfrm>
            <a:off x="5200333" y="9427844"/>
            <a:ext cx="1" cy="52013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578" name="Group"/>
          <p:cNvGrpSpPr/>
          <p:nvPr/>
        </p:nvGrpSpPr>
        <p:grpSpPr>
          <a:xfrm>
            <a:off x="3008794" y="10021988"/>
            <a:ext cx="4602246" cy="842038"/>
            <a:chOff x="0" y="0"/>
            <a:chExt cx="4602245" cy="842037"/>
          </a:xfrm>
        </p:grpSpPr>
        <p:sp>
          <p:nvSpPr>
            <p:cNvPr id="576" name="Shape"/>
            <p:cNvSpPr/>
            <p:nvPr/>
          </p:nvSpPr>
          <p:spPr>
            <a:xfrm>
              <a:off x="0" y="0"/>
              <a:ext cx="4383078" cy="842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577" name="Open Exhaust"/>
            <p:cNvSpPr txBox="1"/>
            <p:nvPr/>
          </p:nvSpPr>
          <p:spPr>
            <a:xfrm>
              <a:off x="903547" y="18735"/>
              <a:ext cx="3698699" cy="8050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/>
            <a:p>
              <a:r>
                <a:t>Open Exhaust</a:t>
              </a:r>
            </a:p>
          </p:txBody>
        </p:sp>
      </p:grpSp>
      <p:sp>
        <p:nvSpPr>
          <p:cNvPr id="579" name="Line"/>
          <p:cNvSpPr/>
          <p:nvPr/>
        </p:nvSpPr>
        <p:spPr>
          <a:xfrm>
            <a:off x="11411941" y="5366965"/>
            <a:ext cx="1" cy="52013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582" name="Group"/>
          <p:cNvGrpSpPr/>
          <p:nvPr/>
        </p:nvGrpSpPr>
        <p:grpSpPr>
          <a:xfrm>
            <a:off x="9324910" y="5942112"/>
            <a:ext cx="4383079" cy="861036"/>
            <a:chOff x="0" y="0"/>
            <a:chExt cx="4383077" cy="861034"/>
          </a:xfrm>
        </p:grpSpPr>
        <p:sp>
          <p:nvSpPr>
            <p:cNvPr id="580" name="Shape"/>
            <p:cNvSpPr/>
            <p:nvPr/>
          </p:nvSpPr>
          <p:spPr>
            <a:xfrm>
              <a:off x="0" y="18997"/>
              <a:ext cx="4383078" cy="842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581" name="Open to waste"/>
            <p:cNvSpPr txBox="1"/>
            <p:nvPr/>
          </p:nvSpPr>
          <p:spPr>
            <a:xfrm>
              <a:off x="344747" y="0"/>
              <a:ext cx="3698699" cy="8050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/>
            <a:p>
              <a:r>
                <a:t>Open to waste</a:t>
              </a:r>
            </a:p>
          </p:txBody>
        </p:sp>
      </p:grpSp>
      <p:sp>
        <p:nvSpPr>
          <p:cNvPr id="583" name="Line"/>
          <p:cNvSpPr/>
          <p:nvPr/>
        </p:nvSpPr>
        <p:spPr>
          <a:xfrm>
            <a:off x="11411941" y="6769670"/>
            <a:ext cx="1" cy="520129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586" name="Group"/>
          <p:cNvGrpSpPr/>
          <p:nvPr/>
        </p:nvGrpSpPr>
        <p:grpSpPr>
          <a:xfrm>
            <a:off x="9324910" y="7344816"/>
            <a:ext cx="4383079" cy="861036"/>
            <a:chOff x="0" y="0"/>
            <a:chExt cx="4383077" cy="861034"/>
          </a:xfrm>
        </p:grpSpPr>
        <p:sp>
          <p:nvSpPr>
            <p:cNvPr id="584" name="Shape"/>
            <p:cNvSpPr/>
            <p:nvPr/>
          </p:nvSpPr>
          <p:spPr>
            <a:xfrm>
              <a:off x="0" y="18997"/>
              <a:ext cx="4383078" cy="842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585" name="Flood puck w/ RNALater"/>
            <p:cNvSpPr txBox="1"/>
            <p:nvPr/>
          </p:nvSpPr>
          <p:spPr>
            <a:xfrm>
              <a:off x="344747" y="0"/>
              <a:ext cx="3698699" cy="8050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/>
            <a:p>
              <a:r>
                <a:t>Flood puck w/ RNALater</a:t>
              </a:r>
            </a:p>
          </p:txBody>
        </p:sp>
      </p:grpSp>
      <p:sp>
        <p:nvSpPr>
          <p:cNvPr id="587" name="Oval"/>
          <p:cNvSpPr/>
          <p:nvPr/>
        </p:nvSpPr>
        <p:spPr>
          <a:xfrm>
            <a:off x="9947595" y="11041315"/>
            <a:ext cx="3061510" cy="1270001"/>
          </a:xfrm>
          <a:prstGeom prst="ellipse">
            <a:avLst/>
          </a:prstGeom>
          <a:solidFill>
            <a:schemeClr val="accent5">
              <a:hueOff val="-152895"/>
              <a:lumOff val="12368"/>
            </a:schemeClr>
          </a:solidFill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88" name="End"/>
          <p:cNvSpPr txBox="1"/>
          <p:nvPr/>
        </p:nvSpPr>
        <p:spPr>
          <a:xfrm>
            <a:off x="10963745" y="11445632"/>
            <a:ext cx="650749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End</a:t>
            </a:r>
          </a:p>
        </p:txBody>
      </p:sp>
      <p:sp>
        <p:nvSpPr>
          <p:cNvPr id="589" name="Line"/>
          <p:cNvSpPr/>
          <p:nvPr/>
        </p:nvSpPr>
        <p:spPr>
          <a:xfrm>
            <a:off x="11421516" y="8172374"/>
            <a:ext cx="1" cy="2717451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590" name="Line"/>
          <p:cNvSpPr/>
          <p:nvPr/>
        </p:nvSpPr>
        <p:spPr>
          <a:xfrm>
            <a:off x="7418111" y="10527897"/>
            <a:ext cx="2393183" cy="95081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591" name="Line"/>
          <p:cNvSpPr/>
          <p:nvPr/>
        </p:nvSpPr>
        <p:spPr>
          <a:xfrm>
            <a:off x="17223241" y="3981118"/>
            <a:ext cx="1" cy="52013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594" name="Group"/>
          <p:cNvGrpSpPr/>
          <p:nvPr/>
        </p:nvGrpSpPr>
        <p:grpSpPr>
          <a:xfrm>
            <a:off x="15031702" y="4556265"/>
            <a:ext cx="4383079" cy="861036"/>
            <a:chOff x="0" y="0"/>
            <a:chExt cx="4383077" cy="861034"/>
          </a:xfrm>
        </p:grpSpPr>
        <p:sp>
          <p:nvSpPr>
            <p:cNvPr id="592" name="Shape"/>
            <p:cNvSpPr/>
            <p:nvPr/>
          </p:nvSpPr>
          <p:spPr>
            <a:xfrm>
              <a:off x="0" y="18997"/>
              <a:ext cx="4383078" cy="842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593" name="Close RNALater"/>
            <p:cNvSpPr txBox="1"/>
            <p:nvPr/>
          </p:nvSpPr>
          <p:spPr>
            <a:xfrm>
              <a:off x="344747" y="0"/>
              <a:ext cx="3698699" cy="8050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/>
            <a:p>
              <a:r>
                <a:t>Close RNALater</a:t>
              </a:r>
            </a:p>
          </p:txBody>
        </p:sp>
      </p:grpSp>
      <p:sp>
        <p:nvSpPr>
          <p:cNvPr id="595" name="Line"/>
          <p:cNvSpPr/>
          <p:nvPr/>
        </p:nvSpPr>
        <p:spPr>
          <a:xfrm>
            <a:off x="17223241" y="5335628"/>
            <a:ext cx="1" cy="520129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598" name="Group"/>
          <p:cNvGrpSpPr/>
          <p:nvPr/>
        </p:nvGrpSpPr>
        <p:grpSpPr>
          <a:xfrm>
            <a:off x="14941168" y="7133473"/>
            <a:ext cx="4383079" cy="842038"/>
            <a:chOff x="0" y="0"/>
            <a:chExt cx="4383077" cy="842037"/>
          </a:xfrm>
        </p:grpSpPr>
        <p:sp>
          <p:nvSpPr>
            <p:cNvPr id="596" name="Shape"/>
            <p:cNvSpPr/>
            <p:nvPr/>
          </p:nvSpPr>
          <p:spPr>
            <a:xfrm>
              <a:off x="0" y="0"/>
              <a:ext cx="4383078" cy="842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597" name="Pump air to clear puck"/>
            <p:cNvSpPr txBox="1"/>
            <p:nvPr/>
          </p:nvSpPr>
          <p:spPr>
            <a:xfrm>
              <a:off x="344747" y="18735"/>
              <a:ext cx="3698698" cy="8050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/>
            <a:p>
              <a:r>
                <a:t>Pump air to clear puck</a:t>
              </a:r>
            </a:p>
          </p:txBody>
        </p:sp>
      </p:grpSp>
      <p:sp>
        <p:nvSpPr>
          <p:cNvPr id="599" name="Line"/>
          <p:cNvSpPr/>
          <p:nvPr/>
        </p:nvSpPr>
        <p:spPr>
          <a:xfrm rot="5325791">
            <a:off x="13311846" y="7786375"/>
            <a:ext cx="3710640" cy="41217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50"/>
                </a:lnTo>
                <a:lnTo>
                  <a:pt x="21216" y="21600"/>
                </a:lnTo>
              </a:path>
            </a:pathLst>
          </a:cu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602" name="Group"/>
          <p:cNvGrpSpPr/>
          <p:nvPr/>
        </p:nvGrpSpPr>
        <p:grpSpPr>
          <a:xfrm>
            <a:off x="15086494" y="5723498"/>
            <a:ext cx="4868946" cy="924536"/>
            <a:chOff x="0" y="-63500"/>
            <a:chExt cx="4868945" cy="924534"/>
          </a:xfrm>
        </p:grpSpPr>
        <p:sp>
          <p:nvSpPr>
            <p:cNvPr id="600" name="Shape"/>
            <p:cNvSpPr/>
            <p:nvPr/>
          </p:nvSpPr>
          <p:spPr>
            <a:xfrm>
              <a:off x="0" y="18997"/>
              <a:ext cx="4383078" cy="842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601" name="Open Air"/>
            <p:cNvSpPr txBox="1"/>
            <p:nvPr/>
          </p:nvSpPr>
          <p:spPr>
            <a:xfrm>
              <a:off x="1170247" y="-63500"/>
              <a:ext cx="3698699" cy="8050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/>
            <a:p>
              <a:r>
                <a:t>Open Air</a:t>
              </a:r>
            </a:p>
          </p:txBody>
        </p:sp>
      </p:grpSp>
      <p:sp>
        <p:nvSpPr>
          <p:cNvPr id="603" name="Line"/>
          <p:cNvSpPr/>
          <p:nvPr/>
        </p:nvSpPr>
        <p:spPr>
          <a:xfrm>
            <a:off x="17223241" y="6579749"/>
            <a:ext cx="1" cy="52013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606" name="Group"/>
          <p:cNvGrpSpPr/>
          <p:nvPr/>
        </p:nvGrpSpPr>
        <p:grpSpPr>
          <a:xfrm>
            <a:off x="21574207" y="1129280"/>
            <a:ext cx="1686077" cy="387511"/>
            <a:chOff x="0" y="0"/>
            <a:chExt cx="1686075" cy="387510"/>
          </a:xfrm>
        </p:grpSpPr>
        <p:sp>
          <p:nvSpPr>
            <p:cNvPr id="604" name="Oval"/>
            <p:cNvSpPr/>
            <p:nvPr/>
          </p:nvSpPr>
          <p:spPr>
            <a:xfrm>
              <a:off x="0" y="0"/>
              <a:ext cx="1654137" cy="387511"/>
            </a:xfrm>
            <a:prstGeom prst="ellipse">
              <a:avLst/>
            </a:prstGeom>
            <a:solidFill>
              <a:srgbClr val="FFFFFF"/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605" name="Sample"/>
            <p:cNvSpPr txBox="1"/>
            <p:nvPr/>
          </p:nvSpPr>
          <p:spPr>
            <a:xfrm>
              <a:off x="344725" y="12624"/>
              <a:ext cx="1341351" cy="3639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lnSpcReduction="10000"/>
            </a:bodyPr>
            <a:lstStyle>
              <a:lvl1pPr defTabSz="1536153">
                <a:defRPr sz="1764"/>
              </a:lvl1pPr>
            </a:lstStyle>
            <a:p>
              <a:r>
                <a:t>Sample</a:t>
              </a:r>
            </a:p>
          </p:txBody>
        </p:sp>
      </p:grpSp>
      <p:grpSp>
        <p:nvGrpSpPr>
          <p:cNvPr id="609" name="Group"/>
          <p:cNvGrpSpPr/>
          <p:nvPr/>
        </p:nvGrpSpPr>
        <p:grpSpPr>
          <a:xfrm>
            <a:off x="21669291" y="7970510"/>
            <a:ext cx="1341441" cy="324702"/>
            <a:chOff x="0" y="0"/>
            <a:chExt cx="1341440" cy="324701"/>
          </a:xfrm>
        </p:grpSpPr>
        <p:sp>
          <p:nvSpPr>
            <p:cNvPr id="607" name="Oval"/>
            <p:cNvSpPr/>
            <p:nvPr/>
          </p:nvSpPr>
          <p:spPr>
            <a:xfrm>
              <a:off x="0" y="0"/>
              <a:ext cx="1341441" cy="324702"/>
            </a:xfrm>
            <a:prstGeom prst="ellips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608" name="End"/>
            <p:cNvSpPr txBox="1"/>
            <p:nvPr/>
          </p:nvSpPr>
          <p:spPr>
            <a:xfrm>
              <a:off x="399652" y="11238"/>
              <a:ext cx="572072" cy="26588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lnSpcReduction="10000"/>
            </a:bodyPr>
            <a:lstStyle>
              <a:lvl1pPr defTabSz="1170402">
                <a:defRPr sz="1152"/>
              </a:lvl1pPr>
            </a:lstStyle>
            <a:p>
              <a:r>
                <a:t>End</a:t>
              </a:r>
            </a:p>
          </p:txBody>
        </p:sp>
      </p:grpSp>
      <p:sp>
        <p:nvSpPr>
          <p:cNvPr id="610" name="Line"/>
          <p:cNvSpPr/>
          <p:nvPr/>
        </p:nvSpPr>
        <p:spPr>
          <a:xfrm>
            <a:off x="22340010" y="7078975"/>
            <a:ext cx="1" cy="29975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611" name="Line"/>
          <p:cNvSpPr/>
          <p:nvPr/>
        </p:nvSpPr>
        <p:spPr>
          <a:xfrm>
            <a:off x="22372587" y="6460881"/>
            <a:ext cx="1" cy="299751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612" name="Line"/>
          <p:cNvSpPr/>
          <p:nvPr/>
        </p:nvSpPr>
        <p:spPr>
          <a:xfrm>
            <a:off x="22417244" y="5827980"/>
            <a:ext cx="1" cy="29975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613" name="Line"/>
          <p:cNvSpPr/>
          <p:nvPr/>
        </p:nvSpPr>
        <p:spPr>
          <a:xfrm>
            <a:off x="22417244" y="5173121"/>
            <a:ext cx="1" cy="29975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614" name="Line"/>
          <p:cNvSpPr/>
          <p:nvPr/>
        </p:nvSpPr>
        <p:spPr>
          <a:xfrm>
            <a:off x="22417244" y="4540235"/>
            <a:ext cx="1" cy="29975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615" name="Line"/>
          <p:cNvSpPr/>
          <p:nvPr/>
        </p:nvSpPr>
        <p:spPr>
          <a:xfrm>
            <a:off x="22401915" y="3308838"/>
            <a:ext cx="1" cy="29975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616" name="Line"/>
          <p:cNvSpPr/>
          <p:nvPr/>
        </p:nvSpPr>
        <p:spPr>
          <a:xfrm>
            <a:off x="22413080" y="2694126"/>
            <a:ext cx="1" cy="29975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617" name="Line"/>
          <p:cNvSpPr/>
          <p:nvPr/>
        </p:nvSpPr>
        <p:spPr>
          <a:xfrm>
            <a:off x="22340010" y="7677245"/>
            <a:ext cx="1" cy="29975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620" name="Group"/>
          <p:cNvGrpSpPr/>
          <p:nvPr/>
        </p:nvGrpSpPr>
        <p:grpSpPr>
          <a:xfrm>
            <a:off x="21683951" y="7363374"/>
            <a:ext cx="1940038" cy="304376"/>
            <a:chOff x="0" y="0"/>
            <a:chExt cx="1940036" cy="304374"/>
          </a:xfrm>
        </p:grpSpPr>
        <p:sp>
          <p:nvSpPr>
            <p:cNvPr id="618" name="Shape"/>
            <p:cNvSpPr/>
            <p:nvPr/>
          </p:nvSpPr>
          <p:spPr>
            <a:xfrm>
              <a:off x="0" y="14737"/>
              <a:ext cx="1318586" cy="2896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619" name="Decon system"/>
            <p:cNvSpPr txBox="1"/>
            <p:nvPr/>
          </p:nvSpPr>
          <p:spPr>
            <a:xfrm>
              <a:off x="127488" y="0"/>
              <a:ext cx="1812549" cy="2658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lnSpcReduction="10000"/>
            </a:bodyPr>
            <a:lstStyle>
              <a:lvl1pPr defTabSz="1170402">
                <a:defRPr sz="1152"/>
              </a:lvl1pPr>
            </a:lstStyle>
            <a:p>
              <a:r>
                <a:t>Decon system</a:t>
              </a:r>
            </a:p>
          </p:txBody>
        </p:sp>
      </p:grpSp>
      <p:sp>
        <p:nvSpPr>
          <p:cNvPr id="621" name="Line"/>
          <p:cNvSpPr/>
          <p:nvPr/>
        </p:nvSpPr>
        <p:spPr>
          <a:xfrm>
            <a:off x="22413080" y="2084052"/>
            <a:ext cx="1" cy="29975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622" name="Line"/>
          <p:cNvSpPr/>
          <p:nvPr/>
        </p:nvSpPr>
        <p:spPr>
          <a:xfrm>
            <a:off x="22413080" y="1497846"/>
            <a:ext cx="1" cy="29975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629" name="Group"/>
          <p:cNvGrpSpPr/>
          <p:nvPr/>
        </p:nvGrpSpPr>
        <p:grpSpPr>
          <a:xfrm>
            <a:off x="21701862" y="1745332"/>
            <a:ext cx="1661477" cy="1546283"/>
            <a:chOff x="0" y="0"/>
            <a:chExt cx="1661475" cy="1546281"/>
          </a:xfrm>
        </p:grpSpPr>
        <p:sp>
          <p:nvSpPr>
            <p:cNvPr id="623" name="Shape"/>
            <p:cNvSpPr/>
            <p:nvPr/>
          </p:nvSpPr>
          <p:spPr>
            <a:xfrm>
              <a:off x="12703" y="626445"/>
              <a:ext cx="1340201" cy="2896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624" name="Select Tube"/>
            <p:cNvSpPr txBox="1"/>
            <p:nvPr/>
          </p:nvSpPr>
          <p:spPr>
            <a:xfrm>
              <a:off x="214558" y="633665"/>
              <a:ext cx="1398157" cy="2658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lnSpcReduction="10000"/>
            </a:bodyPr>
            <a:lstStyle>
              <a:lvl1pPr defTabSz="1170402">
                <a:defRPr sz="1152"/>
              </a:lvl1pPr>
            </a:lstStyle>
            <a:p>
              <a:r>
                <a:t>Select Tube</a:t>
              </a:r>
            </a:p>
          </p:txBody>
        </p:sp>
        <p:sp>
          <p:nvSpPr>
            <p:cNvPr id="625" name="Shape"/>
            <p:cNvSpPr/>
            <p:nvPr/>
          </p:nvSpPr>
          <p:spPr>
            <a:xfrm>
              <a:off x="0" y="1256644"/>
              <a:ext cx="1284298" cy="2896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626" name="Load Puck"/>
            <p:cNvSpPr txBox="1"/>
            <p:nvPr/>
          </p:nvSpPr>
          <p:spPr>
            <a:xfrm>
              <a:off x="120349" y="1256600"/>
              <a:ext cx="1505068" cy="2658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lnSpcReduction="10000"/>
            </a:bodyPr>
            <a:lstStyle>
              <a:lvl1pPr defTabSz="1170402">
                <a:defRPr sz="1152"/>
              </a:lvl1pPr>
            </a:lstStyle>
            <a:p>
              <a:r>
                <a:t>Load Puck</a:t>
              </a:r>
            </a:p>
          </p:txBody>
        </p:sp>
        <p:sp>
          <p:nvSpPr>
            <p:cNvPr id="627" name="Shape"/>
            <p:cNvSpPr/>
            <p:nvPr/>
          </p:nvSpPr>
          <p:spPr>
            <a:xfrm>
              <a:off x="194240" y="5741"/>
              <a:ext cx="1206792" cy="2896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628" name="Purge System"/>
            <p:cNvSpPr txBox="1"/>
            <p:nvPr/>
          </p:nvSpPr>
          <p:spPr>
            <a:xfrm>
              <a:off x="275376" y="0"/>
              <a:ext cx="1386100" cy="2658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lnSpcReduction="10000"/>
            </a:bodyPr>
            <a:lstStyle>
              <a:lvl1pPr defTabSz="1170402">
                <a:defRPr sz="1152"/>
              </a:lvl1pPr>
            </a:lstStyle>
            <a:p>
              <a:r>
                <a:t>Purge System</a:t>
              </a:r>
            </a:p>
          </p:txBody>
        </p:sp>
      </p:grpSp>
      <p:sp>
        <p:nvSpPr>
          <p:cNvPr id="630" name="Filter Water"/>
          <p:cNvSpPr txBox="1"/>
          <p:nvPr/>
        </p:nvSpPr>
        <p:spPr>
          <a:xfrm>
            <a:off x="21873657" y="4233986"/>
            <a:ext cx="1464876" cy="265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 lnSpcReduction="10000"/>
          </a:bodyPr>
          <a:lstStyle>
            <a:lvl1pPr defTabSz="1170402">
              <a:defRPr sz="1152">
                <a:solidFill>
                  <a:srgbClr val="000000"/>
                </a:solidFill>
              </a:defRPr>
            </a:lvl1pPr>
          </a:lstStyle>
          <a:p>
            <a:r>
              <a:t>Filter Water</a:t>
            </a:r>
          </a:p>
        </p:txBody>
      </p:sp>
      <p:sp>
        <p:nvSpPr>
          <p:cNvPr id="631" name="Preserve"/>
          <p:cNvSpPr txBox="1"/>
          <p:nvPr/>
        </p:nvSpPr>
        <p:spPr>
          <a:xfrm>
            <a:off x="21896801" y="4873796"/>
            <a:ext cx="1147357" cy="265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 lnSpcReduction="10000"/>
          </a:bodyPr>
          <a:lstStyle>
            <a:lvl1pPr defTabSz="1170402">
              <a:defRPr sz="1152">
                <a:solidFill>
                  <a:srgbClr val="000000"/>
                </a:solidFill>
              </a:defRPr>
            </a:lvl1pPr>
          </a:lstStyle>
          <a:p>
            <a:r>
              <a:t>Preserve</a:t>
            </a:r>
          </a:p>
        </p:txBody>
      </p:sp>
      <p:sp>
        <p:nvSpPr>
          <p:cNvPr id="632" name="Purge"/>
          <p:cNvSpPr txBox="1"/>
          <p:nvPr/>
        </p:nvSpPr>
        <p:spPr>
          <a:xfrm>
            <a:off x="22113753" y="5508556"/>
            <a:ext cx="802507" cy="265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 lnSpcReduction="10000"/>
          </a:bodyPr>
          <a:lstStyle>
            <a:lvl1pPr defTabSz="1170402">
              <a:defRPr sz="1152">
                <a:solidFill>
                  <a:srgbClr val="000000"/>
                </a:solidFill>
              </a:defRPr>
            </a:lvl1pPr>
          </a:lstStyle>
          <a:p>
            <a:r>
              <a:t>Purge</a:t>
            </a:r>
          </a:p>
        </p:txBody>
      </p:sp>
      <p:grpSp>
        <p:nvGrpSpPr>
          <p:cNvPr id="635" name="Group"/>
          <p:cNvGrpSpPr/>
          <p:nvPr/>
        </p:nvGrpSpPr>
        <p:grpSpPr>
          <a:xfrm>
            <a:off x="21783450" y="6770977"/>
            <a:ext cx="1741039" cy="289638"/>
            <a:chOff x="0" y="0"/>
            <a:chExt cx="1741037" cy="289637"/>
          </a:xfrm>
        </p:grpSpPr>
        <p:sp>
          <p:nvSpPr>
            <p:cNvPr id="633" name="Unload Puck"/>
            <p:cNvSpPr txBox="1"/>
            <p:nvPr/>
          </p:nvSpPr>
          <p:spPr>
            <a:xfrm>
              <a:off x="101995" y="8683"/>
              <a:ext cx="1639043" cy="2658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lnSpcReduction="10000"/>
            </a:bodyPr>
            <a:lstStyle>
              <a:lvl1pPr defTabSz="1170402">
                <a:defRPr sz="1152"/>
              </a:lvl1pPr>
            </a:lstStyle>
            <a:p>
              <a:r>
                <a:t>Unload Puck</a:t>
              </a:r>
            </a:p>
          </p:txBody>
        </p:sp>
        <p:sp>
          <p:nvSpPr>
            <p:cNvPr id="634" name="Shape"/>
            <p:cNvSpPr/>
            <p:nvPr/>
          </p:nvSpPr>
          <p:spPr>
            <a:xfrm>
              <a:off x="0" y="0"/>
              <a:ext cx="1184240" cy="2896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sp>
        <p:nvSpPr>
          <p:cNvPr id="636" name="Line"/>
          <p:cNvSpPr/>
          <p:nvPr/>
        </p:nvSpPr>
        <p:spPr>
          <a:xfrm>
            <a:off x="22403402" y="3949106"/>
            <a:ext cx="1" cy="29975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639" name="Group"/>
          <p:cNvGrpSpPr/>
          <p:nvPr/>
        </p:nvGrpSpPr>
        <p:grpSpPr>
          <a:xfrm>
            <a:off x="21552882" y="3631819"/>
            <a:ext cx="1501084" cy="293286"/>
            <a:chOff x="0" y="0"/>
            <a:chExt cx="1501082" cy="293284"/>
          </a:xfrm>
        </p:grpSpPr>
        <p:sp>
          <p:nvSpPr>
            <p:cNvPr id="637" name="Shape"/>
            <p:cNvSpPr/>
            <p:nvPr/>
          </p:nvSpPr>
          <p:spPr>
            <a:xfrm>
              <a:off x="0" y="3647"/>
              <a:ext cx="1501083" cy="2896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solidFill>
              <a:srgbClr val="D5D5D5"/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638" name="Write to puck"/>
            <p:cNvSpPr txBox="1"/>
            <p:nvPr/>
          </p:nvSpPr>
          <p:spPr>
            <a:xfrm>
              <a:off x="224582" y="0"/>
              <a:ext cx="1055804" cy="2658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lnSpcReduction="10000"/>
            </a:bodyPr>
            <a:lstStyle>
              <a:lvl1pPr defTabSz="1170402">
                <a:defRPr sz="1152"/>
              </a:lvl1pPr>
            </a:lstStyle>
            <a:p>
              <a:r>
                <a:t>Write to puck</a:t>
              </a:r>
            </a:p>
          </p:txBody>
        </p:sp>
      </p:grpSp>
      <p:grpSp>
        <p:nvGrpSpPr>
          <p:cNvPr id="642" name="Group"/>
          <p:cNvGrpSpPr/>
          <p:nvPr/>
        </p:nvGrpSpPr>
        <p:grpSpPr>
          <a:xfrm>
            <a:off x="21692281" y="6157250"/>
            <a:ext cx="1501084" cy="293286"/>
            <a:chOff x="0" y="0"/>
            <a:chExt cx="1501082" cy="293284"/>
          </a:xfrm>
        </p:grpSpPr>
        <p:sp>
          <p:nvSpPr>
            <p:cNvPr id="640" name="Shape"/>
            <p:cNvSpPr/>
            <p:nvPr/>
          </p:nvSpPr>
          <p:spPr>
            <a:xfrm>
              <a:off x="0" y="3647"/>
              <a:ext cx="1501083" cy="2896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solidFill>
              <a:srgbClr val="D5D5D5"/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641" name="Write to puck"/>
            <p:cNvSpPr txBox="1"/>
            <p:nvPr/>
          </p:nvSpPr>
          <p:spPr>
            <a:xfrm>
              <a:off x="224582" y="0"/>
              <a:ext cx="1055804" cy="2658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lnSpcReduction="10000"/>
            </a:bodyPr>
            <a:lstStyle>
              <a:lvl1pPr defTabSz="1170402">
                <a:defRPr sz="1152"/>
              </a:lvl1pPr>
            </a:lstStyle>
            <a:p>
              <a:r>
                <a:t>Write to puck</a:t>
              </a:r>
            </a:p>
          </p:txBody>
        </p:sp>
      </p:grp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Oval"/>
          <p:cNvSpPr/>
          <p:nvPr/>
        </p:nvSpPr>
        <p:spPr>
          <a:xfrm>
            <a:off x="13539112" y="2672981"/>
            <a:ext cx="3061510" cy="1270001"/>
          </a:xfrm>
          <a:prstGeom prst="ellipse">
            <a:avLst/>
          </a:prstGeom>
          <a:solidFill>
            <a:schemeClr val="accent2">
              <a:hueOff val="192982"/>
              <a:satOff val="17755"/>
              <a:lumOff val="-28483"/>
            </a:schemeClr>
          </a:solidFill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45" name="Process Flow diagram III"/>
          <p:cNvSpPr txBox="1">
            <a:spLocks noGrp="1"/>
          </p:cNvSpPr>
          <p:nvPr>
            <p:ph type="title"/>
          </p:nvPr>
        </p:nvSpPr>
        <p:spPr>
          <a:xfrm>
            <a:off x="431800" y="192745"/>
            <a:ext cx="12065134" cy="1434949"/>
          </a:xfrm>
          <a:prstGeom prst="rect">
            <a:avLst/>
          </a:prstGeom>
        </p:spPr>
        <p:txBody>
          <a:bodyPr/>
          <a:lstStyle>
            <a:lvl1pPr defTabSz="2365188">
              <a:defRPr sz="8245" spc="-164"/>
            </a:lvl1pPr>
          </a:lstStyle>
          <a:p>
            <a:r>
              <a:t>Process Flow diagram III</a:t>
            </a:r>
          </a:p>
        </p:txBody>
      </p:sp>
      <p:sp>
        <p:nvSpPr>
          <p:cNvPr id="646" name="Oval"/>
          <p:cNvSpPr/>
          <p:nvPr/>
        </p:nvSpPr>
        <p:spPr>
          <a:xfrm>
            <a:off x="5499687" y="2571381"/>
            <a:ext cx="3061510" cy="1270001"/>
          </a:xfrm>
          <a:prstGeom prst="ellipse">
            <a:avLst/>
          </a:prstGeom>
          <a:solidFill>
            <a:schemeClr val="accent4">
              <a:hueOff val="-1247790"/>
              <a:lumOff val="-12326"/>
            </a:schemeClr>
          </a:solidFill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47" name="Decon system"/>
          <p:cNvSpPr txBox="1"/>
          <p:nvPr/>
        </p:nvSpPr>
        <p:spPr>
          <a:xfrm>
            <a:off x="13759021" y="3021393"/>
            <a:ext cx="2630438" cy="5731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100">
                <a:solidFill>
                  <a:srgbClr val="FFFFFF"/>
                </a:solidFill>
              </a:defRPr>
            </a:lvl1pPr>
          </a:lstStyle>
          <a:p>
            <a:r>
              <a:t>Decon system</a:t>
            </a:r>
          </a:p>
        </p:txBody>
      </p:sp>
      <p:sp>
        <p:nvSpPr>
          <p:cNvPr id="648" name="Line"/>
          <p:cNvSpPr/>
          <p:nvPr/>
        </p:nvSpPr>
        <p:spPr>
          <a:xfrm>
            <a:off x="7030441" y="3896399"/>
            <a:ext cx="1" cy="52013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649" name="Line"/>
          <p:cNvSpPr/>
          <p:nvPr/>
        </p:nvSpPr>
        <p:spPr>
          <a:xfrm>
            <a:off x="14979333" y="3997999"/>
            <a:ext cx="1" cy="52013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650" name="Unload Puck"/>
          <p:cNvSpPr txBox="1"/>
          <p:nvPr/>
        </p:nvSpPr>
        <p:spPr>
          <a:xfrm>
            <a:off x="5879440" y="2932315"/>
            <a:ext cx="2302003" cy="548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solidFill>
                  <a:srgbClr val="000000"/>
                </a:solidFill>
              </a:defRPr>
            </a:lvl1pPr>
          </a:lstStyle>
          <a:p>
            <a:r>
              <a:t>Unload Puck</a:t>
            </a:r>
          </a:p>
        </p:txBody>
      </p:sp>
      <p:sp>
        <p:nvSpPr>
          <p:cNvPr id="651" name="Shape"/>
          <p:cNvSpPr/>
          <p:nvPr/>
        </p:nvSpPr>
        <p:spPr>
          <a:xfrm>
            <a:off x="12787794" y="4587838"/>
            <a:ext cx="4383079" cy="8420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52" y="424"/>
                </a:moveTo>
                <a:lnTo>
                  <a:pt x="0" y="21600"/>
                </a:lnTo>
                <a:lnTo>
                  <a:pt x="19584" y="19866"/>
                </a:lnTo>
                <a:lnTo>
                  <a:pt x="21600" y="0"/>
                </a:lnTo>
                <a:lnTo>
                  <a:pt x="1552" y="424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52" name="Move arm to decon position"/>
          <p:cNvSpPr txBox="1"/>
          <p:nvPr/>
        </p:nvSpPr>
        <p:spPr>
          <a:xfrm>
            <a:off x="13132542" y="4568840"/>
            <a:ext cx="3698698" cy="805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ctr" defTabSz="2292038">
              <a:defRPr sz="2256"/>
            </a:lvl1pPr>
          </a:lstStyle>
          <a:p>
            <a:r>
              <a:t>Move arm to decon position</a:t>
            </a:r>
          </a:p>
        </p:txBody>
      </p:sp>
      <p:sp>
        <p:nvSpPr>
          <p:cNvPr id="653" name="Line"/>
          <p:cNvSpPr/>
          <p:nvPr/>
        </p:nvSpPr>
        <p:spPr>
          <a:xfrm>
            <a:off x="14979333" y="5352508"/>
            <a:ext cx="1" cy="52013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654" name="Shape"/>
          <p:cNvSpPr/>
          <p:nvPr/>
        </p:nvSpPr>
        <p:spPr>
          <a:xfrm>
            <a:off x="12787794" y="5923497"/>
            <a:ext cx="4383079" cy="8420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52" y="424"/>
                </a:moveTo>
                <a:lnTo>
                  <a:pt x="0" y="21600"/>
                </a:lnTo>
                <a:lnTo>
                  <a:pt x="19584" y="19866"/>
                </a:lnTo>
                <a:lnTo>
                  <a:pt x="21600" y="0"/>
                </a:lnTo>
                <a:lnTo>
                  <a:pt x="1552" y="424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55" name="Close clamp until clamp…"/>
          <p:cNvSpPr txBox="1"/>
          <p:nvPr/>
        </p:nvSpPr>
        <p:spPr>
          <a:xfrm>
            <a:off x="13183342" y="5942233"/>
            <a:ext cx="3698698" cy="805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pPr algn="ctr" defTabSz="2292038">
              <a:defRPr sz="2256"/>
            </a:pPr>
            <a:r>
              <a:t>Close clamp until clamp</a:t>
            </a:r>
          </a:p>
          <a:p>
            <a:pPr algn="ctr" defTabSz="2292038">
              <a:defRPr sz="2256"/>
            </a:pPr>
            <a:r>
              <a:t>force = threshold</a:t>
            </a:r>
          </a:p>
        </p:txBody>
      </p:sp>
      <p:grpSp>
        <p:nvGrpSpPr>
          <p:cNvPr id="658" name="Group"/>
          <p:cNvGrpSpPr/>
          <p:nvPr/>
        </p:nvGrpSpPr>
        <p:grpSpPr>
          <a:xfrm>
            <a:off x="4943410" y="4471546"/>
            <a:ext cx="4383079" cy="861036"/>
            <a:chOff x="0" y="0"/>
            <a:chExt cx="4383077" cy="861034"/>
          </a:xfrm>
        </p:grpSpPr>
        <p:sp>
          <p:nvSpPr>
            <p:cNvPr id="656" name="Shape"/>
            <p:cNvSpPr/>
            <p:nvPr/>
          </p:nvSpPr>
          <p:spPr>
            <a:xfrm>
              <a:off x="0" y="18997"/>
              <a:ext cx="4383078" cy="842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657" name="Close all valves"/>
            <p:cNvSpPr txBox="1"/>
            <p:nvPr/>
          </p:nvSpPr>
          <p:spPr>
            <a:xfrm>
              <a:off x="344747" y="0"/>
              <a:ext cx="3698699" cy="8050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/>
            <a:p>
              <a:r>
                <a:t>Close all valves</a:t>
              </a:r>
            </a:p>
          </p:txBody>
        </p:sp>
      </p:grpSp>
      <p:sp>
        <p:nvSpPr>
          <p:cNvPr id="659" name="Line"/>
          <p:cNvSpPr/>
          <p:nvPr/>
        </p:nvSpPr>
        <p:spPr>
          <a:xfrm flipH="1">
            <a:off x="12821616" y="11001972"/>
            <a:ext cx="1199240" cy="83485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662" name="Group"/>
          <p:cNvGrpSpPr/>
          <p:nvPr/>
        </p:nvGrpSpPr>
        <p:grpSpPr>
          <a:xfrm>
            <a:off x="4838902" y="8399861"/>
            <a:ext cx="4383079" cy="924536"/>
            <a:chOff x="0" y="-63500"/>
            <a:chExt cx="4383077" cy="924534"/>
          </a:xfrm>
        </p:grpSpPr>
        <p:sp>
          <p:nvSpPr>
            <p:cNvPr id="660" name="Shape"/>
            <p:cNvSpPr/>
            <p:nvPr/>
          </p:nvSpPr>
          <p:spPr>
            <a:xfrm>
              <a:off x="0" y="18997"/>
              <a:ext cx="4383078" cy="842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661" name="reacquire puck"/>
            <p:cNvSpPr txBox="1"/>
            <p:nvPr/>
          </p:nvSpPr>
          <p:spPr>
            <a:xfrm>
              <a:off x="535247" y="-63500"/>
              <a:ext cx="3698699" cy="8050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/>
            <a:p>
              <a:r>
                <a:t>reacquire puck</a:t>
              </a:r>
            </a:p>
          </p:txBody>
        </p:sp>
      </p:grpSp>
      <p:sp>
        <p:nvSpPr>
          <p:cNvPr id="663" name="Line"/>
          <p:cNvSpPr/>
          <p:nvPr/>
        </p:nvSpPr>
        <p:spPr>
          <a:xfrm>
            <a:off x="7030441" y="9270427"/>
            <a:ext cx="1" cy="520129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666" name="Group"/>
          <p:cNvGrpSpPr/>
          <p:nvPr/>
        </p:nvGrpSpPr>
        <p:grpSpPr>
          <a:xfrm>
            <a:off x="4838902" y="9845573"/>
            <a:ext cx="4383079" cy="861036"/>
            <a:chOff x="0" y="0"/>
            <a:chExt cx="4383077" cy="861034"/>
          </a:xfrm>
        </p:grpSpPr>
        <p:sp>
          <p:nvSpPr>
            <p:cNvPr id="664" name="Shape"/>
            <p:cNvSpPr/>
            <p:nvPr/>
          </p:nvSpPr>
          <p:spPr>
            <a:xfrm>
              <a:off x="0" y="18997"/>
              <a:ext cx="4383078" cy="842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665" name="move puck to bucket"/>
            <p:cNvSpPr txBox="1"/>
            <p:nvPr/>
          </p:nvSpPr>
          <p:spPr>
            <a:xfrm>
              <a:off x="344747" y="0"/>
              <a:ext cx="3698699" cy="8050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/>
            <a:p>
              <a:r>
                <a:t>move puck to bucket</a:t>
              </a:r>
            </a:p>
          </p:txBody>
        </p:sp>
      </p:grpSp>
      <p:sp>
        <p:nvSpPr>
          <p:cNvPr id="667" name="Line"/>
          <p:cNvSpPr/>
          <p:nvPr/>
        </p:nvSpPr>
        <p:spPr>
          <a:xfrm>
            <a:off x="8838040" y="10991799"/>
            <a:ext cx="1303902" cy="898306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668" name="Line"/>
          <p:cNvSpPr/>
          <p:nvPr/>
        </p:nvSpPr>
        <p:spPr>
          <a:xfrm>
            <a:off x="7030441" y="5290765"/>
            <a:ext cx="1" cy="52013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671" name="Group"/>
          <p:cNvGrpSpPr/>
          <p:nvPr/>
        </p:nvGrpSpPr>
        <p:grpSpPr>
          <a:xfrm>
            <a:off x="4943410" y="5865912"/>
            <a:ext cx="4383079" cy="861036"/>
            <a:chOff x="0" y="0"/>
            <a:chExt cx="4383077" cy="861034"/>
          </a:xfrm>
        </p:grpSpPr>
        <p:sp>
          <p:nvSpPr>
            <p:cNvPr id="669" name="Shape"/>
            <p:cNvSpPr/>
            <p:nvPr/>
          </p:nvSpPr>
          <p:spPr>
            <a:xfrm>
              <a:off x="0" y="18997"/>
              <a:ext cx="4383078" cy="842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670" name="open clamp"/>
            <p:cNvSpPr txBox="1"/>
            <p:nvPr/>
          </p:nvSpPr>
          <p:spPr>
            <a:xfrm>
              <a:off x="344747" y="0"/>
              <a:ext cx="3698699" cy="8050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/>
            <a:p>
              <a:r>
                <a:t>open clamp</a:t>
              </a:r>
            </a:p>
          </p:txBody>
        </p:sp>
      </p:grpSp>
      <p:sp>
        <p:nvSpPr>
          <p:cNvPr id="672" name="Line"/>
          <p:cNvSpPr/>
          <p:nvPr/>
        </p:nvSpPr>
        <p:spPr>
          <a:xfrm>
            <a:off x="7030441" y="6693470"/>
            <a:ext cx="1" cy="520129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675" name="Group"/>
          <p:cNvGrpSpPr/>
          <p:nvPr/>
        </p:nvGrpSpPr>
        <p:grpSpPr>
          <a:xfrm>
            <a:off x="4943410" y="7268616"/>
            <a:ext cx="4383079" cy="861036"/>
            <a:chOff x="0" y="0"/>
            <a:chExt cx="4383077" cy="861034"/>
          </a:xfrm>
        </p:grpSpPr>
        <p:sp>
          <p:nvSpPr>
            <p:cNvPr id="673" name="Shape"/>
            <p:cNvSpPr/>
            <p:nvPr/>
          </p:nvSpPr>
          <p:spPr>
            <a:xfrm>
              <a:off x="0" y="18997"/>
              <a:ext cx="4383078" cy="842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2" y="424"/>
                  </a:moveTo>
                  <a:lnTo>
                    <a:pt x="0" y="21600"/>
                  </a:lnTo>
                  <a:lnTo>
                    <a:pt x="19584" y="19866"/>
                  </a:lnTo>
                  <a:lnTo>
                    <a:pt x="21600" y="0"/>
                  </a:lnTo>
                  <a:lnTo>
                    <a:pt x="1552" y="424"/>
                  </a:lnTo>
                  <a:close/>
                </a:path>
              </a:pathLst>
            </a:cu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674" name="Move arm to engage puck"/>
            <p:cNvSpPr txBox="1"/>
            <p:nvPr/>
          </p:nvSpPr>
          <p:spPr>
            <a:xfrm>
              <a:off x="344747" y="0"/>
              <a:ext cx="3698699" cy="8050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/>
            <a:p>
              <a:r>
                <a:t>Move arm to engage puck</a:t>
              </a:r>
            </a:p>
          </p:txBody>
        </p:sp>
      </p:grpSp>
      <p:grpSp>
        <p:nvGrpSpPr>
          <p:cNvPr id="678" name="Group"/>
          <p:cNvGrpSpPr/>
          <p:nvPr/>
        </p:nvGrpSpPr>
        <p:grpSpPr>
          <a:xfrm>
            <a:off x="9985695" y="11584406"/>
            <a:ext cx="3061510" cy="1270001"/>
            <a:chOff x="0" y="0"/>
            <a:chExt cx="3061509" cy="1270000"/>
          </a:xfrm>
        </p:grpSpPr>
        <p:sp>
          <p:nvSpPr>
            <p:cNvPr id="676" name="Oval"/>
            <p:cNvSpPr/>
            <p:nvPr/>
          </p:nvSpPr>
          <p:spPr>
            <a:xfrm>
              <a:off x="0" y="0"/>
              <a:ext cx="3061510" cy="1270000"/>
            </a:xfrm>
            <a:prstGeom prst="ellipse">
              <a:avLst/>
            </a:prstGeom>
            <a:solidFill>
              <a:schemeClr val="accent5">
                <a:hueOff val="-152895"/>
                <a:lumOff val="12368"/>
              </a:schemeClr>
            </a:solidFill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3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677" name="End"/>
            <p:cNvSpPr txBox="1"/>
            <p:nvPr/>
          </p:nvSpPr>
          <p:spPr>
            <a:xfrm>
              <a:off x="1071268" y="404317"/>
              <a:ext cx="650749" cy="4613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End</a:t>
              </a:r>
            </a:p>
          </p:txBody>
        </p:sp>
      </p:grpSp>
      <p:sp>
        <p:nvSpPr>
          <p:cNvPr id="679" name="Line"/>
          <p:cNvSpPr/>
          <p:nvPr/>
        </p:nvSpPr>
        <p:spPr>
          <a:xfrm>
            <a:off x="7030441" y="8096174"/>
            <a:ext cx="1" cy="380173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727" name="Group"/>
          <p:cNvGrpSpPr/>
          <p:nvPr/>
        </p:nvGrpSpPr>
        <p:grpSpPr>
          <a:xfrm>
            <a:off x="21552882" y="1129280"/>
            <a:ext cx="2071108" cy="7165932"/>
            <a:chOff x="0" y="0"/>
            <a:chExt cx="2071106" cy="7165930"/>
          </a:xfrm>
        </p:grpSpPr>
        <p:grpSp>
          <p:nvGrpSpPr>
            <p:cNvPr id="682" name="Group"/>
            <p:cNvGrpSpPr/>
            <p:nvPr/>
          </p:nvGrpSpPr>
          <p:grpSpPr>
            <a:xfrm>
              <a:off x="21324" y="0"/>
              <a:ext cx="1686077" cy="387511"/>
              <a:chOff x="0" y="0"/>
              <a:chExt cx="1686075" cy="387510"/>
            </a:xfrm>
          </p:grpSpPr>
          <p:sp>
            <p:nvSpPr>
              <p:cNvPr id="680" name="Oval"/>
              <p:cNvSpPr/>
              <p:nvPr/>
            </p:nvSpPr>
            <p:spPr>
              <a:xfrm>
                <a:off x="0" y="0"/>
                <a:ext cx="1654137" cy="387511"/>
              </a:xfrm>
              <a:prstGeom prst="ellipse">
                <a:avLst/>
              </a:prstGeom>
              <a:solidFill>
                <a:srgbClr val="FFFFFF"/>
              </a:solidFill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681" name="Sample"/>
              <p:cNvSpPr txBox="1"/>
              <p:nvPr/>
            </p:nvSpPr>
            <p:spPr>
              <a:xfrm>
                <a:off x="344725" y="12624"/>
                <a:ext cx="1341351" cy="36394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rmAutofit lnSpcReduction="10000"/>
              </a:bodyPr>
              <a:lstStyle>
                <a:lvl1pPr defTabSz="1536153">
                  <a:defRPr sz="1764"/>
                </a:lvl1pPr>
              </a:lstStyle>
              <a:p>
                <a:r>
                  <a:t>Sample</a:t>
                </a:r>
              </a:p>
            </p:txBody>
          </p:sp>
        </p:grpSp>
        <p:grpSp>
          <p:nvGrpSpPr>
            <p:cNvPr id="685" name="Group"/>
            <p:cNvGrpSpPr/>
            <p:nvPr/>
          </p:nvGrpSpPr>
          <p:grpSpPr>
            <a:xfrm>
              <a:off x="116408" y="6841229"/>
              <a:ext cx="1341441" cy="324702"/>
              <a:chOff x="0" y="0"/>
              <a:chExt cx="1341440" cy="324701"/>
            </a:xfrm>
          </p:grpSpPr>
          <p:sp>
            <p:nvSpPr>
              <p:cNvPr id="683" name="Oval"/>
              <p:cNvSpPr/>
              <p:nvPr/>
            </p:nvSpPr>
            <p:spPr>
              <a:xfrm>
                <a:off x="0" y="0"/>
                <a:ext cx="1341441" cy="324702"/>
              </a:xfrm>
              <a:prstGeom prst="ellipse">
                <a:avLst/>
              </a:prstGeom>
              <a:noFill/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684" name="End"/>
              <p:cNvSpPr txBox="1"/>
              <p:nvPr/>
            </p:nvSpPr>
            <p:spPr>
              <a:xfrm>
                <a:off x="399652" y="11238"/>
                <a:ext cx="572072" cy="2658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rmAutofit lnSpcReduction="10000"/>
              </a:bodyPr>
              <a:lstStyle>
                <a:lvl1pPr defTabSz="1170402">
                  <a:defRPr sz="1152"/>
                </a:lvl1pPr>
              </a:lstStyle>
              <a:p>
                <a:r>
                  <a:t>End</a:t>
                </a:r>
              </a:p>
            </p:txBody>
          </p:sp>
        </p:grpSp>
        <p:sp>
          <p:nvSpPr>
            <p:cNvPr id="686" name="Line"/>
            <p:cNvSpPr/>
            <p:nvPr/>
          </p:nvSpPr>
          <p:spPr>
            <a:xfrm flipH="1">
              <a:off x="787127" y="5949694"/>
              <a:ext cx="1" cy="299750"/>
            </a:xfrm>
            <a:prstGeom prst="line">
              <a:avLst/>
            </a:prstGeom>
            <a:noFill/>
            <a:ln w="63500" cap="flat">
              <a:solidFill>
                <a:srgbClr val="07AED5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687" name="Line"/>
            <p:cNvSpPr/>
            <p:nvPr/>
          </p:nvSpPr>
          <p:spPr>
            <a:xfrm flipH="1">
              <a:off x="819703" y="5331600"/>
              <a:ext cx="1" cy="299751"/>
            </a:xfrm>
            <a:prstGeom prst="line">
              <a:avLst/>
            </a:prstGeom>
            <a:noFill/>
            <a:ln w="63500" cap="flat">
              <a:solidFill>
                <a:srgbClr val="07AED5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688" name="Line"/>
            <p:cNvSpPr/>
            <p:nvPr/>
          </p:nvSpPr>
          <p:spPr>
            <a:xfrm flipH="1">
              <a:off x="864361" y="4698699"/>
              <a:ext cx="1" cy="299750"/>
            </a:xfrm>
            <a:prstGeom prst="line">
              <a:avLst/>
            </a:prstGeom>
            <a:noFill/>
            <a:ln w="63500" cap="flat">
              <a:solidFill>
                <a:srgbClr val="07AED5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689" name="Line"/>
            <p:cNvSpPr/>
            <p:nvPr/>
          </p:nvSpPr>
          <p:spPr>
            <a:xfrm flipH="1">
              <a:off x="864361" y="4043841"/>
              <a:ext cx="1" cy="299750"/>
            </a:xfrm>
            <a:prstGeom prst="line">
              <a:avLst/>
            </a:prstGeom>
            <a:noFill/>
            <a:ln w="63500" cap="flat">
              <a:solidFill>
                <a:srgbClr val="07AED5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690" name="Line"/>
            <p:cNvSpPr/>
            <p:nvPr/>
          </p:nvSpPr>
          <p:spPr>
            <a:xfrm flipH="1">
              <a:off x="864361" y="3410955"/>
              <a:ext cx="1" cy="299750"/>
            </a:xfrm>
            <a:prstGeom prst="line">
              <a:avLst/>
            </a:prstGeom>
            <a:noFill/>
            <a:ln w="63500" cap="flat">
              <a:solidFill>
                <a:srgbClr val="07AED5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691" name="Line"/>
            <p:cNvSpPr/>
            <p:nvPr/>
          </p:nvSpPr>
          <p:spPr>
            <a:xfrm flipH="1">
              <a:off x="849033" y="2179558"/>
              <a:ext cx="1" cy="299750"/>
            </a:xfrm>
            <a:prstGeom prst="line">
              <a:avLst/>
            </a:prstGeom>
            <a:noFill/>
            <a:ln w="63500" cap="flat">
              <a:solidFill>
                <a:srgbClr val="07AED5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692" name="Line"/>
            <p:cNvSpPr/>
            <p:nvPr/>
          </p:nvSpPr>
          <p:spPr>
            <a:xfrm flipH="1">
              <a:off x="860197" y="1564846"/>
              <a:ext cx="1" cy="299750"/>
            </a:xfrm>
            <a:prstGeom prst="line">
              <a:avLst/>
            </a:prstGeom>
            <a:noFill/>
            <a:ln w="63500" cap="flat">
              <a:solidFill>
                <a:srgbClr val="07AED5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693" name="Line"/>
            <p:cNvSpPr/>
            <p:nvPr/>
          </p:nvSpPr>
          <p:spPr>
            <a:xfrm flipH="1">
              <a:off x="787127" y="6547964"/>
              <a:ext cx="1" cy="299750"/>
            </a:xfrm>
            <a:prstGeom prst="line">
              <a:avLst/>
            </a:prstGeom>
            <a:noFill/>
            <a:ln w="63500" cap="flat">
              <a:solidFill>
                <a:srgbClr val="07AED5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grpSp>
          <p:nvGrpSpPr>
            <p:cNvPr id="696" name="Group"/>
            <p:cNvGrpSpPr/>
            <p:nvPr/>
          </p:nvGrpSpPr>
          <p:grpSpPr>
            <a:xfrm>
              <a:off x="131069" y="6234093"/>
              <a:ext cx="1940038" cy="304377"/>
              <a:chOff x="0" y="0"/>
              <a:chExt cx="1940036" cy="304375"/>
            </a:xfrm>
          </p:grpSpPr>
          <p:sp>
            <p:nvSpPr>
              <p:cNvPr id="694" name="Shape"/>
              <p:cNvSpPr/>
              <p:nvPr/>
            </p:nvSpPr>
            <p:spPr>
              <a:xfrm>
                <a:off x="0" y="14737"/>
                <a:ext cx="1318586" cy="2896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52" y="424"/>
                    </a:moveTo>
                    <a:lnTo>
                      <a:pt x="0" y="21600"/>
                    </a:lnTo>
                    <a:lnTo>
                      <a:pt x="19584" y="19866"/>
                    </a:lnTo>
                    <a:lnTo>
                      <a:pt x="21600" y="0"/>
                    </a:lnTo>
                    <a:lnTo>
                      <a:pt x="1552" y="424"/>
                    </a:lnTo>
                    <a:close/>
                  </a:path>
                </a:pathLst>
              </a:custGeom>
              <a:solidFill>
                <a:schemeClr val="accent2">
                  <a:hueOff val="192982"/>
                  <a:satOff val="17755"/>
                  <a:lumOff val="-28483"/>
                </a:schemeClr>
              </a:solidFill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695" name="Decon system"/>
              <p:cNvSpPr txBox="1"/>
              <p:nvPr/>
            </p:nvSpPr>
            <p:spPr>
              <a:xfrm>
                <a:off x="127488" y="0"/>
                <a:ext cx="1812549" cy="26588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rmAutofit lnSpcReduction="10000"/>
              </a:bodyPr>
              <a:lstStyle>
                <a:lvl1pPr defTabSz="1170402">
                  <a:defRPr sz="1152">
                    <a:solidFill>
                      <a:srgbClr val="FFFFFF"/>
                    </a:solidFill>
                  </a:defRPr>
                </a:lvl1pPr>
              </a:lstStyle>
              <a:p>
                <a:r>
                  <a:t>Decon system</a:t>
                </a:r>
              </a:p>
            </p:txBody>
          </p:sp>
        </p:grpSp>
        <p:sp>
          <p:nvSpPr>
            <p:cNvPr id="697" name="Line"/>
            <p:cNvSpPr/>
            <p:nvPr/>
          </p:nvSpPr>
          <p:spPr>
            <a:xfrm flipH="1">
              <a:off x="860197" y="954771"/>
              <a:ext cx="1" cy="299750"/>
            </a:xfrm>
            <a:prstGeom prst="line">
              <a:avLst/>
            </a:prstGeom>
            <a:noFill/>
            <a:ln w="63500" cap="flat">
              <a:solidFill>
                <a:srgbClr val="07AED5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698" name="Line"/>
            <p:cNvSpPr/>
            <p:nvPr/>
          </p:nvSpPr>
          <p:spPr>
            <a:xfrm flipH="1">
              <a:off x="860197" y="368565"/>
              <a:ext cx="1" cy="299751"/>
            </a:xfrm>
            <a:prstGeom prst="line">
              <a:avLst/>
            </a:prstGeom>
            <a:noFill/>
            <a:ln w="63500" cap="flat">
              <a:solidFill>
                <a:srgbClr val="07AED5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grpSp>
          <p:nvGrpSpPr>
            <p:cNvPr id="701" name="Group"/>
            <p:cNvGrpSpPr/>
            <p:nvPr/>
          </p:nvGrpSpPr>
          <p:grpSpPr>
            <a:xfrm>
              <a:off x="161683" y="1242497"/>
              <a:ext cx="1600012" cy="289638"/>
              <a:chOff x="0" y="0"/>
              <a:chExt cx="1600011" cy="289637"/>
            </a:xfrm>
          </p:grpSpPr>
          <p:sp>
            <p:nvSpPr>
              <p:cNvPr id="699" name="Shape"/>
              <p:cNvSpPr/>
              <p:nvPr/>
            </p:nvSpPr>
            <p:spPr>
              <a:xfrm>
                <a:off x="0" y="0"/>
                <a:ext cx="1340200" cy="2896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52" y="424"/>
                    </a:moveTo>
                    <a:lnTo>
                      <a:pt x="0" y="21600"/>
                    </a:lnTo>
                    <a:lnTo>
                      <a:pt x="19584" y="19866"/>
                    </a:lnTo>
                    <a:lnTo>
                      <a:pt x="21600" y="0"/>
                    </a:lnTo>
                    <a:lnTo>
                      <a:pt x="1552" y="424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700" name="Select Tube"/>
              <p:cNvSpPr txBox="1"/>
              <p:nvPr/>
            </p:nvSpPr>
            <p:spPr>
              <a:xfrm>
                <a:off x="201855" y="7220"/>
                <a:ext cx="1398157" cy="26588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rmAutofit lnSpcReduction="10000"/>
              </a:bodyPr>
              <a:lstStyle>
                <a:lvl1pPr defTabSz="1170402">
                  <a:defRPr sz="1152"/>
                </a:lvl1pPr>
              </a:lstStyle>
              <a:p>
                <a:r>
                  <a:t>Select Tube</a:t>
                </a:r>
              </a:p>
            </p:txBody>
          </p:sp>
        </p:grpSp>
        <p:grpSp>
          <p:nvGrpSpPr>
            <p:cNvPr id="704" name="Group"/>
            <p:cNvGrpSpPr/>
            <p:nvPr/>
          </p:nvGrpSpPr>
          <p:grpSpPr>
            <a:xfrm>
              <a:off x="148980" y="1872652"/>
              <a:ext cx="1625417" cy="289682"/>
              <a:chOff x="0" y="0"/>
              <a:chExt cx="1625416" cy="289681"/>
            </a:xfrm>
          </p:grpSpPr>
          <p:sp>
            <p:nvSpPr>
              <p:cNvPr id="702" name="Shape"/>
              <p:cNvSpPr/>
              <p:nvPr/>
            </p:nvSpPr>
            <p:spPr>
              <a:xfrm>
                <a:off x="0" y="43"/>
                <a:ext cx="1284298" cy="2896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52" y="424"/>
                    </a:moveTo>
                    <a:lnTo>
                      <a:pt x="0" y="21600"/>
                    </a:lnTo>
                    <a:lnTo>
                      <a:pt x="19584" y="19866"/>
                    </a:lnTo>
                    <a:lnTo>
                      <a:pt x="21600" y="0"/>
                    </a:lnTo>
                    <a:lnTo>
                      <a:pt x="1552" y="424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703" name="Load Puck"/>
              <p:cNvSpPr txBox="1"/>
              <p:nvPr/>
            </p:nvSpPr>
            <p:spPr>
              <a:xfrm>
                <a:off x="120349" y="0"/>
                <a:ext cx="1505068" cy="26588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rmAutofit lnSpcReduction="10000"/>
              </a:bodyPr>
              <a:lstStyle>
                <a:lvl1pPr defTabSz="1170402">
                  <a:defRPr sz="1152"/>
                </a:lvl1pPr>
              </a:lstStyle>
              <a:p>
                <a:r>
                  <a:t>Load Puck</a:t>
                </a:r>
              </a:p>
            </p:txBody>
          </p:sp>
        </p:grpSp>
        <p:grpSp>
          <p:nvGrpSpPr>
            <p:cNvPr id="707" name="Group"/>
            <p:cNvGrpSpPr/>
            <p:nvPr/>
          </p:nvGrpSpPr>
          <p:grpSpPr>
            <a:xfrm>
              <a:off x="241620" y="616051"/>
              <a:ext cx="1467236" cy="295380"/>
              <a:chOff x="0" y="0"/>
              <a:chExt cx="1467234" cy="295378"/>
            </a:xfrm>
          </p:grpSpPr>
          <p:sp>
            <p:nvSpPr>
              <p:cNvPr id="705" name="Shape"/>
              <p:cNvSpPr/>
              <p:nvPr/>
            </p:nvSpPr>
            <p:spPr>
              <a:xfrm>
                <a:off x="0" y="5741"/>
                <a:ext cx="1206791" cy="2896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52" y="424"/>
                    </a:moveTo>
                    <a:lnTo>
                      <a:pt x="0" y="21600"/>
                    </a:lnTo>
                    <a:lnTo>
                      <a:pt x="19584" y="19866"/>
                    </a:lnTo>
                    <a:lnTo>
                      <a:pt x="21600" y="0"/>
                    </a:lnTo>
                    <a:lnTo>
                      <a:pt x="1552" y="424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706" name="Purge System"/>
              <p:cNvSpPr txBox="1"/>
              <p:nvPr/>
            </p:nvSpPr>
            <p:spPr>
              <a:xfrm>
                <a:off x="81136" y="0"/>
                <a:ext cx="1386099" cy="26588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rmAutofit lnSpcReduction="10000"/>
              </a:bodyPr>
              <a:lstStyle>
                <a:lvl1pPr defTabSz="1170402">
                  <a:defRPr sz="1152"/>
                </a:lvl1pPr>
              </a:lstStyle>
              <a:p>
                <a:r>
                  <a:t>Purge System</a:t>
                </a:r>
              </a:p>
            </p:txBody>
          </p:sp>
        </p:grpSp>
        <p:grpSp>
          <p:nvGrpSpPr>
            <p:cNvPr id="710" name="Group"/>
            <p:cNvGrpSpPr/>
            <p:nvPr/>
          </p:nvGrpSpPr>
          <p:grpSpPr>
            <a:xfrm>
              <a:off x="137728" y="3098211"/>
              <a:ext cx="1647922" cy="289445"/>
              <a:chOff x="0" y="0"/>
              <a:chExt cx="1647921" cy="289444"/>
            </a:xfrm>
          </p:grpSpPr>
          <p:sp>
            <p:nvSpPr>
              <p:cNvPr id="708" name="Filter Water"/>
              <p:cNvSpPr txBox="1"/>
              <p:nvPr/>
            </p:nvSpPr>
            <p:spPr>
              <a:xfrm>
                <a:off x="183046" y="6494"/>
                <a:ext cx="1464876" cy="26588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rmAutofit lnSpcReduction="10000"/>
              </a:bodyPr>
              <a:lstStyle>
                <a:lvl1pPr defTabSz="1170402">
                  <a:defRPr sz="1152"/>
                </a:lvl1pPr>
              </a:lstStyle>
              <a:p>
                <a:r>
                  <a:t>Filter Water</a:t>
                </a:r>
              </a:p>
            </p:txBody>
          </p:sp>
          <p:sp>
            <p:nvSpPr>
              <p:cNvPr id="709" name="Shape"/>
              <p:cNvSpPr/>
              <p:nvPr/>
            </p:nvSpPr>
            <p:spPr>
              <a:xfrm>
                <a:off x="0" y="0"/>
                <a:ext cx="1284262" cy="2894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52" y="424"/>
                    </a:moveTo>
                    <a:lnTo>
                      <a:pt x="0" y="21600"/>
                    </a:lnTo>
                    <a:lnTo>
                      <a:pt x="19584" y="19866"/>
                    </a:lnTo>
                    <a:lnTo>
                      <a:pt x="21600" y="0"/>
                    </a:lnTo>
                    <a:lnTo>
                      <a:pt x="1552" y="424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  <p:grpSp>
          <p:nvGrpSpPr>
            <p:cNvPr id="713" name="Group"/>
            <p:cNvGrpSpPr/>
            <p:nvPr/>
          </p:nvGrpSpPr>
          <p:grpSpPr>
            <a:xfrm>
              <a:off x="82981" y="3732454"/>
              <a:ext cx="1408295" cy="289638"/>
              <a:chOff x="0" y="0"/>
              <a:chExt cx="1408294" cy="289637"/>
            </a:xfrm>
          </p:grpSpPr>
          <p:sp>
            <p:nvSpPr>
              <p:cNvPr id="711" name="Preserve"/>
              <p:cNvSpPr txBox="1"/>
              <p:nvPr/>
            </p:nvSpPr>
            <p:spPr>
              <a:xfrm>
                <a:off x="260938" y="12061"/>
                <a:ext cx="1147357" cy="2658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rmAutofit lnSpcReduction="10000"/>
              </a:bodyPr>
              <a:lstStyle>
                <a:lvl1pPr defTabSz="1170402">
                  <a:defRPr sz="1152"/>
                </a:lvl1pPr>
              </a:lstStyle>
              <a:p>
                <a:r>
                  <a:t>Preserve</a:t>
                </a:r>
              </a:p>
            </p:txBody>
          </p:sp>
          <p:sp>
            <p:nvSpPr>
              <p:cNvPr id="712" name="Shape"/>
              <p:cNvSpPr/>
              <p:nvPr/>
            </p:nvSpPr>
            <p:spPr>
              <a:xfrm>
                <a:off x="0" y="0"/>
                <a:ext cx="1406243" cy="2896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52" y="424"/>
                    </a:moveTo>
                    <a:lnTo>
                      <a:pt x="0" y="21600"/>
                    </a:lnTo>
                    <a:lnTo>
                      <a:pt x="19584" y="19866"/>
                    </a:lnTo>
                    <a:lnTo>
                      <a:pt x="21600" y="0"/>
                    </a:lnTo>
                    <a:lnTo>
                      <a:pt x="1552" y="424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  <p:grpSp>
          <p:nvGrpSpPr>
            <p:cNvPr id="716" name="Group"/>
            <p:cNvGrpSpPr/>
            <p:nvPr/>
          </p:nvGrpSpPr>
          <p:grpSpPr>
            <a:xfrm>
              <a:off x="194172" y="4379275"/>
              <a:ext cx="1340380" cy="291506"/>
              <a:chOff x="0" y="0"/>
              <a:chExt cx="1340379" cy="291504"/>
            </a:xfrm>
          </p:grpSpPr>
          <p:sp>
            <p:nvSpPr>
              <p:cNvPr id="714" name="Purge"/>
              <p:cNvSpPr txBox="1"/>
              <p:nvPr/>
            </p:nvSpPr>
            <p:spPr>
              <a:xfrm>
                <a:off x="366697" y="0"/>
                <a:ext cx="802507" cy="26588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rmAutofit lnSpcReduction="10000"/>
              </a:bodyPr>
              <a:lstStyle>
                <a:lvl1pPr defTabSz="1170402">
                  <a:defRPr sz="1152"/>
                </a:lvl1pPr>
              </a:lstStyle>
              <a:p>
                <a:r>
                  <a:t>Purge</a:t>
                </a:r>
              </a:p>
            </p:txBody>
          </p:sp>
          <p:sp>
            <p:nvSpPr>
              <p:cNvPr id="715" name="Shape"/>
              <p:cNvSpPr/>
              <p:nvPr/>
            </p:nvSpPr>
            <p:spPr>
              <a:xfrm>
                <a:off x="0" y="1867"/>
                <a:ext cx="1340380" cy="2896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52" y="424"/>
                    </a:moveTo>
                    <a:lnTo>
                      <a:pt x="0" y="21600"/>
                    </a:lnTo>
                    <a:lnTo>
                      <a:pt x="19584" y="19866"/>
                    </a:lnTo>
                    <a:lnTo>
                      <a:pt x="21600" y="0"/>
                    </a:lnTo>
                    <a:lnTo>
                      <a:pt x="1552" y="424"/>
                    </a:lnTo>
                    <a:close/>
                  </a:path>
                </a:pathLst>
              </a:custGeom>
              <a:noFill/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  <p:grpSp>
          <p:nvGrpSpPr>
            <p:cNvPr id="719" name="Group"/>
            <p:cNvGrpSpPr/>
            <p:nvPr/>
          </p:nvGrpSpPr>
          <p:grpSpPr>
            <a:xfrm>
              <a:off x="230567" y="5641696"/>
              <a:ext cx="1741040" cy="289639"/>
              <a:chOff x="0" y="0"/>
              <a:chExt cx="1741038" cy="289637"/>
            </a:xfrm>
          </p:grpSpPr>
          <p:sp>
            <p:nvSpPr>
              <p:cNvPr id="717" name="Shape"/>
              <p:cNvSpPr/>
              <p:nvPr/>
            </p:nvSpPr>
            <p:spPr>
              <a:xfrm>
                <a:off x="0" y="0"/>
                <a:ext cx="1184240" cy="2896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52" y="424"/>
                    </a:moveTo>
                    <a:lnTo>
                      <a:pt x="0" y="21600"/>
                    </a:lnTo>
                    <a:lnTo>
                      <a:pt x="19584" y="19866"/>
                    </a:lnTo>
                    <a:lnTo>
                      <a:pt x="21600" y="0"/>
                    </a:lnTo>
                    <a:lnTo>
                      <a:pt x="1552" y="424"/>
                    </a:lnTo>
                    <a:close/>
                  </a:path>
                </a:pathLst>
              </a:custGeom>
              <a:solidFill>
                <a:schemeClr val="accent4">
                  <a:hueOff val="-1247790"/>
                  <a:lumOff val="-12326"/>
                </a:schemeClr>
              </a:solidFill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718" name="Unload Puck"/>
              <p:cNvSpPr txBox="1"/>
              <p:nvPr/>
            </p:nvSpPr>
            <p:spPr>
              <a:xfrm>
                <a:off x="101996" y="8683"/>
                <a:ext cx="1639043" cy="26588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rmAutofit lnSpcReduction="10000"/>
              </a:bodyPr>
              <a:lstStyle>
                <a:lvl1pPr defTabSz="1170402">
                  <a:defRPr sz="1152">
                    <a:solidFill>
                      <a:srgbClr val="000000"/>
                    </a:solidFill>
                  </a:defRPr>
                </a:lvl1pPr>
              </a:lstStyle>
              <a:p>
                <a:r>
                  <a:t>Unload Puck</a:t>
                </a:r>
              </a:p>
            </p:txBody>
          </p:sp>
        </p:grpSp>
        <p:sp>
          <p:nvSpPr>
            <p:cNvPr id="720" name="Line"/>
            <p:cNvSpPr/>
            <p:nvPr/>
          </p:nvSpPr>
          <p:spPr>
            <a:xfrm flipH="1">
              <a:off x="850520" y="2819825"/>
              <a:ext cx="1" cy="299751"/>
            </a:xfrm>
            <a:prstGeom prst="line">
              <a:avLst/>
            </a:prstGeom>
            <a:noFill/>
            <a:ln w="63500" cap="flat">
              <a:solidFill>
                <a:srgbClr val="07AED5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grpSp>
          <p:nvGrpSpPr>
            <p:cNvPr id="723" name="Group"/>
            <p:cNvGrpSpPr/>
            <p:nvPr/>
          </p:nvGrpSpPr>
          <p:grpSpPr>
            <a:xfrm>
              <a:off x="0" y="2502538"/>
              <a:ext cx="1501083" cy="293286"/>
              <a:chOff x="0" y="0"/>
              <a:chExt cx="1501082" cy="293284"/>
            </a:xfrm>
          </p:grpSpPr>
          <p:sp>
            <p:nvSpPr>
              <p:cNvPr id="721" name="Shape"/>
              <p:cNvSpPr/>
              <p:nvPr/>
            </p:nvSpPr>
            <p:spPr>
              <a:xfrm>
                <a:off x="0" y="3647"/>
                <a:ext cx="1501083" cy="2896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52" y="424"/>
                    </a:moveTo>
                    <a:lnTo>
                      <a:pt x="0" y="21600"/>
                    </a:lnTo>
                    <a:lnTo>
                      <a:pt x="19584" y="19866"/>
                    </a:lnTo>
                    <a:lnTo>
                      <a:pt x="21600" y="0"/>
                    </a:lnTo>
                    <a:lnTo>
                      <a:pt x="1552" y="424"/>
                    </a:lnTo>
                    <a:close/>
                  </a:path>
                </a:pathLst>
              </a:custGeom>
              <a:solidFill>
                <a:srgbClr val="D5D5D5"/>
              </a:solidFill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722" name="Write to puck"/>
              <p:cNvSpPr txBox="1"/>
              <p:nvPr/>
            </p:nvSpPr>
            <p:spPr>
              <a:xfrm>
                <a:off x="224582" y="0"/>
                <a:ext cx="1055804" cy="26588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rmAutofit lnSpcReduction="10000"/>
              </a:bodyPr>
              <a:lstStyle>
                <a:lvl1pPr defTabSz="1170402">
                  <a:defRPr sz="1152"/>
                </a:lvl1pPr>
              </a:lstStyle>
              <a:p>
                <a:r>
                  <a:t>Write to puck</a:t>
                </a:r>
              </a:p>
            </p:txBody>
          </p:sp>
        </p:grpSp>
        <p:grpSp>
          <p:nvGrpSpPr>
            <p:cNvPr id="726" name="Group"/>
            <p:cNvGrpSpPr/>
            <p:nvPr/>
          </p:nvGrpSpPr>
          <p:grpSpPr>
            <a:xfrm>
              <a:off x="139399" y="5027970"/>
              <a:ext cx="1501084" cy="293285"/>
              <a:chOff x="0" y="0"/>
              <a:chExt cx="1501082" cy="293284"/>
            </a:xfrm>
          </p:grpSpPr>
          <p:sp>
            <p:nvSpPr>
              <p:cNvPr id="724" name="Shape"/>
              <p:cNvSpPr/>
              <p:nvPr/>
            </p:nvSpPr>
            <p:spPr>
              <a:xfrm>
                <a:off x="0" y="3647"/>
                <a:ext cx="1501083" cy="2896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52" y="424"/>
                    </a:moveTo>
                    <a:lnTo>
                      <a:pt x="0" y="21600"/>
                    </a:lnTo>
                    <a:lnTo>
                      <a:pt x="19584" y="19866"/>
                    </a:lnTo>
                    <a:lnTo>
                      <a:pt x="21600" y="0"/>
                    </a:lnTo>
                    <a:lnTo>
                      <a:pt x="1552" y="424"/>
                    </a:lnTo>
                    <a:close/>
                  </a:path>
                </a:pathLst>
              </a:custGeom>
              <a:solidFill>
                <a:srgbClr val="D5D5D5"/>
              </a:solidFill>
              <a:ln w="508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825500">
                  <a:defRPr sz="3200">
                    <a:solidFill>
                      <a:srgbClr val="000000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sp>
            <p:nvSpPr>
              <p:cNvPr id="725" name="Write to puck"/>
              <p:cNvSpPr txBox="1"/>
              <p:nvPr/>
            </p:nvSpPr>
            <p:spPr>
              <a:xfrm>
                <a:off x="224582" y="0"/>
                <a:ext cx="1055804" cy="26588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rmAutofit lnSpcReduction="10000"/>
              </a:bodyPr>
              <a:lstStyle>
                <a:lvl1pPr defTabSz="1170402">
                  <a:defRPr sz="1152"/>
                </a:lvl1pPr>
              </a:lstStyle>
              <a:p>
                <a:r>
                  <a:t>Write to puck</a:t>
                </a:r>
              </a:p>
            </p:txBody>
          </p:sp>
        </p:grpSp>
      </p:grpSp>
      <p:sp>
        <p:nvSpPr>
          <p:cNvPr id="728" name="Line"/>
          <p:cNvSpPr/>
          <p:nvPr/>
        </p:nvSpPr>
        <p:spPr>
          <a:xfrm>
            <a:off x="14979333" y="6699250"/>
            <a:ext cx="1" cy="520130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729" name="Shape"/>
          <p:cNvSpPr/>
          <p:nvPr/>
        </p:nvSpPr>
        <p:spPr>
          <a:xfrm>
            <a:off x="12787794" y="7270239"/>
            <a:ext cx="4383079" cy="8420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52" y="424"/>
                </a:moveTo>
                <a:lnTo>
                  <a:pt x="0" y="21600"/>
                </a:lnTo>
                <a:lnTo>
                  <a:pt x="19584" y="19866"/>
                </a:lnTo>
                <a:lnTo>
                  <a:pt x="21600" y="0"/>
                </a:lnTo>
                <a:lnTo>
                  <a:pt x="1552" y="424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730" name="Close exhaust, vacuum, and waste valves.  Open intake valve."/>
          <p:cNvSpPr txBox="1"/>
          <p:nvPr/>
        </p:nvSpPr>
        <p:spPr>
          <a:xfrm>
            <a:off x="13183342" y="7288975"/>
            <a:ext cx="3698699" cy="805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ctr" defTabSz="1926287">
              <a:defRPr sz="1896"/>
            </a:lvl1pPr>
          </a:lstStyle>
          <a:p>
            <a:r>
              <a:t>Close exhaust, vacuum, and waste valves.  Open intake valve.</a:t>
            </a:r>
          </a:p>
        </p:txBody>
      </p:sp>
      <p:sp>
        <p:nvSpPr>
          <p:cNvPr id="731" name="Line"/>
          <p:cNvSpPr/>
          <p:nvPr/>
        </p:nvSpPr>
        <p:spPr>
          <a:xfrm>
            <a:off x="14936792" y="8045993"/>
            <a:ext cx="1" cy="520129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732" name="Shape"/>
          <p:cNvSpPr/>
          <p:nvPr/>
        </p:nvSpPr>
        <p:spPr>
          <a:xfrm>
            <a:off x="12745253" y="8616981"/>
            <a:ext cx="4383079" cy="8420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52" y="424"/>
                </a:moveTo>
                <a:lnTo>
                  <a:pt x="0" y="21600"/>
                </a:lnTo>
                <a:lnTo>
                  <a:pt x="19584" y="19866"/>
                </a:lnTo>
                <a:lnTo>
                  <a:pt x="21600" y="0"/>
                </a:lnTo>
                <a:lnTo>
                  <a:pt x="1552" y="424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733" name="Pump bleach ‘upstream’"/>
          <p:cNvSpPr txBox="1"/>
          <p:nvPr/>
        </p:nvSpPr>
        <p:spPr>
          <a:xfrm>
            <a:off x="13140801" y="8635717"/>
            <a:ext cx="3698698" cy="805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ctr"/>
          </a:lstStyle>
          <a:p>
            <a:r>
              <a:t>Pump bleach ‘upstream’</a:t>
            </a:r>
          </a:p>
        </p:txBody>
      </p:sp>
      <p:sp>
        <p:nvSpPr>
          <p:cNvPr id="734" name="Line"/>
          <p:cNvSpPr/>
          <p:nvPr/>
        </p:nvSpPr>
        <p:spPr>
          <a:xfrm>
            <a:off x="14934234" y="9392735"/>
            <a:ext cx="1" cy="520129"/>
          </a:xfrm>
          <a:prstGeom prst="line">
            <a:avLst/>
          </a:prstGeom>
          <a:ln w="63500">
            <a:solidFill>
              <a:srgbClr val="07AED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735" name="Shape"/>
          <p:cNvSpPr/>
          <p:nvPr/>
        </p:nvSpPr>
        <p:spPr>
          <a:xfrm>
            <a:off x="12742695" y="9963723"/>
            <a:ext cx="4383079" cy="8420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52" y="424"/>
                </a:moveTo>
                <a:lnTo>
                  <a:pt x="0" y="21600"/>
                </a:lnTo>
                <a:lnTo>
                  <a:pt x="19584" y="19866"/>
                </a:lnTo>
                <a:lnTo>
                  <a:pt x="21600" y="0"/>
                </a:lnTo>
                <a:lnTo>
                  <a:pt x="1552" y="424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736" name="Close intake valve bleach ‘upstream’"/>
          <p:cNvSpPr txBox="1"/>
          <p:nvPr/>
        </p:nvSpPr>
        <p:spPr>
          <a:xfrm>
            <a:off x="13138243" y="9982460"/>
            <a:ext cx="3698699" cy="8050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ctr" defTabSz="2292038">
              <a:defRPr sz="2256"/>
            </a:lvl1pPr>
          </a:lstStyle>
          <a:p>
            <a:r>
              <a:t>Close intake valve bleach ‘upstream’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2341</TotalTime>
  <Words>367</Words>
  <Application>Microsoft Office PowerPoint</Application>
  <PresentationFormat>Custom</PresentationFormat>
  <Paragraphs>159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Helvetica Neue</vt:lpstr>
      <vt:lpstr>Helvetica Neue Medium</vt:lpstr>
      <vt:lpstr>21_BasicWhite</vt:lpstr>
      <vt:lpstr>Overall ESP-Sampler Functional Blocks</vt:lpstr>
      <vt:lpstr>PowerPoint Presentation</vt:lpstr>
      <vt:lpstr>Process Flow diagrams</vt:lpstr>
      <vt:lpstr>Process Flow diagram I</vt:lpstr>
      <vt:lpstr>Process Flow diagram II</vt:lpstr>
      <vt:lpstr>Process Flow diagram III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Overall ESP-Sampler Functional Blocks</dc:title>
  <dc:creator>Scott Jensen</dc:creator>
  <cp:lastModifiedBy>Scott Jensen</cp:lastModifiedBy>
  <cp:revision>3</cp:revision>
  <dcterms:modified xsi:type="dcterms:W3CDTF">2023-10-05T14:32:25Z</dcterms:modified>
</cp:coreProperties>
</file>