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78" d="100"/>
          <a:sy n="78" d="100"/>
        </p:scale>
        <p:origin x="27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ir"/>
          <p:cNvSpPr txBox="1"/>
          <p:nvPr/>
        </p:nvSpPr>
        <p:spPr>
          <a:xfrm>
            <a:off x="4501577" y="6243381"/>
            <a:ext cx="126797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Nitrogen</a:t>
            </a:r>
            <a:endParaRPr dirty="0"/>
          </a:p>
        </p:txBody>
      </p:sp>
      <p:sp>
        <p:nvSpPr>
          <p:cNvPr id="194" name="RNA Later…"/>
          <p:cNvSpPr txBox="1"/>
          <p:nvPr/>
        </p:nvSpPr>
        <p:spPr>
          <a:xfrm>
            <a:off x="6164055" y="5217136"/>
            <a:ext cx="1699566" cy="779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RNA Later</a:t>
            </a:r>
          </a:p>
          <a:p>
            <a:pPr algn="ctr">
              <a:defRPr sz="2100">
                <a:solidFill>
                  <a:srgbClr val="000000"/>
                </a:solidFill>
              </a:defRPr>
            </a:pPr>
            <a:r>
              <a:t>(preservative)</a:t>
            </a:r>
          </a:p>
        </p:txBody>
      </p:sp>
      <p:sp>
        <p:nvSpPr>
          <p:cNvPr id="195" name="Bleach…"/>
          <p:cNvSpPr txBox="1"/>
          <p:nvPr/>
        </p:nvSpPr>
        <p:spPr>
          <a:xfrm>
            <a:off x="13193888" y="5480742"/>
            <a:ext cx="1121627" cy="779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dirty="0"/>
              <a:t>Bleach</a:t>
            </a:r>
          </a:p>
          <a:p>
            <a:pPr algn="ctr">
              <a:defRPr sz="2100">
                <a:solidFill>
                  <a:srgbClr val="000000"/>
                </a:solidFill>
              </a:defRPr>
            </a:pPr>
            <a:r>
              <a:rPr dirty="0"/>
              <a:t>(cleaner)</a:t>
            </a:r>
          </a:p>
        </p:txBody>
      </p:sp>
      <p:sp>
        <p:nvSpPr>
          <p:cNvPr id="196" name="Intake"/>
          <p:cNvSpPr txBox="1"/>
          <p:nvPr/>
        </p:nvSpPr>
        <p:spPr>
          <a:xfrm>
            <a:off x="2574597" y="11175529"/>
            <a:ext cx="94427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Intake</a:t>
            </a:r>
          </a:p>
        </p:txBody>
      </p:sp>
      <p:sp>
        <p:nvSpPr>
          <p:cNvPr id="197" name="Exhaust"/>
          <p:cNvSpPr txBox="1"/>
          <p:nvPr/>
        </p:nvSpPr>
        <p:spPr>
          <a:xfrm>
            <a:off x="20248875" y="12418943"/>
            <a:ext cx="120944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Exhaust</a:t>
            </a:r>
          </a:p>
        </p:txBody>
      </p:sp>
      <p:grpSp>
        <p:nvGrpSpPr>
          <p:cNvPr id="210" name="Group"/>
          <p:cNvGrpSpPr/>
          <p:nvPr/>
        </p:nvGrpSpPr>
        <p:grpSpPr>
          <a:xfrm>
            <a:off x="19590849" y="10426984"/>
            <a:ext cx="2492605" cy="1918549"/>
            <a:chOff x="0" y="0"/>
            <a:chExt cx="2492604" cy="1918548"/>
          </a:xfrm>
        </p:grpSpPr>
        <p:sp>
          <p:nvSpPr>
            <p:cNvPr id="198" name="Rectangle"/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99" name="Line"/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0" name="Line"/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1" name="Line"/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04" name="Group"/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202" name="Line"/>
              <p:cNvSpPr/>
              <p:nvPr/>
            </p:nvSpPr>
            <p:spPr>
              <a:xfrm flipH="1">
                <a:off x="69876" y="-1"/>
                <a:ext cx="1" cy="94932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Line"/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07" name="Group"/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205" name="Line"/>
              <p:cNvSpPr/>
              <p:nvPr/>
            </p:nvSpPr>
            <p:spPr>
              <a:xfrm flipV="1">
                <a:off x="69875" y="-1"/>
                <a:ext cx="1" cy="118771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6" name="Line"/>
              <p:cNvSpPr/>
              <p:nvPr/>
            </p:nvSpPr>
            <p:spPr>
              <a:xfrm flipV="1">
                <a:off x="-1" y="118811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08" name="Line"/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Square"/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23" name="Group"/>
          <p:cNvGrpSpPr/>
          <p:nvPr/>
        </p:nvGrpSpPr>
        <p:grpSpPr>
          <a:xfrm>
            <a:off x="4599947" y="7005291"/>
            <a:ext cx="1352551" cy="1757020"/>
            <a:chOff x="0" y="0"/>
            <a:chExt cx="1352550" cy="1757019"/>
          </a:xfrm>
        </p:grpSpPr>
        <p:sp>
          <p:nvSpPr>
            <p:cNvPr id="211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12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3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4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17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15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6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20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18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21" name="Line"/>
            <p:cNvSpPr/>
            <p:nvPr/>
          </p:nvSpPr>
          <p:spPr>
            <a:xfrm flipV="1">
              <a:off x="1204556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2" name="Square"/>
            <p:cNvSpPr/>
            <p:nvPr/>
          </p:nvSpPr>
          <p:spPr>
            <a:xfrm>
              <a:off x="1206870" y="721072"/>
              <a:ext cx="139843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6492227" y="7005600"/>
            <a:ext cx="1352551" cy="1757020"/>
            <a:chOff x="0" y="0"/>
            <a:chExt cx="1352550" cy="1757019"/>
          </a:xfrm>
        </p:grpSpPr>
        <p:sp>
          <p:nvSpPr>
            <p:cNvPr id="224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5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6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7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30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28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33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31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32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34" name="Line"/>
            <p:cNvSpPr/>
            <p:nvPr/>
          </p:nvSpPr>
          <p:spPr>
            <a:xfrm flipV="1">
              <a:off x="1204556" y="719429"/>
              <a:ext cx="147995" cy="147994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5" name="Square"/>
            <p:cNvSpPr/>
            <p:nvPr/>
          </p:nvSpPr>
          <p:spPr>
            <a:xfrm>
              <a:off x="1206871" y="721072"/>
              <a:ext cx="139842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49" name="Group"/>
          <p:cNvGrpSpPr/>
          <p:nvPr/>
        </p:nvGrpSpPr>
        <p:grpSpPr>
          <a:xfrm>
            <a:off x="13404873" y="7021131"/>
            <a:ext cx="1352552" cy="1757020"/>
            <a:chOff x="0" y="0"/>
            <a:chExt cx="1352550" cy="1757019"/>
          </a:xfrm>
        </p:grpSpPr>
        <p:sp>
          <p:nvSpPr>
            <p:cNvPr id="237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8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9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0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43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41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2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46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44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5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47" name="Line"/>
            <p:cNvSpPr/>
            <p:nvPr/>
          </p:nvSpPr>
          <p:spPr>
            <a:xfrm flipV="1">
              <a:off x="1204556" y="719429"/>
              <a:ext cx="147995" cy="147994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8" name="Square"/>
            <p:cNvSpPr/>
            <p:nvPr/>
          </p:nvSpPr>
          <p:spPr>
            <a:xfrm>
              <a:off x="1206871" y="721072"/>
              <a:ext cx="139842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62" name="Group"/>
          <p:cNvGrpSpPr/>
          <p:nvPr/>
        </p:nvGrpSpPr>
        <p:grpSpPr>
          <a:xfrm>
            <a:off x="2199784" y="8965996"/>
            <a:ext cx="2492605" cy="1918549"/>
            <a:chOff x="0" y="0"/>
            <a:chExt cx="2492604" cy="1918548"/>
          </a:xfrm>
        </p:grpSpPr>
        <p:sp>
          <p:nvSpPr>
            <p:cNvPr id="250" name="Rectangle"/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51" name="Line"/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2" name="Line"/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3" name="Line"/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56" name="Group"/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254" name="Line"/>
              <p:cNvSpPr/>
              <p:nvPr/>
            </p:nvSpPr>
            <p:spPr>
              <a:xfrm flipH="1">
                <a:off x="69876" y="0"/>
                <a:ext cx="1" cy="94932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5" name="Line"/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9" name="Group"/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257" name="Line"/>
              <p:cNvSpPr/>
              <p:nvPr/>
            </p:nvSpPr>
            <p:spPr>
              <a:xfrm flipH="1" flipV="1">
                <a:off x="69875" y="0"/>
                <a:ext cx="1" cy="118771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8" name="Line"/>
              <p:cNvSpPr/>
              <p:nvPr/>
            </p:nvSpPr>
            <p:spPr>
              <a:xfrm flipV="1">
                <a:off x="-1" y="1188111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60" name="Line"/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1" name="Square"/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263" name="Line"/>
          <p:cNvSpPr/>
          <p:nvPr/>
        </p:nvSpPr>
        <p:spPr>
          <a:xfrm>
            <a:off x="4668906" y="9694333"/>
            <a:ext cx="13549647" cy="163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267" name="Group"/>
          <p:cNvGrpSpPr/>
          <p:nvPr/>
        </p:nvGrpSpPr>
        <p:grpSpPr>
          <a:xfrm>
            <a:off x="18797335" y="10755804"/>
            <a:ext cx="825354" cy="825353"/>
            <a:chOff x="0" y="0"/>
            <a:chExt cx="825352" cy="825352"/>
          </a:xfrm>
        </p:grpSpPr>
        <p:sp>
          <p:nvSpPr>
            <p:cNvPr id="264" name="Circle"/>
            <p:cNvSpPr/>
            <p:nvPr/>
          </p:nvSpPr>
          <p:spPr>
            <a:xfrm>
              <a:off x="0" y="0"/>
              <a:ext cx="825353" cy="825353"/>
            </a:xfrm>
            <a:prstGeom prst="ellipse">
              <a:avLst/>
            </a:prstGeom>
            <a:solidFill>
              <a:srgbClr val="FFFFFF"/>
            </a:solidFill>
            <a:ln w="889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5" name="Line"/>
            <p:cNvSpPr/>
            <p:nvPr/>
          </p:nvSpPr>
          <p:spPr>
            <a:xfrm flipV="1">
              <a:off x="138646" y="140882"/>
              <a:ext cx="543587" cy="543587"/>
            </a:xfrm>
            <a:prstGeom prst="line">
              <a:avLst/>
            </a:prstGeom>
            <a:noFill/>
            <a:ln w="635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6" name="Line"/>
            <p:cNvSpPr/>
            <p:nvPr/>
          </p:nvSpPr>
          <p:spPr>
            <a:xfrm flipH="1" flipV="1">
              <a:off x="138646" y="140883"/>
              <a:ext cx="543586" cy="543586"/>
            </a:xfrm>
            <a:prstGeom prst="line">
              <a:avLst/>
            </a:prstGeom>
            <a:noFill/>
            <a:ln w="635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68" name="Flow…"/>
          <p:cNvSpPr txBox="1"/>
          <p:nvPr/>
        </p:nvSpPr>
        <p:spPr>
          <a:xfrm>
            <a:off x="18767135" y="11734431"/>
            <a:ext cx="964566" cy="76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ts val="2600"/>
              </a:lnSpc>
              <a:defRPr sz="2600"/>
            </a:pPr>
            <a:r>
              <a:rPr dirty="0"/>
              <a:t>Flow</a:t>
            </a:r>
          </a:p>
          <a:p>
            <a:pPr algn="ctr">
              <a:lnSpc>
                <a:spcPts val="2600"/>
              </a:lnSpc>
              <a:defRPr sz="2600"/>
            </a:pPr>
            <a:r>
              <a:rPr dirty="0"/>
              <a:t>meter</a:t>
            </a:r>
          </a:p>
        </p:txBody>
      </p:sp>
      <p:grpSp>
        <p:nvGrpSpPr>
          <p:cNvPr id="275" name="Group"/>
          <p:cNvGrpSpPr/>
          <p:nvPr/>
        </p:nvGrpSpPr>
        <p:grpSpPr>
          <a:xfrm>
            <a:off x="8553746" y="8510521"/>
            <a:ext cx="4596559" cy="4391447"/>
            <a:chOff x="0" y="0"/>
            <a:chExt cx="4596557" cy="4391446"/>
          </a:xfrm>
        </p:grpSpPr>
        <p:grpSp>
          <p:nvGrpSpPr>
            <p:cNvPr id="273" name="Group"/>
            <p:cNvGrpSpPr/>
            <p:nvPr/>
          </p:nvGrpSpPr>
          <p:grpSpPr>
            <a:xfrm>
              <a:off x="-1" y="0"/>
              <a:ext cx="4596559" cy="4391447"/>
              <a:chOff x="0" y="0"/>
              <a:chExt cx="4596557" cy="4391446"/>
            </a:xfrm>
          </p:grpSpPr>
          <p:grpSp>
            <p:nvGrpSpPr>
              <p:cNvPr id="271" name="Group"/>
              <p:cNvGrpSpPr/>
              <p:nvPr/>
            </p:nvGrpSpPr>
            <p:grpSpPr>
              <a:xfrm>
                <a:off x="1966123" y="0"/>
                <a:ext cx="664312" cy="2451474"/>
                <a:chOff x="0" y="0"/>
                <a:chExt cx="664311" cy="2451473"/>
              </a:xfrm>
            </p:grpSpPr>
            <p:sp>
              <p:nvSpPr>
                <p:cNvPr id="269" name="Rectangle"/>
                <p:cNvSpPr/>
                <p:nvPr/>
              </p:nvSpPr>
              <p:spPr>
                <a:xfrm>
                  <a:off x="0" y="0"/>
                  <a:ext cx="664312" cy="2451474"/>
                </a:xfrm>
                <a:prstGeom prst="rect">
                  <a:avLst/>
                </a:prstGeom>
                <a:solidFill>
                  <a:schemeClr val="accent1"/>
                </a:solidFill>
                <a:ln w="88900" cap="flat">
                  <a:solidFill>
                    <a:schemeClr val="accent1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825500">
                    <a:defRPr sz="3200">
                      <a:solidFill>
                        <a:srgbClr val="000000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270" name="Puck"/>
                <p:cNvSpPr txBox="1"/>
                <p:nvPr/>
              </p:nvSpPr>
              <p:spPr>
                <a:xfrm rot="16200000">
                  <a:off x="-199264" y="933181"/>
                  <a:ext cx="1062839" cy="585112"/>
                </a:xfrm>
                <a:prstGeom prst="rect">
                  <a:avLst/>
                </a:prstGeom>
                <a:solidFill>
                  <a:srgbClr val="00A1FF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 algn="ctr" defTabSz="825500">
                    <a:defRPr sz="3200">
                      <a:solidFill>
                        <a:srgbClr val="000000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lvl1pPr>
                </a:lstStyle>
                <a:p>
                  <a:r>
                    <a:t>Puck</a:t>
                  </a:r>
                </a:p>
              </p:txBody>
            </p:sp>
          </p:grpSp>
          <p:sp>
            <p:nvSpPr>
              <p:cNvPr id="272" name="Shape"/>
              <p:cNvSpPr/>
              <p:nvPr/>
            </p:nvSpPr>
            <p:spPr>
              <a:xfrm>
                <a:off x="-1" y="442836"/>
                <a:ext cx="4596559" cy="3948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577" h="21347" extrusionOk="0">
                    <a:moveTo>
                      <a:pt x="2218" y="13"/>
                    </a:moveTo>
                    <a:lnTo>
                      <a:pt x="5583" y="0"/>
                    </a:lnTo>
                    <a:lnTo>
                      <a:pt x="5567" y="7972"/>
                    </a:lnTo>
                    <a:lnTo>
                      <a:pt x="4000" y="8022"/>
                    </a:lnTo>
                    <a:lnTo>
                      <a:pt x="4056" y="14416"/>
                    </a:lnTo>
                    <a:lnTo>
                      <a:pt x="13558" y="14307"/>
                    </a:lnTo>
                    <a:lnTo>
                      <a:pt x="13505" y="7683"/>
                    </a:lnTo>
                    <a:lnTo>
                      <a:pt x="11429" y="7645"/>
                    </a:lnTo>
                    <a:lnTo>
                      <a:pt x="11398" y="110"/>
                    </a:lnTo>
                    <a:lnTo>
                      <a:pt x="15449" y="156"/>
                    </a:lnTo>
                    <a:cubicBezTo>
                      <a:pt x="19143" y="6455"/>
                      <a:pt x="17877" y="15951"/>
                      <a:pt x="12814" y="19916"/>
                    </a:cubicBezTo>
                    <a:cubicBezTo>
                      <a:pt x="11273" y="21123"/>
                      <a:pt x="9497" y="21600"/>
                      <a:pt x="7756" y="21219"/>
                    </a:cubicBezTo>
                    <a:cubicBezTo>
                      <a:pt x="667" y="19667"/>
                      <a:pt x="-2457" y="7707"/>
                      <a:pt x="2218" y="13"/>
                    </a:cubicBezTo>
                    <a:close/>
                  </a:path>
                </a:pathLst>
              </a:custGeom>
              <a:solidFill>
                <a:srgbClr val="ED220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274" name="CLAMP"/>
            <p:cNvSpPr txBox="1"/>
            <p:nvPr/>
          </p:nvSpPr>
          <p:spPr>
            <a:xfrm>
              <a:off x="1453601" y="3459060"/>
              <a:ext cx="1164337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t>CLAMP</a:t>
              </a:r>
            </a:p>
          </p:txBody>
        </p:sp>
      </p:grpSp>
      <p:sp>
        <p:nvSpPr>
          <p:cNvPr id="276" name="Rectangle"/>
          <p:cNvSpPr/>
          <p:nvPr/>
        </p:nvSpPr>
        <p:spPr>
          <a:xfrm>
            <a:off x="4812748" y="8803675"/>
            <a:ext cx="2507470" cy="1055636"/>
          </a:xfrm>
          <a:prstGeom prst="rect">
            <a:avLst/>
          </a:prstGeom>
          <a:ln w="63500">
            <a:solidFill>
              <a:schemeClr val="accent3">
                <a:hueOff val="362282"/>
                <a:satOff val="31803"/>
                <a:lumOff val="-18242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79" name="Group"/>
          <p:cNvGrpSpPr/>
          <p:nvPr/>
        </p:nvGrpSpPr>
        <p:grpSpPr>
          <a:xfrm>
            <a:off x="5045971" y="9245571"/>
            <a:ext cx="143004" cy="436331"/>
            <a:chOff x="0" y="0"/>
            <a:chExt cx="143002" cy="436329"/>
          </a:xfrm>
        </p:grpSpPr>
        <p:sp>
          <p:nvSpPr>
            <p:cNvPr id="277" name="Circle"/>
            <p:cNvSpPr/>
            <p:nvPr/>
          </p:nvSpPr>
          <p:spPr>
            <a:xfrm>
              <a:off x="0" y="0"/>
              <a:ext cx="143003" cy="143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78" name="Line"/>
            <p:cNvSpPr/>
            <p:nvPr/>
          </p:nvSpPr>
          <p:spPr>
            <a:xfrm flipV="1">
              <a:off x="65467" y="140412"/>
              <a:ext cx="1" cy="29591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82" name="Group"/>
          <p:cNvGrpSpPr/>
          <p:nvPr/>
        </p:nvGrpSpPr>
        <p:grpSpPr>
          <a:xfrm>
            <a:off x="6938271" y="9245571"/>
            <a:ext cx="143003" cy="436331"/>
            <a:chOff x="0" y="0"/>
            <a:chExt cx="143002" cy="436329"/>
          </a:xfrm>
        </p:grpSpPr>
        <p:sp>
          <p:nvSpPr>
            <p:cNvPr id="280" name="Circle"/>
            <p:cNvSpPr/>
            <p:nvPr/>
          </p:nvSpPr>
          <p:spPr>
            <a:xfrm>
              <a:off x="0" y="0"/>
              <a:ext cx="143003" cy="143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81" name="Line"/>
            <p:cNvSpPr/>
            <p:nvPr/>
          </p:nvSpPr>
          <p:spPr>
            <a:xfrm flipV="1">
              <a:off x="65467" y="140412"/>
              <a:ext cx="1" cy="29591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83" name="Duckbill valve…"/>
          <p:cNvSpPr txBox="1"/>
          <p:nvPr/>
        </p:nvSpPr>
        <p:spPr>
          <a:xfrm>
            <a:off x="5445201" y="9037675"/>
            <a:ext cx="1129501" cy="477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300">
                <a:solidFill>
                  <a:srgbClr val="000000"/>
                </a:solidFill>
              </a:defRPr>
            </a:pPr>
            <a:r>
              <a:t>Duckbill valve</a:t>
            </a:r>
          </a:p>
          <a:p>
            <a:pPr algn="ctr">
              <a:defRPr sz="1300">
                <a:solidFill>
                  <a:srgbClr val="000000"/>
                </a:solidFill>
              </a:defRPr>
            </a:pPr>
            <a:r>
              <a:t>manifold</a:t>
            </a:r>
          </a:p>
        </p:txBody>
      </p:sp>
      <p:grpSp>
        <p:nvGrpSpPr>
          <p:cNvPr id="287" name="Group"/>
          <p:cNvGrpSpPr/>
          <p:nvPr/>
        </p:nvGrpSpPr>
        <p:grpSpPr>
          <a:xfrm>
            <a:off x="4999389" y="8741274"/>
            <a:ext cx="236168" cy="550493"/>
            <a:chOff x="0" y="0"/>
            <a:chExt cx="236167" cy="550491"/>
          </a:xfrm>
        </p:grpSpPr>
        <p:sp>
          <p:nvSpPr>
            <p:cNvPr id="284" name="Line"/>
            <p:cNvSpPr/>
            <p:nvPr/>
          </p:nvSpPr>
          <p:spPr>
            <a:xfrm flipV="1">
              <a:off x="115193" y="0"/>
              <a:ext cx="1" cy="4363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5" name="Line"/>
            <p:cNvSpPr/>
            <p:nvPr/>
          </p:nvSpPr>
          <p:spPr>
            <a:xfrm flipV="1">
              <a:off x="0" y="422274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6" name="Line"/>
            <p:cNvSpPr/>
            <p:nvPr/>
          </p:nvSpPr>
          <p:spPr>
            <a:xfrm flipH="1" flipV="1">
              <a:off x="111125" y="425449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91" name="Group"/>
          <p:cNvGrpSpPr/>
          <p:nvPr/>
        </p:nvGrpSpPr>
        <p:grpSpPr>
          <a:xfrm>
            <a:off x="6891689" y="8741274"/>
            <a:ext cx="236168" cy="550493"/>
            <a:chOff x="0" y="0"/>
            <a:chExt cx="236167" cy="550491"/>
          </a:xfrm>
        </p:grpSpPr>
        <p:sp>
          <p:nvSpPr>
            <p:cNvPr id="288" name="Line"/>
            <p:cNvSpPr/>
            <p:nvPr/>
          </p:nvSpPr>
          <p:spPr>
            <a:xfrm flipV="1">
              <a:off x="115193" y="0"/>
              <a:ext cx="1" cy="4363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9" name="Line"/>
            <p:cNvSpPr/>
            <p:nvPr/>
          </p:nvSpPr>
          <p:spPr>
            <a:xfrm flipV="1">
              <a:off x="-1" y="422274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0" name="Line"/>
            <p:cNvSpPr/>
            <p:nvPr/>
          </p:nvSpPr>
          <p:spPr>
            <a:xfrm flipH="1" flipV="1">
              <a:off x="111125" y="425449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92" name="Line"/>
          <p:cNvSpPr/>
          <p:nvPr/>
        </p:nvSpPr>
        <p:spPr>
          <a:xfrm flipV="1">
            <a:off x="13916811" y="8254778"/>
            <a:ext cx="1" cy="145587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308" name="Group"/>
          <p:cNvGrpSpPr/>
          <p:nvPr/>
        </p:nvGrpSpPr>
        <p:grpSpPr>
          <a:xfrm>
            <a:off x="14989646" y="7021132"/>
            <a:ext cx="1352553" cy="2714616"/>
            <a:chOff x="174367" y="532655"/>
            <a:chExt cx="1352552" cy="2714615"/>
          </a:xfrm>
        </p:grpSpPr>
        <p:sp>
          <p:nvSpPr>
            <p:cNvPr id="293" name="Waste"/>
            <p:cNvSpPr/>
            <p:nvPr/>
          </p:nvSpPr>
          <p:spPr>
            <a:xfrm>
              <a:off x="916378" y="930608"/>
              <a:ext cx="353622" cy="570075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rPr dirty="0"/>
                <a:t>Waste</a:t>
              </a:r>
            </a:p>
          </p:txBody>
        </p:sp>
        <p:grpSp>
          <p:nvGrpSpPr>
            <p:cNvPr id="306" name="Group"/>
            <p:cNvGrpSpPr/>
            <p:nvPr/>
          </p:nvGrpSpPr>
          <p:grpSpPr>
            <a:xfrm>
              <a:off x="174367" y="532655"/>
              <a:ext cx="1352552" cy="1757022"/>
              <a:chOff x="0" y="0"/>
              <a:chExt cx="1352550" cy="1757020"/>
            </a:xfrm>
          </p:grpSpPr>
          <p:sp>
            <p:nvSpPr>
              <p:cNvPr id="294" name="Rectangle"/>
              <p:cNvSpPr/>
              <p:nvPr/>
            </p:nvSpPr>
            <p:spPr>
              <a:xfrm>
                <a:off x="299456" y="721072"/>
                <a:ext cx="904537" cy="454849"/>
              </a:xfrm>
              <a:prstGeom prst="rect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95" name="Line"/>
              <p:cNvSpPr/>
              <p:nvPr/>
            </p:nvSpPr>
            <p:spPr>
              <a:xfrm flipV="1">
                <a:off x="715907" y="721073"/>
                <a:ext cx="1" cy="454849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96" name="Line"/>
              <p:cNvSpPr/>
              <p:nvPr/>
            </p:nvSpPr>
            <p:spPr>
              <a:xfrm flipV="1">
                <a:off x="961389" y="725396"/>
                <a:ext cx="1" cy="446203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97" name="Line"/>
              <p:cNvSpPr/>
              <p:nvPr/>
            </p:nvSpPr>
            <p:spPr>
              <a:xfrm>
                <a:off x="0" y="885231"/>
                <a:ext cx="296890" cy="111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3594"/>
                    </a:moveTo>
                    <a:lnTo>
                      <a:pt x="5926" y="13438"/>
                    </a:lnTo>
                    <a:lnTo>
                      <a:pt x="6523" y="7540"/>
                    </a:lnTo>
                    <a:lnTo>
                      <a:pt x="7948" y="17899"/>
                    </a:lnTo>
                    <a:lnTo>
                      <a:pt x="9183" y="4138"/>
                    </a:lnTo>
                    <a:lnTo>
                      <a:pt x="10811" y="19779"/>
                    </a:lnTo>
                    <a:lnTo>
                      <a:pt x="12267" y="0"/>
                    </a:lnTo>
                    <a:lnTo>
                      <a:pt x="13841" y="21600"/>
                    </a:lnTo>
                    <a:lnTo>
                      <a:pt x="15729" y="12262"/>
                    </a:lnTo>
                    <a:lnTo>
                      <a:pt x="21600" y="12262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grpSp>
            <p:nvGrpSpPr>
              <p:cNvPr id="300" name="Group"/>
              <p:cNvGrpSpPr/>
              <p:nvPr/>
            </p:nvGrpSpPr>
            <p:grpSpPr>
              <a:xfrm>
                <a:off x="465918" y="1087818"/>
                <a:ext cx="98516" cy="669202"/>
                <a:chOff x="0" y="0"/>
                <a:chExt cx="98514" cy="669201"/>
              </a:xfrm>
            </p:grpSpPr>
            <p:sp>
              <p:nvSpPr>
                <p:cNvPr id="298" name="Line"/>
                <p:cNvSpPr/>
                <p:nvPr/>
              </p:nvSpPr>
              <p:spPr>
                <a:xfrm flipH="1">
                  <a:off x="49257" y="0"/>
                  <a:ext cx="1" cy="66920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99" name="Line"/>
                <p:cNvSpPr/>
                <p:nvPr/>
              </p:nvSpPr>
              <p:spPr>
                <a:xfrm>
                  <a:off x="0" y="691"/>
                  <a:ext cx="98515" cy="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03" name="Group"/>
              <p:cNvGrpSpPr/>
              <p:nvPr/>
            </p:nvGrpSpPr>
            <p:grpSpPr>
              <a:xfrm>
                <a:off x="465918" y="0"/>
                <a:ext cx="98516" cy="837526"/>
                <a:chOff x="0" y="0"/>
                <a:chExt cx="98514" cy="837525"/>
              </a:xfrm>
            </p:grpSpPr>
            <p:sp>
              <p:nvSpPr>
                <p:cNvPr id="301" name="Line"/>
                <p:cNvSpPr/>
                <p:nvPr/>
              </p:nvSpPr>
              <p:spPr>
                <a:xfrm flipH="1" flipV="1">
                  <a:off x="49257" y="-1"/>
                  <a:ext cx="1" cy="837247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02" name="Line"/>
                <p:cNvSpPr/>
                <p:nvPr/>
              </p:nvSpPr>
              <p:spPr>
                <a:xfrm>
                  <a:off x="0" y="837525"/>
                  <a:ext cx="98515" cy="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04" name="Line"/>
              <p:cNvSpPr/>
              <p:nvPr/>
            </p:nvSpPr>
            <p:spPr>
              <a:xfrm flipV="1">
                <a:off x="1204555" y="719429"/>
                <a:ext cx="147995" cy="147995"/>
              </a:xfrm>
              <a:prstGeom prst="line">
                <a:avLst/>
              </a:prstGeom>
              <a:noFill/>
              <a:ln w="25400" cap="flat">
                <a:solidFill>
                  <a:srgbClr val="0433FF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05" name="Square"/>
              <p:cNvSpPr/>
              <p:nvPr/>
            </p:nvSpPr>
            <p:spPr>
              <a:xfrm>
                <a:off x="1206870" y="721072"/>
                <a:ext cx="139842" cy="144707"/>
              </a:xfrm>
              <a:prstGeom prst="rect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307" name="Line"/>
            <p:cNvSpPr/>
            <p:nvPr/>
          </p:nvSpPr>
          <p:spPr>
            <a:xfrm flipV="1">
              <a:off x="692201" y="1791393"/>
              <a:ext cx="1" cy="145587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09" name="Valves / Pumps for…"/>
          <p:cNvSpPr txBox="1"/>
          <p:nvPr/>
        </p:nvSpPr>
        <p:spPr>
          <a:xfrm>
            <a:off x="605393" y="451780"/>
            <a:ext cx="7403664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600">
                <a:solidFill>
                  <a:schemeClr val="accent4">
                    <a:hueOff val="-1247790"/>
                    <a:lumOff val="-12326"/>
                  </a:schemeClr>
                </a:solidFill>
              </a:defRPr>
            </a:pPr>
            <a:r>
              <a:rPr lang="en-US" dirty="0"/>
              <a:t>FIDO Fluid Handling</a:t>
            </a:r>
            <a:endParaRPr dirty="0"/>
          </a:p>
        </p:txBody>
      </p:sp>
      <p:grpSp>
        <p:nvGrpSpPr>
          <p:cNvPr id="322" name="Group"/>
          <p:cNvGrpSpPr/>
          <p:nvPr/>
        </p:nvGrpSpPr>
        <p:grpSpPr>
          <a:xfrm>
            <a:off x="17680990" y="6954344"/>
            <a:ext cx="1352552" cy="1757020"/>
            <a:chOff x="0" y="0"/>
            <a:chExt cx="1352551" cy="1757019"/>
          </a:xfrm>
        </p:grpSpPr>
        <p:sp>
          <p:nvSpPr>
            <p:cNvPr id="310" name="Rectangle"/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11" name="Line"/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2" name="Line"/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3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316" name="Group"/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314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5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19" name="Group"/>
            <p:cNvGrpSpPr/>
            <p:nvPr/>
          </p:nvGrpSpPr>
          <p:grpSpPr>
            <a:xfrm>
              <a:off x="465918" y="0"/>
              <a:ext cx="98516" cy="837526"/>
              <a:chOff x="0" y="0"/>
              <a:chExt cx="98514" cy="837525"/>
            </a:xfrm>
          </p:grpSpPr>
          <p:sp>
            <p:nvSpPr>
              <p:cNvPr id="317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8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20" name="Line"/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21" name="Square"/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23" name="Line"/>
          <p:cNvSpPr/>
          <p:nvPr/>
        </p:nvSpPr>
        <p:spPr>
          <a:xfrm flipV="1">
            <a:off x="18192289" y="8237087"/>
            <a:ext cx="1" cy="145587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24" name="Line"/>
          <p:cNvSpPr/>
          <p:nvPr/>
        </p:nvSpPr>
        <p:spPr>
          <a:xfrm flipV="1">
            <a:off x="18192289" y="4778161"/>
            <a:ext cx="1" cy="245360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39" name="Arm…"/>
          <p:cNvSpPr txBox="1"/>
          <p:nvPr/>
        </p:nvSpPr>
        <p:spPr>
          <a:xfrm>
            <a:off x="12781632" y="3941756"/>
            <a:ext cx="1314958" cy="12112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Arm 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suction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cups</a:t>
            </a:r>
          </a:p>
        </p:txBody>
      </p:sp>
      <p:sp>
        <p:nvSpPr>
          <p:cNvPr id="340" name="Line"/>
          <p:cNvSpPr/>
          <p:nvPr/>
        </p:nvSpPr>
        <p:spPr>
          <a:xfrm>
            <a:off x="17606070" y="4752273"/>
            <a:ext cx="1455877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41" name="Vacuum pump"/>
          <p:cNvSpPr txBox="1"/>
          <p:nvPr/>
        </p:nvSpPr>
        <p:spPr>
          <a:xfrm>
            <a:off x="19166785" y="4514929"/>
            <a:ext cx="2496466" cy="474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numCol="1" anchor="ctr">
            <a:spAutoFit/>
          </a:bodyPr>
          <a:lstStyle>
            <a:lvl1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lvl1pPr>
          </a:lstStyle>
          <a:p>
            <a:r>
              <a:t>Vacuum pump</a:t>
            </a:r>
          </a:p>
        </p:txBody>
      </p:sp>
      <p:grpSp>
        <p:nvGrpSpPr>
          <p:cNvPr id="346" name="Group"/>
          <p:cNvGrpSpPr/>
          <p:nvPr/>
        </p:nvGrpSpPr>
        <p:grpSpPr>
          <a:xfrm>
            <a:off x="6527943" y="6200635"/>
            <a:ext cx="479244" cy="1263930"/>
            <a:chOff x="0" y="0"/>
            <a:chExt cx="479242" cy="1263929"/>
          </a:xfrm>
        </p:grpSpPr>
        <p:sp>
          <p:nvSpPr>
            <p:cNvPr id="343" name="Oval"/>
            <p:cNvSpPr/>
            <p:nvPr/>
          </p:nvSpPr>
          <p:spPr>
            <a:xfrm>
              <a:off x="0" y="39090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44" name="Line"/>
            <p:cNvSpPr/>
            <p:nvPr/>
          </p:nvSpPr>
          <p:spPr>
            <a:xfrm flipV="1">
              <a:off x="237943" y="0"/>
              <a:ext cx="1" cy="6348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5" name="Line"/>
            <p:cNvSpPr/>
            <p:nvPr/>
          </p:nvSpPr>
          <p:spPr>
            <a:xfrm flipV="1">
              <a:off x="479242" y="626491"/>
              <a:ext cx="1" cy="6374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350" name="Group"/>
          <p:cNvGrpSpPr/>
          <p:nvPr/>
        </p:nvGrpSpPr>
        <p:grpSpPr>
          <a:xfrm>
            <a:off x="13439111" y="6216475"/>
            <a:ext cx="479244" cy="1263930"/>
            <a:chOff x="0" y="0"/>
            <a:chExt cx="479242" cy="1263929"/>
          </a:xfrm>
        </p:grpSpPr>
        <p:sp>
          <p:nvSpPr>
            <p:cNvPr id="347" name="Oval"/>
            <p:cNvSpPr/>
            <p:nvPr/>
          </p:nvSpPr>
          <p:spPr>
            <a:xfrm>
              <a:off x="0" y="39090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48" name="Line"/>
            <p:cNvSpPr/>
            <p:nvPr/>
          </p:nvSpPr>
          <p:spPr>
            <a:xfrm flipV="1">
              <a:off x="237943" y="0"/>
              <a:ext cx="1" cy="6348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9" name="Line"/>
            <p:cNvSpPr/>
            <p:nvPr/>
          </p:nvSpPr>
          <p:spPr>
            <a:xfrm flipV="1">
              <a:off x="479242" y="626491"/>
              <a:ext cx="1" cy="6374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51" name="Pump"/>
          <p:cNvSpPr txBox="1"/>
          <p:nvPr/>
        </p:nvSpPr>
        <p:spPr>
          <a:xfrm>
            <a:off x="7108818" y="6615914"/>
            <a:ext cx="753746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Pump</a:t>
            </a:r>
          </a:p>
        </p:txBody>
      </p:sp>
      <p:sp>
        <p:nvSpPr>
          <p:cNvPr id="352" name="Pump"/>
          <p:cNvSpPr txBox="1"/>
          <p:nvPr/>
        </p:nvSpPr>
        <p:spPr>
          <a:xfrm>
            <a:off x="13966250" y="6624572"/>
            <a:ext cx="753746" cy="386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Pump</a:t>
            </a:r>
          </a:p>
        </p:txBody>
      </p:sp>
      <p:grpSp>
        <p:nvGrpSpPr>
          <p:cNvPr id="356" name="Group"/>
          <p:cNvGrpSpPr/>
          <p:nvPr/>
        </p:nvGrpSpPr>
        <p:grpSpPr>
          <a:xfrm>
            <a:off x="521946" y="9695174"/>
            <a:ext cx="2037411" cy="479243"/>
            <a:chOff x="0" y="0"/>
            <a:chExt cx="2037409" cy="479242"/>
          </a:xfrm>
        </p:grpSpPr>
        <p:sp>
          <p:nvSpPr>
            <p:cNvPr id="353" name="Oval"/>
            <p:cNvSpPr/>
            <p:nvPr/>
          </p:nvSpPr>
          <p:spPr>
            <a:xfrm rot="16200000">
              <a:off x="402810" y="-854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54" name="Line"/>
            <p:cNvSpPr/>
            <p:nvPr/>
          </p:nvSpPr>
          <p:spPr>
            <a:xfrm flipH="1" flipV="1">
              <a:off x="0" y="241299"/>
              <a:ext cx="634899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55" name="Line"/>
            <p:cNvSpPr/>
            <p:nvPr/>
          </p:nvSpPr>
          <p:spPr>
            <a:xfrm flipH="1" flipV="1">
              <a:off x="675613" y="0"/>
              <a:ext cx="1361797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57" name="External…"/>
          <p:cNvSpPr txBox="1"/>
          <p:nvPr/>
        </p:nvSpPr>
        <p:spPr>
          <a:xfrm>
            <a:off x="212332" y="8611948"/>
            <a:ext cx="1838644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dirty="0"/>
              <a:t>External </a:t>
            </a:r>
          </a:p>
          <a:p>
            <a:pPr algn="ctr">
              <a:defRPr sz="1900"/>
            </a:pPr>
            <a:r>
              <a:rPr dirty="0"/>
              <a:t>Sample Pump</a:t>
            </a:r>
            <a:r>
              <a:rPr lang="en-US" dirty="0"/>
              <a:t> / </a:t>
            </a:r>
          </a:p>
          <a:p>
            <a:pPr algn="ctr">
              <a:defRPr sz="1900"/>
            </a:pPr>
            <a:r>
              <a:rPr lang="en-US" dirty="0"/>
              <a:t>Phase Sep</a:t>
            </a:r>
            <a:endParaRPr dirty="0"/>
          </a:p>
        </p:txBody>
      </p:sp>
      <p:sp>
        <p:nvSpPr>
          <p:cNvPr id="358" name="Vacuum valve"/>
          <p:cNvSpPr txBox="1"/>
          <p:nvPr/>
        </p:nvSpPr>
        <p:spPr>
          <a:xfrm>
            <a:off x="18282303" y="7191354"/>
            <a:ext cx="1602881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rPr dirty="0"/>
              <a:t>Vacuum valve</a:t>
            </a:r>
          </a:p>
        </p:txBody>
      </p:sp>
      <p:sp>
        <p:nvSpPr>
          <p:cNvPr id="359" name="Suction cup…"/>
          <p:cNvSpPr txBox="1"/>
          <p:nvPr/>
        </p:nvSpPr>
        <p:spPr>
          <a:xfrm>
            <a:off x="16229719" y="3226454"/>
            <a:ext cx="1410564" cy="679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dirty="0"/>
              <a:t>Suction cup</a:t>
            </a:r>
          </a:p>
          <a:p>
            <a:pPr algn="ctr">
              <a:defRPr sz="1900"/>
            </a:pPr>
            <a:r>
              <a:rPr dirty="0"/>
              <a:t> valve</a:t>
            </a:r>
          </a:p>
        </p:txBody>
      </p:sp>
      <p:grpSp>
        <p:nvGrpSpPr>
          <p:cNvPr id="373" name="Group"/>
          <p:cNvGrpSpPr/>
          <p:nvPr/>
        </p:nvGrpSpPr>
        <p:grpSpPr>
          <a:xfrm>
            <a:off x="10012346" y="8462306"/>
            <a:ext cx="125043" cy="2552828"/>
            <a:chOff x="0" y="0"/>
            <a:chExt cx="125042" cy="2552827"/>
          </a:xfrm>
        </p:grpSpPr>
        <p:sp>
          <p:nvSpPr>
            <p:cNvPr id="360" name="Rectangle"/>
            <p:cNvSpPr/>
            <p:nvPr/>
          </p:nvSpPr>
          <p:spPr>
            <a:xfrm>
              <a:off x="3719" y="0"/>
              <a:ext cx="117604" cy="2552828"/>
            </a:xfrm>
            <a:prstGeom prst="rect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61" name="Line"/>
            <p:cNvSpPr/>
            <p:nvPr/>
          </p:nvSpPr>
          <p:spPr>
            <a:xfrm flipV="1">
              <a:off x="0" y="7632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2" name="Line"/>
            <p:cNvSpPr/>
            <p:nvPr/>
          </p:nvSpPr>
          <p:spPr>
            <a:xfrm flipV="1">
              <a:off x="0" y="2954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3" name="Line"/>
            <p:cNvSpPr/>
            <p:nvPr/>
          </p:nvSpPr>
          <p:spPr>
            <a:xfrm flipV="1">
              <a:off x="0" y="51447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4" name="Line"/>
            <p:cNvSpPr/>
            <p:nvPr/>
          </p:nvSpPr>
          <p:spPr>
            <a:xfrm flipV="1">
              <a:off x="0" y="73355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5" name="Line"/>
            <p:cNvSpPr/>
            <p:nvPr/>
          </p:nvSpPr>
          <p:spPr>
            <a:xfrm flipV="1">
              <a:off x="0" y="95262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6" name="Line"/>
            <p:cNvSpPr/>
            <p:nvPr/>
          </p:nvSpPr>
          <p:spPr>
            <a:xfrm flipV="1">
              <a:off x="0" y="11717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7" name="Line"/>
            <p:cNvSpPr/>
            <p:nvPr/>
          </p:nvSpPr>
          <p:spPr>
            <a:xfrm flipV="1">
              <a:off x="0" y="11717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8" name="Line"/>
            <p:cNvSpPr/>
            <p:nvPr/>
          </p:nvSpPr>
          <p:spPr>
            <a:xfrm flipV="1">
              <a:off x="0" y="139077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9" name="Line"/>
            <p:cNvSpPr/>
            <p:nvPr/>
          </p:nvSpPr>
          <p:spPr>
            <a:xfrm flipV="1">
              <a:off x="0" y="160985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70" name="Line"/>
            <p:cNvSpPr/>
            <p:nvPr/>
          </p:nvSpPr>
          <p:spPr>
            <a:xfrm flipV="1">
              <a:off x="0" y="182892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71" name="Line"/>
            <p:cNvSpPr/>
            <p:nvPr/>
          </p:nvSpPr>
          <p:spPr>
            <a:xfrm flipV="1">
              <a:off x="0" y="20480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72" name="Line"/>
            <p:cNvSpPr/>
            <p:nvPr/>
          </p:nvSpPr>
          <p:spPr>
            <a:xfrm flipV="1">
              <a:off x="0" y="226707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74" name="Force…"/>
          <p:cNvSpPr txBox="1"/>
          <p:nvPr/>
        </p:nvSpPr>
        <p:spPr>
          <a:xfrm>
            <a:off x="9274433" y="7270496"/>
            <a:ext cx="873913" cy="679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900"/>
            </a:pPr>
            <a:r>
              <a:t>Force</a:t>
            </a:r>
          </a:p>
          <a:p>
            <a:pPr>
              <a:defRPr sz="1900"/>
            </a:pPr>
            <a:r>
              <a:t>Sensor</a:t>
            </a:r>
          </a:p>
        </p:txBody>
      </p:sp>
      <p:sp>
        <p:nvSpPr>
          <p:cNvPr id="375" name="Line"/>
          <p:cNvSpPr/>
          <p:nvPr/>
        </p:nvSpPr>
        <p:spPr>
          <a:xfrm>
            <a:off x="9895677" y="7930419"/>
            <a:ext cx="111923" cy="47394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6" name="(Compressed)"/>
          <p:cNvSpPr txBox="1"/>
          <p:nvPr/>
        </p:nvSpPr>
        <p:spPr>
          <a:xfrm>
            <a:off x="4307225" y="6664528"/>
            <a:ext cx="1620496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(Compressed)</a:t>
            </a:r>
          </a:p>
        </p:txBody>
      </p:sp>
      <p:grpSp>
        <p:nvGrpSpPr>
          <p:cNvPr id="396" name="Group">
            <a:extLst>
              <a:ext uri="{FF2B5EF4-FFF2-40B4-BE49-F238E27FC236}">
                <a16:creationId xmlns:a16="http://schemas.microsoft.com/office/drawing/2014/main" id="{CE70C7B1-5257-49F9-A51E-17E4751DE091}"/>
              </a:ext>
            </a:extLst>
          </p:cNvPr>
          <p:cNvGrpSpPr/>
          <p:nvPr/>
        </p:nvGrpSpPr>
        <p:grpSpPr>
          <a:xfrm rot="16200000">
            <a:off x="15145613" y="2754541"/>
            <a:ext cx="1352553" cy="3636785"/>
            <a:chOff x="0" y="-1879763"/>
            <a:chExt cx="1352552" cy="3636783"/>
          </a:xfrm>
        </p:grpSpPr>
        <p:sp>
          <p:nvSpPr>
            <p:cNvPr id="397" name="Rectangle">
              <a:extLst>
                <a:ext uri="{FF2B5EF4-FFF2-40B4-BE49-F238E27FC236}">
                  <a16:creationId xmlns:a16="http://schemas.microsoft.com/office/drawing/2014/main" id="{5842A855-E07D-458D-B53E-5143EB0B5A23}"/>
                </a:ext>
              </a:extLst>
            </p:cNvPr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98" name="Line">
              <a:extLst>
                <a:ext uri="{FF2B5EF4-FFF2-40B4-BE49-F238E27FC236}">
                  <a16:creationId xmlns:a16="http://schemas.microsoft.com/office/drawing/2014/main" id="{7716121D-180E-4BB5-9513-D6E89185EAFA}"/>
                </a:ext>
              </a:extLst>
            </p:cNvPr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99" name="Line">
              <a:extLst>
                <a:ext uri="{FF2B5EF4-FFF2-40B4-BE49-F238E27FC236}">
                  <a16:creationId xmlns:a16="http://schemas.microsoft.com/office/drawing/2014/main" id="{84460831-415F-40E9-A1C3-3353D9E7EDAB}"/>
                </a:ext>
              </a:extLst>
            </p:cNvPr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00" name="Line">
              <a:extLst>
                <a:ext uri="{FF2B5EF4-FFF2-40B4-BE49-F238E27FC236}">
                  <a16:creationId xmlns:a16="http://schemas.microsoft.com/office/drawing/2014/main" id="{0C319D01-A301-4B4C-9A2E-8E45967618BF}"/>
                </a:ext>
              </a:extLst>
            </p:cNvPr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401" name="Group">
              <a:extLst>
                <a:ext uri="{FF2B5EF4-FFF2-40B4-BE49-F238E27FC236}">
                  <a16:creationId xmlns:a16="http://schemas.microsoft.com/office/drawing/2014/main" id="{1B23DDCE-BAA5-4E8A-8660-6467A7D8A8DD}"/>
                </a:ext>
              </a:extLst>
            </p:cNvPr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407" name="Line">
                <a:extLst>
                  <a:ext uri="{FF2B5EF4-FFF2-40B4-BE49-F238E27FC236}">
                    <a16:creationId xmlns:a16="http://schemas.microsoft.com/office/drawing/2014/main" id="{8F40B6A1-B8C6-47A4-926A-8E22BD2FC788}"/>
                  </a:ext>
                </a:extLst>
              </p:cNvPr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08" name="Line">
                <a:extLst>
                  <a:ext uri="{FF2B5EF4-FFF2-40B4-BE49-F238E27FC236}">
                    <a16:creationId xmlns:a16="http://schemas.microsoft.com/office/drawing/2014/main" id="{656FE369-4D24-4E97-94C7-974D0711EBCD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02" name="Group">
              <a:extLst>
                <a:ext uri="{FF2B5EF4-FFF2-40B4-BE49-F238E27FC236}">
                  <a16:creationId xmlns:a16="http://schemas.microsoft.com/office/drawing/2014/main" id="{4F82CECA-7A78-44C7-83A8-AC5892F2381E}"/>
                </a:ext>
              </a:extLst>
            </p:cNvPr>
            <p:cNvGrpSpPr/>
            <p:nvPr/>
          </p:nvGrpSpPr>
          <p:grpSpPr>
            <a:xfrm>
              <a:off x="465918" y="-1879763"/>
              <a:ext cx="98517" cy="2717290"/>
              <a:chOff x="0" y="-1879761"/>
              <a:chExt cx="98515" cy="2717287"/>
            </a:xfrm>
          </p:grpSpPr>
          <p:sp>
            <p:nvSpPr>
              <p:cNvPr id="405" name="Line">
                <a:extLst>
                  <a:ext uri="{FF2B5EF4-FFF2-40B4-BE49-F238E27FC236}">
                    <a16:creationId xmlns:a16="http://schemas.microsoft.com/office/drawing/2014/main" id="{4760175A-ADE6-46CE-B6BF-1DA766559D7F}"/>
                  </a:ext>
                </a:extLst>
              </p:cNvPr>
              <p:cNvSpPr/>
              <p:nvPr/>
            </p:nvSpPr>
            <p:spPr>
              <a:xfrm flipV="1">
                <a:off x="49256" y="-1879761"/>
                <a:ext cx="12628" cy="271700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06" name="Line">
                <a:extLst>
                  <a:ext uri="{FF2B5EF4-FFF2-40B4-BE49-F238E27FC236}">
                    <a16:creationId xmlns:a16="http://schemas.microsoft.com/office/drawing/2014/main" id="{082F57D6-3C28-46BB-9513-2727F0FBC601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03" name="Line">
              <a:extLst>
                <a:ext uri="{FF2B5EF4-FFF2-40B4-BE49-F238E27FC236}">
                  <a16:creationId xmlns:a16="http://schemas.microsoft.com/office/drawing/2014/main" id="{EE855403-B696-4D91-88F6-670FBC81DF1F}"/>
                </a:ext>
              </a:extLst>
            </p:cNvPr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04" name="Square">
              <a:extLst>
                <a:ext uri="{FF2B5EF4-FFF2-40B4-BE49-F238E27FC236}">
                  <a16:creationId xmlns:a16="http://schemas.microsoft.com/office/drawing/2014/main" id="{25B0187B-3C02-41CF-9173-FC037A7B6449}"/>
                </a:ext>
              </a:extLst>
            </p:cNvPr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09" name="Group">
            <a:extLst>
              <a:ext uri="{FF2B5EF4-FFF2-40B4-BE49-F238E27FC236}">
                <a16:creationId xmlns:a16="http://schemas.microsoft.com/office/drawing/2014/main" id="{E85FC83D-6A95-4212-97F7-C487404170D4}"/>
              </a:ext>
            </a:extLst>
          </p:cNvPr>
          <p:cNvGrpSpPr/>
          <p:nvPr/>
        </p:nvGrpSpPr>
        <p:grpSpPr>
          <a:xfrm>
            <a:off x="14778383" y="1705276"/>
            <a:ext cx="1352553" cy="3013429"/>
            <a:chOff x="0" y="0"/>
            <a:chExt cx="1352552" cy="3013427"/>
          </a:xfrm>
        </p:grpSpPr>
        <p:sp>
          <p:nvSpPr>
            <p:cNvPr id="410" name="Rectangle">
              <a:extLst>
                <a:ext uri="{FF2B5EF4-FFF2-40B4-BE49-F238E27FC236}">
                  <a16:creationId xmlns:a16="http://schemas.microsoft.com/office/drawing/2014/main" id="{9BD2FFC7-C5AA-4975-AD7B-2E673ACC8D5A}"/>
                </a:ext>
              </a:extLst>
            </p:cNvPr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1" name="Line">
              <a:extLst>
                <a:ext uri="{FF2B5EF4-FFF2-40B4-BE49-F238E27FC236}">
                  <a16:creationId xmlns:a16="http://schemas.microsoft.com/office/drawing/2014/main" id="{7E1880C7-8D32-43E0-B574-FE76C4E4C9A9}"/>
                </a:ext>
              </a:extLst>
            </p:cNvPr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2" name="Line">
              <a:extLst>
                <a:ext uri="{FF2B5EF4-FFF2-40B4-BE49-F238E27FC236}">
                  <a16:creationId xmlns:a16="http://schemas.microsoft.com/office/drawing/2014/main" id="{BF4DEC92-F823-4CDE-B5D9-ED7C84B459A6}"/>
                </a:ext>
              </a:extLst>
            </p:cNvPr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3" name="Line">
              <a:extLst>
                <a:ext uri="{FF2B5EF4-FFF2-40B4-BE49-F238E27FC236}">
                  <a16:creationId xmlns:a16="http://schemas.microsoft.com/office/drawing/2014/main" id="{EB2A704C-9142-4A02-BE70-28A5ED58EC6D}"/>
                </a:ext>
              </a:extLst>
            </p:cNvPr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414" name="Group">
              <a:extLst>
                <a:ext uri="{FF2B5EF4-FFF2-40B4-BE49-F238E27FC236}">
                  <a16:creationId xmlns:a16="http://schemas.microsoft.com/office/drawing/2014/main" id="{F3CBBB2C-C9E8-47EB-9126-091CD0ED2B21}"/>
                </a:ext>
              </a:extLst>
            </p:cNvPr>
            <p:cNvGrpSpPr/>
            <p:nvPr/>
          </p:nvGrpSpPr>
          <p:grpSpPr>
            <a:xfrm>
              <a:off x="465918" y="1087818"/>
              <a:ext cx="98517" cy="1925609"/>
              <a:chOff x="0" y="0"/>
              <a:chExt cx="98515" cy="1925606"/>
            </a:xfrm>
          </p:grpSpPr>
          <p:sp>
            <p:nvSpPr>
              <p:cNvPr id="420" name="Line">
                <a:extLst>
                  <a:ext uri="{FF2B5EF4-FFF2-40B4-BE49-F238E27FC236}">
                    <a16:creationId xmlns:a16="http://schemas.microsoft.com/office/drawing/2014/main" id="{BD6BD722-FA13-4A91-9C1C-ABB9D912ACD3}"/>
                  </a:ext>
                </a:extLst>
              </p:cNvPr>
              <p:cNvSpPr/>
              <p:nvPr/>
            </p:nvSpPr>
            <p:spPr>
              <a:xfrm flipH="1">
                <a:off x="49256" y="0"/>
                <a:ext cx="2" cy="19256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1" name="Line">
                <a:extLst>
                  <a:ext uri="{FF2B5EF4-FFF2-40B4-BE49-F238E27FC236}">
                    <a16:creationId xmlns:a16="http://schemas.microsoft.com/office/drawing/2014/main" id="{74F649FB-76A0-49B6-9363-E78E390FBA35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15" name="Group">
              <a:extLst>
                <a:ext uri="{FF2B5EF4-FFF2-40B4-BE49-F238E27FC236}">
                  <a16:creationId xmlns:a16="http://schemas.microsoft.com/office/drawing/2014/main" id="{6AE5FF60-53A5-412B-9A1F-36A955503B96}"/>
                </a:ext>
              </a:extLst>
            </p:cNvPr>
            <p:cNvGrpSpPr/>
            <p:nvPr/>
          </p:nvGrpSpPr>
          <p:grpSpPr>
            <a:xfrm>
              <a:off x="465918" y="0"/>
              <a:ext cx="98516" cy="837526"/>
              <a:chOff x="0" y="0"/>
              <a:chExt cx="98514" cy="837525"/>
            </a:xfrm>
          </p:grpSpPr>
          <p:sp>
            <p:nvSpPr>
              <p:cNvPr id="418" name="Line">
                <a:extLst>
                  <a:ext uri="{FF2B5EF4-FFF2-40B4-BE49-F238E27FC236}">
                    <a16:creationId xmlns:a16="http://schemas.microsoft.com/office/drawing/2014/main" id="{214D9A63-E0BC-4BC9-B77F-5BECCC52C81D}"/>
                  </a:ext>
                </a:extLst>
              </p:cNvPr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19" name="Line">
                <a:extLst>
                  <a:ext uri="{FF2B5EF4-FFF2-40B4-BE49-F238E27FC236}">
                    <a16:creationId xmlns:a16="http://schemas.microsoft.com/office/drawing/2014/main" id="{C039A85E-1C8D-4C17-94E6-B4269A2A5B9E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16" name="Line">
              <a:extLst>
                <a:ext uri="{FF2B5EF4-FFF2-40B4-BE49-F238E27FC236}">
                  <a16:creationId xmlns:a16="http://schemas.microsoft.com/office/drawing/2014/main" id="{E708C29B-EC00-4ACF-851E-C0F2796A4B4E}"/>
                </a:ext>
              </a:extLst>
            </p:cNvPr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7" name="Square">
              <a:extLst>
                <a:ext uri="{FF2B5EF4-FFF2-40B4-BE49-F238E27FC236}">
                  <a16:creationId xmlns:a16="http://schemas.microsoft.com/office/drawing/2014/main" id="{2C8E75C4-9C12-4563-98BD-D0320B38EA41}"/>
                </a:ext>
              </a:extLst>
            </p:cNvPr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435" name="Suction cup…">
            <a:extLst>
              <a:ext uri="{FF2B5EF4-FFF2-40B4-BE49-F238E27FC236}">
                <a16:creationId xmlns:a16="http://schemas.microsoft.com/office/drawing/2014/main" id="{E928E20B-C9D8-4600-A6C6-20B14EF28857}"/>
              </a:ext>
            </a:extLst>
          </p:cNvPr>
          <p:cNvSpPr txBox="1"/>
          <p:nvPr/>
        </p:nvSpPr>
        <p:spPr>
          <a:xfrm>
            <a:off x="15439623" y="1627460"/>
            <a:ext cx="1231107" cy="687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lang="en-US" dirty="0"/>
              <a:t>C</a:t>
            </a:r>
            <a:r>
              <a:rPr dirty="0"/>
              <a:t>up</a:t>
            </a:r>
            <a:r>
              <a:rPr lang="en-US" dirty="0"/>
              <a:t> break</a:t>
            </a:r>
            <a:endParaRPr dirty="0"/>
          </a:p>
          <a:p>
            <a:pPr algn="ctr">
              <a:defRPr sz="1900"/>
            </a:pPr>
            <a:r>
              <a:rPr dirty="0"/>
              <a:t> valve</a:t>
            </a:r>
          </a:p>
        </p:txBody>
      </p:sp>
      <p:sp>
        <p:nvSpPr>
          <p:cNvPr id="449" name="Line">
            <a:extLst>
              <a:ext uri="{FF2B5EF4-FFF2-40B4-BE49-F238E27FC236}">
                <a16:creationId xmlns:a16="http://schemas.microsoft.com/office/drawing/2014/main" id="{3B751475-6A95-47EB-BE41-B2BCA81F3E64}"/>
              </a:ext>
            </a:extLst>
          </p:cNvPr>
          <p:cNvSpPr/>
          <p:nvPr/>
        </p:nvSpPr>
        <p:spPr>
          <a:xfrm>
            <a:off x="18187168" y="2502913"/>
            <a:ext cx="5119" cy="226499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452" name="Arm…">
            <a:extLst>
              <a:ext uri="{FF2B5EF4-FFF2-40B4-BE49-F238E27FC236}">
                <a16:creationId xmlns:a16="http://schemas.microsoft.com/office/drawing/2014/main" id="{C1702E1D-30CD-4A80-BB42-B5B1006A4514}"/>
              </a:ext>
            </a:extLst>
          </p:cNvPr>
          <p:cNvSpPr txBox="1"/>
          <p:nvPr/>
        </p:nvSpPr>
        <p:spPr>
          <a:xfrm>
            <a:off x="17360111" y="1586268"/>
            <a:ext cx="1466748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Vacuum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sensor</a:t>
            </a:r>
            <a:endParaRPr dirty="0"/>
          </a:p>
        </p:txBody>
      </p:sp>
      <p:sp>
        <p:nvSpPr>
          <p:cNvPr id="325" name="Line">
            <a:extLst>
              <a:ext uri="{FF2B5EF4-FFF2-40B4-BE49-F238E27FC236}">
                <a16:creationId xmlns:a16="http://schemas.microsoft.com/office/drawing/2014/main" id="{4713EABB-4AD2-40C5-AB5F-F7025EF7C292}"/>
              </a:ext>
            </a:extLst>
          </p:cNvPr>
          <p:cNvSpPr/>
          <p:nvPr/>
        </p:nvSpPr>
        <p:spPr>
          <a:xfrm flipH="1" flipV="1">
            <a:off x="15504823" y="6643305"/>
            <a:ext cx="2657" cy="43059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26" name="Line">
            <a:extLst>
              <a:ext uri="{FF2B5EF4-FFF2-40B4-BE49-F238E27FC236}">
                <a16:creationId xmlns:a16="http://schemas.microsoft.com/office/drawing/2014/main" id="{A23F224E-EDA8-4E1C-BD1B-AD6D78AE3CC8}"/>
              </a:ext>
            </a:extLst>
          </p:cNvPr>
          <p:cNvSpPr/>
          <p:nvPr/>
        </p:nvSpPr>
        <p:spPr>
          <a:xfrm flipH="1" flipV="1">
            <a:off x="15507477" y="6643304"/>
            <a:ext cx="2383362" cy="20369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27" name="Line">
            <a:extLst>
              <a:ext uri="{FF2B5EF4-FFF2-40B4-BE49-F238E27FC236}">
                <a16:creationId xmlns:a16="http://schemas.microsoft.com/office/drawing/2014/main" id="{628E8BF7-2908-4BB5-BE7C-22F5D510F165}"/>
              </a:ext>
            </a:extLst>
          </p:cNvPr>
          <p:cNvSpPr/>
          <p:nvPr/>
        </p:nvSpPr>
        <p:spPr>
          <a:xfrm flipH="1">
            <a:off x="20365134" y="5078050"/>
            <a:ext cx="1" cy="158647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51B9854-5EE3-4A82-B1E4-BC56D6CB5A2E}"/>
              </a:ext>
            </a:extLst>
          </p:cNvPr>
          <p:cNvSpPr/>
          <p:nvPr/>
        </p:nvSpPr>
        <p:spPr>
          <a:xfrm>
            <a:off x="17873379" y="6437984"/>
            <a:ext cx="593124" cy="222482"/>
          </a:xfrm>
          <a:custGeom>
            <a:avLst/>
            <a:gdLst>
              <a:gd name="connsiteX0" fmla="*/ 0 w 593124"/>
              <a:gd name="connsiteY0" fmla="*/ 222482 h 222482"/>
              <a:gd name="connsiteX1" fmla="*/ 296562 w 593124"/>
              <a:gd name="connsiteY1" fmla="*/ 60 h 222482"/>
              <a:gd name="connsiteX2" fmla="*/ 593124 w 593124"/>
              <a:gd name="connsiteY2" fmla="*/ 197768 h 22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3124" h="222482">
                <a:moveTo>
                  <a:pt x="0" y="222482"/>
                </a:moveTo>
                <a:cubicBezTo>
                  <a:pt x="98854" y="113330"/>
                  <a:pt x="197708" y="4179"/>
                  <a:pt x="296562" y="60"/>
                </a:cubicBezTo>
                <a:cubicBezTo>
                  <a:pt x="395416" y="-4059"/>
                  <a:pt x="428368" y="203946"/>
                  <a:pt x="593124" y="197768"/>
                </a:cubicBezTo>
              </a:path>
            </a:pathLst>
          </a:cu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28" name="Line">
            <a:extLst>
              <a:ext uri="{FF2B5EF4-FFF2-40B4-BE49-F238E27FC236}">
                <a16:creationId xmlns:a16="http://schemas.microsoft.com/office/drawing/2014/main" id="{755D1090-5CF4-4CA0-A3A2-AEC38C38A90C}"/>
              </a:ext>
            </a:extLst>
          </p:cNvPr>
          <p:cNvSpPr/>
          <p:nvPr/>
        </p:nvSpPr>
        <p:spPr>
          <a:xfrm flipH="1" flipV="1">
            <a:off x="18419545" y="6634998"/>
            <a:ext cx="1945589" cy="830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grpSp>
        <p:nvGrpSpPr>
          <p:cNvPr id="329" name="Group">
            <a:extLst>
              <a:ext uri="{FF2B5EF4-FFF2-40B4-BE49-F238E27FC236}">
                <a16:creationId xmlns:a16="http://schemas.microsoft.com/office/drawing/2014/main" id="{9532D91F-865F-471E-84A7-5D4D93BA3EFD}"/>
              </a:ext>
            </a:extLst>
          </p:cNvPr>
          <p:cNvGrpSpPr/>
          <p:nvPr/>
        </p:nvGrpSpPr>
        <p:grpSpPr>
          <a:xfrm>
            <a:off x="18218522" y="2462268"/>
            <a:ext cx="1532654" cy="1320012"/>
            <a:chOff x="0" y="0"/>
            <a:chExt cx="2492604" cy="1918548"/>
          </a:xfrm>
        </p:grpSpPr>
        <p:sp>
          <p:nvSpPr>
            <p:cNvPr id="330" name="Rectangle">
              <a:extLst>
                <a:ext uri="{FF2B5EF4-FFF2-40B4-BE49-F238E27FC236}">
                  <a16:creationId xmlns:a16="http://schemas.microsoft.com/office/drawing/2014/main" id="{8F437F6B-A94A-4E00-8881-68491C797C13}"/>
                </a:ext>
              </a:extLst>
            </p:cNvPr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31" name="Line">
              <a:extLst>
                <a:ext uri="{FF2B5EF4-FFF2-40B4-BE49-F238E27FC236}">
                  <a16:creationId xmlns:a16="http://schemas.microsoft.com/office/drawing/2014/main" id="{55E05BEE-1F79-4EC1-9C13-68280A4AFFAF}"/>
                </a:ext>
              </a:extLst>
            </p:cNvPr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32" name="Line">
              <a:extLst>
                <a:ext uri="{FF2B5EF4-FFF2-40B4-BE49-F238E27FC236}">
                  <a16:creationId xmlns:a16="http://schemas.microsoft.com/office/drawing/2014/main" id="{1EFA02B8-8E89-4B28-9207-71677347962B}"/>
                </a:ext>
              </a:extLst>
            </p:cNvPr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33" name="Line">
              <a:extLst>
                <a:ext uri="{FF2B5EF4-FFF2-40B4-BE49-F238E27FC236}">
                  <a16:creationId xmlns:a16="http://schemas.microsoft.com/office/drawing/2014/main" id="{6031567F-C85C-49B4-8702-6503E414FFB2}"/>
                </a:ext>
              </a:extLst>
            </p:cNvPr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334" name="Group">
              <a:extLst>
                <a:ext uri="{FF2B5EF4-FFF2-40B4-BE49-F238E27FC236}">
                  <a16:creationId xmlns:a16="http://schemas.microsoft.com/office/drawing/2014/main" id="{9786B687-83B6-4699-809B-8ECA43078049}"/>
                </a:ext>
              </a:extLst>
            </p:cNvPr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377" name="Line">
                <a:extLst>
                  <a:ext uri="{FF2B5EF4-FFF2-40B4-BE49-F238E27FC236}">
                    <a16:creationId xmlns:a16="http://schemas.microsoft.com/office/drawing/2014/main" id="{69E3EC7D-91F8-4784-BF20-BFC1297071DC}"/>
                  </a:ext>
                </a:extLst>
              </p:cNvPr>
              <p:cNvSpPr/>
              <p:nvPr/>
            </p:nvSpPr>
            <p:spPr>
              <a:xfrm flipH="1">
                <a:off x="69876" y="-1"/>
                <a:ext cx="1" cy="94932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78" name="Line">
                <a:extLst>
                  <a:ext uri="{FF2B5EF4-FFF2-40B4-BE49-F238E27FC236}">
                    <a16:creationId xmlns:a16="http://schemas.microsoft.com/office/drawing/2014/main" id="{0AAD779F-5835-402C-BA8D-71D41183C44D}"/>
                  </a:ext>
                </a:extLst>
              </p:cNvPr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35" name="Group">
              <a:extLst>
                <a:ext uri="{FF2B5EF4-FFF2-40B4-BE49-F238E27FC236}">
                  <a16:creationId xmlns:a16="http://schemas.microsoft.com/office/drawing/2014/main" id="{FEE34F0D-E814-4379-9E04-DED799937D88}"/>
                </a:ext>
              </a:extLst>
            </p:cNvPr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338" name="Line">
                <a:extLst>
                  <a:ext uri="{FF2B5EF4-FFF2-40B4-BE49-F238E27FC236}">
                    <a16:creationId xmlns:a16="http://schemas.microsoft.com/office/drawing/2014/main" id="{8CB2103F-6E36-4F7A-A34D-DEEC117068B0}"/>
                  </a:ext>
                </a:extLst>
              </p:cNvPr>
              <p:cNvSpPr/>
              <p:nvPr/>
            </p:nvSpPr>
            <p:spPr>
              <a:xfrm flipV="1">
                <a:off x="69875" y="-1"/>
                <a:ext cx="1" cy="118771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42" name="Line">
                <a:extLst>
                  <a:ext uri="{FF2B5EF4-FFF2-40B4-BE49-F238E27FC236}">
                    <a16:creationId xmlns:a16="http://schemas.microsoft.com/office/drawing/2014/main" id="{67317D9E-F121-4BB5-9CB5-26CB8BDD1613}"/>
                  </a:ext>
                </a:extLst>
              </p:cNvPr>
              <p:cNvSpPr/>
              <p:nvPr/>
            </p:nvSpPr>
            <p:spPr>
              <a:xfrm flipV="1">
                <a:off x="-1" y="118811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36" name="Line">
              <a:extLst>
                <a:ext uri="{FF2B5EF4-FFF2-40B4-BE49-F238E27FC236}">
                  <a16:creationId xmlns:a16="http://schemas.microsoft.com/office/drawing/2014/main" id="{31309E84-A7E6-47FC-8C87-13927646B8E1}"/>
                </a:ext>
              </a:extLst>
            </p:cNvPr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37" name="Square">
              <a:extLst>
                <a:ext uri="{FF2B5EF4-FFF2-40B4-BE49-F238E27FC236}">
                  <a16:creationId xmlns:a16="http://schemas.microsoft.com/office/drawing/2014/main" id="{863E39B7-D25A-4AF5-8660-F691F90E5545}"/>
                </a:ext>
              </a:extLst>
            </p:cNvPr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79" name="Suction cup…">
            <a:extLst>
              <a:ext uri="{FF2B5EF4-FFF2-40B4-BE49-F238E27FC236}">
                <a16:creationId xmlns:a16="http://schemas.microsoft.com/office/drawing/2014/main" id="{5C4E4915-09B2-4CC4-8090-D1B11094440D}"/>
              </a:ext>
            </a:extLst>
          </p:cNvPr>
          <p:cNvSpPr txBox="1"/>
          <p:nvPr/>
        </p:nvSpPr>
        <p:spPr>
          <a:xfrm>
            <a:off x="19271435" y="3105636"/>
            <a:ext cx="1582164" cy="687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lang="en-US" dirty="0"/>
              <a:t>Sensor Break</a:t>
            </a:r>
          </a:p>
          <a:p>
            <a:pPr algn="ctr">
              <a:defRPr sz="1900"/>
            </a:pPr>
            <a:r>
              <a:rPr lang="en-US" dirty="0"/>
              <a:t>Valve</a:t>
            </a:r>
            <a:endParaRPr dirty="0"/>
          </a:p>
        </p:txBody>
      </p:sp>
      <p:sp>
        <p:nvSpPr>
          <p:cNvPr id="380" name="Line">
            <a:extLst>
              <a:ext uri="{FF2B5EF4-FFF2-40B4-BE49-F238E27FC236}">
                <a16:creationId xmlns:a16="http://schemas.microsoft.com/office/drawing/2014/main" id="{CD5AB30B-1282-49D6-B8C6-F61F4EE98CA9}"/>
              </a:ext>
            </a:extLst>
          </p:cNvPr>
          <p:cNvSpPr/>
          <p:nvPr/>
        </p:nvSpPr>
        <p:spPr>
          <a:xfrm flipH="1" flipV="1">
            <a:off x="20346707" y="6651552"/>
            <a:ext cx="1945589" cy="830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81" name="Bleach…">
            <a:extLst>
              <a:ext uri="{FF2B5EF4-FFF2-40B4-BE49-F238E27FC236}">
                <a16:creationId xmlns:a16="http://schemas.microsoft.com/office/drawing/2014/main" id="{7866CEF2-A284-4920-85CD-89558E37DC9E}"/>
              </a:ext>
            </a:extLst>
          </p:cNvPr>
          <p:cNvSpPr txBox="1"/>
          <p:nvPr/>
        </p:nvSpPr>
        <p:spPr>
          <a:xfrm>
            <a:off x="22424882" y="6167974"/>
            <a:ext cx="1439497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en-US" dirty="0"/>
              <a:t>Waste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rPr lang="en-US" dirty="0"/>
              <a:t>Container</a:t>
            </a:r>
            <a:endParaRPr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871969-05CD-40BD-8080-B08F217C71A6}"/>
              </a:ext>
            </a:extLst>
          </p:cNvPr>
          <p:cNvCxnSpPr>
            <a:cxnSpLocks/>
          </p:cNvCxnSpPr>
          <p:nvPr/>
        </p:nvCxnSpPr>
        <p:spPr>
          <a:xfrm>
            <a:off x="20598848" y="5180900"/>
            <a:ext cx="0" cy="116039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EC5C1E2C-0969-481B-B199-2187D8AEFA4A}"/>
              </a:ext>
            </a:extLst>
          </p:cNvPr>
          <p:cNvCxnSpPr>
            <a:cxnSpLocks/>
          </p:cNvCxnSpPr>
          <p:nvPr/>
        </p:nvCxnSpPr>
        <p:spPr>
          <a:xfrm>
            <a:off x="21061212" y="6383729"/>
            <a:ext cx="1051160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3" name="Straight Arrow Connector 382">
            <a:extLst>
              <a:ext uri="{FF2B5EF4-FFF2-40B4-BE49-F238E27FC236}">
                <a16:creationId xmlns:a16="http://schemas.microsoft.com/office/drawing/2014/main" id="{E1E03E12-F299-4BB3-9BDF-780BD5C0BEDD}"/>
              </a:ext>
            </a:extLst>
          </p:cNvPr>
          <p:cNvCxnSpPr>
            <a:cxnSpLocks/>
          </p:cNvCxnSpPr>
          <p:nvPr/>
        </p:nvCxnSpPr>
        <p:spPr>
          <a:xfrm>
            <a:off x="18826859" y="6437984"/>
            <a:ext cx="1051160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87EBDD-5DFB-4BBA-9C93-36647F6A4A73}"/>
              </a:ext>
            </a:extLst>
          </p:cNvPr>
          <p:cNvCxnSpPr>
            <a:cxnSpLocks/>
            <a:stCxn id="292" idx="0"/>
          </p:cNvCxnSpPr>
          <p:nvPr/>
        </p:nvCxnSpPr>
        <p:spPr>
          <a:xfrm flipH="1">
            <a:off x="13915000" y="9710654"/>
            <a:ext cx="1811" cy="143813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888E2669-AAD9-432B-BEB9-91BAF77A423A}"/>
              </a:ext>
            </a:extLst>
          </p:cNvPr>
          <p:cNvCxnSpPr>
            <a:cxnSpLocks/>
            <a:stCxn id="264" idx="2"/>
          </p:cNvCxnSpPr>
          <p:nvPr/>
        </p:nvCxnSpPr>
        <p:spPr>
          <a:xfrm flipH="1" flipV="1">
            <a:off x="13920050" y="11132469"/>
            <a:ext cx="4877285" cy="360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85" name="Bleach…">
            <a:extLst>
              <a:ext uri="{FF2B5EF4-FFF2-40B4-BE49-F238E27FC236}">
                <a16:creationId xmlns:a16="http://schemas.microsoft.com/office/drawing/2014/main" id="{96985111-B560-4577-8B35-75C6BDA6BA1F}"/>
              </a:ext>
            </a:extLst>
          </p:cNvPr>
          <p:cNvSpPr txBox="1"/>
          <p:nvPr/>
        </p:nvSpPr>
        <p:spPr>
          <a:xfrm>
            <a:off x="22292296" y="10501693"/>
            <a:ext cx="1540486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en-US" dirty="0"/>
              <a:t>Return to 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rPr lang="en-US" dirty="0"/>
              <a:t>Phase 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rPr lang="en-US" dirty="0"/>
              <a:t>Separator </a:t>
            </a:r>
          </a:p>
        </p:txBody>
      </p:sp>
      <p:sp>
        <p:nvSpPr>
          <p:cNvPr id="386" name="Suction cup…">
            <a:extLst>
              <a:ext uri="{FF2B5EF4-FFF2-40B4-BE49-F238E27FC236}">
                <a16:creationId xmlns:a16="http://schemas.microsoft.com/office/drawing/2014/main" id="{61C64B61-E1C8-4627-B43C-9BA1C49D55FA}"/>
              </a:ext>
            </a:extLst>
          </p:cNvPr>
          <p:cNvSpPr txBox="1"/>
          <p:nvPr/>
        </p:nvSpPr>
        <p:spPr>
          <a:xfrm>
            <a:off x="18225193" y="4752263"/>
            <a:ext cx="916918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lang="en-US" dirty="0"/>
              <a:t>Suction</a:t>
            </a:r>
            <a:endParaRPr dirty="0"/>
          </a:p>
        </p:txBody>
      </p:sp>
      <p:sp>
        <p:nvSpPr>
          <p:cNvPr id="387" name="Suction cup…">
            <a:extLst>
              <a:ext uri="{FF2B5EF4-FFF2-40B4-BE49-F238E27FC236}">
                <a16:creationId xmlns:a16="http://schemas.microsoft.com/office/drawing/2014/main" id="{91873E1A-5B77-47B3-9352-646FF5BE7E84}"/>
              </a:ext>
            </a:extLst>
          </p:cNvPr>
          <p:cNvSpPr txBox="1"/>
          <p:nvPr/>
        </p:nvSpPr>
        <p:spPr>
          <a:xfrm>
            <a:off x="20676223" y="5147243"/>
            <a:ext cx="1203856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lang="en-US" dirty="0"/>
              <a:t>Discharge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2356</TotalTime>
  <Words>65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Helvetica Neue</vt:lpstr>
      <vt:lpstr>Helvetica Neue Medium</vt:lpstr>
      <vt:lpstr>21_BasicWhite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Overall ESP-Sampler Functional Blocks</dc:title>
  <dc:creator>Scott Jensen</dc:creator>
  <cp:lastModifiedBy>Enoch Nicholson</cp:lastModifiedBy>
  <cp:revision>6</cp:revision>
  <dcterms:modified xsi:type="dcterms:W3CDTF">2024-11-21T19:55:03Z</dcterms:modified>
</cp:coreProperties>
</file>