
<file path=[Content_Types].xml><?xml version="1.0" encoding="utf-8"?>
<Types xmlns="http://schemas.openxmlformats.org/package/2006/content-types">
  <Default Extension="png" ContentType="image/png"/>
  <Default Extension="jpeg" ContentType="image/jpeg"/>
  <Default Extension="MOV" ContentType="video/quicktime"/>
  <Default Extension="emf" ContentType="image/x-emf"/>
  <Default Extension="rels" ContentType="application/vnd.openxmlformats-package.relationships+xml"/>
  <Default Extension="xml" ContentType="application/xml"/>
  <Default Extension="ti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643" r:id="rId2"/>
    <p:sldId id="765" r:id="rId3"/>
    <p:sldId id="760" r:id="rId4"/>
    <p:sldId id="791" r:id="rId5"/>
    <p:sldId id="758" r:id="rId6"/>
    <p:sldId id="759" r:id="rId7"/>
    <p:sldId id="789" r:id="rId8"/>
    <p:sldId id="790" r:id="rId9"/>
    <p:sldId id="756" r:id="rId10"/>
    <p:sldId id="753" r:id="rId11"/>
    <p:sldId id="762" r:id="rId12"/>
    <p:sldId id="751" r:id="rId13"/>
    <p:sldId id="743" r:id="rId14"/>
    <p:sldId id="763" r:id="rId15"/>
    <p:sldId id="755" r:id="rId16"/>
    <p:sldId id="764" r:id="rId17"/>
    <p:sldId id="783" r:id="rId18"/>
    <p:sldId id="787" r:id="rId19"/>
    <p:sldId id="745" r:id="rId20"/>
    <p:sldId id="746" r:id="rId21"/>
    <p:sldId id="788" r:id="rId22"/>
    <p:sldId id="533" r:id="rId23"/>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261"/>
    <a:srgbClr val="002060"/>
    <a:srgbClr val="002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55" autoAdjust="0"/>
    <p:restoredTop sz="87852" autoAdjust="0"/>
  </p:normalViewPr>
  <p:slideViewPr>
    <p:cSldViewPr snapToGrid="0" snapToObjects="1">
      <p:cViewPr varScale="1">
        <p:scale>
          <a:sx n="130" d="100"/>
          <a:sy n="130" d="100"/>
        </p:scale>
        <p:origin x="102" y="24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88" d="100"/>
        <a:sy n="188" d="100"/>
      </p:scale>
      <p:origin x="0" y="0"/>
    </p:cViewPr>
  </p:sorterViewPr>
  <p:notesViewPr>
    <p:cSldViewPr snapToGrid="0" snapToObjects="1">
      <p:cViewPr varScale="1">
        <p:scale>
          <a:sx n="162" d="100"/>
          <a:sy n="162" d="100"/>
        </p:scale>
        <p:origin x="138" y="12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F7B325A-EC6B-1D4B-ADA3-6BAA2DEED72B}"/>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350F31AE-72B4-9844-A70D-1B4E8E5074A4}" type="datetimeFigureOut">
              <a:rPr lang="en-US" smtClean="0">
                <a:latin typeface="Arial" panose="020B0604020202020204" pitchFamily="34" charset="0"/>
              </a:rPr>
              <a:t>3/30/2026</a:t>
            </a:fld>
            <a:endParaRPr lang="en-US" dirty="0">
              <a:latin typeface="Arial" panose="020B0604020202020204" pitchFamily="34" charset="0"/>
            </a:endParaRPr>
          </a:p>
        </p:txBody>
      </p:sp>
      <p:sp>
        <p:nvSpPr>
          <p:cNvPr id="4" name="Footer Placeholder 3">
            <a:extLst>
              <a:ext uri="{FF2B5EF4-FFF2-40B4-BE49-F238E27FC236}">
                <a16:creationId xmlns:a16="http://schemas.microsoft.com/office/drawing/2014/main" id="{8E936A98-DCD5-DF4B-A673-C1EB57B57CBD}"/>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AE4C8898-87D8-D44E-B51F-EE52F41657F2}"/>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A76F6E1-82FA-B345-903A-2084F24B31E0}" type="slidenum">
              <a:rPr lang="en-US" smtClean="0">
                <a:latin typeface="Arial" panose="020B0604020202020204" pitchFamily="34" charset="0"/>
              </a:rPr>
              <a:t>‹#›</a:t>
            </a:fld>
            <a:endParaRPr lang="en-US" dirty="0">
              <a:latin typeface="Arial" panose="020B0604020202020204" pitchFamily="34" charset="0"/>
            </a:endParaRPr>
          </a:p>
        </p:txBody>
      </p:sp>
      <p:sp>
        <p:nvSpPr>
          <p:cNvPr id="6" name="Header Placeholder 5">
            <a:extLst>
              <a:ext uri="{FF2B5EF4-FFF2-40B4-BE49-F238E27FC236}">
                <a16:creationId xmlns:a16="http://schemas.microsoft.com/office/drawing/2014/main" id="{B6E2CF94-8FB6-F843-B170-21A315066378}"/>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Tree>
    <p:extLst>
      <p:ext uri="{BB962C8B-B14F-4D97-AF65-F5344CB8AC3E}">
        <p14:creationId xmlns:p14="http://schemas.microsoft.com/office/powerpoint/2010/main" val="2077043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Arial" panose="020B0604020202020204" pitchFamily="34" charset="0"/>
              </a:defRPr>
            </a:lvl1pPr>
          </a:lstStyle>
          <a:p>
            <a:fld id="{90DC1977-F70E-FD4E-AAD5-9EF2CC54E998}" type="datetimeFigureOut">
              <a:rPr lang="en-US" smtClean="0"/>
              <a:pPr/>
              <a:t>3/30/2026</a:t>
            </a:fld>
            <a:endParaRPr lang="en-US"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AC3D73A8-64CC-4E41-885D-56FF3DA44E7B}" type="slidenum">
              <a:rPr lang="en-US" smtClean="0"/>
              <a:pPr/>
              <a:t>‹#›</a:t>
            </a:fld>
            <a:endParaRPr lang="en-US" dirty="0"/>
          </a:p>
        </p:txBody>
      </p:sp>
    </p:spTree>
    <p:extLst>
      <p:ext uri="{BB962C8B-B14F-4D97-AF65-F5344CB8AC3E}">
        <p14:creationId xmlns:p14="http://schemas.microsoft.com/office/powerpoint/2010/main" val="1122240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Who here has heard of eDNA?</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As organisms move through the water, they continuously shed genetic material. This leaves a physical trace that we can collect and analyze to identify what species are present, instead of trying to catch or observe organisms directly.</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eDNA analysis starts with sample collection, and traditionally, this has been labor-intensive, weather-dependent, and frankly, quite boring work.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is made even more complicated by difficult access, and complicate logistics.</a:t>
            </a:r>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1991905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Users interact with FIDO through a web interface on any device that they have.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Each instrument can be accessed locally or through the cloud. This interface to communicates with a Rock Pi that handles interfacing with the instrument controller running </a:t>
            </a:r>
            <a:r>
              <a:rPr lang="en-US" sz="1800" b="0" i="0" u="none" strike="noStrike" dirty="0" err="1">
                <a:solidFill>
                  <a:srgbClr val="000000"/>
                </a:solidFill>
                <a:effectLst/>
                <a:latin typeface="Arial" panose="020B0604020202020204" pitchFamily="34" charset="0"/>
              </a:rPr>
              <a:t>Micropython</a:t>
            </a:r>
            <a:r>
              <a:rPr lang="en-US" sz="1800" b="0" i="0" u="none" strike="noStrike" dirty="0">
                <a:solidFill>
                  <a:srgbClr val="000000"/>
                </a:solidFill>
                <a:effectLst/>
                <a:latin typeface="Arial" panose="020B0604020202020204" pitchFamily="34" charset="0"/>
              </a:rPr>
              <a: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system lets users plan and schedule sampling as well as collect manual samples.</a:t>
            </a:r>
          </a:p>
        </p:txBody>
      </p:sp>
      <p:sp>
        <p:nvSpPr>
          <p:cNvPr id="4" name="Slide Number Placeholder 3"/>
          <p:cNvSpPr>
            <a:spLocks noGrp="1"/>
          </p:cNvSpPr>
          <p:nvPr>
            <p:ph type="sldNum" sz="quarter" idx="5"/>
          </p:nvPr>
        </p:nvSpPr>
        <p:spPr/>
        <p:txBody>
          <a:bodyPr/>
          <a:lstStyle/>
          <a:p>
            <a:fld id="{AC3D73A8-64CC-4E41-885D-56FF3DA44E7B}" type="slidenum">
              <a:rPr lang="en-US" smtClean="0"/>
              <a:pPr/>
              <a:t>13</a:t>
            </a:fld>
            <a:endParaRPr lang="en-US" dirty="0"/>
          </a:p>
        </p:txBody>
      </p:sp>
    </p:spTree>
    <p:extLst>
      <p:ext uri="{BB962C8B-B14F-4D97-AF65-F5344CB8AC3E}">
        <p14:creationId xmlns:p14="http://schemas.microsoft.com/office/powerpoint/2010/main" val="2572310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When the instrument collects a sample, the following sequence occurs.</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The instrument indexes the cylinder to the first tube.</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It turns on the vacuum system, and grabs a puck.</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Moves it into the clamp and pinches it between two manifolds.</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14</a:t>
            </a:fld>
            <a:endParaRPr lang="en-US" dirty="0"/>
          </a:p>
        </p:txBody>
      </p:sp>
    </p:spTree>
    <p:extLst>
      <p:ext uri="{BB962C8B-B14F-4D97-AF65-F5344CB8AC3E}">
        <p14:creationId xmlns:p14="http://schemas.microsoft.com/office/powerpoint/2010/main" val="3708715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It then collects a sample, letting water flow through the instrument and back to the source.</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Sampling ends biased on flow rate, time, or volume.</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Once enough water has been sampled, we apply a preservative</a:t>
            </a:r>
          </a:p>
        </p:txBody>
      </p:sp>
      <p:sp>
        <p:nvSpPr>
          <p:cNvPr id="4" name="Slide Number Placeholder 3"/>
          <p:cNvSpPr>
            <a:spLocks noGrp="1"/>
          </p:cNvSpPr>
          <p:nvPr>
            <p:ph type="sldNum" sz="quarter" idx="5"/>
          </p:nvPr>
        </p:nvSpPr>
        <p:spPr/>
        <p:txBody>
          <a:bodyPr/>
          <a:lstStyle/>
          <a:p>
            <a:fld id="{AC3D73A8-64CC-4E41-885D-56FF3DA44E7B}" type="slidenum">
              <a:rPr lang="en-US" smtClean="0"/>
              <a:pPr/>
              <a:t>15</a:t>
            </a:fld>
            <a:endParaRPr lang="en-US" dirty="0"/>
          </a:p>
        </p:txBody>
      </p:sp>
    </p:spTree>
    <p:extLst>
      <p:ext uri="{BB962C8B-B14F-4D97-AF65-F5344CB8AC3E}">
        <p14:creationId xmlns:p14="http://schemas.microsoft.com/office/powerpoint/2010/main" val="1681276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Next we release the used puck and sweep it into storage.</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The clamp then closes on itself and decontaminates the flow path using bleach and waits for the next sample.</a:t>
            </a:r>
          </a:p>
        </p:txBody>
      </p:sp>
      <p:sp>
        <p:nvSpPr>
          <p:cNvPr id="4" name="Slide Number Placeholder 3"/>
          <p:cNvSpPr>
            <a:spLocks noGrp="1"/>
          </p:cNvSpPr>
          <p:nvPr>
            <p:ph type="sldNum" sz="quarter" idx="5"/>
          </p:nvPr>
        </p:nvSpPr>
        <p:spPr/>
        <p:txBody>
          <a:bodyPr/>
          <a:lstStyle/>
          <a:p>
            <a:fld id="{AC3D73A8-64CC-4E41-885D-56FF3DA44E7B}" type="slidenum">
              <a:rPr lang="en-US" smtClean="0"/>
              <a:pPr/>
              <a:t>16</a:t>
            </a:fld>
            <a:endParaRPr lang="en-US" dirty="0"/>
          </a:p>
        </p:txBody>
      </p:sp>
    </p:spTree>
    <p:extLst>
      <p:ext uri="{BB962C8B-B14F-4D97-AF65-F5344CB8AC3E}">
        <p14:creationId xmlns:p14="http://schemas.microsoft.com/office/powerpoint/2010/main" val="3900017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you’ve collected enough samples, you visit the instrument and retrieve them and reload the instrument with more pucks and reagents.</a:t>
            </a:r>
          </a:p>
          <a:p>
            <a:endParaRPr lang="en-US" dirty="0"/>
          </a:p>
          <a:p>
            <a:r>
              <a:rPr lang="en-US" dirty="0"/>
              <a:t>Back at the lab you start processing.</a:t>
            </a:r>
          </a:p>
          <a:p>
            <a:endParaRPr lang="en-US" dirty="0"/>
          </a:p>
          <a:p>
            <a:r>
              <a:rPr lang="en-US" dirty="0"/>
              <a:t>I highlight this because…</a:t>
            </a:r>
          </a:p>
          <a:p>
            <a:endParaRPr lang="en-US" dirty="0"/>
          </a:p>
          <a:p>
            <a:r>
              <a:rPr lang="en-US" dirty="0"/>
              <a:t>Like preparation… emphasis on the puck system</a:t>
            </a:r>
          </a:p>
        </p:txBody>
      </p:sp>
      <p:sp>
        <p:nvSpPr>
          <p:cNvPr id="4" name="Slide Number Placeholder 3"/>
          <p:cNvSpPr>
            <a:spLocks noGrp="1"/>
          </p:cNvSpPr>
          <p:nvPr>
            <p:ph type="sldNum" sz="quarter" idx="5"/>
          </p:nvPr>
        </p:nvSpPr>
        <p:spPr/>
        <p:txBody>
          <a:bodyPr/>
          <a:lstStyle/>
          <a:p>
            <a:fld id="{AC3D73A8-64CC-4E41-885D-56FF3DA44E7B}" type="slidenum">
              <a:rPr lang="en-US" smtClean="0"/>
              <a:pPr/>
              <a:t>17</a:t>
            </a:fld>
            <a:endParaRPr lang="en-US" dirty="0"/>
          </a:p>
        </p:txBody>
      </p:sp>
    </p:spTree>
    <p:extLst>
      <p:ext uri="{BB962C8B-B14F-4D97-AF65-F5344CB8AC3E}">
        <p14:creationId xmlns:p14="http://schemas.microsoft.com/office/powerpoint/2010/main" val="3116953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When your totally done, you get to haul all that stuff out of there.</a:t>
            </a:r>
          </a:p>
        </p:txBody>
      </p:sp>
      <p:sp>
        <p:nvSpPr>
          <p:cNvPr id="4" name="Slide Number Placeholder 3"/>
          <p:cNvSpPr>
            <a:spLocks noGrp="1"/>
          </p:cNvSpPr>
          <p:nvPr>
            <p:ph type="sldNum" sz="quarter" idx="5"/>
          </p:nvPr>
        </p:nvSpPr>
        <p:spPr/>
        <p:txBody>
          <a:bodyPr/>
          <a:lstStyle/>
          <a:p>
            <a:fld id="{AC3D73A8-64CC-4E41-885D-56FF3DA44E7B}" type="slidenum">
              <a:rPr lang="en-US" smtClean="0"/>
              <a:pPr/>
              <a:t>18</a:t>
            </a:fld>
            <a:endParaRPr lang="en-US" dirty="0"/>
          </a:p>
        </p:txBody>
      </p:sp>
    </p:spTree>
    <p:extLst>
      <p:ext uri="{BB962C8B-B14F-4D97-AF65-F5344CB8AC3E}">
        <p14:creationId xmlns:p14="http://schemas.microsoft.com/office/powerpoint/2010/main" val="109180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Hopefully that gives you a good sense of FIDO and how it works.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Looking forward…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We're continuing validation work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We're currently building 10 production units that will be deployed throughout the United States this year and next as part of the READI-Net pilot program.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Beyond that, we're actively seeking collaborations for field deployments to expand our understanding of FIDO's capabilities across different environments.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Ultimately, we're looking to license this technology to a commercial partner who can make it widely available to the research community. If you're interested in collaborating or learning more, please find me after the presentation.</a:t>
            </a:r>
            <a:endParaRPr lang="en-US" dirty="0"/>
          </a:p>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19</a:t>
            </a:fld>
            <a:endParaRPr lang="en-US" dirty="0"/>
          </a:p>
        </p:txBody>
      </p:sp>
    </p:spTree>
    <p:extLst>
      <p:ext uri="{BB962C8B-B14F-4D97-AF65-F5344CB8AC3E}">
        <p14:creationId xmlns:p14="http://schemas.microsoft.com/office/powerpoint/2010/main" val="1981661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This work wouldn't be possible without our fantastic team at MBARI and our partners at USGS. Special thanks to Adam Sepulveda for leading the READI-Net initiative. Funding came from the United States Geological Survey. </a:t>
            </a:r>
            <a:endParaRPr lang="en-US" b="0" dirty="0">
              <a:effectLst/>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20</a:t>
            </a:fld>
            <a:endParaRPr lang="en-US" dirty="0"/>
          </a:p>
        </p:txBody>
      </p:sp>
    </p:spTree>
    <p:extLst>
      <p:ext uri="{BB962C8B-B14F-4D97-AF65-F5344CB8AC3E}">
        <p14:creationId xmlns:p14="http://schemas.microsoft.com/office/powerpoint/2010/main" val="9165491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Thank you for your attention, and I'm happy to take questions.</a:t>
            </a:r>
          </a:p>
        </p:txBody>
      </p:sp>
      <p:sp>
        <p:nvSpPr>
          <p:cNvPr id="4" name="Slide Number Placeholder 3"/>
          <p:cNvSpPr>
            <a:spLocks noGrp="1"/>
          </p:cNvSpPr>
          <p:nvPr>
            <p:ph type="sldNum" sz="quarter" idx="5"/>
          </p:nvPr>
        </p:nvSpPr>
        <p:spPr/>
        <p:txBody>
          <a:bodyPr/>
          <a:lstStyle/>
          <a:p>
            <a:fld id="{AC3D73A8-64CC-4E41-885D-56FF3DA44E7B}" type="slidenum">
              <a:rPr lang="en-US" smtClean="0"/>
              <a:pPr/>
              <a:t>21</a:t>
            </a:fld>
            <a:endParaRPr lang="en-US" dirty="0"/>
          </a:p>
        </p:txBody>
      </p:sp>
    </p:spTree>
    <p:extLst>
      <p:ext uri="{BB962C8B-B14F-4D97-AF65-F5344CB8AC3E}">
        <p14:creationId xmlns:p14="http://schemas.microsoft.com/office/powerpoint/2010/main" val="2574076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22</a:t>
            </a:fld>
            <a:endParaRPr lang="en-US"/>
          </a:p>
        </p:txBody>
      </p:sp>
    </p:spTree>
    <p:extLst>
      <p:ext uri="{BB962C8B-B14F-4D97-AF65-F5344CB8AC3E}">
        <p14:creationId xmlns:p14="http://schemas.microsoft.com/office/powerpoint/2010/main" val="1721728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Our partners at The United States Geologic Survey (USGS) came to us with a problem.</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Part of their mission is to understand and monitor the biological health of water resources within the United States.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In this context, that means early detection of invasive species.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To do this effectively they need to sample, ideally, daily at the scale of the entire united states.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a:t>
            </a:r>
            <a:r>
              <a:rPr lang="en-US" sz="1800" dirty="0"/>
              <a:t>he combined space and time scales of their goals far exceed their personnel.</a:t>
            </a:r>
          </a:p>
          <a:p>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What they do have is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Take the largest continental US watershed , the Missouri. About 1000 square km.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Ignore the trees… the dots on this map represent sites where USGS has field sites.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2</a:t>
            </a:fld>
            <a:endParaRPr lang="en-US" dirty="0"/>
          </a:p>
        </p:txBody>
      </p:sp>
    </p:spTree>
    <p:extLst>
      <p:ext uri="{BB962C8B-B14F-4D97-AF65-F5344CB8AC3E}">
        <p14:creationId xmlns:p14="http://schemas.microsoft.com/office/powerpoint/2010/main" val="269318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At the start of this year, we completed our production design.</a:t>
            </a:r>
            <a:endParaRPr lang="en-US" sz="1800" b="0" dirty="0">
              <a:effectLst/>
            </a:endParaRP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The instrument at its core is quite simple - it's designed to filter water and apply a preservative to the collected sample.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FIDO expands on the puck concept of the second generation ESP.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Samples are collected using small cylindrical pucks that contain standard 47mm filter paper and an RFID tag to store sample metadata.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144 of these pucks are held within a 3D printed interchangeable cylinder.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This cylinder is loaded into the FIDO instrument which is constructed using sheet metal panels and 3D printed components. </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By keeping the mechanism cost low, we were able focus our spending on the components directly responsible for collection and preservation, the valves, pumps and pucks.</a:t>
            </a:r>
            <a:endParaRPr lang="en-US" b="0" dirty="0">
              <a:effectLst/>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3</a:t>
            </a:fld>
            <a:endParaRPr lang="en-US" dirty="0"/>
          </a:p>
        </p:txBody>
      </p:sp>
    </p:spTree>
    <p:extLst>
      <p:ext uri="{BB962C8B-B14F-4D97-AF65-F5344CB8AC3E}">
        <p14:creationId xmlns:p14="http://schemas.microsoft.com/office/powerpoint/2010/main" val="223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FIDO fits within a ½ cubic meter and was designed to be accessed by users from the front and to fit into tight spaces like the gauge houses I showed earlier.</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2G installed inside a big one…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From the front, users can install pucks, access reagents, removed collected samples, and dispose of waste.</a:t>
            </a:r>
          </a:p>
        </p:txBody>
      </p:sp>
      <p:sp>
        <p:nvSpPr>
          <p:cNvPr id="4" name="Slide Number Placeholder 3"/>
          <p:cNvSpPr>
            <a:spLocks noGrp="1"/>
          </p:cNvSpPr>
          <p:nvPr>
            <p:ph type="sldNum" sz="quarter" idx="5"/>
          </p:nvPr>
        </p:nvSpPr>
        <p:spPr/>
        <p:txBody>
          <a:bodyPr/>
          <a:lstStyle/>
          <a:p>
            <a:fld id="{AC3D73A8-64CC-4E41-885D-56FF3DA44E7B}" type="slidenum">
              <a:rPr lang="en-US" smtClean="0"/>
              <a:pPr/>
              <a:t>5</a:t>
            </a:fld>
            <a:endParaRPr lang="en-US" dirty="0"/>
          </a:p>
        </p:txBody>
      </p:sp>
    </p:spTree>
    <p:extLst>
      <p:ext uri="{BB962C8B-B14F-4D97-AF65-F5344CB8AC3E}">
        <p14:creationId xmlns:p14="http://schemas.microsoft.com/office/powerpoint/2010/main" val="3152616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dirty="0">
                <a:effectLst/>
              </a:rPr>
              <a:t>If you need to work on FIDO…</a:t>
            </a:r>
          </a:p>
          <a:p>
            <a:pPr rtl="0">
              <a:spcBef>
                <a:spcPts val="1200"/>
              </a:spcBef>
              <a:spcAft>
                <a:spcPts val="1200"/>
              </a:spcAft>
            </a:pPr>
            <a:endParaRPr lang="en-US" sz="1800" b="0" dirty="0">
              <a:effectLst/>
            </a:endParaRPr>
          </a:p>
          <a:p>
            <a:pPr rtl="0">
              <a:spcBef>
                <a:spcPts val="1200"/>
              </a:spcBef>
              <a:spcAft>
                <a:spcPts val="1200"/>
              </a:spcAft>
            </a:pPr>
            <a:r>
              <a:rPr lang="en-US" sz="1800" b="0" dirty="0">
                <a:effectLst/>
              </a:rPr>
              <a:t>The back of the instrument allows access to its electronics and plumbing.</a:t>
            </a:r>
          </a:p>
        </p:txBody>
      </p:sp>
      <p:sp>
        <p:nvSpPr>
          <p:cNvPr id="4" name="Slide Number Placeholder 3"/>
          <p:cNvSpPr>
            <a:spLocks noGrp="1"/>
          </p:cNvSpPr>
          <p:nvPr>
            <p:ph type="sldNum" sz="quarter" idx="5"/>
          </p:nvPr>
        </p:nvSpPr>
        <p:spPr/>
        <p:txBody>
          <a:bodyPr/>
          <a:lstStyle/>
          <a:p>
            <a:fld id="{AC3D73A8-64CC-4E41-885D-56FF3DA44E7B}" type="slidenum">
              <a:rPr lang="en-US" smtClean="0"/>
              <a:pPr/>
              <a:t>6</a:t>
            </a:fld>
            <a:endParaRPr lang="en-US" dirty="0"/>
          </a:p>
        </p:txBody>
      </p:sp>
    </p:spTree>
    <p:extLst>
      <p:ext uri="{BB962C8B-B14F-4D97-AF65-F5344CB8AC3E}">
        <p14:creationId xmlns:p14="http://schemas.microsoft.com/office/powerpoint/2010/main" val="1131380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have an idea of what FIDO is, I think the best way to complete the picture is to walk through how it will actually be used using the USGS use case as an example.</a:t>
            </a:r>
          </a:p>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9</a:t>
            </a:fld>
            <a:endParaRPr lang="en-US" dirty="0"/>
          </a:p>
        </p:txBody>
      </p:sp>
    </p:spTree>
    <p:extLst>
      <p:ext uri="{BB962C8B-B14F-4D97-AF65-F5344CB8AC3E}">
        <p14:creationId xmlns:p14="http://schemas.microsoft.com/office/powerpoint/2010/main" val="2796468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Everything starts in the lab.</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Pucks are cleaned, assembled, and installed into a cylinder.</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Reagent are made and bottled.</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is also where the pucks have their first bit of meta data written to them (serial number, filter porosity, </a:t>
            </a:r>
            <a:r>
              <a:rPr lang="en-US" sz="1800" b="0" i="0" u="none" strike="noStrike" dirty="0" err="1">
                <a:solidFill>
                  <a:srgbClr val="000000"/>
                </a:solidFill>
                <a:effectLst/>
                <a:latin typeface="Arial" panose="020B0604020202020204" pitchFamily="34" charset="0"/>
              </a:rPr>
              <a:t>etc</a:t>
            </a:r>
            <a:r>
              <a:rPr lang="en-US" sz="1800" b="0" i="0" u="none" strike="noStrike" dirty="0">
                <a:solidFill>
                  <a:srgbClr val="000000"/>
                </a:solidFill>
                <a:effectLst/>
                <a:latin typeface="Arial" panose="020B0604020202020204" pitchFamily="34" charset="0"/>
              </a:rPr>
              <a: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I mention this because</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Important, can be time consuming, can require lots of training (3G)</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Emphasis on the puck system</a:t>
            </a:r>
          </a:p>
        </p:txBody>
      </p:sp>
      <p:sp>
        <p:nvSpPr>
          <p:cNvPr id="4" name="Slide Number Placeholder 3"/>
          <p:cNvSpPr>
            <a:spLocks noGrp="1"/>
          </p:cNvSpPr>
          <p:nvPr>
            <p:ph type="sldNum" sz="quarter" idx="5"/>
          </p:nvPr>
        </p:nvSpPr>
        <p:spPr/>
        <p:txBody>
          <a:bodyPr/>
          <a:lstStyle/>
          <a:p>
            <a:fld id="{AC3D73A8-64CC-4E41-885D-56FF3DA44E7B}" type="slidenum">
              <a:rPr lang="en-US" smtClean="0"/>
              <a:pPr/>
              <a:t>10</a:t>
            </a:fld>
            <a:endParaRPr lang="en-US" dirty="0"/>
          </a:p>
        </p:txBody>
      </p:sp>
    </p:spTree>
    <p:extLst>
      <p:ext uri="{BB962C8B-B14F-4D97-AF65-F5344CB8AC3E}">
        <p14:creationId xmlns:p14="http://schemas.microsoft.com/office/powerpoint/2010/main" val="3041365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Once you have everything ready, you need to carry (quite literally) everything out into the field and hook it up.</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could be its own presentation, and is very application specific, so I’m not going to dive into much. I’d be very happy to talk more about this later with anyone who is interested.</a:t>
            </a:r>
          </a:p>
        </p:txBody>
      </p:sp>
      <p:sp>
        <p:nvSpPr>
          <p:cNvPr id="4" name="Slide Number Placeholder 3"/>
          <p:cNvSpPr>
            <a:spLocks noGrp="1"/>
          </p:cNvSpPr>
          <p:nvPr>
            <p:ph type="sldNum" sz="quarter" idx="5"/>
          </p:nvPr>
        </p:nvSpPr>
        <p:spPr/>
        <p:txBody>
          <a:bodyPr/>
          <a:lstStyle/>
          <a:p>
            <a:fld id="{AC3D73A8-64CC-4E41-885D-56FF3DA44E7B}" type="slidenum">
              <a:rPr lang="en-US" smtClean="0"/>
              <a:pPr/>
              <a:t>11</a:t>
            </a:fld>
            <a:endParaRPr lang="en-US" dirty="0"/>
          </a:p>
        </p:txBody>
      </p:sp>
    </p:spTree>
    <p:extLst>
      <p:ext uri="{BB962C8B-B14F-4D97-AF65-F5344CB8AC3E}">
        <p14:creationId xmlns:p14="http://schemas.microsoft.com/office/powerpoint/2010/main" val="1873235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Once the instrument is installed, you drop in the cylinder and reagents, close the lid and walk away.</a:t>
            </a:r>
          </a:p>
        </p:txBody>
      </p:sp>
      <p:sp>
        <p:nvSpPr>
          <p:cNvPr id="4" name="Slide Number Placeholder 3"/>
          <p:cNvSpPr>
            <a:spLocks noGrp="1"/>
          </p:cNvSpPr>
          <p:nvPr>
            <p:ph type="sldNum" sz="quarter" idx="5"/>
          </p:nvPr>
        </p:nvSpPr>
        <p:spPr/>
        <p:txBody>
          <a:bodyPr/>
          <a:lstStyle/>
          <a:p>
            <a:fld id="{AC3D73A8-64CC-4E41-885D-56FF3DA44E7B}" type="slidenum">
              <a:rPr lang="en-US" smtClean="0"/>
              <a:pPr/>
              <a:t>12</a:t>
            </a:fld>
            <a:endParaRPr lang="en-US" dirty="0"/>
          </a:p>
        </p:txBody>
      </p:sp>
    </p:spTree>
    <p:extLst>
      <p:ext uri="{BB962C8B-B14F-4D97-AF65-F5344CB8AC3E}">
        <p14:creationId xmlns:p14="http://schemas.microsoft.com/office/powerpoint/2010/main" val="663875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52840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386625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598392450"/>
      </p:ext>
    </p:extLst>
  </p:cSld>
  <p:clrMapOvr>
    <a:masterClrMapping/>
  </p:clrMapOvr>
  <p:extLst>
    <p:ext uri="{DCECCB84-F9BA-43D5-87BE-67443E8EF086}">
      <p15:sldGuideLst xmlns:p15="http://schemas.microsoft.com/office/powerpoint/2012/main">
        <p15:guide id="1" orient="horz" pos="2136"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5191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5410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722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09486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254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96560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1317042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47366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4452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76912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37489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52447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5" name="Picture 4">
            <a:extLst>
              <a:ext uri="{FF2B5EF4-FFF2-40B4-BE49-F238E27FC236}">
                <a16:creationId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92531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r>
              <a:rPr lang="en-US" dirty="0" err="1"/>
              <a:t>MBARI.org</a:t>
            </a:r>
            <a:endParaRPr lang="en-US" dirty="0"/>
          </a:p>
        </p:txBody>
      </p:sp>
      <p:sp>
        <p:nvSpPr>
          <p:cNvPr id="7" name="Rectangle 6">
            <a:extLst>
              <a:ext uri="{FF2B5EF4-FFF2-40B4-BE49-F238E27FC236}">
                <a16:creationId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FDE83C0B-85E9-9B4F-969D-6972CD24060D}"/>
              </a:ext>
            </a:extLst>
          </p:cNvPr>
          <p:cNvPicPr>
            <a:picLocks noChangeAspect="1"/>
          </p:cNvPicPr>
          <p:nvPr userDrawn="1"/>
        </p:nvPicPr>
        <p:blipFill>
          <a:blip r:embed="rId18"/>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583279987"/>
      </p:ext>
    </p:extLst>
  </p:cSld>
  <p:clrMap bg1="lt1" tx1="dk1" bg2="lt2" tx2="dk2" accent1="accent1" accent2="accent2" accent3="accent3" accent4="accent4" accent5="accent5" accent6="accent6" hlink="hlink" folHlink="folHlink"/>
  <p:sldLayoutIdLst>
    <p:sldLayoutId id="2147483709" r:id="rId1"/>
    <p:sldLayoutId id="2147483713" r:id="rId2"/>
    <p:sldLayoutId id="2147483714" r:id="rId3"/>
    <p:sldLayoutId id="2147483649" r:id="rId4"/>
    <p:sldLayoutId id="2147483650" r:id="rId5"/>
    <p:sldLayoutId id="2147483651" r:id="rId6"/>
    <p:sldLayoutId id="2147483710" r:id="rId7"/>
    <p:sldLayoutId id="2147483711" r:id="rId8"/>
    <p:sldLayoutId id="2147483707" r:id="rId9"/>
    <p:sldLayoutId id="2147483706" r:id="rId10"/>
    <p:sldLayoutId id="2147483652" r:id="rId11"/>
    <p:sldLayoutId id="2147483705" r:id="rId12"/>
    <p:sldLayoutId id="2147483654" r:id="rId13"/>
    <p:sldLayoutId id="2147483655" r:id="rId14"/>
    <p:sldLayoutId id="2147483656" r:id="rId15"/>
    <p:sldLayoutId id="2147483657" r:id="rId16"/>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744" userDrawn="1">
          <p15:clr>
            <a:srgbClr val="F26B43"/>
          </p15:clr>
        </p15:guide>
        <p15:guide id="4" orient="horz" pos="3888" userDrawn="1">
          <p15:clr>
            <a:srgbClr val="F26B43"/>
          </p15:clr>
        </p15:guide>
        <p15:guide id="5" pos="528" userDrawn="1">
          <p15:clr>
            <a:srgbClr val="F26B43"/>
          </p15:clr>
        </p15:guide>
        <p15:guide id="6" pos="7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7.jpeg"/><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9.png"/><Relationship Id="rId5" Type="http://schemas.openxmlformats.org/officeDocument/2006/relationships/image" Target="../media/image24.jpe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4.pn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6.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4.MOV"/><Relationship Id="rId1" Type="http://schemas.microsoft.com/office/2007/relationships/media" Target="../media/media4.MOV"/><Relationship Id="rId6" Type="http://schemas.openxmlformats.org/officeDocument/2006/relationships/image" Target="../media/image37.png"/><Relationship Id="rId5" Type="http://schemas.openxmlformats.org/officeDocument/2006/relationships/image" Target="../media/image25.jpe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17.jpeg"/><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39.png"/><Relationship Id="rId5" Type="http://schemas.openxmlformats.org/officeDocument/2006/relationships/image" Target="../media/image38.jp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12.jp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jpg"/><Relationship Id="rId12"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43.jpe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emf"/><Relationship Id="rId9" Type="http://schemas.openxmlformats.org/officeDocument/2006/relationships/image" Target="../media/image46.jpg"/><Relationship Id="rId1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5.jpg"/><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9E900-5B5B-2447-8684-0BAD9B23CC25}"/>
              </a:ext>
            </a:extLst>
          </p:cNvPr>
          <p:cNvSpPr>
            <a:spLocks noGrp="1"/>
          </p:cNvSpPr>
          <p:nvPr>
            <p:ph type="title"/>
          </p:nvPr>
        </p:nvSpPr>
        <p:spPr>
          <a:xfrm>
            <a:off x="283464" y="148823"/>
            <a:ext cx="11089999" cy="929601"/>
          </a:xfrm>
        </p:spPr>
        <p:txBody>
          <a:bodyPr/>
          <a:lstStyle/>
          <a:p>
            <a:r>
              <a:rPr lang="en-US" dirty="0"/>
              <a:t>Environmental DNA (eDNA)</a:t>
            </a:r>
          </a:p>
        </p:txBody>
      </p:sp>
      <p:grpSp>
        <p:nvGrpSpPr>
          <p:cNvPr id="5" name="Group 4">
            <a:extLst>
              <a:ext uri="{FF2B5EF4-FFF2-40B4-BE49-F238E27FC236}">
                <a16:creationId xmlns:a16="http://schemas.microsoft.com/office/drawing/2014/main" id="{1FD8E81D-ECAD-584C-ABDB-856724384532}"/>
              </a:ext>
            </a:extLst>
          </p:cNvPr>
          <p:cNvGrpSpPr/>
          <p:nvPr/>
        </p:nvGrpSpPr>
        <p:grpSpPr>
          <a:xfrm>
            <a:off x="99929" y="1289294"/>
            <a:ext cx="7171728" cy="4281043"/>
            <a:chOff x="2075343" y="2144730"/>
            <a:chExt cx="7442974" cy="4166618"/>
          </a:xfrm>
        </p:grpSpPr>
        <p:pic>
          <p:nvPicPr>
            <p:cNvPr id="6" name="Picture 2" descr="Screen Shot 2016-08-08 at 9.39.26 AM.png">
              <a:extLst>
                <a:ext uri="{FF2B5EF4-FFF2-40B4-BE49-F238E27FC236}">
                  <a16:creationId xmlns:a16="http://schemas.microsoft.com/office/drawing/2014/main" id="{0A219503-B8D6-BB40-97AB-BC73D6AF859C}"/>
                </a:ext>
              </a:extLst>
            </p:cNvPr>
            <p:cNvPicPr>
              <a:picLocks noChangeAspect="1"/>
            </p:cNvPicPr>
            <p:nvPr/>
          </p:nvPicPr>
          <p:blipFill>
            <a:blip r:embed="rId3">
              <a:extLst>
                <a:ext uri="{28A0092B-C50C-407E-A947-70E740481C1C}">
                  <a14:useLocalDpi xmlns:a14="http://schemas.microsoft.com/office/drawing/2010/main" val="0"/>
                </a:ext>
              </a:extLst>
            </a:blip>
            <a:srcRect l="2028" t="2032"/>
            <a:stretch>
              <a:fillRect/>
            </a:stretch>
          </p:blipFill>
          <p:spPr bwMode="auto">
            <a:xfrm>
              <a:off x="2158611" y="2144730"/>
              <a:ext cx="7359706" cy="4080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a:extLst>
                <a:ext uri="{FF2B5EF4-FFF2-40B4-BE49-F238E27FC236}">
                  <a16:creationId xmlns:a16="http://schemas.microsoft.com/office/drawing/2014/main" id="{B94FAAEC-70A5-8940-943F-0B541CC58C0D}"/>
                </a:ext>
              </a:extLst>
            </p:cNvPr>
            <p:cNvSpPr/>
            <p:nvPr/>
          </p:nvSpPr>
          <p:spPr>
            <a:xfrm>
              <a:off x="2075343" y="5834270"/>
              <a:ext cx="687735" cy="477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
        <p:nvSpPr>
          <p:cNvPr id="8" name="Subtitle 4">
            <a:extLst>
              <a:ext uri="{FF2B5EF4-FFF2-40B4-BE49-F238E27FC236}">
                <a16:creationId xmlns:a16="http://schemas.microsoft.com/office/drawing/2014/main" id="{A4E40A3C-3A17-4ABF-9367-7B11C11EA385}"/>
              </a:ext>
            </a:extLst>
          </p:cNvPr>
          <p:cNvSpPr txBox="1">
            <a:spLocks/>
          </p:cNvSpPr>
          <p:nvPr/>
        </p:nvSpPr>
        <p:spPr>
          <a:xfrm>
            <a:off x="389707" y="5724907"/>
            <a:ext cx="5564976" cy="11330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00"/>
                </a:solidFill>
              </a:rPr>
              <a:t>L</a:t>
            </a:r>
            <a:r>
              <a:rPr lang="en-US" sz="2000" b="1" i="0" u="none" strike="noStrike" dirty="0">
                <a:solidFill>
                  <a:srgbClr val="000000"/>
                </a:solidFill>
                <a:effectLst/>
                <a:latin typeface="Arial" panose="020B0604020202020204" pitchFamily="34" charset="0"/>
              </a:rPr>
              <a:t>abor-intensive, weather-dependent</a:t>
            </a:r>
            <a:r>
              <a:rPr lang="en-US" b="1" dirty="0">
                <a:solidFill>
                  <a:srgbClr val="000000"/>
                </a:solidFill>
              </a:rPr>
              <a:t>, b</a:t>
            </a:r>
            <a:r>
              <a:rPr lang="en-US" sz="2000" b="1" i="0" u="none" strike="noStrike" dirty="0">
                <a:solidFill>
                  <a:srgbClr val="000000"/>
                </a:solidFill>
                <a:effectLst/>
                <a:latin typeface="Arial" panose="020B0604020202020204" pitchFamily="34" charset="0"/>
              </a:rPr>
              <a:t>oring</a:t>
            </a:r>
            <a:endParaRPr lang="en-US" b="1" dirty="0"/>
          </a:p>
        </p:txBody>
      </p:sp>
      <p:pic>
        <p:nvPicPr>
          <p:cNvPr id="4" name="Picture 3">
            <a:extLst>
              <a:ext uri="{FF2B5EF4-FFF2-40B4-BE49-F238E27FC236}">
                <a16:creationId xmlns:a16="http://schemas.microsoft.com/office/drawing/2014/main" id="{FE746E1B-A833-463E-AB3E-924302946C3E}"/>
              </a:ext>
            </a:extLst>
          </p:cNvPr>
          <p:cNvPicPr>
            <a:picLocks noChangeAspect="1"/>
          </p:cNvPicPr>
          <p:nvPr/>
        </p:nvPicPr>
        <p:blipFill>
          <a:blip r:embed="rId4"/>
          <a:stretch>
            <a:fillRect/>
          </a:stretch>
        </p:blipFill>
        <p:spPr>
          <a:xfrm>
            <a:off x="7443793" y="325796"/>
            <a:ext cx="2997670" cy="2257243"/>
          </a:xfrm>
          <a:prstGeom prst="roundRect">
            <a:avLst/>
          </a:prstGeom>
          <a:ln w="19050">
            <a:solidFill>
              <a:schemeClr val="tx1"/>
            </a:solidFill>
          </a:ln>
        </p:spPr>
      </p:pic>
      <p:pic>
        <p:nvPicPr>
          <p:cNvPr id="10" name="Picture 9">
            <a:extLst>
              <a:ext uri="{FF2B5EF4-FFF2-40B4-BE49-F238E27FC236}">
                <a16:creationId xmlns:a16="http://schemas.microsoft.com/office/drawing/2014/main" id="{032C3033-94DD-4EF4-92A2-C7DAF64F3DC6}"/>
              </a:ext>
            </a:extLst>
          </p:cNvPr>
          <p:cNvPicPr>
            <a:picLocks noChangeAspect="1"/>
          </p:cNvPicPr>
          <p:nvPr/>
        </p:nvPicPr>
        <p:blipFill rotWithShape="1">
          <a:blip r:embed="rId5"/>
          <a:srcRect t="34794" b="8537"/>
          <a:stretch/>
        </p:blipFill>
        <p:spPr>
          <a:xfrm>
            <a:off x="7443793" y="4348958"/>
            <a:ext cx="2997670" cy="2257244"/>
          </a:xfrm>
          <a:prstGeom prst="roundRect">
            <a:avLst/>
          </a:prstGeom>
          <a:ln w="19050">
            <a:solidFill>
              <a:schemeClr val="tx1"/>
            </a:solidFill>
          </a:ln>
        </p:spPr>
      </p:pic>
      <p:pic>
        <p:nvPicPr>
          <p:cNvPr id="9" name="Picture 8">
            <a:extLst>
              <a:ext uri="{FF2B5EF4-FFF2-40B4-BE49-F238E27FC236}">
                <a16:creationId xmlns:a16="http://schemas.microsoft.com/office/drawing/2014/main" id="{872A62D8-C5C8-4180-8617-2994E08D3AA2}"/>
              </a:ext>
            </a:extLst>
          </p:cNvPr>
          <p:cNvPicPr>
            <a:picLocks noChangeAspect="1"/>
          </p:cNvPicPr>
          <p:nvPr/>
        </p:nvPicPr>
        <p:blipFill rotWithShape="1">
          <a:blip r:embed="rId6"/>
          <a:srcRect l="45242" t="26495" r="12125"/>
          <a:stretch/>
        </p:blipFill>
        <p:spPr>
          <a:xfrm>
            <a:off x="10169362" y="493062"/>
            <a:ext cx="1922709" cy="1922709"/>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F3DD9F1F-9091-4B52-AEE8-88A14CC0356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0169361" y="4547107"/>
            <a:ext cx="1922710" cy="1921763"/>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12" name="Subtitle 4">
            <a:extLst>
              <a:ext uri="{FF2B5EF4-FFF2-40B4-BE49-F238E27FC236}">
                <a16:creationId xmlns:a16="http://schemas.microsoft.com/office/drawing/2014/main" id="{B2847624-3A5F-4069-B28B-77AC198124E6}"/>
              </a:ext>
            </a:extLst>
          </p:cNvPr>
          <p:cNvSpPr txBox="1">
            <a:spLocks/>
          </p:cNvSpPr>
          <p:nvPr/>
        </p:nvSpPr>
        <p:spPr>
          <a:xfrm>
            <a:off x="6954014" y="3246746"/>
            <a:ext cx="5057824" cy="11330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00"/>
                </a:solidFill>
              </a:rPr>
              <a:t>Difficult access, logistically complicated</a:t>
            </a:r>
            <a:endParaRPr lang="en-US" b="1" dirty="0"/>
          </a:p>
        </p:txBody>
      </p:sp>
    </p:spTree>
    <p:extLst>
      <p:ext uri="{BB962C8B-B14F-4D97-AF65-F5344CB8AC3E}">
        <p14:creationId xmlns:p14="http://schemas.microsoft.com/office/powerpoint/2010/main" val="2137611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Pucks</a:t>
            </a:r>
          </a:p>
        </p:txBody>
      </p:sp>
      <p:pic>
        <p:nvPicPr>
          <p:cNvPr id="9" name="Google Shape;176;p8">
            <a:extLst>
              <a:ext uri="{FF2B5EF4-FFF2-40B4-BE49-F238E27FC236}">
                <a16:creationId xmlns:a16="http://schemas.microsoft.com/office/drawing/2014/main" id="{EDB920DD-AB8B-418A-9493-9F57C14CB410}"/>
              </a:ext>
            </a:extLst>
          </p:cNvPr>
          <p:cNvPicPr preferRelativeResize="0"/>
          <p:nvPr/>
        </p:nvPicPr>
        <p:blipFill rotWithShape="1">
          <a:blip r:embed="rId3">
            <a:alphaModFix/>
          </a:blip>
          <a:srcRect/>
          <a:stretch/>
        </p:blipFill>
        <p:spPr>
          <a:xfrm>
            <a:off x="4406537" y="0"/>
            <a:ext cx="8290560" cy="6858000"/>
          </a:xfrm>
          <a:prstGeom prst="rect">
            <a:avLst/>
          </a:prstGeom>
          <a:noFill/>
          <a:ln>
            <a:noFill/>
          </a:ln>
          <a:effectLst>
            <a:outerShdw blurRad="292100" dist="139700" dir="2700000" algn="tl" rotWithShape="0">
              <a:srgbClr val="333333">
                <a:alpha val="64705"/>
              </a:srgbClr>
            </a:outerShdw>
          </a:effectLst>
        </p:spPr>
      </p:pic>
      <p:pic>
        <p:nvPicPr>
          <p:cNvPr id="6" name="Picture 5">
            <a:extLst>
              <a:ext uri="{FF2B5EF4-FFF2-40B4-BE49-F238E27FC236}">
                <a16:creationId xmlns:a16="http://schemas.microsoft.com/office/drawing/2014/main" id="{44794503-EFDE-4DFC-B344-FE51EFA68B73}"/>
              </a:ext>
            </a:extLst>
          </p:cNvPr>
          <p:cNvPicPr>
            <a:picLocks noChangeAspect="1"/>
          </p:cNvPicPr>
          <p:nvPr/>
        </p:nvPicPr>
        <p:blipFill rotWithShape="1">
          <a:blip r:embed="rId4"/>
          <a:srcRect r="11228"/>
          <a:stretch/>
        </p:blipFill>
        <p:spPr>
          <a:xfrm>
            <a:off x="-72390" y="0"/>
            <a:ext cx="4566013" cy="6858000"/>
          </a:xfrm>
          <a:prstGeom prst="rect">
            <a:avLst/>
          </a:prstGeom>
        </p:spPr>
      </p:pic>
      <p:sp>
        <p:nvSpPr>
          <p:cNvPr id="5" name="TextBox 4">
            <a:extLst>
              <a:ext uri="{FF2B5EF4-FFF2-40B4-BE49-F238E27FC236}">
                <a16:creationId xmlns:a16="http://schemas.microsoft.com/office/drawing/2014/main" id="{282B92B0-B643-4F8D-A9F7-721BD23151F0}"/>
              </a:ext>
            </a:extLst>
          </p:cNvPr>
          <p:cNvSpPr txBox="1"/>
          <p:nvPr/>
        </p:nvSpPr>
        <p:spPr>
          <a:xfrm>
            <a:off x="4849101" y="143039"/>
            <a:ext cx="2478564" cy="830997"/>
          </a:xfrm>
          <a:prstGeom prst="rect">
            <a:avLst/>
          </a:prstGeom>
          <a:solidFill>
            <a:schemeClr val="bg1"/>
          </a:solidFill>
          <a:ln w="28575">
            <a:solidFill>
              <a:schemeClr val="tx1"/>
            </a:solidFill>
          </a:ln>
        </p:spPr>
        <p:txBody>
          <a:bodyPr wrap="none" rtlCol="0">
            <a:spAutoFit/>
          </a:bodyPr>
          <a:lstStyle/>
          <a:p>
            <a:pPr algn="ctr"/>
            <a:r>
              <a:rPr lang="en-US" sz="4800" b="1" dirty="0"/>
              <a:t>Prepare</a:t>
            </a:r>
          </a:p>
        </p:txBody>
      </p:sp>
    </p:spTree>
    <p:extLst>
      <p:ext uri="{BB962C8B-B14F-4D97-AF65-F5344CB8AC3E}">
        <p14:creationId xmlns:p14="http://schemas.microsoft.com/office/powerpoint/2010/main" val="346092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EC805C-4672-408E-A623-31DF2726D126}"/>
              </a:ext>
            </a:extLst>
          </p:cNvPr>
          <p:cNvPicPr>
            <a:picLocks noChangeAspect="1"/>
          </p:cNvPicPr>
          <p:nvPr/>
        </p:nvPicPr>
        <p:blipFill rotWithShape="1">
          <a:blip r:embed="rId3"/>
          <a:srcRect t="23009" r="12839" b="6920"/>
          <a:stretch/>
        </p:blipFill>
        <p:spPr>
          <a:xfrm>
            <a:off x="2082444" y="1"/>
            <a:ext cx="6398052" cy="6858000"/>
          </a:xfrm>
          <a:prstGeom prst="rect">
            <a:avLst/>
          </a:prstGeom>
        </p:spPr>
      </p:pic>
      <p:pic>
        <p:nvPicPr>
          <p:cNvPr id="11" name="Picture 10">
            <a:extLst>
              <a:ext uri="{FF2B5EF4-FFF2-40B4-BE49-F238E27FC236}">
                <a16:creationId xmlns:a16="http://schemas.microsoft.com/office/drawing/2014/main" id="{4AE80993-3EEE-4B1A-92E6-726BE129A9C9}"/>
              </a:ext>
            </a:extLst>
          </p:cNvPr>
          <p:cNvPicPr>
            <a:picLocks noChangeAspect="1"/>
          </p:cNvPicPr>
          <p:nvPr/>
        </p:nvPicPr>
        <p:blipFill rotWithShape="1">
          <a:blip r:embed="rId4"/>
          <a:srcRect l="14251" r="23348"/>
          <a:stretch/>
        </p:blipFill>
        <p:spPr>
          <a:xfrm>
            <a:off x="0" y="1"/>
            <a:ext cx="3222171" cy="6858000"/>
          </a:xfrm>
          <a:prstGeom prst="rect">
            <a:avLst/>
          </a:prstGeom>
        </p:spPr>
      </p:pic>
      <p:pic>
        <p:nvPicPr>
          <p:cNvPr id="13" name="Picture 2">
            <a:extLst>
              <a:ext uri="{FF2B5EF4-FFF2-40B4-BE49-F238E27FC236}">
                <a16:creationId xmlns:a16="http://schemas.microsoft.com/office/drawing/2014/main" id="{5C30EF3F-9641-4AF5-932B-E7A6156F90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563" r="12619"/>
          <a:stretch/>
        </p:blipFill>
        <p:spPr bwMode="auto">
          <a:xfrm>
            <a:off x="8164286" y="-2"/>
            <a:ext cx="4027714"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1CF3D97-F3FA-4A33-85D4-E11B56AEF958}"/>
              </a:ext>
            </a:extLst>
          </p:cNvPr>
          <p:cNvSpPr txBox="1"/>
          <p:nvPr/>
        </p:nvSpPr>
        <p:spPr>
          <a:xfrm>
            <a:off x="4778210" y="143039"/>
            <a:ext cx="1967205" cy="830997"/>
          </a:xfrm>
          <a:prstGeom prst="rect">
            <a:avLst/>
          </a:prstGeom>
          <a:solidFill>
            <a:schemeClr val="bg1"/>
          </a:solidFill>
          <a:ln w="28575">
            <a:solidFill>
              <a:schemeClr val="tx1"/>
            </a:solidFill>
          </a:ln>
        </p:spPr>
        <p:txBody>
          <a:bodyPr wrap="none" rtlCol="0">
            <a:spAutoFit/>
          </a:bodyPr>
          <a:lstStyle/>
          <a:p>
            <a:pPr algn="ctr"/>
            <a:r>
              <a:rPr lang="en-US" sz="4800" b="1" dirty="0"/>
              <a:t>Install</a:t>
            </a:r>
          </a:p>
        </p:txBody>
      </p:sp>
    </p:spTree>
    <p:extLst>
      <p:ext uri="{BB962C8B-B14F-4D97-AF65-F5344CB8AC3E}">
        <p14:creationId xmlns:p14="http://schemas.microsoft.com/office/powerpoint/2010/main" val="959662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A455BEE-CD69-4397-BC71-E35A09CAA3B3}"/>
              </a:ext>
            </a:extLst>
          </p:cNvPr>
          <p:cNvSpPr/>
          <p:nvPr/>
        </p:nvSpPr>
        <p:spPr>
          <a:xfrm>
            <a:off x="0" y="-59821"/>
            <a:ext cx="12288851" cy="70331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A861728-C211-4BDF-A398-3AB114C8E5D6}"/>
              </a:ext>
            </a:extLst>
          </p:cNvPr>
          <p:cNvPicPr>
            <a:picLocks noChangeAspect="1"/>
          </p:cNvPicPr>
          <p:nvPr/>
        </p:nvPicPr>
        <p:blipFill>
          <a:blip r:embed="rId5"/>
          <a:srcRect l="2307" t="20866" r="8518"/>
          <a:stretch/>
        </p:blipFill>
        <p:spPr>
          <a:xfrm>
            <a:off x="468086" y="-19937"/>
            <a:ext cx="5812971" cy="6877938"/>
          </a:xfrm>
          <a:prstGeom prst="rect">
            <a:avLst/>
          </a:prstGeom>
          <a:ln>
            <a:noFill/>
          </a:ln>
          <a:effectLst>
            <a:outerShdw blurRad="292100" dist="139700" dir="2700000" algn="tl" rotWithShape="0">
              <a:srgbClr val="333333">
                <a:alpha val="65000"/>
              </a:srgbClr>
            </a:outerShdw>
          </a:effectLst>
        </p:spPr>
      </p:pic>
      <p:pic>
        <p:nvPicPr>
          <p:cNvPr id="8" name="PXL_20250604_205739905">
            <a:hlinkClick r:id="" action="ppaction://media"/>
            <a:extLst>
              <a:ext uri="{FF2B5EF4-FFF2-40B4-BE49-F238E27FC236}">
                <a16:creationId xmlns:a16="http://schemas.microsoft.com/office/drawing/2014/main" id="{9AA4FF5C-B3FB-4EB0-B5BC-9AD14957CCC6}"/>
              </a:ext>
            </a:extLst>
          </p:cNvPr>
          <p:cNvPicPr>
            <a:picLocks noGrp="1" noChangeAspect="1"/>
          </p:cNvPicPr>
          <p:nvPr>
            <p:ph sz="half" idx="1"/>
            <a:videoFile r:link="rId1"/>
            <p:extLst>
              <p:ext uri="{DAA4B4D4-6D71-4841-9C94-3DE7FCFB9230}">
                <p14:media xmlns:p14="http://schemas.microsoft.com/office/powerpoint/2010/main" r:embed="rId2">
                  <p14:trim st="11673"/>
                </p14:media>
              </p:ext>
            </p:extLst>
          </p:nvPr>
        </p:nvPicPr>
        <p:blipFill rotWithShape="1">
          <a:blip r:embed="rId6"/>
          <a:srcRect t="13590" b="6980"/>
          <a:stretch>
            <a:fillRect/>
          </a:stretch>
        </p:blipFill>
        <p:spPr>
          <a:xfrm>
            <a:off x="6700156" y="-19210"/>
            <a:ext cx="4871357" cy="6877210"/>
          </a:xfrm>
        </p:spPr>
      </p:pic>
      <p:sp>
        <p:nvSpPr>
          <p:cNvPr id="10" name="TextBox 9">
            <a:extLst>
              <a:ext uri="{FF2B5EF4-FFF2-40B4-BE49-F238E27FC236}">
                <a16:creationId xmlns:a16="http://schemas.microsoft.com/office/drawing/2014/main" id="{A63CDE72-3AF0-463B-8D50-AF6DE75074D6}"/>
              </a:ext>
            </a:extLst>
          </p:cNvPr>
          <p:cNvSpPr txBox="1"/>
          <p:nvPr/>
        </p:nvSpPr>
        <p:spPr>
          <a:xfrm>
            <a:off x="1039969" y="119746"/>
            <a:ext cx="2513830" cy="830997"/>
          </a:xfrm>
          <a:prstGeom prst="rect">
            <a:avLst/>
          </a:prstGeom>
          <a:solidFill>
            <a:schemeClr val="bg1"/>
          </a:solidFill>
          <a:ln w="28575">
            <a:solidFill>
              <a:schemeClr val="tx1"/>
            </a:solidFill>
          </a:ln>
        </p:spPr>
        <p:txBody>
          <a:bodyPr wrap="none" rtlCol="0">
            <a:spAutoFit/>
          </a:bodyPr>
          <a:lstStyle/>
          <a:p>
            <a:pPr algn="ctr"/>
            <a:r>
              <a:rPr lang="en-US" sz="4800" b="1" dirty="0"/>
              <a:t>Operate</a:t>
            </a:r>
          </a:p>
        </p:txBody>
      </p:sp>
    </p:spTree>
    <p:extLst>
      <p:ext uri="{BB962C8B-B14F-4D97-AF65-F5344CB8AC3E}">
        <p14:creationId xmlns:p14="http://schemas.microsoft.com/office/powerpoint/2010/main" val="122611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7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mute="1">
                <p:cTn id="12" repeatCount="indefinite" fill="hold" display="0">
                  <p:stCondLst>
                    <p:cond delay="indefinite"/>
                  </p:stCondLst>
                </p:cTn>
                <p:tgtEl>
                  <p:spTgt spid="8"/>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961A3-2C36-4EBB-9D9D-D4619E09E88B}"/>
              </a:ext>
            </a:extLst>
          </p:cNvPr>
          <p:cNvSpPr>
            <a:spLocks noGrp="1"/>
          </p:cNvSpPr>
          <p:nvPr>
            <p:ph type="title"/>
          </p:nvPr>
        </p:nvSpPr>
        <p:spPr/>
        <p:txBody>
          <a:bodyPr/>
          <a:lstStyle/>
          <a:p>
            <a:r>
              <a:rPr lang="en-US" dirty="0"/>
              <a:t>FIDO: System Architecture</a:t>
            </a:r>
          </a:p>
        </p:txBody>
      </p:sp>
      <p:pic>
        <p:nvPicPr>
          <p:cNvPr id="6" name="Content Placeholder 5">
            <a:extLst>
              <a:ext uri="{FF2B5EF4-FFF2-40B4-BE49-F238E27FC236}">
                <a16:creationId xmlns:a16="http://schemas.microsoft.com/office/drawing/2014/main" id="{83A94471-1088-4B31-861D-A6DF94CF70B2}"/>
              </a:ext>
            </a:extLst>
          </p:cNvPr>
          <p:cNvPicPr>
            <a:picLocks noGrp="1" noChangeAspect="1"/>
          </p:cNvPicPr>
          <p:nvPr>
            <p:ph idx="1"/>
          </p:nvPr>
        </p:nvPicPr>
        <p:blipFill>
          <a:blip r:embed="rId3"/>
          <a:stretch>
            <a:fillRect/>
          </a:stretch>
        </p:blipFill>
        <p:spPr>
          <a:xfrm>
            <a:off x="332453" y="1398820"/>
            <a:ext cx="7486315" cy="3941513"/>
          </a:xfrm>
        </p:spPr>
      </p:pic>
      <p:pic>
        <p:nvPicPr>
          <p:cNvPr id="7" name="Picture 6">
            <a:extLst>
              <a:ext uri="{FF2B5EF4-FFF2-40B4-BE49-F238E27FC236}">
                <a16:creationId xmlns:a16="http://schemas.microsoft.com/office/drawing/2014/main" id="{E29C359D-95E8-43C9-854A-7EE2C10B84D9}"/>
              </a:ext>
            </a:extLst>
          </p:cNvPr>
          <p:cNvPicPr>
            <a:picLocks noChangeAspect="1"/>
          </p:cNvPicPr>
          <p:nvPr/>
        </p:nvPicPr>
        <p:blipFill>
          <a:blip r:embed="rId4"/>
          <a:stretch>
            <a:fillRect/>
          </a:stretch>
        </p:blipFill>
        <p:spPr>
          <a:xfrm>
            <a:off x="7818768" y="365126"/>
            <a:ext cx="4205966" cy="4023402"/>
          </a:xfrm>
          <a:prstGeom prst="rect">
            <a:avLst/>
          </a:prstGeom>
        </p:spPr>
      </p:pic>
      <p:pic>
        <p:nvPicPr>
          <p:cNvPr id="1026" name="Picture 2">
            <a:extLst>
              <a:ext uri="{FF2B5EF4-FFF2-40B4-BE49-F238E27FC236}">
                <a16:creationId xmlns:a16="http://schemas.microsoft.com/office/drawing/2014/main" id="{3B305B42-9405-48DF-9DBE-8CAE4A689E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425" y="1559261"/>
            <a:ext cx="1464852" cy="14928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9D7D980-32C1-4896-9319-C778876024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8581" y="4899702"/>
            <a:ext cx="3077029" cy="17308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D5FBA3B-95B3-4388-9A47-5D6441677919}"/>
              </a:ext>
            </a:extLst>
          </p:cNvPr>
          <p:cNvSpPr txBox="1"/>
          <p:nvPr/>
        </p:nvSpPr>
        <p:spPr>
          <a:xfrm>
            <a:off x="430425" y="1117111"/>
            <a:ext cx="1441420" cy="369332"/>
          </a:xfrm>
          <a:prstGeom prst="rect">
            <a:avLst/>
          </a:prstGeom>
          <a:noFill/>
          <a:ln>
            <a:solidFill>
              <a:schemeClr val="tx1"/>
            </a:solidFill>
          </a:ln>
        </p:spPr>
        <p:txBody>
          <a:bodyPr wrap="none" rtlCol="0">
            <a:spAutoFit/>
          </a:bodyPr>
          <a:lstStyle/>
          <a:p>
            <a:r>
              <a:rPr lang="en-US" dirty="0" err="1"/>
              <a:t>Micropython</a:t>
            </a:r>
            <a:endParaRPr lang="en-US" dirty="0"/>
          </a:p>
        </p:txBody>
      </p:sp>
      <p:sp>
        <p:nvSpPr>
          <p:cNvPr id="10" name="TextBox 9">
            <a:extLst>
              <a:ext uri="{FF2B5EF4-FFF2-40B4-BE49-F238E27FC236}">
                <a16:creationId xmlns:a16="http://schemas.microsoft.com/office/drawing/2014/main" id="{6D65090D-ED14-425F-BF5C-5785A58926C8}"/>
              </a:ext>
            </a:extLst>
          </p:cNvPr>
          <p:cNvSpPr txBox="1"/>
          <p:nvPr/>
        </p:nvSpPr>
        <p:spPr>
          <a:xfrm>
            <a:off x="3404862" y="5616100"/>
            <a:ext cx="979755" cy="369332"/>
          </a:xfrm>
          <a:prstGeom prst="rect">
            <a:avLst/>
          </a:prstGeom>
          <a:noFill/>
          <a:ln>
            <a:solidFill>
              <a:schemeClr val="tx1"/>
            </a:solidFill>
          </a:ln>
        </p:spPr>
        <p:txBody>
          <a:bodyPr wrap="none" rtlCol="0">
            <a:spAutoFit/>
          </a:bodyPr>
          <a:lstStyle/>
          <a:p>
            <a:r>
              <a:rPr lang="en-US" dirty="0"/>
              <a:t>Rock Pi</a:t>
            </a:r>
          </a:p>
        </p:txBody>
      </p:sp>
    </p:spTree>
    <p:extLst>
      <p:ext uri="{BB962C8B-B14F-4D97-AF65-F5344CB8AC3E}">
        <p14:creationId xmlns:p14="http://schemas.microsoft.com/office/powerpoint/2010/main" val="50858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Instrument Overview</a:t>
            </a:r>
          </a:p>
        </p:txBody>
      </p:sp>
      <p:sp>
        <p:nvSpPr>
          <p:cNvPr id="6" name="Rectangle 5">
            <a:extLst>
              <a:ext uri="{FF2B5EF4-FFF2-40B4-BE49-F238E27FC236}">
                <a16:creationId xmlns:a16="http://schemas.microsoft.com/office/drawing/2014/main" id="{EBE8B55A-A17B-4203-BE2A-480B93860FE6}"/>
              </a:ext>
            </a:extLst>
          </p:cNvPr>
          <p:cNvSpPr/>
          <p:nvPr/>
        </p:nvSpPr>
        <p:spPr>
          <a:xfrm>
            <a:off x="0" y="-59821"/>
            <a:ext cx="12288851" cy="70331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XL_20250604_211244928">
            <a:hlinkClick r:id="" action="ppaction://media"/>
            <a:extLst>
              <a:ext uri="{FF2B5EF4-FFF2-40B4-BE49-F238E27FC236}">
                <a16:creationId xmlns:a16="http://schemas.microsoft.com/office/drawing/2014/main" id="{53B8A31C-A8A9-42E3-A23A-AF2986DF7A95}"/>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3599656" y="-1653429"/>
            <a:ext cx="4992687" cy="8873831"/>
          </a:xfrm>
        </p:spPr>
      </p:pic>
      <p:sp>
        <p:nvSpPr>
          <p:cNvPr id="9" name="TextBox 8">
            <a:extLst>
              <a:ext uri="{FF2B5EF4-FFF2-40B4-BE49-F238E27FC236}">
                <a16:creationId xmlns:a16="http://schemas.microsoft.com/office/drawing/2014/main" id="{71ACB935-BD41-4C35-9000-6AE373B47944}"/>
              </a:ext>
            </a:extLst>
          </p:cNvPr>
          <p:cNvSpPr txBox="1"/>
          <p:nvPr/>
        </p:nvSpPr>
        <p:spPr>
          <a:xfrm>
            <a:off x="542914" y="368812"/>
            <a:ext cx="2513830" cy="830997"/>
          </a:xfrm>
          <a:prstGeom prst="rect">
            <a:avLst/>
          </a:prstGeom>
          <a:solidFill>
            <a:schemeClr val="bg1"/>
          </a:solidFill>
          <a:ln w="28575">
            <a:solidFill>
              <a:schemeClr val="tx1"/>
            </a:solidFill>
          </a:ln>
        </p:spPr>
        <p:txBody>
          <a:bodyPr wrap="none" rtlCol="0">
            <a:spAutoFit/>
          </a:bodyPr>
          <a:lstStyle/>
          <a:p>
            <a:pPr algn="ctr"/>
            <a:r>
              <a:rPr lang="en-US" sz="4800" b="1" dirty="0"/>
              <a:t>Operate</a:t>
            </a:r>
          </a:p>
        </p:txBody>
      </p:sp>
      <p:sp>
        <p:nvSpPr>
          <p:cNvPr id="10" name="TextBox 9">
            <a:extLst>
              <a:ext uri="{FF2B5EF4-FFF2-40B4-BE49-F238E27FC236}">
                <a16:creationId xmlns:a16="http://schemas.microsoft.com/office/drawing/2014/main" id="{B99AA780-DA04-48EF-8CA2-CF9B880F1615}"/>
              </a:ext>
            </a:extLst>
          </p:cNvPr>
          <p:cNvSpPr txBox="1"/>
          <p:nvPr/>
        </p:nvSpPr>
        <p:spPr>
          <a:xfrm>
            <a:off x="1188427" y="1781578"/>
            <a:ext cx="1023037" cy="523220"/>
          </a:xfrm>
          <a:prstGeom prst="rect">
            <a:avLst/>
          </a:prstGeom>
          <a:solidFill>
            <a:schemeClr val="bg1"/>
          </a:solidFill>
          <a:ln w="28575">
            <a:solidFill>
              <a:schemeClr val="tx1"/>
            </a:solidFill>
          </a:ln>
        </p:spPr>
        <p:txBody>
          <a:bodyPr wrap="none" rtlCol="0">
            <a:spAutoFit/>
          </a:bodyPr>
          <a:lstStyle/>
          <a:p>
            <a:pPr algn="ctr"/>
            <a:r>
              <a:rPr lang="en-US" sz="2800" b="1" dirty="0"/>
              <a:t>Grab</a:t>
            </a:r>
          </a:p>
        </p:txBody>
      </p:sp>
      <p:sp>
        <p:nvSpPr>
          <p:cNvPr id="11" name="TextBox 10">
            <a:extLst>
              <a:ext uri="{FF2B5EF4-FFF2-40B4-BE49-F238E27FC236}">
                <a16:creationId xmlns:a16="http://schemas.microsoft.com/office/drawing/2014/main" id="{02667662-F2CF-4095-938D-A262BC743FE9}"/>
              </a:ext>
            </a:extLst>
          </p:cNvPr>
          <p:cNvSpPr txBox="1"/>
          <p:nvPr/>
        </p:nvSpPr>
        <p:spPr>
          <a:xfrm>
            <a:off x="1118694" y="3096919"/>
            <a:ext cx="1162498" cy="523220"/>
          </a:xfrm>
          <a:prstGeom prst="rect">
            <a:avLst/>
          </a:prstGeom>
          <a:solidFill>
            <a:schemeClr val="bg1"/>
          </a:solidFill>
          <a:ln w="28575">
            <a:solidFill>
              <a:schemeClr val="tx1"/>
            </a:solidFill>
          </a:ln>
        </p:spPr>
        <p:txBody>
          <a:bodyPr wrap="none" rtlCol="0">
            <a:spAutoFit/>
          </a:bodyPr>
          <a:lstStyle/>
          <a:p>
            <a:pPr algn="ctr"/>
            <a:r>
              <a:rPr lang="en-US" sz="2800" b="1" dirty="0"/>
              <a:t>Pinch</a:t>
            </a:r>
          </a:p>
        </p:txBody>
      </p:sp>
      <p:sp>
        <p:nvSpPr>
          <p:cNvPr id="13" name="Arrow: Down 12">
            <a:extLst>
              <a:ext uri="{FF2B5EF4-FFF2-40B4-BE49-F238E27FC236}">
                <a16:creationId xmlns:a16="http://schemas.microsoft.com/office/drawing/2014/main" id="{C99CC776-C706-4744-B97C-79CFF1EB2D64}"/>
              </a:ext>
            </a:extLst>
          </p:cNvPr>
          <p:cNvSpPr/>
          <p:nvPr/>
        </p:nvSpPr>
        <p:spPr>
          <a:xfrm>
            <a:off x="1525772" y="2426783"/>
            <a:ext cx="348343" cy="52322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1A4BD528-1CC7-42C1-B273-C3C4E61D561E}"/>
              </a:ext>
            </a:extLst>
          </p:cNvPr>
          <p:cNvSpPr/>
          <p:nvPr/>
        </p:nvSpPr>
        <p:spPr>
          <a:xfrm>
            <a:off x="1525772" y="3742124"/>
            <a:ext cx="348343" cy="52322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182B50E-2295-47B1-9CB4-1E4C3CBE4716}"/>
              </a:ext>
            </a:extLst>
          </p:cNvPr>
          <p:cNvSpPr txBox="1"/>
          <p:nvPr/>
        </p:nvSpPr>
        <p:spPr>
          <a:xfrm>
            <a:off x="1168389" y="4412260"/>
            <a:ext cx="1063113" cy="523220"/>
          </a:xfrm>
          <a:prstGeom prst="rect">
            <a:avLst/>
          </a:prstGeom>
          <a:solidFill>
            <a:schemeClr val="bg1"/>
          </a:solidFill>
          <a:ln w="28575">
            <a:solidFill>
              <a:schemeClr val="tx1"/>
            </a:solidFill>
          </a:ln>
        </p:spPr>
        <p:txBody>
          <a:bodyPr wrap="none" rtlCol="0">
            <a:spAutoFit/>
          </a:bodyPr>
          <a:lstStyle/>
          <a:p>
            <a:pPr algn="ctr"/>
            <a:r>
              <a:rPr lang="en-US" sz="2800" b="1" dirty="0"/>
              <a:t>Filter</a:t>
            </a:r>
          </a:p>
        </p:txBody>
      </p:sp>
      <p:sp>
        <p:nvSpPr>
          <p:cNvPr id="17" name="TextBox 16">
            <a:extLst>
              <a:ext uri="{FF2B5EF4-FFF2-40B4-BE49-F238E27FC236}">
                <a16:creationId xmlns:a16="http://schemas.microsoft.com/office/drawing/2014/main" id="{5D5B1696-3A6F-4FD5-93E1-6D625590629B}"/>
              </a:ext>
            </a:extLst>
          </p:cNvPr>
          <p:cNvSpPr txBox="1"/>
          <p:nvPr/>
        </p:nvSpPr>
        <p:spPr>
          <a:xfrm>
            <a:off x="847788" y="5727601"/>
            <a:ext cx="1704313" cy="523220"/>
          </a:xfrm>
          <a:prstGeom prst="rect">
            <a:avLst/>
          </a:prstGeom>
          <a:solidFill>
            <a:schemeClr val="bg1"/>
          </a:solidFill>
          <a:ln w="28575">
            <a:solidFill>
              <a:schemeClr val="tx1"/>
            </a:solidFill>
          </a:ln>
        </p:spPr>
        <p:txBody>
          <a:bodyPr wrap="none" rtlCol="0">
            <a:spAutoFit/>
          </a:bodyPr>
          <a:lstStyle/>
          <a:p>
            <a:pPr algn="ctr"/>
            <a:r>
              <a:rPr lang="en-US" sz="2800" b="1" dirty="0"/>
              <a:t>Preserve</a:t>
            </a:r>
          </a:p>
        </p:txBody>
      </p:sp>
      <p:sp>
        <p:nvSpPr>
          <p:cNvPr id="18" name="Arrow: Down 17">
            <a:extLst>
              <a:ext uri="{FF2B5EF4-FFF2-40B4-BE49-F238E27FC236}">
                <a16:creationId xmlns:a16="http://schemas.microsoft.com/office/drawing/2014/main" id="{58B65B27-7A4D-431A-84DD-906CE7FA68E7}"/>
              </a:ext>
            </a:extLst>
          </p:cNvPr>
          <p:cNvSpPr/>
          <p:nvPr/>
        </p:nvSpPr>
        <p:spPr>
          <a:xfrm>
            <a:off x="1525772" y="5057465"/>
            <a:ext cx="348343" cy="52322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203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19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6923F37-E5B4-4471-A608-E75BFC851881}"/>
              </a:ext>
            </a:extLst>
          </p:cNvPr>
          <p:cNvPicPr>
            <a:picLocks noGrp="1" noChangeAspect="1"/>
          </p:cNvPicPr>
          <p:nvPr>
            <p:ph idx="1"/>
          </p:nvPr>
        </p:nvPicPr>
        <p:blipFill rotWithShape="1">
          <a:blip r:embed="rId3"/>
          <a:srcRect l="11642" t="3080" r="5747" b="14760"/>
          <a:stretch/>
        </p:blipFill>
        <p:spPr>
          <a:xfrm>
            <a:off x="457200" y="510216"/>
            <a:ext cx="11288486" cy="6315128"/>
          </a:xfrm>
        </p:spPr>
      </p:pic>
      <p:sp>
        <p:nvSpPr>
          <p:cNvPr id="2" name="Title 1">
            <a:extLst>
              <a:ext uri="{FF2B5EF4-FFF2-40B4-BE49-F238E27FC236}">
                <a16:creationId xmlns:a16="http://schemas.microsoft.com/office/drawing/2014/main" id="{5ECCD7C1-A095-4F11-B3CD-7DD19D851A75}"/>
              </a:ext>
            </a:extLst>
          </p:cNvPr>
          <p:cNvSpPr>
            <a:spLocks noGrp="1"/>
          </p:cNvSpPr>
          <p:nvPr>
            <p:ph type="title"/>
          </p:nvPr>
        </p:nvSpPr>
        <p:spPr/>
        <p:txBody>
          <a:bodyPr/>
          <a:lstStyle/>
          <a:p>
            <a:r>
              <a:rPr lang="en-US" dirty="0"/>
              <a:t>FIDO: Fluid System &amp; Reagents</a:t>
            </a:r>
          </a:p>
        </p:txBody>
      </p:sp>
      <p:sp>
        <p:nvSpPr>
          <p:cNvPr id="4" name="TextBox 3">
            <a:extLst>
              <a:ext uri="{FF2B5EF4-FFF2-40B4-BE49-F238E27FC236}">
                <a16:creationId xmlns:a16="http://schemas.microsoft.com/office/drawing/2014/main" id="{A5D916F6-4A3A-4894-9A33-F103F552E4FB}"/>
              </a:ext>
            </a:extLst>
          </p:cNvPr>
          <p:cNvSpPr txBox="1"/>
          <p:nvPr/>
        </p:nvSpPr>
        <p:spPr>
          <a:xfrm>
            <a:off x="478971" y="1612720"/>
            <a:ext cx="1063113" cy="523220"/>
          </a:xfrm>
          <a:prstGeom prst="rect">
            <a:avLst/>
          </a:prstGeom>
          <a:solidFill>
            <a:schemeClr val="bg1"/>
          </a:solidFill>
          <a:ln w="28575">
            <a:solidFill>
              <a:schemeClr val="tx1"/>
            </a:solidFill>
          </a:ln>
        </p:spPr>
        <p:txBody>
          <a:bodyPr wrap="none" rtlCol="0">
            <a:spAutoFit/>
          </a:bodyPr>
          <a:lstStyle/>
          <a:p>
            <a:pPr algn="ctr"/>
            <a:r>
              <a:rPr lang="en-US" sz="2800" b="1" dirty="0"/>
              <a:t>Filter</a:t>
            </a:r>
          </a:p>
        </p:txBody>
      </p:sp>
      <p:sp>
        <p:nvSpPr>
          <p:cNvPr id="5" name="TextBox 4">
            <a:extLst>
              <a:ext uri="{FF2B5EF4-FFF2-40B4-BE49-F238E27FC236}">
                <a16:creationId xmlns:a16="http://schemas.microsoft.com/office/drawing/2014/main" id="{DE36A9BB-9A0D-4300-876D-12333303AD98}"/>
              </a:ext>
            </a:extLst>
          </p:cNvPr>
          <p:cNvSpPr txBox="1"/>
          <p:nvPr/>
        </p:nvSpPr>
        <p:spPr>
          <a:xfrm>
            <a:off x="2368170" y="1612720"/>
            <a:ext cx="1704313" cy="523220"/>
          </a:xfrm>
          <a:prstGeom prst="rect">
            <a:avLst/>
          </a:prstGeom>
          <a:solidFill>
            <a:schemeClr val="bg1"/>
          </a:solidFill>
          <a:ln w="28575">
            <a:solidFill>
              <a:schemeClr val="tx1"/>
            </a:solidFill>
          </a:ln>
        </p:spPr>
        <p:txBody>
          <a:bodyPr wrap="none" rtlCol="0">
            <a:spAutoFit/>
          </a:bodyPr>
          <a:lstStyle/>
          <a:p>
            <a:pPr algn="ctr"/>
            <a:r>
              <a:rPr lang="en-US" sz="2800" b="1" dirty="0"/>
              <a:t>Preserve</a:t>
            </a:r>
          </a:p>
        </p:txBody>
      </p:sp>
      <p:sp>
        <p:nvSpPr>
          <p:cNvPr id="7" name="Arrow: Down 6">
            <a:extLst>
              <a:ext uri="{FF2B5EF4-FFF2-40B4-BE49-F238E27FC236}">
                <a16:creationId xmlns:a16="http://schemas.microsoft.com/office/drawing/2014/main" id="{A3011161-8D6B-414E-BD23-A4B217D6DD68}"/>
              </a:ext>
            </a:extLst>
          </p:cNvPr>
          <p:cNvSpPr/>
          <p:nvPr/>
        </p:nvSpPr>
        <p:spPr>
          <a:xfrm rot="16200000">
            <a:off x="1780957" y="1612721"/>
            <a:ext cx="348343" cy="52322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6375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22E13F-2B68-41EF-8E8A-22BAC78C94B5}"/>
              </a:ext>
            </a:extLst>
          </p:cNvPr>
          <p:cNvSpPr/>
          <p:nvPr/>
        </p:nvSpPr>
        <p:spPr>
          <a:xfrm>
            <a:off x="0" y="-59821"/>
            <a:ext cx="12288851" cy="70331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XL_20250604_211319368">
            <a:hlinkClick r:id="" action="ppaction://media"/>
            <a:extLst>
              <a:ext uri="{FF2B5EF4-FFF2-40B4-BE49-F238E27FC236}">
                <a16:creationId xmlns:a16="http://schemas.microsoft.com/office/drawing/2014/main" id="{3A19DF1A-FAEE-4080-90EE-2F6C74FD28B9}"/>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3399891" y="-148486"/>
            <a:ext cx="5239817" cy="9313070"/>
          </a:xfrm>
        </p:spPr>
      </p:pic>
      <p:sp>
        <p:nvSpPr>
          <p:cNvPr id="11" name="Content Placeholder 2">
            <a:extLst>
              <a:ext uri="{FF2B5EF4-FFF2-40B4-BE49-F238E27FC236}">
                <a16:creationId xmlns:a16="http://schemas.microsoft.com/office/drawing/2014/main" id="{7070AAB2-5086-46E1-99F2-55CDCBD76F2D}"/>
              </a:ext>
            </a:extLst>
          </p:cNvPr>
          <p:cNvSpPr>
            <a:spLocks noGrp="1"/>
          </p:cNvSpPr>
          <p:nvPr>
            <p:ph sz="half" idx="1"/>
          </p:nvPr>
        </p:nvSpPr>
        <p:spPr>
          <a:xfrm>
            <a:off x="838200" y="1253330"/>
            <a:ext cx="5181600" cy="4562253"/>
          </a:xfrm>
        </p:spPr>
        <p:txBody>
          <a:bodyPr/>
          <a:lstStyle/>
          <a:p>
            <a:r>
              <a:rPr lang="en-US" dirty="0"/>
              <a:t>Store</a:t>
            </a:r>
          </a:p>
          <a:p>
            <a:r>
              <a:rPr lang="en-US" dirty="0"/>
              <a:t>Decontaminate</a:t>
            </a:r>
          </a:p>
          <a:p>
            <a:endParaRPr lang="en-US" dirty="0"/>
          </a:p>
        </p:txBody>
      </p:sp>
      <p:sp>
        <p:nvSpPr>
          <p:cNvPr id="6" name="TextBox 5">
            <a:extLst>
              <a:ext uri="{FF2B5EF4-FFF2-40B4-BE49-F238E27FC236}">
                <a16:creationId xmlns:a16="http://schemas.microsoft.com/office/drawing/2014/main" id="{18210F59-F716-44F6-BBB1-4FCA3E581AC9}"/>
              </a:ext>
            </a:extLst>
          </p:cNvPr>
          <p:cNvSpPr txBox="1"/>
          <p:nvPr/>
        </p:nvSpPr>
        <p:spPr>
          <a:xfrm>
            <a:off x="443032" y="169068"/>
            <a:ext cx="2513830" cy="830997"/>
          </a:xfrm>
          <a:prstGeom prst="rect">
            <a:avLst/>
          </a:prstGeom>
          <a:solidFill>
            <a:schemeClr val="bg1"/>
          </a:solidFill>
          <a:ln w="28575">
            <a:solidFill>
              <a:schemeClr val="tx1"/>
            </a:solidFill>
          </a:ln>
        </p:spPr>
        <p:txBody>
          <a:bodyPr wrap="none" rtlCol="0">
            <a:spAutoFit/>
          </a:bodyPr>
          <a:lstStyle/>
          <a:p>
            <a:pPr algn="ctr"/>
            <a:r>
              <a:rPr lang="en-US" sz="4800" b="1" dirty="0"/>
              <a:t>Operate</a:t>
            </a:r>
          </a:p>
        </p:txBody>
      </p:sp>
      <p:sp>
        <p:nvSpPr>
          <p:cNvPr id="9" name="TextBox 8">
            <a:extLst>
              <a:ext uri="{FF2B5EF4-FFF2-40B4-BE49-F238E27FC236}">
                <a16:creationId xmlns:a16="http://schemas.microsoft.com/office/drawing/2014/main" id="{4A74607B-4F3E-4A90-937B-57B5D0A61350}"/>
              </a:ext>
            </a:extLst>
          </p:cNvPr>
          <p:cNvSpPr txBox="1"/>
          <p:nvPr/>
        </p:nvSpPr>
        <p:spPr>
          <a:xfrm>
            <a:off x="927138" y="1781578"/>
            <a:ext cx="1545615" cy="523220"/>
          </a:xfrm>
          <a:prstGeom prst="rect">
            <a:avLst/>
          </a:prstGeom>
          <a:solidFill>
            <a:schemeClr val="bg1"/>
          </a:solidFill>
          <a:ln w="28575">
            <a:solidFill>
              <a:schemeClr val="tx1"/>
            </a:solidFill>
          </a:ln>
        </p:spPr>
        <p:txBody>
          <a:bodyPr wrap="none" rtlCol="0">
            <a:spAutoFit/>
          </a:bodyPr>
          <a:lstStyle/>
          <a:p>
            <a:pPr algn="ctr"/>
            <a:r>
              <a:rPr lang="en-US" sz="2800" b="1" dirty="0"/>
              <a:t>Release</a:t>
            </a:r>
          </a:p>
        </p:txBody>
      </p:sp>
      <p:sp>
        <p:nvSpPr>
          <p:cNvPr id="13" name="TextBox 12">
            <a:extLst>
              <a:ext uri="{FF2B5EF4-FFF2-40B4-BE49-F238E27FC236}">
                <a16:creationId xmlns:a16="http://schemas.microsoft.com/office/drawing/2014/main" id="{3DCA3819-25BF-44C8-B87D-2B90DEAEBF1F}"/>
              </a:ext>
            </a:extLst>
          </p:cNvPr>
          <p:cNvSpPr txBox="1"/>
          <p:nvPr/>
        </p:nvSpPr>
        <p:spPr>
          <a:xfrm>
            <a:off x="1038543" y="3423492"/>
            <a:ext cx="1322799" cy="523220"/>
          </a:xfrm>
          <a:prstGeom prst="rect">
            <a:avLst/>
          </a:prstGeom>
          <a:solidFill>
            <a:schemeClr val="bg1"/>
          </a:solidFill>
          <a:ln w="28575">
            <a:solidFill>
              <a:schemeClr val="tx1"/>
            </a:solidFill>
          </a:ln>
        </p:spPr>
        <p:txBody>
          <a:bodyPr wrap="none" rtlCol="0">
            <a:spAutoFit/>
          </a:bodyPr>
          <a:lstStyle/>
          <a:p>
            <a:pPr algn="ctr"/>
            <a:r>
              <a:rPr lang="en-US" sz="2800" b="1" dirty="0"/>
              <a:t>Sweep</a:t>
            </a:r>
          </a:p>
        </p:txBody>
      </p:sp>
      <p:sp>
        <p:nvSpPr>
          <p:cNvPr id="14" name="TextBox 13">
            <a:extLst>
              <a:ext uri="{FF2B5EF4-FFF2-40B4-BE49-F238E27FC236}">
                <a16:creationId xmlns:a16="http://schemas.microsoft.com/office/drawing/2014/main" id="{6FBFA99D-7CCA-48F9-8B83-0E591B339575}"/>
              </a:ext>
            </a:extLst>
          </p:cNvPr>
          <p:cNvSpPr txBox="1"/>
          <p:nvPr/>
        </p:nvSpPr>
        <p:spPr>
          <a:xfrm>
            <a:off x="317998" y="5107095"/>
            <a:ext cx="2763898" cy="523220"/>
          </a:xfrm>
          <a:prstGeom prst="rect">
            <a:avLst/>
          </a:prstGeom>
          <a:solidFill>
            <a:schemeClr val="bg1"/>
          </a:solidFill>
          <a:ln w="28575">
            <a:solidFill>
              <a:schemeClr val="tx1"/>
            </a:solidFill>
          </a:ln>
        </p:spPr>
        <p:txBody>
          <a:bodyPr wrap="none" rtlCol="0">
            <a:spAutoFit/>
          </a:bodyPr>
          <a:lstStyle/>
          <a:p>
            <a:pPr algn="ctr"/>
            <a:r>
              <a:rPr lang="en-US" sz="2800" b="1" dirty="0"/>
              <a:t>Decontaminate</a:t>
            </a:r>
          </a:p>
        </p:txBody>
      </p:sp>
      <p:sp>
        <p:nvSpPr>
          <p:cNvPr id="7" name="Arrow: Down 6">
            <a:extLst>
              <a:ext uri="{FF2B5EF4-FFF2-40B4-BE49-F238E27FC236}">
                <a16:creationId xmlns:a16="http://schemas.microsoft.com/office/drawing/2014/main" id="{0FB4D6D7-9618-489D-9CDD-090BC4C9B0F3}"/>
              </a:ext>
            </a:extLst>
          </p:cNvPr>
          <p:cNvSpPr/>
          <p:nvPr/>
        </p:nvSpPr>
        <p:spPr>
          <a:xfrm>
            <a:off x="1525772" y="2426783"/>
            <a:ext cx="348343" cy="908044"/>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C9C383BD-D65E-4E4C-B882-6F886AD6D64B}"/>
              </a:ext>
            </a:extLst>
          </p:cNvPr>
          <p:cNvSpPr/>
          <p:nvPr/>
        </p:nvSpPr>
        <p:spPr>
          <a:xfrm>
            <a:off x="1525772" y="4084107"/>
            <a:ext cx="348343" cy="908044"/>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556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58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D28AF-FF63-450D-8D5D-BE2FA241430C}"/>
              </a:ext>
            </a:extLst>
          </p:cNvPr>
          <p:cNvSpPr>
            <a:spLocks noGrp="1"/>
          </p:cNvSpPr>
          <p:nvPr>
            <p:ph type="title"/>
          </p:nvPr>
        </p:nvSpPr>
        <p:spPr/>
        <p:txBody>
          <a:bodyPr/>
          <a:lstStyle/>
          <a:p>
            <a:endParaRPr lang="en-US"/>
          </a:p>
        </p:txBody>
      </p:sp>
      <p:sp>
        <p:nvSpPr>
          <p:cNvPr id="5" name="Subtitle 4">
            <a:extLst>
              <a:ext uri="{FF2B5EF4-FFF2-40B4-BE49-F238E27FC236}">
                <a16:creationId xmlns:a16="http://schemas.microsoft.com/office/drawing/2014/main" id="{FBDE76D3-4C62-4F85-9A22-85B940E119F2}"/>
              </a:ext>
            </a:extLst>
          </p:cNvPr>
          <p:cNvSpPr>
            <a:spLocks noGrp="1"/>
          </p:cNvSpPr>
          <p:nvPr>
            <p:ph type="subTitle" idx="10"/>
          </p:nvPr>
        </p:nvSpPr>
        <p:spPr/>
        <p:txBody>
          <a:bodyPr/>
          <a:lstStyle/>
          <a:p>
            <a:endParaRPr lang="en-US"/>
          </a:p>
        </p:txBody>
      </p:sp>
      <p:pic>
        <p:nvPicPr>
          <p:cNvPr id="6" name="Picture 5">
            <a:extLst>
              <a:ext uri="{FF2B5EF4-FFF2-40B4-BE49-F238E27FC236}">
                <a16:creationId xmlns:a16="http://schemas.microsoft.com/office/drawing/2014/main" id="{31846A24-6335-4CC6-912A-98AE914E1C06}"/>
              </a:ext>
            </a:extLst>
          </p:cNvPr>
          <p:cNvPicPr>
            <a:picLocks noChangeAspect="1"/>
          </p:cNvPicPr>
          <p:nvPr/>
        </p:nvPicPr>
        <p:blipFill rotWithShape="1">
          <a:blip r:embed="rId5"/>
          <a:srcRect l="8854"/>
          <a:stretch/>
        </p:blipFill>
        <p:spPr>
          <a:xfrm>
            <a:off x="-1" y="0"/>
            <a:ext cx="8334375" cy="6858000"/>
          </a:xfrm>
          <a:prstGeom prst="rect">
            <a:avLst/>
          </a:prstGeom>
        </p:spPr>
      </p:pic>
      <p:pic>
        <p:nvPicPr>
          <p:cNvPr id="7" name="IMG_0568">
            <a:hlinkClick r:id="" action="ppaction://media"/>
            <a:extLst>
              <a:ext uri="{FF2B5EF4-FFF2-40B4-BE49-F238E27FC236}">
                <a16:creationId xmlns:a16="http://schemas.microsoft.com/office/drawing/2014/main" id="{019DF965-634A-4DE2-B813-F1B21780601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334375" y="0"/>
            <a:ext cx="3857625" cy="6858000"/>
          </a:xfrm>
          <a:prstGeom prst="rect">
            <a:avLst/>
          </a:prstGeom>
        </p:spPr>
      </p:pic>
      <p:sp>
        <p:nvSpPr>
          <p:cNvPr id="8" name="TextBox 7">
            <a:extLst>
              <a:ext uri="{FF2B5EF4-FFF2-40B4-BE49-F238E27FC236}">
                <a16:creationId xmlns:a16="http://schemas.microsoft.com/office/drawing/2014/main" id="{FBEAC3E0-E622-4FD2-A892-0C58242A81EA}"/>
              </a:ext>
            </a:extLst>
          </p:cNvPr>
          <p:cNvSpPr txBox="1"/>
          <p:nvPr/>
        </p:nvSpPr>
        <p:spPr>
          <a:xfrm>
            <a:off x="2664758" y="254082"/>
            <a:ext cx="2377574" cy="830997"/>
          </a:xfrm>
          <a:prstGeom prst="rect">
            <a:avLst/>
          </a:prstGeom>
          <a:solidFill>
            <a:schemeClr val="bg1"/>
          </a:solidFill>
          <a:ln w="28575">
            <a:solidFill>
              <a:schemeClr val="tx1"/>
            </a:solidFill>
          </a:ln>
        </p:spPr>
        <p:txBody>
          <a:bodyPr wrap="none" rtlCol="0">
            <a:spAutoFit/>
          </a:bodyPr>
          <a:lstStyle/>
          <a:p>
            <a:pPr algn="ctr"/>
            <a:r>
              <a:rPr lang="en-US" sz="4800" b="1" dirty="0"/>
              <a:t>Service</a:t>
            </a:r>
          </a:p>
        </p:txBody>
      </p:sp>
    </p:spTree>
    <p:extLst>
      <p:ext uri="{BB962C8B-B14F-4D97-AF65-F5344CB8AC3E}">
        <p14:creationId xmlns:p14="http://schemas.microsoft.com/office/powerpoint/2010/main" val="204267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3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EC805C-4672-408E-A623-31DF2726D126}"/>
              </a:ext>
            </a:extLst>
          </p:cNvPr>
          <p:cNvPicPr>
            <a:picLocks noChangeAspect="1"/>
          </p:cNvPicPr>
          <p:nvPr/>
        </p:nvPicPr>
        <p:blipFill rotWithShape="1">
          <a:blip r:embed="rId3"/>
          <a:srcRect t="23009" r="12839" b="6920"/>
          <a:stretch/>
        </p:blipFill>
        <p:spPr>
          <a:xfrm flipH="1">
            <a:off x="3758845" y="1"/>
            <a:ext cx="6398052" cy="6858000"/>
          </a:xfrm>
          <a:prstGeom prst="rect">
            <a:avLst/>
          </a:prstGeom>
        </p:spPr>
      </p:pic>
      <p:pic>
        <p:nvPicPr>
          <p:cNvPr id="11" name="Picture 10">
            <a:extLst>
              <a:ext uri="{FF2B5EF4-FFF2-40B4-BE49-F238E27FC236}">
                <a16:creationId xmlns:a16="http://schemas.microsoft.com/office/drawing/2014/main" id="{4AE80993-3EEE-4B1A-92E6-726BE129A9C9}"/>
              </a:ext>
            </a:extLst>
          </p:cNvPr>
          <p:cNvPicPr>
            <a:picLocks noChangeAspect="1"/>
          </p:cNvPicPr>
          <p:nvPr/>
        </p:nvPicPr>
        <p:blipFill rotWithShape="1">
          <a:blip r:embed="rId4"/>
          <a:srcRect l="14251" r="23348"/>
          <a:stretch/>
        </p:blipFill>
        <p:spPr>
          <a:xfrm>
            <a:off x="8969829" y="-4"/>
            <a:ext cx="3222171" cy="6858000"/>
          </a:xfrm>
          <a:prstGeom prst="rect">
            <a:avLst/>
          </a:prstGeom>
        </p:spPr>
      </p:pic>
      <p:pic>
        <p:nvPicPr>
          <p:cNvPr id="13" name="Picture 2">
            <a:extLst>
              <a:ext uri="{FF2B5EF4-FFF2-40B4-BE49-F238E27FC236}">
                <a16:creationId xmlns:a16="http://schemas.microsoft.com/office/drawing/2014/main" id="{5C30EF3F-9641-4AF5-932B-E7A6156F90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563" r="12619"/>
          <a:stretch/>
        </p:blipFill>
        <p:spPr bwMode="auto">
          <a:xfrm>
            <a:off x="0" y="-2"/>
            <a:ext cx="4027714"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1CF3D97-F3FA-4A33-85D4-E11B56AEF958}"/>
              </a:ext>
            </a:extLst>
          </p:cNvPr>
          <p:cNvSpPr txBox="1"/>
          <p:nvPr/>
        </p:nvSpPr>
        <p:spPr>
          <a:xfrm>
            <a:off x="4453602" y="143039"/>
            <a:ext cx="2616422" cy="830997"/>
          </a:xfrm>
          <a:prstGeom prst="rect">
            <a:avLst/>
          </a:prstGeom>
          <a:solidFill>
            <a:schemeClr val="bg1"/>
          </a:solidFill>
          <a:ln w="28575">
            <a:solidFill>
              <a:schemeClr val="tx1"/>
            </a:solidFill>
          </a:ln>
        </p:spPr>
        <p:txBody>
          <a:bodyPr wrap="none" rtlCol="0">
            <a:spAutoFit/>
          </a:bodyPr>
          <a:lstStyle/>
          <a:p>
            <a:pPr algn="ctr"/>
            <a:r>
              <a:rPr lang="en-US" sz="4800" b="1" dirty="0"/>
              <a:t>Recover</a:t>
            </a:r>
          </a:p>
        </p:txBody>
      </p:sp>
    </p:spTree>
    <p:extLst>
      <p:ext uri="{BB962C8B-B14F-4D97-AF65-F5344CB8AC3E}">
        <p14:creationId xmlns:p14="http://schemas.microsoft.com/office/powerpoint/2010/main" val="2383713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3F22-2CF2-4B70-9B75-2A8540EE4212}"/>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636BDB52-131E-4057-94DA-1655D0DF77FC}"/>
              </a:ext>
            </a:extLst>
          </p:cNvPr>
          <p:cNvSpPr>
            <a:spLocks noGrp="1"/>
          </p:cNvSpPr>
          <p:nvPr>
            <p:ph sz="half" idx="1"/>
          </p:nvPr>
        </p:nvSpPr>
        <p:spPr>
          <a:xfrm>
            <a:off x="679808" y="1079911"/>
            <a:ext cx="5388429" cy="4562253"/>
          </a:xfrm>
        </p:spPr>
        <p:txBody>
          <a:bodyPr/>
          <a:lstStyle/>
          <a:p>
            <a:r>
              <a:rPr lang="en-US" dirty="0"/>
              <a:t>Validation is continuing </a:t>
            </a:r>
          </a:p>
          <a:p>
            <a:r>
              <a:rPr lang="en-US" dirty="0"/>
              <a:t>10 production units are currently being built</a:t>
            </a:r>
          </a:p>
          <a:p>
            <a:r>
              <a:rPr lang="en-US" dirty="0"/>
              <a:t>Open to collaborate on field deployments</a:t>
            </a:r>
          </a:p>
          <a:p>
            <a:r>
              <a:rPr lang="en-US" dirty="0"/>
              <a:t>Looking to license to commercial vendor</a:t>
            </a:r>
          </a:p>
          <a:p>
            <a:pPr lvl="1"/>
            <a:endParaRPr lang="en-US" dirty="0"/>
          </a:p>
        </p:txBody>
      </p:sp>
      <p:pic>
        <p:nvPicPr>
          <p:cNvPr id="5" name="Picture 4">
            <a:extLst>
              <a:ext uri="{FF2B5EF4-FFF2-40B4-BE49-F238E27FC236}">
                <a16:creationId xmlns:a16="http://schemas.microsoft.com/office/drawing/2014/main" id="{C4AFD362-F225-46A3-B964-E167E0AFF78A}"/>
              </a:ext>
            </a:extLst>
          </p:cNvPr>
          <p:cNvPicPr>
            <a:picLocks noChangeAspect="1"/>
          </p:cNvPicPr>
          <p:nvPr/>
        </p:nvPicPr>
        <p:blipFill>
          <a:blip r:embed="rId5"/>
          <a:stretch>
            <a:fillRect/>
          </a:stretch>
        </p:blipFill>
        <p:spPr>
          <a:xfrm>
            <a:off x="7016316" y="510139"/>
            <a:ext cx="4337484" cy="5760720"/>
          </a:xfrm>
          <a:prstGeom prst="rect">
            <a:avLst/>
          </a:prstGeom>
        </p:spPr>
      </p:pic>
      <p:pic>
        <p:nvPicPr>
          <p:cNvPr id="6" name="Build Timelapse">
            <a:hlinkClick r:id="" action="ppaction://media"/>
            <a:extLst>
              <a:ext uri="{FF2B5EF4-FFF2-40B4-BE49-F238E27FC236}">
                <a16:creationId xmlns:a16="http://schemas.microsoft.com/office/drawing/2014/main" id="{05D7AA15-BB23-48F1-8EEF-FD9A9A7CFA6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t="22418" b="2931"/>
          <a:stretch/>
        </p:blipFill>
        <p:spPr>
          <a:xfrm>
            <a:off x="472980" y="2819400"/>
            <a:ext cx="6164705" cy="3451459"/>
          </a:xfrm>
          <a:prstGeom prst="rect">
            <a:avLst/>
          </a:prstGeom>
        </p:spPr>
      </p:pic>
    </p:spTree>
    <p:extLst>
      <p:ext uri="{BB962C8B-B14F-4D97-AF65-F5344CB8AC3E}">
        <p14:creationId xmlns:p14="http://schemas.microsoft.com/office/powerpoint/2010/main" val="201117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3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p of the Missouri River Basin and locations of the reconstructed stream gage records, and the network of tree-ring">
            <a:extLst>
              <a:ext uri="{FF2B5EF4-FFF2-40B4-BE49-F238E27FC236}">
                <a16:creationId xmlns:a16="http://schemas.microsoft.com/office/drawing/2014/main" id="{84CEB064-F7D5-4FCE-9CF6-1466C44DF0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938"/>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F70F061-F1D8-4EF4-8058-2660234986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3239962"/>
            <a:ext cx="5334000" cy="36734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350438D-3088-4FCB-B9DD-C574DE7F3534}"/>
              </a:ext>
            </a:extLst>
          </p:cNvPr>
          <p:cNvPicPr>
            <a:picLocks noChangeAspect="1"/>
          </p:cNvPicPr>
          <p:nvPr/>
        </p:nvPicPr>
        <p:blipFill rotWithShape="1">
          <a:blip r:embed="rId5"/>
          <a:srcRect t="12906"/>
          <a:stretch/>
        </p:blipFill>
        <p:spPr>
          <a:xfrm>
            <a:off x="6858001" y="-35502"/>
            <a:ext cx="5334000" cy="3484193"/>
          </a:xfrm>
          <a:prstGeom prst="rect">
            <a:avLst/>
          </a:prstGeom>
        </p:spPr>
      </p:pic>
    </p:spTree>
    <p:extLst>
      <p:ext uri="{BB962C8B-B14F-4D97-AF65-F5344CB8AC3E}">
        <p14:creationId xmlns:p14="http://schemas.microsoft.com/office/powerpoint/2010/main" val="1599536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07FA-4429-44AF-BEF9-F62AC31AD8C0}"/>
              </a:ext>
            </a:extLst>
          </p:cNvPr>
          <p:cNvSpPr>
            <a:spLocks noGrp="1"/>
          </p:cNvSpPr>
          <p:nvPr>
            <p:ph type="title"/>
          </p:nvPr>
        </p:nvSpPr>
        <p:spPr/>
        <p:txBody>
          <a:bodyPr/>
          <a:lstStyle/>
          <a:p>
            <a:r>
              <a:rPr lang="en-US" dirty="0"/>
              <a:t>Acknowledgments</a:t>
            </a:r>
          </a:p>
        </p:txBody>
      </p:sp>
      <p:pic>
        <p:nvPicPr>
          <p:cNvPr id="5" name="Picture 4">
            <a:extLst>
              <a:ext uri="{FF2B5EF4-FFF2-40B4-BE49-F238E27FC236}">
                <a16:creationId xmlns:a16="http://schemas.microsoft.com/office/drawing/2014/main" id="{43E77DAB-240F-4058-85BE-2D7E647682E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19412" y="4740762"/>
            <a:ext cx="3367063" cy="1273076"/>
          </a:xfrm>
          <a:prstGeom prst="rect">
            <a:avLst/>
          </a:prstGeom>
        </p:spPr>
      </p:pic>
      <p:pic>
        <p:nvPicPr>
          <p:cNvPr id="6" name="Picture 5" descr="MBARI_logo+type.eps">
            <a:extLst>
              <a:ext uri="{FF2B5EF4-FFF2-40B4-BE49-F238E27FC236}">
                <a16:creationId xmlns:a16="http://schemas.microsoft.com/office/drawing/2014/main" id="{1D894C9E-7A71-4564-8D25-AAE2000E992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9398" y="4978232"/>
            <a:ext cx="2665760" cy="990600"/>
          </a:xfrm>
          <a:prstGeom prst="rect">
            <a:avLst/>
          </a:prstGeom>
        </p:spPr>
      </p:pic>
      <p:pic>
        <p:nvPicPr>
          <p:cNvPr id="7" name="Picture 6">
            <a:extLst>
              <a:ext uri="{FF2B5EF4-FFF2-40B4-BE49-F238E27FC236}">
                <a16:creationId xmlns:a16="http://schemas.microsoft.com/office/drawing/2014/main" id="{F7039203-3024-4581-BA4C-F3C8566C34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52183" y="4740762"/>
            <a:ext cx="2741871" cy="1011065"/>
          </a:xfrm>
          <a:prstGeom prst="rect">
            <a:avLst/>
          </a:prstGeom>
        </p:spPr>
      </p:pic>
      <p:pic>
        <p:nvPicPr>
          <p:cNvPr id="9" name="Picture 8">
            <a:extLst>
              <a:ext uri="{FF2B5EF4-FFF2-40B4-BE49-F238E27FC236}">
                <a16:creationId xmlns:a16="http://schemas.microsoft.com/office/drawing/2014/main" id="{2801BF14-2273-4AE3-8E65-6411C340462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806008" y="1015602"/>
            <a:ext cx="2465896" cy="340784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3200721C-966D-4E4B-A7DE-A6EC02AF1C29}"/>
              </a:ext>
            </a:extLst>
          </p:cNvPr>
          <p:cNvPicPr>
            <a:picLocks noChangeAspect="1"/>
          </p:cNvPicPr>
          <p:nvPr/>
        </p:nvPicPr>
        <p:blipFill>
          <a:blip r:embed="rId7"/>
          <a:stretch>
            <a:fillRect/>
          </a:stretch>
        </p:blipFill>
        <p:spPr>
          <a:xfrm>
            <a:off x="4289851" y="1021333"/>
            <a:ext cx="1551626" cy="1551626"/>
          </a:xfrm>
          <a:prstGeom prst="rect">
            <a:avLst/>
          </a:prstGeom>
        </p:spPr>
      </p:pic>
      <p:pic>
        <p:nvPicPr>
          <p:cNvPr id="17" name="Picture 16">
            <a:extLst>
              <a:ext uri="{FF2B5EF4-FFF2-40B4-BE49-F238E27FC236}">
                <a16:creationId xmlns:a16="http://schemas.microsoft.com/office/drawing/2014/main" id="{2ECAC1BB-054D-4C9D-B3B8-3B644D075B24}"/>
              </a:ext>
            </a:extLst>
          </p:cNvPr>
          <p:cNvPicPr>
            <a:picLocks noChangeAspect="1"/>
          </p:cNvPicPr>
          <p:nvPr/>
        </p:nvPicPr>
        <p:blipFill>
          <a:blip r:embed="rId8"/>
          <a:stretch>
            <a:fillRect/>
          </a:stretch>
        </p:blipFill>
        <p:spPr>
          <a:xfrm>
            <a:off x="585430" y="1022527"/>
            <a:ext cx="1550693" cy="1550693"/>
          </a:xfrm>
          <a:prstGeom prst="rect">
            <a:avLst/>
          </a:prstGeom>
        </p:spPr>
      </p:pic>
      <p:pic>
        <p:nvPicPr>
          <p:cNvPr id="19" name="Picture 18">
            <a:extLst>
              <a:ext uri="{FF2B5EF4-FFF2-40B4-BE49-F238E27FC236}">
                <a16:creationId xmlns:a16="http://schemas.microsoft.com/office/drawing/2014/main" id="{F4FC01FC-93E8-4AE4-92E5-4C4F6385A4AF}"/>
              </a:ext>
            </a:extLst>
          </p:cNvPr>
          <p:cNvPicPr>
            <a:picLocks noChangeAspect="1"/>
          </p:cNvPicPr>
          <p:nvPr/>
        </p:nvPicPr>
        <p:blipFill>
          <a:blip r:embed="rId9"/>
          <a:stretch>
            <a:fillRect/>
          </a:stretch>
        </p:blipFill>
        <p:spPr>
          <a:xfrm>
            <a:off x="6096000" y="1021333"/>
            <a:ext cx="1550693" cy="1550693"/>
          </a:xfrm>
          <a:prstGeom prst="rect">
            <a:avLst/>
          </a:prstGeom>
        </p:spPr>
      </p:pic>
      <p:pic>
        <p:nvPicPr>
          <p:cNvPr id="20" name="Picture 19">
            <a:extLst>
              <a:ext uri="{FF2B5EF4-FFF2-40B4-BE49-F238E27FC236}">
                <a16:creationId xmlns:a16="http://schemas.microsoft.com/office/drawing/2014/main" id="{F103888D-3DF5-47AF-8B82-79BD30089C6A}"/>
              </a:ext>
            </a:extLst>
          </p:cNvPr>
          <p:cNvPicPr>
            <a:picLocks noChangeAspect="1"/>
          </p:cNvPicPr>
          <p:nvPr/>
        </p:nvPicPr>
        <p:blipFill>
          <a:blip r:embed="rId10"/>
          <a:stretch>
            <a:fillRect/>
          </a:stretch>
        </p:blipFill>
        <p:spPr>
          <a:xfrm>
            <a:off x="6096000" y="2881128"/>
            <a:ext cx="1550694" cy="1550694"/>
          </a:xfrm>
          <a:prstGeom prst="rect">
            <a:avLst/>
          </a:prstGeom>
        </p:spPr>
      </p:pic>
      <p:pic>
        <p:nvPicPr>
          <p:cNvPr id="21" name="Picture 20">
            <a:extLst>
              <a:ext uri="{FF2B5EF4-FFF2-40B4-BE49-F238E27FC236}">
                <a16:creationId xmlns:a16="http://schemas.microsoft.com/office/drawing/2014/main" id="{AF0945FD-7212-4B7D-89DD-323B83F2C287}"/>
              </a:ext>
            </a:extLst>
          </p:cNvPr>
          <p:cNvPicPr>
            <a:picLocks noChangeAspect="1"/>
          </p:cNvPicPr>
          <p:nvPr/>
        </p:nvPicPr>
        <p:blipFill>
          <a:blip r:embed="rId11"/>
          <a:stretch>
            <a:fillRect/>
          </a:stretch>
        </p:blipFill>
        <p:spPr>
          <a:xfrm>
            <a:off x="2448752" y="1021333"/>
            <a:ext cx="1551887" cy="1551887"/>
          </a:xfrm>
          <a:prstGeom prst="rect">
            <a:avLst/>
          </a:prstGeom>
        </p:spPr>
      </p:pic>
      <p:pic>
        <p:nvPicPr>
          <p:cNvPr id="22" name="Picture 21">
            <a:extLst>
              <a:ext uri="{FF2B5EF4-FFF2-40B4-BE49-F238E27FC236}">
                <a16:creationId xmlns:a16="http://schemas.microsoft.com/office/drawing/2014/main" id="{1975E373-7346-4AC2-A800-720E701D434F}"/>
              </a:ext>
            </a:extLst>
          </p:cNvPr>
          <p:cNvPicPr>
            <a:picLocks noChangeAspect="1"/>
          </p:cNvPicPr>
          <p:nvPr/>
        </p:nvPicPr>
        <p:blipFill>
          <a:blip r:embed="rId12"/>
          <a:stretch>
            <a:fillRect/>
          </a:stretch>
        </p:blipFill>
        <p:spPr>
          <a:xfrm>
            <a:off x="584497" y="2871816"/>
            <a:ext cx="1551626" cy="1551626"/>
          </a:xfrm>
          <a:prstGeom prst="rect">
            <a:avLst/>
          </a:prstGeom>
        </p:spPr>
      </p:pic>
      <p:pic>
        <p:nvPicPr>
          <p:cNvPr id="23" name="Picture 22">
            <a:extLst>
              <a:ext uri="{FF2B5EF4-FFF2-40B4-BE49-F238E27FC236}">
                <a16:creationId xmlns:a16="http://schemas.microsoft.com/office/drawing/2014/main" id="{0AB5FFFC-D564-4489-95EA-8B1BC5AA1991}"/>
              </a:ext>
            </a:extLst>
          </p:cNvPr>
          <p:cNvPicPr>
            <a:picLocks noChangeAspect="1"/>
          </p:cNvPicPr>
          <p:nvPr/>
        </p:nvPicPr>
        <p:blipFill>
          <a:blip r:embed="rId13"/>
          <a:stretch>
            <a:fillRect/>
          </a:stretch>
        </p:blipFill>
        <p:spPr>
          <a:xfrm>
            <a:off x="4272211" y="2878767"/>
            <a:ext cx="1550693" cy="1550693"/>
          </a:xfrm>
          <a:prstGeom prst="rect">
            <a:avLst/>
          </a:prstGeom>
        </p:spPr>
      </p:pic>
      <p:pic>
        <p:nvPicPr>
          <p:cNvPr id="24" name="Picture 23">
            <a:extLst>
              <a:ext uri="{FF2B5EF4-FFF2-40B4-BE49-F238E27FC236}">
                <a16:creationId xmlns:a16="http://schemas.microsoft.com/office/drawing/2014/main" id="{5558F354-F9A7-4CBE-A55C-702569583E4E}"/>
              </a:ext>
            </a:extLst>
          </p:cNvPr>
          <p:cNvPicPr>
            <a:picLocks noChangeAspect="1"/>
          </p:cNvPicPr>
          <p:nvPr/>
        </p:nvPicPr>
        <p:blipFill>
          <a:blip r:embed="rId14"/>
          <a:stretch>
            <a:fillRect/>
          </a:stretch>
        </p:blipFill>
        <p:spPr>
          <a:xfrm>
            <a:off x="2448752" y="2878767"/>
            <a:ext cx="1550693" cy="1582756"/>
          </a:xfrm>
          <a:prstGeom prst="rect">
            <a:avLst/>
          </a:prstGeom>
        </p:spPr>
      </p:pic>
    </p:spTree>
    <p:extLst>
      <p:ext uri="{BB962C8B-B14F-4D97-AF65-F5344CB8AC3E}">
        <p14:creationId xmlns:p14="http://schemas.microsoft.com/office/powerpoint/2010/main" val="2980966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a:xfrm>
            <a:off x="838200" y="365126"/>
            <a:ext cx="10515600" cy="608910"/>
          </a:xfrm>
        </p:spPr>
        <p:txBody>
          <a:bodyPr/>
          <a:lstStyle/>
          <a:p>
            <a:r>
              <a:rPr lang="en-US" dirty="0"/>
              <a:t>Questions?</a:t>
            </a:r>
          </a:p>
        </p:txBody>
      </p:sp>
      <p:pic>
        <p:nvPicPr>
          <p:cNvPr id="9" name="Content Placeholder 8">
            <a:extLst>
              <a:ext uri="{FF2B5EF4-FFF2-40B4-BE49-F238E27FC236}">
                <a16:creationId xmlns:a16="http://schemas.microsoft.com/office/drawing/2014/main" id="{2207D200-B2C5-454D-8AC4-E707A445C292}"/>
              </a:ext>
            </a:extLst>
          </p:cNvPr>
          <p:cNvPicPr>
            <a:picLocks noGrp="1" noChangeAspect="1"/>
          </p:cNvPicPr>
          <p:nvPr>
            <p:ph sz="half" idx="1"/>
          </p:nvPr>
        </p:nvPicPr>
        <p:blipFill>
          <a:blip r:embed="rId3"/>
          <a:stretch>
            <a:fillRect/>
          </a:stretch>
        </p:blipFill>
        <p:spPr>
          <a:xfrm>
            <a:off x="1818400" y="1240328"/>
            <a:ext cx="3815849" cy="4562475"/>
          </a:xfrm>
        </p:spPr>
      </p:pic>
      <p:sp>
        <p:nvSpPr>
          <p:cNvPr id="4" name="TextBox 3">
            <a:extLst>
              <a:ext uri="{FF2B5EF4-FFF2-40B4-BE49-F238E27FC236}">
                <a16:creationId xmlns:a16="http://schemas.microsoft.com/office/drawing/2014/main" id="{A3EA74D1-B590-43AF-B5C8-25D4BE254A0B}"/>
              </a:ext>
            </a:extLst>
          </p:cNvPr>
          <p:cNvSpPr txBox="1"/>
          <p:nvPr/>
        </p:nvSpPr>
        <p:spPr>
          <a:xfrm>
            <a:off x="497605" y="3942409"/>
            <a:ext cx="1261884" cy="646331"/>
          </a:xfrm>
          <a:prstGeom prst="rect">
            <a:avLst/>
          </a:prstGeom>
          <a:noFill/>
          <a:ln>
            <a:solidFill>
              <a:schemeClr val="tx1"/>
            </a:solidFill>
          </a:ln>
        </p:spPr>
        <p:txBody>
          <a:bodyPr wrap="none" rtlCol="0">
            <a:spAutoFit/>
          </a:bodyPr>
          <a:lstStyle/>
          <a:p>
            <a:pPr algn="ctr"/>
            <a:r>
              <a:rPr lang="en-US" b="1" dirty="0"/>
              <a:t>Waste</a:t>
            </a:r>
          </a:p>
          <a:p>
            <a:pPr algn="ctr"/>
            <a:r>
              <a:rPr lang="en-US" b="1" dirty="0"/>
              <a:t>Container</a:t>
            </a:r>
          </a:p>
        </p:txBody>
      </p:sp>
      <p:sp>
        <p:nvSpPr>
          <p:cNvPr id="8" name="TextBox 7">
            <a:extLst>
              <a:ext uri="{FF2B5EF4-FFF2-40B4-BE49-F238E27FC236}">
                <a16:creationId xmlns:a16="http://schemas.microsoft.com/office/drawing/2014/main" id="{E614370E-AF83-420F-A712-0BF1D9D040F9}"/>
              </a:ext>
            </a:extLst>
          </p:cNvPr>
          <p:cNvSpPr txBox="1"/>
          <p:nvPr/>
        </p:nvSpPr>
        <p:spPr>
          <a:xfrm>
            <a:off x="405770" y="5141250"/>
            <a:ext cx="1364476" cy="646331"/>
          </a:xfrm>
          <a:prstGeom prst="rect">
            <a:avLst/>
          </a:prstGeom>
          <a:noFill/>
          <a:ln>
            <a:solidFill>
              <a:schemeClr val="tx1"/>
            </a:solidFill>
          </a:ln>
        </p:spPr>
        <p:txBody>
          <a:bodyPr wrap="none" rtlCol="0">
            <a:spAutoFit/>
          </a:bodyPr>
          <a:lstStyle/>
          <a:p>
            <a:pPr algn="ctr"/>
            <a:r>
              <a:rPr lang="en-US" b="1" dirty="0"/>
              <a:t>Used Puck</a:t>
            </a:r>
          </a:p>
          <a:p>
            <a:pPr algn="ctr"/>
            <a:r>
              <a:rPr lang="en-US" b="1" dirty="0"/>
              <a:t>Storage</a:t>
            </a:r>
          </a:p>
        </p:txBody>
      </p:sp>
      <p:sp>
        <p:nvSpPr>
          <p:cNvPr id="12" name="TextBox 11">
            <a:extLst>
              <a:ext uri="{FF2B5EF4-FFF2-40B4-BE49-F238E27FC236}">
                <a16:creationId xmlns:a16="http://schemas.microsoft.com/office/drawing/2014/main" id="{74C3730E-7B23-4D00-91B0-BE87F9815161}"/>
              </a:ext>
            </a:extLst>
          </p:cNvPr>
          <p:cNvSpPr txBox="1"/>
          <p:nvPr/>
        </p:nvSpPr>
        <p:spPr>
          <a:xfrm>
            <a:off x="655448" y="2649305"/>
            <a:ext cx="1128118" cy="646331"/>
          </a:xfrm>
          <a:prstGeom prst="rect">
            <a:avLst/>
          </a:prstGeom>
          <a:noFill/>
          <a:ln>
            <a:solidFill>
              <a:schemeClr val="tx1"/>
            </a:solidFill>
          </a:ln>
        </p:spPr>
        <p:txBody>
          <a:bodyPr wrap="square" rtlCol="0">
            <a:spAutoFit/>
          </a:bodyPr>
          <a:lstStyle/>
          <a:p>
            <a:pPr algn="ctr"/>
            <a:r>
              <a:rPr lang="en-US" b="1" dirty="0"/>
              <a:t>Reagent Storage</a:t>
            </a:r>
          </a:p>
        </p:txBody>
      </p:sp>
      <p:cxnSp>
        <p:nvCxnSpPr>
          <p:cNvPr id="29" name="Straight Arrow Connector 28">
            <a:extLst>
              <a:ext uri="{FF2B5EF4-FFF2-40B4-BE49-F238E27FC236}">
                <a16:creationId xmlns:a16="http://schemas.microsoft.com/office/drawing/2014/main" id="{195AA5A8-04EC-4EC2-89C3-F9537415DE6C}"/>
              </a:ext>
            </a:extLst>
          </p:cNvPr>
          <p:cNvCxnSpPr>
            <a:cxnSpLocks/>
            <a:stCxn id="12" idx="3"/>
          </p:cNvCxnSpPr>
          <p:nvPr/>
        </p:nvCxnSpPr>
        <p:spPr>
          <a:xfrm>
            <a:off x="1783566" y="2972471"/>
            <a:ext cx="491548" cy="54591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A2647308-BB71-42FF-8715-499A38D9DC2B}"/>
              </a:ext>
            </a:extLst>
          </p:cNvPr>
          <p:cNvCxnSpPr>
            <a:cxnSpLocks/>
            <a:stCxn id="4" idx="3"/>
          </p:cNvCxnSpPr>
          <p:nvPr/>
        </p:nvCxnSpPr>
        <p:spPr>
          <a:xfrm>
            <a:off x="1759489" y="4265575"/>
            <a:ext cx="646613" cy="389676"/>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625E96E7-A723-4DA5-8658-05454F3908C8}"/>
              </a:ext>
            </a:extLst>
          </p:cNvPr>
          <p:cNvCxnSpPr>
            <a:cxnSpLocks/>
            <a:stCxn id="8" idx="3"/>
          </p:cNvCxnSpPr>
          <p:nvPr/>
        </p:nvCxnSpPr>
        <p:spPr>
          <a:xfrm flipV="1">
            <a:off x="1770246" y="4878000"/>
            <a:ext cx="1607180" cy="58641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0F803480-57C3-432B-8775-AED0E6DDD556}"/>
              </a:ext>
            </a:extLst>
          </p:cNvPr>
          <p:cNvCxnSpPr>
            <a:cxnSpLocks/>
            <a:stCxn id="12" idx="3"/>
          </p:cNvCxnSpPr>
          <p:nvPr/>
        </p:nvCxnSpPr>
        <p:spPr>
          <a:xfrm>
            <a:off x="1783566" y="2972471"/>
            <a:ext cx="1362405" cy="16371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86402D1B-70F1-4291-95AC-1FE305EBC80D}"/>
              </a:ext>
            </a:extLst>
          </p:cNvPr>
          <p:cNvSpPr txBox="1"/>
          <p:nvPr/>
        </p:nvSpPr>
        <p:spPr>
          <a:xfrm>
            <a:off x="326572" y="1460890"/>
            <a:ext cx="1443982" cy="646331"/>
          </a:xfrm>
          <a:prstGeom prst="rect">
            <a:avLst/>
          </a:prstGeom>
          <a:noFill/>
          <a:ln>
            <a:solidFill>
              <a:schemeClr val="tx1"/>
            </a:solidFill>
          </a:ln>
        </p:spPr>
        <p:txBody>
          <a:bodyPr wrap="square" rtlCol="0">
            <a:spAutoFit/>
          </a:bodyPr>
          <a:lstStyle/>
          <a:p>
            <a:pPr algn="ctr"/>
            <a:r>
              <a:rPr lang="en-US" b="1" dirty="0"/>
              <a:t>144 Sample Cylinder</a:t>
            </a:r>
          </a:p>
        </p:txBody>
      </p:sp>
      <p:cxnSp>
        <p:nvCxnSpPr>
          <p:cNvPr id="25" name="Straight Arrow Connector 24">
            <a:extLst>
              <a:ext uri="{FF2B5EF4-FFF2-40B4-BE49-F238E27FC236}">
                <a16:creationId xmlns:a16="http://schemas.microsoft.com/office/drawing/2014/main" id="{E006C0DF-FBC8-4993-99EF-ACC92DCC358D}"/>
              </a:ext>
            </a:extLst>
          </p:cNvPr>
          <p:cNvCxnSpPr>
            <a:cxnSpLocks/>
            <a:stCxn id="23" idx="3"/>
          </p:cNvCxnSpPr>
          <p:nvPr/>
        </p:nvCxnSpPr>
        <p:spPr>
          <a:xfrm>
            <a:off x="1770554" y="1784056"/>
            <a:ext cx="1271097" cy="965667"/>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a16="http://schemas.microsoft.com/office/drawing/2014/main" id="{78F63388-6344-40B6-801B-55F2A0A027CA}"/>
              </a:ext>
            </a:extLst>
          </p:cNvPr>
          <p:cNvPicPr>
            <a:picLocks noChangeAspect="1"/>
          </p:cNvPicPr>
          <p:nvPr/>
        </p:nvPicPr>
        <p:blipFill>
          <a:blip r:embed="rId4"/>
          <a:stretch>
            <a:fillRect/>
          </a:stretch>
        </p:blipFill>
        <p:spPr>
          <a:xfrm>
            <a:off x="8276846" y="1868683"/>
            <a:ext cx="3693537" cy="3588869"/>
          </a:xfrm>
          <a:prstGeom prst="rect">
            <a:avLst/>
          </a:prstGeom>
        </p:spPr>
      </p:pic>
      <p:sp>
        <p:nvSpPr>
          <p:cNvPr id="17" name="TextBox 16">
            <a:extLst>
              <a:ext uri="{FF2B5EF4-FFF2-40B4-BE49-F238E27FC236}">
                <a16:creationId xmlns:a16="http://schemas.microsoft.com/office/drawing/2014/main" id="{DD8E694E-90DA-42A5-BA64-67A38338A50B}"/>
              </a:ext>
            </a:extLst>
          </p:cNvPr>
          <p:cNvSpPr txBox="1"/>
          <p:nvPr/>
        </p:nvSpPr>
        <p:spPr>
          <a:xfrm>
            <a:off x="6033591" y="4490582"/>
            <a:ext cx="2031325" cy="646331"/>
          </a:xfrm>
          <a:prstGeom prst="rect">
            <a:avLst/>
          </a:prstGeom>
          <a:noFill/>
          <a:ln>
            <a:solidFill>
              <a:schemeClr val="tx1"/>
            </a:solidFill>
          </a:ln>
        </p:spPr>
        <p:txBody>
          <a:bodyPr wrap="none" rtlCol="0">
            <a:spAutoFit/>
          </a:bodyPr>
          <a:lstStyle/>
          <a:p>
            <a:pPr algn="ctr"/>
            <a:r>
              <a:rPr lang="en-US" b="1" dirty="0"/>
              <a:t>Sample Outlet &amp; </a:t>
            </a:r>
          </a:p>
          <a:p>
            <a:pPr algn="ctr"/>
            <a:r>
              <a:rPr lang="en-US" b="1" dirty="0"/>
              <a:t>Flow sensor</a:t>
            </a:r>
          </a:p>
        </p:txBody>
      </p:sp>
      <p:sp>
        <p:nvSpPr>
          <p:cNvPr id="18" name="TextBox 17">
            <a:extLst>
              <a:ext uri="{FF2B5EF4-FFF2-40B4-BE49-F238E27FC236}">
                <a16:creationId xmlns:a16="http://schemas.microsoft.com/office/drawing/2014/main" id="{61A0E46F-F988-416C-B81E-7663F52757B8}"/>
              </a:ext>
            </a:extLst>
          </p:cNvPr>
          <p:cNvSpPr txBox="1"/>
          <p:nvPr/>
        </p:nvSpPr>
        <p:spPr>
          <a:xfrm>
            <a:off x="6196414" y="3330317"/>
            <a:ext cx="1608133" cy="646331"/>
          </a:xfrm>
          <a:prstGeom prst="rect">
            <a:avLst/>
          </a:prstGeom>
          <a:noFill/>
          <a:ln>
            <a:solidFill>
              <a:schemeClr val="tx1"/>
            </a:solidFill>
          </a:ln>
        </p:spPr>
        <p:txBody>
          <a:bodyPr wrap="none" rtlCol="0">
            <a:spAutoFit/>
          </a:bodyPr>
          <a:lstStyle/>
          <a:p>
            <a:pPr algn="ctr"/>
            <a:r>
              <a:rPr lang="en-US" b="1" dirty="0"/>
              <a:t>Puck </a:t>
            </a:r>
          </a:p>
          <a:p>
            <a:pPr algn="ctr"/>
            <a:r>
              <a:rPr lang="en-US" b="1" dirty="0"/>
              <a:t>Manipulation</a:t>
            </a:r>
          </a:p>
        </p:txBody>
      </p:sp>
      <p:sp>
        <p:nvSpPr>
          <p:cNvPr id="19" name="TextBox 18">
            <a:extLst>
              <a:ext uri="{FF2B5EF4-FFF2-40B4-BE49-F238E27FC236}">
                <a16:creationId xmlns:a16="http://schemas.microsoft.com/office/drawing/2014/main" id="{3588BE24-F1D7-48C0-BF66-905840DFC626}"/>
              </a:ext>
            </a:extLst>
          </p:cNvPr>
          <p:cNvSpPr txBox="1"/>
          <p:nvPr/>
        </p:nvSpPr>
        <p:spPr>
          <a:xfrm>
            <a:off x="6411932" y="1368485"/>
            <a:ext cx="1633781" cy="646331"/>
          </a:xfrm>
          <a:prstGeom prst="rect">
            <a:avLst/>
          </a:prstGeom>
          <a:noFill/>
          <a:ln>
            <a:solidFill>
              <a:schemeClr val="tx1"/>
            </a:solidFill>
          </a:ln>
        </p:spPr>
        <p:txBody>
          <a:bodyPr wrap="none" rtlCol="0">
            <a:spAutoFit/>
          </a:bodyPr>
          <a:lstStyle/>
          <a:p>
            <a:pPr algn="ctr"/>
            <a:r>
              <a:rPr lang="en-US" b="1" dirty="0" err="1"/>
              <a:t>Micropython</a:t>
            </a:r>
            <a:endParaRPr lang="en-US" b="1" dirty="0"/>
          </a:p>
          <a:p>
            <a:pPr algn="ctr"/>
            <a:r>
              <a:rPr lang="en-US" b="1" dirty="0"/>
              <a:t>Motherboard</a:t>
            </a:r>
          </a:p>
        </p:txBody>
      </p:sp>
      <p:cxnSp>
        <p:nvCxnSpPr>
          <p:cNvPr id="20" name="Straight Arrow Connector 19">
            <a:extLst>
              <a:ext uri="{FF2B5EF4-FFF2-40B4-BE49-F238E27FC236}">
                <a16:creationId xmlns:a16="http://schemas.microsoft.com/office/drawing/2014/main" id="{55523D4B-7136-4F8E-A4C2-E8CFA6C78E09}"/>
              </a:ext>
            </a:extLst>
          </p:cNvPr>
          <p:cNvCxnSpPr>
            <a:cxnSpLocks/>
            <a:stCxn id="19" idx="3"/>
          </p:cNvCxnSpPr>
          <p:nvPr/>
        </p:nvCxnSpPr>
        <p:spPr>
          <a:xfrm>
            <a:off x="8045713" y="1691651"/>
            <a:ext cx="1656597" cy="12067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2B1E6C23-DADD-4AAA-B926-8C4B898C3173}"/>
              </a:ext>
            </a:extLst>
          </p:cNvPr>
          <p:cNvCxnSpPr>
            <a:cxnSpLocks/>
            <a:stCxn id="18" idx="3"/>
          </p:cNvCxnSpPr>
          <p:nvPr/>
        </p:nvCxnSpPr>
        <p:spPr>
          <a:xfrm flipV="1">
            <a:off x="7804547" y="3604927"/>
            <a:ext cx="1005134" cy="4855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59F4CCC8-67AF-4128-9D0B-95124A5A47A4}"/>
              </a:ext>
            </a:extLst>
          </p:cNvPr>
          <p:cNvCxnSpPr>
            <a:cxnSpLocks/>
            <a:stCxn id="17" idx="3"/>
          </p:cNvCxnSpPr>
          <p:nvPr/>
        </p:nvCxnSpPr>
        <p:spPr>
          <a:xfrm flipV="1">
            <a:off x="8064916" y="4401997"/>
            <a:ext cx="601835" cy="41175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4D8AAA8F-5414-4BC8-99FE-F73EFA7313F9}"/>
              </a:ext>
            </a:extLst>
          </p:cNvPr>
          <p:cNvSpPr txBox="1"/>
          <p:nvPr/>
        </p:nvSpPr>
        <p:spPr>
          <a:xfrm>
            <a:off x="6072029" y="5466181"/>
            <a:ext cx="1954446" cy="369332"/>
          </a:xfrm>
          <a:prstGeom prst="rect">
            <a:avLst/>
          </a:prstGeom>
          <a:noFill/>
          <a:ln>
            <a:solidFill>
              <a:schemeClr val="tx1"/>
            </a:solidFill>
          </a:ln>
        </p:spPr>
        <p:txBody>
          <a:bodyPr wrap="none" rtlCol="0">
            <a:spAutoFit/>
          </a:bodyPr>
          <a:lstStyle/>
          <a:p>
            <a:pPr algn="ctr"/>
            <a:r>
              <a:rPr lang="en-US" b="1" dirty="0"/>
              <a:t>Vacuum System</a:t>
            </a:r>
          </a:p>
        </p:txBody>
      </p:sp>
      <p:sp>
        <p:nvSpPr>
          <p:cNvPr id="27" name="TextBox 26">
            <a:extLst>
              <a:ext uri="{FF2B5EF4-FFF2-40B4-BE49-F238E27FC236}">
                <a16:creationId xmlns:a16="http://schemas.microsoft.com/office/drawing/2014/main" id="{05BF9D5A-245B-46FC-8070-E4F9F377BEC5}"/>
              </a:ext>
            </a:extLst>
          </p:cNvPr>
          <p:cNvSpPr txBox="1"/>
          <p:nvPr/>
        </p:nvSpPr>
        <p:spPr>
          <a:xfrm>
            <a:off x="6772199" y="2411977"/>
            <a:ext cx="902812" cy="369332"/>
          </a:xfrm>
          <a:prstGeom prst="rect">
            <a:avLst/>
          </a:prstGeom>
          <a:noFill/>
          <a:ln>
            <a:solidFill>
              <a:schemeClr val="tx1"/>
            </a:solidFill>
          </a:ln>
        </p:spPr>
        <p:txBody>
          <a:bodyPr wrap="none" rtlCol="0">
            <a:spAutoFit/>
          </a:bodyPr>
          <a:lstStyle/>
          <a:p>
            <a:pPr algn="ctr"/>
            <a:r>
              <a:rPr lang="en-US" b="1" dirty="0"/>
              <a:t>Roc Pi</a:t>
            </a:r>
          </a:p>
        </p:txBody>
      </p:sp>
      <p:cxnSp>
        <p:nvCxnSpPr>
          <p:cNvPr id="28" name="Straight Arrow Connector 27">
            <a:extLst>
              <a:ext uri="{FF2B5EF4-FFF2-40B4-BE49-F238E27FC236}">
                <a16:creationId xmlns:a16="http://schemas.microsoft.com/office/drawing/2014/main" id="{160AB1E3-CD1F-4093-8186-4AE2D024AA08}"/>
              </a:ext>
            </a:extLst>
          </p:cNvPr>
          <p:cNvCxnSpPr>
            <a:cxnSpLocks/>
            <a:stCxn id="27" idx="3"/>
          </p:cNvCxnSpPr>
          <p:nvPr/>
        </p:nvCxnSpPr>
        <p:spPr>
          <a:xfrm>
            <a:off x="7675011" y="2596643"/>
            <a:ext cx="1483013" cy="30174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7CB71860-2CE3-482B-95B6-500F02332FB2}"/>
              </a:ext>
            </a:extLst>
          </p:cNvPr>
          <p:cNvCxnSpPr>
            <a:cxnSpLocks/>
            <a:stCxn id="26" idx="3"/>
          </p:cNvCxnSpPr>
          <p:nvPr/>
        </p:nvCxnSpPr>
        <p:spPr>
          <a:xfrm flipV="1">
            <a:off x="8026475" y="4607872"/>
            <a:ext cx="1523435" cy="104297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12978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12700000" cy="7086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219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23012CD0-44EB-463B-8536-39799E1E29BC}"/>
              </a:ext>
            </a:extLst>
          </p:cNvPr>
          <p:cNvPicPr>
            <a:picLocks noGrp="1" noChangeAspect="1"/>
          </p:cNvPicPr>
          <p:nvPr>
            <p:ph idx="1"/>
          </p:nvPr>
        </p:nvPicPr>
        <p:blipFill rotWithShape="1">
          <a:blip r:embed="rId3"/>
          <a:srcRect t="15585" r="9718" b="18107"/>
          <a:stretch/>
        </p:blipFill>
        <p:spPr>
          <a:xfrm>
            <a:off x="851185" y="758695"/>
            <a:ext cx="10515600" cy="5968104"/>
          </a:xfrm>
        </p:spPr>
      </p:pic>
      <p:sp>
        <p:nvSpPr>
          <p:cNvPr id="2" name="Title 1">
            <a:extLst>
              <a:ext uri="{FF2B5EF4-FFF2-40B4-BE49-F238E27FC236}">
                <a16:creationId xmlns:a16="http://schemas.microsoft.com/office/drawing/2014/main" id="{6EDC4613-DAC3-4D6E-802E-BA7BB79906F2}"/>
              </a:ext>
            </a:extLst>
          </p:cNvPr>
          <p:cNvSpPr>
            <a:spLocks noGrp="1"/>
          </p:cNvSpPr>
          <p:nvPr>
            <p:ph type="title"/>
          </p:nvPr>
        </p:nvSpPr>
        <p:spPr>
          <a:xfrm>
            <a:off x="7114824" y="260526"/>
            <a:ext cx="10515600" cy="608910"/>
          </a:xfrm>
        </p:spPr>
        <p:txBody>
          <a:bodyPr/>
          <a:lstStyle/>
          <a:p>
            <a:r>
              <a:rPr lang="en-US" dirty="0"/>
              <a:t>Instrument Overview</a:t>
            </a:r>
          </a:p>
        </p:txBody>
      </p:sp>
      <p:sp>
        <p:nvSpPr>
          <p:cNvPr id="7" name="TextBox 6">
            <a:extLst>
              <a:ext uri="{FF2B5EF4-FFF2-40B4-BE49-F238E27FC236}">
                <a16:creationId xmlns:a16="http://schemas.microsoft.com/office/drawing/2014/main" id="{121227E9-2E0C-47B1-9618-ED4BDF151020}"/>
              </a:ext>
            </a:extLst>
          </p:cNvPr>
          <p:cNvSpPr txBox="1"/>
          <p:nvPr/>
        </p:nvSpPr>
        <p:spPr>
          <a:xfrm>
            <a:off x="8189828" y="6383346"/>
            <a:ext cx="1992853" cy="369332"/>
          </a:xfrm>
          <a:prstGeom prst="rect">
            <a:avLst/>
          </a:prstGeom>
          <a:noFill/>
          <a:ln>
            <a:solidFill>
              <a:schemeClr val="tx1"/>
            </a:solidFill>
          </a:ln>
        </p:spPr>
        <p:txBody>
          <a:bodyPr wrap="none" rtlCol="0">
            <a:spAutoFit/>
          </a:bodyPr>
          <a:lstStyle/>
          <a:p>
            <a:pPr algn="ctr"/>
            <a:r>
              <a:rPr lang="en-US" b="1" dirty="0"/>
              <a:t>FIDO Instrument</a:t>
            </a:r>
          </a:p>
        </p:txBody>
      </p:sp>
      <p:sp>
        <p:nvSpPr>
          <p:cNvPr id="12" name="TextBox 11">
            <a:extLst>
              <a:ext uri="{FF2B5EF4-FFF2-40B4-BE49-F238E27FC236}">
                <a16:creationId xmlns:a16="http://schemas.microsoft.com/office/drawing/2014/main" id="{A0D8D443-4C94-4B69-AB01-A440B020BC5E}"/>
              </a:ext>
            </a:extLst>
          </p:cNvPr>
          <p:cNvSpPr txBox="1"/>
          <p:nvPr/>
        </p:nvSpPr>
        <p:spPr>
          <a:xfrm>
            <a:off x="3919661" y="6366469"/>
            <a:ext cx="3206840" cy="369332"/>
          </a:xfrm>
          <a:prstGeom prst="rect">
            <a:avLst/>
          </a:prstGeom>
          <a:noFill/>
          <a:ln>
            <a:solidFill>
              <a:schemeClr val="tx1"/>
            </a:solidFill>
          </a:ln>
        </p:spPr>
        <p:txBody>
          <a:bodyPr wrap="none" rtlCol="0">
            <a:spAutoFit/>
          </a:bodyPr>
          <a:lstStyle/>
          <a:p>
            <a:pPr algn="ctr"/>
            <a:r>
              <a:rPr lang="en-US" b="1" dirty="0"/>
              <a:t>Sample Puck with RFID Tag</a:t>
            </a:r>
          </a:p>
        </p:txBody>
      </p:sp>
      <p:sp>
        <p:nvSpPr>
          <p:cNvPr id="13" name="TextBox 12">
            <a:extLst>
              <a:ext uri="{FF2B5EF4-FFF2-40B4-BE49-F238E27FC236}">
                <a16:creationId xmlns:a16="http://schemas.microsoft.com/office/drawing/2014/main" id="{0157777B-F638-4884-BC2F-331624C45BE7}"/>
              </a:ext>
            </a:extLst>
          </p:cNvPr>
          <p:cNvSpPr txBox="1"/>
          <p:nvPr/>
        </p:nvSpPr>
        <p:spPr>
          <a:xfrm>
            <a:off x="1149722" y="6385268"/>
            <a:ext cx="2441695" cy="369332"/>
          </a:xfrm>
          <a:prstGeom prst="rect">
            <a:avLst/>
          </a:prstGeom>
          <a:noFill/>
          <a:ln>
            <a:solidFill>
              <a:schemeClr val="tx1"/>
            </a:solidFill>
          </a:ln>
        </p:spPr>
        <p:txBody>
          <a:bodyPr wrap="none" rtlCol="0">
            <a:spAutoFit/>
          </a:bodyPr>
          <a:lstStyle/>
          <a:p>
            <a:pPr algn="ctr"/>
            <a:r>
              <a:rPr lang="en-US" b="1" dirty="0"/>
              <a:t>144 Sample Cylinder</a:t>
            </a:r>
          </a:p>
        </p:txBody>
      </p:sp>
      <p:pic>
        <p:nvPicPr>
          <p:cNvPr id="9" name="Content Placeholder 8">
            <a:extLst>
              <a:ext uri="{FF2B5EF4-FFF2-40B4-BE49-F238E27FC236}">
                <a16:creationId xmlns:a16="http://schemas.microsoft.com/office/drawing/2014/main" id="{661C6EDB-B480-4C90-BBA5-1706B9C8F5B4}"/>
              </a:ext>
            </a:extLst>
          </p:cNvPr>
          <p:cNvPicPr>
            <a:picLocks noChangeAspect="1"/>
          </p:cNvPicPr>
          <p:nvPr/>
        </p:nvPicPr>
        <p:blipFill>
          <a:blip r:embed="rId4"/>
          <a:stretch>
            <a:fillRect/>
          </a:stretch>
        </p:blipFill>
        <p:spPr>
          <a:xfrm>
            <a:off x="517194" y="257637"/>
            <a:ext cx="2652385" cy="3171363"/>
          </a:xfrm>
          <a:prstGeom prst="rect">
            <a:avLst/>
          </a:prstGeom>
        </p:spPr>
      </p:pic>
      <p:pic>
        <p:nvPicPr>
          <p:cNvPr id="10" name="Picture 9">
            <a:extLst>
              <a:ext uri="{FF2B5EF4-FFF2-40B4-BE49-F238E27FC236}">
                <a16:creationId xmlns:a16="http://schemas.microsoft.com/office/drawing/2014/main" id="{32187D9E-F2BA-48C8-B2E5-C3D8A860ABF8}"/>
              </a:ext>
            </a:extLst>
          </p:cNvPr>
          <p:cNvPicPr>
            <a:picLocks noChangeAspect="1"/>
          </p:cNvPicPr>
          <p:nvPr/>
        </p:nvPicPr>
        <p:blipFill>
          <a:blip r:embed="rId5"/>
          <a:stretch>
            <a:fillRect/>
          </a:stretch>
        </p:blipFill>
        <p:spPr>
          <a:xfrm>
            <a:off x="3371677" y="944879"/>
            <a:ext cx="2414752" cy="2346323"/>
          </a:xfrm>
          <a:prstGeom prst="rect">
            <a:avLst/>
          </a:prstGeom>
        </p:spPr>
      </p:pic>
    </p:spTree>
    <p:extLst>
      <p:ext uri="{BB962C8B-B14F-4D97-AF65-F5344CB8AC3E}">
        <p14:creationId xmlns:p14="http://schemas.microsoft.com/office/powerpoint/2010/main" val="2139671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A3EA1-A25F-48FA-A9C2-5567B934ED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DDC47EA-C6CE-4812-8CBF-604FE8AA08A8}"/>
              </a:ext>
            </a:extLst>
          </p:cNvPr>
          <p:cNvSpPr>
            <a:spLocks noGrp="1"/>
          </p:cNvSpPr>
          <p:nvPr>
            <p:ph idx="1"/>
          </p:nvPr>
        </p:nvSpPr>
        <p:spPr/>
        <p:txBody>
          <a:bodyPr/>
          <a:lstStyle/>
          <a:p>
            <a:endParaRPr lang="en-US"/>
          </a:p>
        </p:txBody>
      </p:sp>
      <p:sp>
        <p:nvSpPr>
          <p:cNvPr id="4" name="Subtitle 3">
            <a:extLst>
              <a:ext uri="{FF2B5EF4-FFF2-40B4-BE49-F238E27FC236}">
                <a16:creationId xmlns:a16="http://schemas.microsoft.com/office/drawing/2014/main" id="{F423C333-CB5E-4D27-9D84-1D91176449E3}"/>
              </a:ext>
            </a:extLst>
          </p:cNvPr>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536041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a:xfrm>
            <a:off x="838200" y="365126"/>
            <a:ext cx="10515600" cy="608910"/>
          </a:xfrm>
        </p:spPr>
        <p:txBody>
          <a:bodyPr/>
          <a:lstStyle/>
          <a:p>
            <a:r>
              <a:rPr lang="en-US" dirty="0"/>
              <a:t>FIDO: Instrument Overview</a:t>
            </a:r>
          </a:p>
        </p:txBody>
      </p:sp>
      <p:pic>
        <p:nvPicPr>
          <p:cNvPr id="9" name="Content Placeholder 8">
            <a:extLst>
              <a:ext uri="{FF2B5EF4-FFF2-40B4-BE49-F238E27FC236}">
                <a16:creationId xmlns:a16="http://schemas.microsoft.com/office/drawing/2014/main" id="{2207D200-B2C5-454D-8AC4-E707A445C292}"/>
              </a:ext>
            </a:extLst>
          </p:cNvPr>
          <p:cNvPicPr>
            <a:picLocks noGrp="1" noChangeAspect="1"/>
          </p:cNvPicPr>
          <p:nvPr>
            <p:ph sz="half" idx="1"/>
          </p:nvPr>
        </p:nvPicPr>
        <p:blipFill>
          <a:blip r:embed="rId3"/>
          <a:stretch>
            <a:fillRect/>
          </a:stretch>
        </p:blipFill>
        <p:spPr>
          <a:xfrm>
            <a:off x="1655114" y="1240328"/>
            <a:ext cx="3815849" cy="4562475"/>
          </a:xfrm>
        </p:spPr>
      </p:pic>
      <p:sp>
        <p:nvSpPr>
          <p:cNvPr id="4" name="TextBox 3">
            <a:extLst>
              <a:ext uri="{FF2B5EF4-FFF2-40B4-BE49-F238E27FC236}">
                <a16:creationId xmlns:a16="http://schemas.microsoft.com/office/drawing/2014/main" id="{A3EA74D1-B590-43AF-B5C8-25D4BE254A0B}"/>
              </a:ext>
            </a:extLst>
          </p:cNvPr>
          <p:cNvSpPr txBox="1"/>
          <p:nvPr/>
        </p:nvSpPr>
        <p:spPr>
          <a:xfrm>
            <a:off x="334319" y="3942409"/>
            <a:ext cx="1261884" cy="646331"/>
          </a:xfrm>
          <a:prstGeom prst="rect">
            <a:avLst/>
          </a:prstGeom>
          <a:noFill/>
          <a:ln>
            <a:solidFill>
              <a:schemeClr val="tx1"/>
            </a:solidFill>
          </a:ln>
        </p:spPr>
        <p:txBody>
          <a:bodyPr wrap="none" rtlCol="0">
            <a:spAutoFit/>
          </a:bodyPr>
          <a:lstStyle/>
          <a:p>
            <a:pPr algn="ctr"/>
            <a:r>
              <a:rPr lang="en-US" b="1" dirty="0"/>
              <a:t>Waste</a:t>
            </a:r>
          </a:p>
          <a:p>
            <a:pPr algn="ctr"/>
            <a:r>
              <a:rPr lang="en-US" b="1" dirty="0"/>
              <a:t>Container</a:t>
            </a:r>
          </a:p>
        </p:txBody>
      </p:sp>
      <p:sp>
        <p:nvSpPr>
          <p:cNvPr id="8" name="TextBox 7">
            <a:extLst>
              <a:ext uri="{FF2B5EF4-FFF2-40B4-BE49-F238E27FC236}">
                <a16:creationId xmlns:a16="http://schemas.microsoft.com/office/drawing/2014/main" id="{E614370E-AF83-420F-A712-0BF1D9D040F9}"/>
              </a:ext>
            </a:extLst>
          </p:cNvPr>
          <p:cNvSpPr txBox="1"/>
          <p:nvPr/>
        </p:nvSpPr>
        <p:spPr>
          <a:xfrm>
            <a:off x="242484" y="5141250"/>
            <a:ext cx="1364476" cy="646331"/>
          </a:xfrm>
          <a:prstGeom prst="rect">
            <a:avLst/>
          </a:prstGeom>
          <a:noFill/>
          <a:ln>
            <a:solidFill>
              <a:schemeClr val="tx1"/>
            </a:solidFill>
          </a:ln>
        </p:spPr>
        <p:txBody>
          <a:bodyPr wrap="none" rtlCol="0">
            <a:spAutoFit/>
          </a:bodyPr>
          <a:lstStyle/>
          <a:p>
            <a:pPr algn="ctr"/>
            <a:r>
              <a:rPr lang="en-US" b="1" dirty="0"/>
              <a:t>Used Puck</a:t>
            </a:r>
          </a:p>
          <a:p>
            <a:pPr algn="ctr"/>
            <a:r>
              <a:rPr lang="en-US" b="1" dirty="0"/>
              <a:t>Storage</a:t>
            </a:r>
          </a:p>
        </p:txBody>
      </p:sp>
      <p:sp>
        <p:nvSpPr>
          <p:cNvPr id="12" name="TextBox 11">
            <a:extLst>
              <a:ext uri="{FF2B5EF4-FFF2-40B4-BE49-F238E27FC236}">
                <a16:creationId xmlns:a16="http://schemas.microsoft.com/office/drawing/2014/main" id="{74C3730E-7B23-4D00-91B0-BE87F9815161}"/>
              </a:ext>
            </a:extLst>
          </p:cNvPr>
          <p:cNvSpPr txBox="1"/>
          <p:nvPr/>
        </p:nvSpPr>
        <p:spPr>
          <a:xfrm>
            <a:off x="492162" y="2649305"/>
            <a:ext cx="1128118" cy="646331"/>
          </a:xfrm>
          <a:prstGeom prst="rect">
            <a:avLst/>
          </a:prstGeom>
          <a:noFill/>
          <a:ln>
            <a:solidFill>
              <a:schemeClr val="tx1"/>
            </a:solidFill>
          </a:ln>
        </p:spPr>
        <p:txBody>
          <a:bodyPr wrap="square" rtlCol="0">
            <a:spAutoFit/>
          </a:bodyPr>
          <a:lstStyle/>
          <a:p>
            <a:pPr algn="ctr"/>
            <a:r>
              <a:rPr lang="en-US" b="1" dirty="0"/>
              <a:t>Reagent Storage</a:t>
            </a:r>
          </a:p>
        </p:txBody>
      </p:sp>
      <p:cxnSp>
        <p:nvCxnSpPr>
          <p:cNvPr id="29" name="Straight Arrow Connector 28">
            <a:extLst>
              <a:ext uri="{FF2B5EF4-FFF2-40B4-BE49-F238E27FC236}">
                <a16:creationId xmlns:a16="http://schemas.microsoft.com/office/drawing/2014/main" id="{195AA5A8-04EC-4EC2-89C3-F9537415DE6C}"/>
              </a:ext>
            </a:extLst>
          </p:cNvPr>
          <p:cNvCxnSpPr>
            <a:cxnSpLocks/>
            <a:stCxn id="12" idx="3"/>
          </p:cNvCxnSpPr>
          <p:nvPr/>
        </p:nvCxnSpPr>
        <p:spPr>
          <a:xfrm>
            <a:off x="1620280" y="2972471"/>
            <a:ext cx="491548" cy="54591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A2647308-BB71-42FF-8715-499A38D9DC2B}"/>
              </a:ext>
            </a:extLst>
          </p:cNvPr>
          <p:cNvCxnSpPr>
            <a:cxnSpLocks/>
            <a:stCxn id="4" idx="3"/>
          </p:cNvCxnSpPr>
          <p:nvPr/>
        </p:nvCxnSpPr>
        <p:spPr>
          <a:xfrm>
            <a:off x="1596203" y="4265575"/>
            <a:ext cx="646613" cy="389676"/>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625E96E7-A723-4DA5-8658-05454F3908C8}"/>
              </a:ext>
            </a:extLst>
          </p:cNvPr>
          <p:cNvCxnSpPr>
            <a:cxnSpLocks/>
            <a:stCxn id="8" idx="3"/>
          </p:cNvCxnSpPr>
          <p:nvPr/>
        </p:nvCxnSpPr>
        <p:spPr>
          <a:xfrm flipV="1">
            <a:off x="1606960" y="4878000"/>
            <a:ext cx="1607180" cy="58641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0F803480-57C3-432B-8775-AED0E6DDD556}"/>
              </a:ext>
            </a:extLst>
          </p:cNvPr>
          <p:cNvCxnSpPr>
            <a:cxnSpLocks/>
            <a:stCxn id="12" idx="3"/>
          </p:cNvCxnSpPr>
          <p:nvPr/>
        </p:nvCxnSpPr>
        <p:spPr>
          <a:xfrm>
            <a:off x="1620280" y="2972471"/>
            <a:ext cx="1362405" cy="16371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3" name="Picture 2" descr="Station gage image">
            <a:extLst>
              <a:ext uri="{FF2B5EF4-FFF2-40B4-BE49-F238E27FC236}">
                <a16:creationId xmlns:a16="http://schemas.microsoft.com/office/drawing/2014/main" id="{9A940F25-B984-4B3C-8FA2-CD7843CDC8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9701" y="-25065"/>
            <a:ext cx="5162299" cy="688306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6D52A5FE-1E30-4F8B-93D8-9BD5860A1F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7345" y="0"/>
            <a:ext cx="2542193" cy="3368406"/>
          </a:xfrm>
          <a:prstGeom prst="rect">
            <a:avLst/>
          </a:prstGeom>
          <a:noFill/>
          <a:ln w="28575">
            <a:no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F3E13345-A782-4C0D-8A0C-98128B3CFF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2542" y="3113315"/>
            <a:ext cx="2536996" cy="3744686"/>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6402D1B-70F1-4291-95AC-1FE305EBC80D}"/>
              </a:ext>
            </a:extLst>
          </p:cNvPr>
          <p:cNvSpPr txBox="1"/>
          <p:nvPr/>
        </p:nvSpPr>
        <p:spPr>
          <a:xfrm>
            <a:off x="479150" y="1460890"/>
            <a:ext cx="1128118" cy="646331"/>
          </a:xfrm>
          <a:prstGeom prst="rect">
            <a:avLst/>
          </a:prstGeom>
          <a:noFill/>
          <a:ln>
            <a:solidFill>
              <a:schemeClr val="tx1"/>
            </a:solidFill>
          </a:ln>
        </p:spPr>
        <p:txBody>
          <a:bodyPr wrap="square" rtlCol="0">
            <a:spAutoFit/>
          </a:bodyPr>
          <a:lstStyle/>
          <a:p>
            <a:pPr algn="ctr"/>
            <a:r>
              <a:rPr lang="en-US" b="1" dirty="0"/>
              <a:t>Sample Cylinder</a:t>
            </a:r>
          </a:p>
        </p:txBody>
      </p:sp>
      <p:cxnSp>
        <p:nvCxnSpPr>
          <p:cNvPr id="25" name="Straight Arrow Connector 24">
            <a:extLst>
              <a:ext uri="{FF2B5EF4-FFF2-40B4-BE49-F238E27FC236}">
                <a16:creationId xmlns:a16="http://schemas.microsoft.com/office/drawing/2014/main" id="{E006C0DF-FBC8-4993-99EF-ACC92DCC358D}"/>
              </a:ext>
            </a:extLst>
          </p:cNvPr>
          <p:cNvCxnSpPr>
            <a:cxnSpLocks/>
            <a:stCxn id="23" idx="3"/>
          </p:cNvCxnSpPr>
          <p:nvPr/>
        </p:nvCxnSpPr>
        <p:spPr>
          <a:xfrm>
            <a:off x="1607268" y="1784056"/>
            <a:ext cx="1271097" cy="965667"/>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 name="TextBox 2">
            <a:extLst>
              <a:ext uri="{FF2B5EF4-FFF2-40B4-BE49-F238E27FC236}">
                <a16:creationId xmlns:a16="http://schemas.microsoft.com/office/drawing/2014/main" id="{C40556D2-623D-4C88-92C6-E3C9DFA33B0D}"/>
              </a:ext>
            </a:extLst>
          </p:cNvPr>
          <p:cNvSpPr txBox="1"/>
          <p:nvPr/>
        </p:nvSpPr>
        <p:spPr>
          <a:xfrm>
            <a:off x="6132892" y="2317158"/>
            <a:ext cx="1271097" cy="646331"/>
          </a:xfrm>
          <a:prstGeom prst="rect">
            <a:avLst/>
          </a:prstGeom>
          <a:solidFill>
            <a:schemeClr val="bg1"/>
          </a:solidFill>
          <a:ln w="12700">
            <a:solidFill>
              <a:schemeClr val="tx1"/>
            </a:solidFill>
          </a:ln>
        </p:spPr>
        <p:txBody>
          <a:bodyPr wrap="square" rtlCol="0">
            <a:spAutoFit/>
          </a:bodyPr>
          <a:lstStyle/>
          <a:p>
            <a:pPr algn="ctr"/>
            <a:r>
              <a:rPr lang="en-US" dirty="0"/>
              <a:t>2G ESP Not FIDO</a:t>
            </a:r>
          </a:p>
        </p:txBody>
      </p:sp>
      <p:sp>
        <p:nvSpPr>
          <p:cNvPr id="21" name="TextBox 20">
            <a:extLst>
              <a:ext uri="{FF2B5EF4-FFF2-40B4-BE49-F238E27FC236}">
                <a16:creationId xmlns:a16="http://schemas.microsoft.com/office/drawing/2014/main" id="{7D49DDBA-8F88-4A58-95C2-357F6E9B4D6F}"/>
              </a:ext>
            </a:extLst>
          </p:cNvPr>
          <p:cNvSpPr txBox="1"/>
          <p:nvPr/>
        </p:nvSpPr>
        <p:spPr>
          <a:xfrm>
            <a:off x="6096000" y="5461680"/>
            <a:ext cx="1271097" cy="923330"/>
          </a:xfrm>
          <a:prstGeom prst="rect">
            <a:avLst/>
          </a:prstGeom>
          <a:solidFill>
            <a:schemeClr val="bg1"/>
          </a:solidFill>
          <a:ln w="12700">
            <a:solidFill>
              <a:schemeClr val="tx1"/>
            </a:solidFill>
          </a:ln>
        </p:spPr>
        <p:txBody>
          <a:bodyPr wrap="square" rtlCol="0">
            <a:spAutoFit/>
          </a:bodyPr>
          <a:lstStyle/>
          <a:p>
            <a:pPr algn="ctr"/>
            <a:r>
              <a:rPr lang="en-US" dirty="0"/>
              <a:t>Washing Machine Not FIDO</a:t>
            </a:r>
          </a:p>
        </p:txBody>
      </p:sp>
    </p:spTree>
    <p:extLst>
      <p:ext uri="{BB962C8B-B14F-4D97-AF65-F5344CB8AC3E}">
        <p14:creationId xmlns:p14="http://schemas.microsoft.com/office/powerpoint/2010/main" val="3559591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a:xfrm>
            <a:off x="838200" y="365126"/>
            <a:ext cx="10515600" cy="608910"/>
          </a:xfrm>
        </p:spPr>
        <p:txBody>
          <a:bodyPr/>
          <a:lstStyle/>
          <a:p>
            <a:r>
              <a:rPr lang="en-US" dirty="0"/>
              <a:t>FIDO: Instrument Overview</a:t>
            </a:r>
          </a:p>
        </p:txBody>
      </p:sp>
      <p:pic>
        <p:nvPicPr>
          <p:cNvPr id="39" name="Picture 38">
            <a:extLst>
              <a:ext uri="{FF2B5EF4-FFF2-40B4-BE49-F238E27FC236}">
                <a16:creationId xmlns:a16="http://schemas.microsoft.com/office/drawing/2014/main" id="{A6AB2B21-37B7-404D-93B1-B57B012F76B0}"/>
              </a:ext>
            </a:extLst>
          </p:cNvPr>
          <p:cNvPicPr>
            <a:picLocks noChangeAspect="1"/>
          </p:cNvPicPr>
          <p:nvPr/>
        </p:nvPicPr>
        <p:blipFill>
          <a:blip r:embed="rId3"/>
          <a:stretch>
            <a:fillRect/>
          </a:stretch>
        </p:blipFill>
        <p:spPr>
          <a:xfrm>
            <a:off x="2428079" y="1722550"/>
            <a:ext cx="3693537" cy="3588869"/>
          </a:xfrm>
          <a:prstGeom prst="rect">
            <a:avLst/>
          </a:prstGeom>
        </p:spPr>
      </p:pic>
      <p:sp>
        <p:nvSpPr>
          <p:cNvPr id="45" name="TextBox 44">
            <a:extLst>
              <a:ext uri="{FF2B5EF4-FFF2-40B4-BE49-F238E27FC236}">
                <a16:creationId xmlns:a16="http://schemas.microsoft.com/office/drawing/2014/main" id="{69FF2F89-27F5-4343-B039-078F0E990887}"/>
              </a:ext>
            </a:extLst>
          </p:cNvPr>
          <p:cNvSpPr txBox="1"/>
          <p:nvPr/>
        </p:nvSpPr>
        <p:spPr>
          <a:xfrm>
            <a:off x="184824" y="4344449"/>
            <a:ext cx="2031325" cy="646331"/>
          </a:xfrm>
          <a:prstGeom prst="rect">
            <a:avLst/>
          </a:prstGeom>
          <a:noFill/>
          <a:ln>
            <a:solidFill>
              <a:schemeClr val="tx1"/>
            </a:solidFill>
          </a:ln>
        </p:spPr>
        <p:txBody>
          <a:bodyPr wrap="none" rtlCol="0">
            <a:spAutoFit/>
          </a:bodyPr>
          <a:lstStyle/>
          <a:p>
            <a:pPr algn="ctr"/>
            <a:r>
              <a:rPr lang="en-US" b="1" dirty="0"/>
              <a:t>Sample Outlet &amp; </a:t>
            </a:r>
          </a:p>
          <a:p>
            <a:pPr algn="ctr"/>
            <a:r>
              <a:rPr lang="en-US" b="1" dirty="0"/>
              <a:t>Flow sensor</a:t>
            </a:r>
          </a:p>
        </p:txBody>
      </p:sp>
      <p:sp>
        <p:nvSpPr>
          <p:cNvPr id="47" name="TextBox 46">
            <a:extLst>
              <a:ext uri="{FF2B5EF4-FFF2-40B4-BE49-F238E27FC236}">
                <a16:creationId xmlns:a16="http://schemas.microsoft.com/office/drawing/2014/main" id="{79313AFA-61FA-4A38-83A2-8336630F2CCB}"/>
              </a:ext>
            </a:extLst>
          </p:cNvPr>
          <p:cNvSpPr txBox="1"/>
          <p:nvPr/>
        </p:nvSpPr>
        <p:spPr>
          <a:xfrm>
            <a:off x="347647" y="3184184"/>
            <a:ext cx="1608133" cy="646331"/>
          </a:xfrm>
          <a:prstGeom prst="rect">
            <a:avLst/>
          </a:prstGeom>
          <a:noFill/>
          <a:ln>
            <a:solidFill>
              <a:schemeClr val="tx1"/>
            </a:solidFill>
          </a:ln>
        </p:spPr>
        <p:txBody>
          <a:bodyPr wrap="none" rtlCol="0">
            <a:spAutoFit/>
          </a:bodyPr>
          <a:lstStyle/>
          <a:p>
            <a:pPr algn="ctr"/>
            <a:r>
              <a:rPr lang="en-US" b="1" dirty="0"/>
              <a:t>Puck </a:t>
            </a:r>
          </a:p>
          <a:p>
            <a:pPr algn="ctr"/>
            <a:r>
              <a:rPr lang="en-US" b="1" dirty="0"/>
              <a:t>Manipulation</a:t>
            </a:r>
          </a:p>
        </p:txBody>
      </p:sp>
      <p:sp>
        <p:nvSpPr>
          <p:cNvPr id="49" name="TextBox 48">
            <a:extLst>
              <a:ext uri="{FF2B5EF4-FFF2-40B4-BE49-F238E27FC236}">
                <a16:creationId xmlns:a16="http://schemas.microsoft.com/office/drawing/2014/main" id="{8B9CCC9E-A170-41AC-8625-07F0D0C125A8}"/>
              </a:ext>
            </a:extLst>
          </p:cNvPr>
          <p:cNvSpPr txBox="1"/>
          <p:nvPr/>
        </p:nvSpPr>
        <p:spPr>
          <a:xfrm>
            <a:off x="563165" y="1222352"/>
            <a:ext cx="1633781" cy="646331"/>
          </a:xfrm>
          <a:prstGeom prst="rect">
            <a:avLst/>
          </a:prstGeom>
          <a:noFill/>
          <a:ln>
            <a:solidFill>
              <a:schemeClr val="tx1"/>
            </a:solidFill>
          </a:ln>
        </p:spPr>
        <p:txBody>
          <a:bodyPr wrap="none" rtlCol="0">
            <a:spAutoFit/>
          </a:bodyPr>
          <a:lstStyle/>
          <a:p>
            <a:pPr algn="ctr"/>
            <a:r>
              <a:rPr lang="en-US" b="1" dirty="0" err="1"/>
              <a:t>Micropython</a:t>
            </a:r>
            <a:endParaRPr lang="en-US" b="1" dirty="0"/>
          </a:p>
          <a:p>
            <a:pPr algn="ctr"/>
            <a:r>
              <a:rPr lang="en-US" b="1" dirty="0"/>
              <a:t>Motherboard</a:t>
            </a:r>
          </a:p>
        </p:txBody>
      </p:sp>
      <p:cxnSp>
        <p:nvCxnSpPr>
          <p:cNvPr id="50" name="Straight Arrow Connector 49">
            <a:extLst>
              <a:ext uri="{FF2B5EF4-FFF2-40B4-BE49-F238E27FC236}">
                <a16:creationId xmlns:a16="http://schemas.microsoft.com/office/drawing/2014/main" id="{1D505B8E-2716-41C8-A739-75B5052B9033}"/>
              </a:ext>
            </a:extLst>
          </p:cNvPr>
          <p:cNvCxnSpPr>
            <a:cxnSpLocks/>
            <a:stCxn id="49" idx="3"/>
          </p:cNvCxnSpPr>
          <p:nvPr/>
        </p:nvCxnSpPr>
        <p:spPr>
          <a:xfrm>
            <a:off x="2196946" y="1545518"/>
            <a:ext cx="1656597" cy="12067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26411CE2-93A3-49CC-BFE9-0509E874FEC5}"/>
              </a:ext>
            </a:extLst>
          </p:cNvPr>
          <p:cNvCxnSpPr>
            <a:cxnSpLocks/>
            <a:stCxn id="47" idx="3"/>
          </p:cNvCxnSpPr>
          <p:nvPr/>
        </p:nvCxnSpPr>
        <p:spPr>
          <a:xfrm flipV="1">
            <a:off x="1955780" y="3458794"/>
            <a:ext cx="1005134" cy="4855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1F270899-02A7-49DD-A3B0-D0A574883537}"/>
              </a:ext>
            </a:extLst>
          </p:cNvPr>
          <p:cNvCxnSpPr>
            <a:cxnSpLocks/>
            <a:stCxn id="45" idx="3"/>
          </p:cNvCxnSpPr>
          <p:nvPr/>
        </p:nvCxnSpPr>
        <p:spPr>
          <a:xfrm flipV="1">
            <a:off x="2216149" y="4255864"/>
            <a:ext cx="601835" cy="41175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32" name="Picture 31">
            <a:extLst>
              <a:ext uri="{FF2B5EF4-FFF2-40B4-BE49-F238E27FC236}">
                <a16:creationId xmlns:a16="http://schemas.microsoft.com/office/drawing/2014/main" id="{5B5DA1B0-55B6-45B0-80BD-F6D897B583E9}"/>
              </a:ext>
            </a:extLst>
          </p:cNvPr>
          <p:cNvPicPr>
            <a:picLocks noChangeAspect="1"/>
          </p:cNvPicPr>
          <p:nvPr/>
        </p:nvPicPr>
        <p:blipFill rotWithShape="1">
          <a:blip r:embed="rId4"/>
          <a:srcRect t="16718"/>
          <a:stretch/>
        </p:blipFill>
        <p:spPr>
          <a:xfrm>
            <a:off x="6451095" y="419537"/>
            <a:ext cx="5441592" cy="6018925"/>
          </a:xfrm>
          <a:prstGeom prst="rect">
            <a:avLst/>
          </a:prstGeom>
        </p:spPr>
      </p:pic>
      <p:sp>
        <p:nvSpPr>
          <p:cNvPr id="13" name="TextBox 12">
            <a:extLst>
              <a:ext uri="{FF2B5EF4-FFF2-40B4-BE49-F238E27FC236}">
                <a16:creationId xmlns:a16="http://schemas.microsoft.com/office/drawing/2014/main" id="{0D20FAC8-FF84-4A0A-9671-293842EA37A3}"/>
              </a:ext>
            </a:extLst>
          </p:cNvPr>
          <p:cNvSpPr txBox="1"/>
          <p:nvPr/>
        </p:nvSpPr>
        <p:spPr>
          <a:xfrm>
            <a:off x="223262" y="5320048"/>
            <a:ext cx="1954446" cy="369332"/>
          </a:xfrm>
          <a:prstGeom prst="rect">
            <a:avLst/>
          </a:prstGeom>
          <a:noFill/>
          <a:ln>
            <a:solidFill>
              <a:schemeClr val="tx1"/>
            </a:solidFill>
          </a:ln>
        </p:spPr>
        <p:txBody>
          <a:bodyPr wrap="none" rtlCol="0">
            <a:spAutoFit/>
          </a:bodyPr>
          <a:lstStyle/>
          <a:p>
            <a:pPr algn="ctr"/>
            <a:r>
              <a:rPr lang="en-US" b="1" dirty="0"/>
              <a:t>Vacuum System</a:t>
            </a:r>
          </a:p>
        </p:txBody>
      </p:sp>
      <p:sp>
        <p:nvSpPr>
          <p:cNvPr id="18" name="TextBox 17">
            <a:extLst>
              <a:ext uri="{FF2B5EF4-FFF2-40B4-BE49-F238E27FC236}">
                <a16:creationId xmlns:a16="http://schemas.microsoft.com/office/drawing/2014/main" id="{3632475E-039B-4270-BE90-A0DAEAADB610}"/>
              </a:ext>
            </a:extLst>
          </p:cNvPr>
          <p:cNvSpPr txBox="1"/>
          <p:nvPr/>
        </p:nvSpPr>
        <p:spPr>
          <a:xfrm>
            <a:off x="859312" y="2265844"/>
            <a:ext cx="1031052" cy="369332"/>
          </a:xfrm>
          <a:prstGeom prst="rect">
            <a:avLst/>
          </a:prstGeom>
          <a:noFill/>
          <a:ln>
            <a:solidFill>
              <a:schemeClr val="tx1"/>
            </a:solidFill>
          </a:ln>
        </p:spPr>
        <p:txBody>
          <a:bodyPr wrap="none" rtlCol="0">
            <a:spAutoFit/>
          </a:bodyPr>
          <a:lstStyle/>
          <a:p>
            <a:pPr algn="ctr"/>
            <a:r>
              <a:rPr lang="en-US" b="1" dirty="0"/>
              <a:t>Rock Pi</a:t>
            </a:r>
          </a:p>
        </p:txBody>
      </p:sp>
      <p:cxnSp>
        <p:nvCxnSpPr>
          <p:cNvPr id="19" name="Straight Arrow Connector 18">
            <a:extLst>
              <a:ext uri="{FF2B5EF4-FFF2-40B4-BE49-F238E27FC236}">
                <a16:creationId xmlns:a16="http://schemas.microsoft.com/office/drawing/2014/main" id="{5B81F3AB-158F-40F8-A6B4-B8D1F438338B}"/>
              </a:ext>
            </a:extLst>
          </p:cNvPr>
          <p:cNvCxnSpPr>
            <a:cxnSpLocks/>
            <a:stCxn id="18" idx="3"/>
          </p:cNvCxnSpPr>
          <p:nvPr/>
        </p:nvCxnSpPr>
        <p:spPr>
          <a:xfrm>
            <a:off x="1890364" y="2450510"/>
            <a:ext cx="1418893" cy="30174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830BF37F-7AF0-4BEA-9B12-E4F10ABE1A80}"/>
              </a:ext>
            </a:extLst>
          </p:cNvPr>
          <p:cNvCxnSpPr>
            <a:cxnSpLocks/>
            <a:stCxn id="13" idx="3"/>
          </p:cNvCxnSpPr>
          <p:nvPr/>
        </p:nvCxnSpPr>
        <p:spPr>
          <a:xfrm flipV="1">
            <a:off x="2177708" y="4461739"/>
            <a:ext cx="1523435" cy="104297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9962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D9046-A606-4AB3-B23A-C002C0D5F5C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140618A-9494-4E89-B215-F1874640E7EC}"/>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EAA305BE-E4BD-4316-8AAF-02FD3B785151}"/>
              </a:ext>
            </a:extLst>
          </p:cNvPr>
          <p:cNvSpPr>
            <a:spLocks noGrp="1"/>
          </p:cNvSpPr>
          <p:nvPr>
            <p:ph sz="half" idx="2"/>
          </p:nvPr>
        </p:nvSpPr>
        <p:spPr/>
        <p:txBody>
          <a:bodyPr/>
          <a:lstStyle/>
          <a:p>
            <a:endParaRPr lang="en-US"/>
          </a:p>
        </p:txBody>
      </p:sp>
      <p:sp>
        <p:nvSpPr>
          <p:cNvPr id="5" name="Subtitle 4">
            <a:extLst>
              <a:ext uri="{FF2B5EF4-FFF2-40B4-BE49-F238E27FC236}">
                <a16:creationId xmlns:a16="http://schemas.microsoft.com/office/drawing/2014/main" id="{CA80BA75-8CCE-4907-88DC-5BA24AD6679C}"/>
              </a:ext>
            </a:extLst>
          </p:cNvPr>
          <p:cNvSpPr>
            <a:spLocks noGrp="1"/>
          </p:cNvSpPr>
          <p:nvPr>
            <p:ph type="subTitle" idx="10"/>
          </p:nvPr>
        </p:nvSpPr>
        <p:spPr/>
        <p:txBody>
          <a:bodyPr/>
          <a:lstStyle/>
          <a:p>
            <a:endParaRPr lang="en-US"/>
          </a:p>
        </p:txBody>
      </p:sp>
      <p:pic>
        <p:nvPicPr>
          <p:cNvPr id="9" name="Picture 8">
            <a:extLst>
              <a:ext uri="{FF2B5EF4-FFF2-40B4-BE49-F238E27FC236}">
                <a16:creationId xmlns:a16="http://schemas.microsoft.com/office/drawing/2014/main" id="{EB09995C-FEA0-442A-BA0A-F66D6DAD737B}"/>
              </a:ext>
            </a:extLst>
          </p:cNvPr>
          <p:cNvPicPr>
            <a:picLocks noChangeAspect="1"/>
          </p:cNvPicPr>
          <p:nvPr/>
        </p:nvPicPr>
        <p:blipFill>
          <a:blip r:embed="rId2"/>
          <a:stretch>
            <a:fillRect/>
          </a:stretch>
        </p:blipFill>
        <p:spPr>
          <a:xfrm>
            <a:off x="1540830" y="0"/>
            <a:ext cx="9110339" cy="6858000"/>
          </a:xfrm>
          <a:prstGeom prst="rect">
            <a:avLst/>
          </a:prstGeom>
        </p:spPr>
      </p:pic>
    </p:spTree>
    <p:extLst>
      <p:ext uri="{BB962C8B-B14F-4D97-AF65-F5344CB8AC3E}">
        <p14:creationId xmlns:p14="http://schemas.microsoft.com/office/powerpoint/2010/main" val="1328409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94755-F452-4785-B9BE-B51BCC1E679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CA5F47-458E-4403-965E-5ADBDDD72FBC}"/>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94A69765-322F-41B2-9B5D-9FC0D93E3A53}"/>
              </a:ext>
            </a:extLst>
          </p:cNvPr>
          <p:cNvSpPr>
            <a:spLocks noGrp="1"/>
          </p:cNvSpPr>
          <p:nvPr>
            <p:ph sz="half" idx="2"/>
          </p:nvPr>
        </p:nvSpPr>
        <p:spPr/>
        <p:txBody>
          <a:bodyPr/>
          <a:lstStyle/>
          <a:p>
            <a:endParaRPr lang="en-US"/>
          </a:p>
        </p:txBody>
      </p:sp>
      <p:sp>
        <p:nvSpPr>
          <p:cNvPr id="5" name="Subtitle 4">
            <a:extLst>
              <a:ext uri="{FF2B5EF4-FFF2-40B4-BE49-F238E27FC236}">
                <a16:creationId xmlns:a16="http://schemas.microsoft.com/office/drawing/2014/main" id="{7A8A5E8E-4FB3-4835-86D9-DE487CFE4B7A}"/>
              </a:ext>
            </a:extLst>
          </p:cNvPr>
          <p:cNvSpPr>
            <a:spLocks noGrp="1"/>
          </p:cNvSpPr>
          <p:nvPr>
            <p:ph type="subTitle" idx="10"/>
          </p:nvPr>
        </p:nvSpPr>
        <p:spPr/>
        <p:txBody>
          <a:bodyPr/>
          <a:lstStyle/>
          <a:p>
            <a:endParaRPr lang="en-US"/>
          </a:p>
        </p:txBody>
      </p:sp>
      <p:pic>
        <p:nvPicPr>
          <p:cNvPr id="6" name="Picture 5">
            <a:extLst>
              <a:ext uri="{FF2B5EF4-FFF2-40B4-BE49-F238E27FC236}">
                <a16:creationId xmlns:a16="http://schemas.microsoft.com/office/drawing/2014/main" id="{2430AEB7-08BF-4AB5-B9AE-8E5A959303EA}"/>
              </a:ext>
            </a:extLst>
          </p:cNvPr>
          <p:cNvPicPr>
            <a:picLocks noChangeAspect="1"/>
          </p:cNvPicPr>
          <p:nvPr/>
        </p:nvPicPr>
        <p:blipFill>
          <a:blip r:embed="rId2"/>
          <a:stretch>
            <a:fillRect/>
          </a:stretch>
        </p:blipFill>
        <p:spPr>
          <a:xfrm>
            <a:off x="1540830" y="-10160"/>
            <a:ext cx="9110339" cy="6858000"/>
          </a:xfrm>
          <a:prstGeom prst="rect">
            <a:avLst/>
          </a:prstGeom>
        </p:spPr>
      </p:pic>
    </p:spTree>
    <p:extLst>
      <p:ext uri="{BB962C8B-B14F-4D97-AF65-F5344CB8AC3E}">
        <p14:creationId xmlns:p14="http://schemas.microsoft.com/office/powerpoint/2010/main" val="2015047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D75A51-3F21-2049-39E4-DA9952173C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32145" y="4091940"/>
            <a:ext cx="2952852" cy="2214640"/>
          </a:xfrm>
          <a:prstGeom prst="rect">
            <a:avLst/>
          </a:prstGeom>
          <a:ln>
            <a:noFill/>
          </a:ln>
          <a:effectLst>
            <a:outerShdw blurRad="292100" dist="139700" dir="2700000" algn="tl" rotWithShape="0">
              <a:srgbClr val="333333">
                <a:alpha val="65000"/>
              </a:srgbClr>
            </a:outerShdw>
          </a:effectLst>
        </p:spPr>
      </p:pic>
      <p:pic>
        <p:nvPicPr>
          <p:cNvPr id="8" name="Google Shape;176;p8">
            <a:extLst>
              <a:ext uri="{FF2B5EF4-FFF2-40B4-BE49-F238E27FC236}">
                <a16:creationId xmlns:a16="http://schemas.microsoft.com/office/drawing/2014/main" id="{496945C2-19F2-41D1-BA76-7A0DE6E3FC7B}"/>
              </a:ext>
            </a:extLst>
          </p:cNvPr>
          <p:cNvPicPr preferRelativeResize="0"/>
          <p:nvPr/>
        </p:nvPicPr>
        <p:blipFill rotWithShape="1">
          <a:blip r:embed="rId4">
            <a:alphaModFix/>
          </a:blip>
          <a:srcRect/>
          <a:stretch/>
        </p:blipFill>
        <p:spPr>
          <a:xfrm>
            <a:off x="611003" y="661417"/>
            <a:ext cx="2785340" cy="2304049"/>
          </a:xfrm>
          <a:prstGeom prst="rect">
            <a:avLst/>
          </a:prstGeom>
          <a:noFill/>
          <a:ln>
            <a:noFill/>
          </a:ln>
          <a:effectLst>
            <a:outerShdw blurRad="292100" dist="139700" dir="2700000" algn="tl" rotWithShape="0">
              <a:srgbClr val="333333">
                <a:alpha val="64705"/>
              </a:srgbClr>
            </a:outerShdw>
          </a:effectLst>
        </p:spPr>
      </p:pic>
      <p:pic>
        <p:nvPicPr>
          <p:cNvPr id="10" name="Picture 9">
            <a:extLst>
              <a:ext uri="{FF2B5EF4-FFF2-40B4-BE49-F238E27FC236}">
                <a16:creationId xmlns:a16="http://schemas.microsoft.com/office/drawing/2014/main" id="{39324171-3D5E-404C-B7C4-BCE7162D44B3}"/>
              </a:ext>
            </a:extLst>
          </p:cNvPr>
          <p:cNvPicPr>
            <a:picLocks noChangeAspect="1"/>
          </p:cNvPicPr>
          <p:nvPr/>
        </p:nvPicPr>
        <p:blipFill rotWithShape="1">
          <a:blip r:embed="rId5"/>
          <a:srcRect l="2307" t="20866" r="8518" b="7775"/>
          <a:stretch/>
        </p:blipFill>
        <p:spPr>
          <a:xfrm>
            <a:off x="4595829" y="326572"/>
            <a:ext cx="2622055" cy="2797628"/>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B6CD9EC8-3587-4F48-AE0A-FF2D773828A2}"/>
              </a:ext>
            </a:extLst>
          </p:cNvPr>
          <p:cNvPicPr>
            <a:picLocks noChangeAspect="1"/>
          </p:cNvPicPr>
          <p:nvPr/>
        </p:nvPicPr>
        <p:blipFill>
          <a:blip r:embed="rId6"/>
          <a:stretch>
            <a:fillRect/>
          </a:stretch>
        </p:blipFill>
        <p:spPr>
          <a:xfrm>
            <a:off x="6499124" y="4037510"/>
            <a:ext cx="3273819" cy="2455364"/>
          </a:xfrm>
          <a:prstGeom prst="rect">
            <a:avLst/>
          </a:prstGeom>
        </p:spPr>
      </p:pic>
      <p:cxnSp>
        <p:nvCxnSpPr>
          <p:cNvPr id="12" name="Straight Arrow Connector 11">
            <a:extLst>
              <a:ext uri="{FF2B5EF4-FFF2-40B4-BE49-F238E27FC236}">
                <a16:creationId xmlns:a16="http://schemas.microsoft.com/office/drawing/2014/main" id="{905203B2-F8DA-4F1E-AC00-6F3BA979B16F}"/>
              </a:ext>
            </a:extLst>
          </p:cNvPr>
          <p:cNvCxnSpPr/>
          <p:nvPr/>
        </p:nvCxnSpPr>
        <p:spPr>
          <a:xfrm>
            <a:off x="306203" y="3483426"/>
            <a:ext cx="11363283"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AEC3DA4-1B79-4AA9-8E01-AFC9D450157B}"/>
              </a:ext>
            </a:extLst>
          </p:cNvPr>
          <p:cNvSpPr txBox="1"/>
          <p:nvPr/>
        </p:nvSpPr>
        <p:spPr>
          <a:xfrm>
            <a:off x="1242088" y="2747989"/>
            <a:ext cx="1523174" cy="523220"/>
          </a:xfrm>
          <a:prstGeom prst="rect">
            <a:avLst/>
          </a:prstGeom>
          <a:solidFill>
            <a:schemeClr val="bg1"/>
          </a:solidFill>
          <a:ln w="28575">
            <a:solidFill>
              <a:schemeClr val="tx1"/>
            </a:solidFill>
          </a:ln>
        </p:spPr>
        <p:txBody>
          <a:bodyPr wrap="none" rtlCol="0">
            <a:spAutoFit/>
          </a:bodyPr>
          <a:lstStyle/>
          <a:p>
            <a:pPr algn="ctr"/>
            <a:r>
              <a:rPr lang="en-US" sz="2800" b="1" dirty="0"/>
              <a:t>Prepare</a:t>
            </a:r>
          </a:p>
        </p:txBody>
      </p:sp>
      <p:sp>
        <p:nvSpPr>
          <p:cNvPr id="16" name="TextBox 15">
            <a:extLst>
              <a:ext uri="{FF2B5EF4-FFF2-40B4-BE49-F238E27FC236}">
                <a16:creationId xmlns:a16="http://schemas.microsoft.com/office/drawing/2014/main" id="{81DB517C-EAC6-449A-A7F2-FA6E5C66C1A6}"/>
              </a:ext>
            </a:extLst>
          </p:cNvPr>
          <p:cNvSpPr txBox="1"/>
          <p:nvPr/>
        </p:nvSpPr>
        <p:spPr>
          <a:xfrm>
            <a:off x="3429329" y="3666470"/>
            <a:ext cx="1223412" cy="523220"/>
          </a:xfrm>
          <a:prstGeom prst="rect">
            <a:avLst/>
          </a:prstGeom>
          <a:solidFill>
            <a:schemeClr val="bg1"/>
          </a:solidFill>
          <a:ln w="28575">
            <a:solidFill>
              <a:schemeClr val="tx1"/>
            </a:solidFill>
          </a:ln>
        </p:spPr>
        <p:txBody>
          <a:bodyPr wrap="none" rtlCol="0">
            <a:spAutoFit/>
          </a:bodyPr>
          <a:lstStyle/>
          <a:p>
            <a:pPr algn="ctr"/>
            <a:r>
              <a:rPr lang="en-US" sz="2800" b="1" dirty="0"/>
              <a:t>Install</a:t>
            </a:r>
          </a:p>
        </p:txBody>
      </p:sp>
      <p:sp>
        <p:nvSpPr>
          <p:cNvPr id="19" name="TextBox 18">
            <a:extLst>
              <a:ext uri="{FF2B5EF4-FFF2-40B4-BE49-F238E27FC236}">
                <a16:creationId xmlns:a16="http://schemas.microsoft.com/office/drawing/2014/main" id="{EF36E8C4-7B4E-4F3A-9973-7479D72C3569}"/>
              </a:ext>
            </a:extLst>
          </p:cNvPr>
          <p:cNvSpPr txBox="1"/>
          <p:nvPr/>
        </p:nvSpPr>
        <p:spPr>
          <a:xfrm>
            <a:off x="5134852" y="2746679"/>
            <a:ext cx="1544012" cy="523220"/>
          </a:xfrm>
          <a:prstGeom prst="rect">
            <a:avLst/>
          </a:prstGeom>
          <a:solidFill>
            <a:schemeClr val="bg1"/>
          </a:solidFill>
          <a:ln w="28575">
            <a:solidFill>
              <a:schemeClr val="tx1"/>
            </a:solidFill>
          </a:ln>
        </p:spPr>
        <p:txBody>
          <a:bodyPr wrap="none" rtlCol="0">
            <a:spAutoFit/>
          </a:bodyPr>
          <a:lstStyle/>
          <a:p>
            <a:pPr algn="ctr"/>
            <a:r>
              <a:rPr lang="en-US" sz="2800" b="1" dirty="0"/>
              <a:t>Operate</a:t>
            </a:r>
          </a:p>
        </p:txBody>
      </p:sp>
      <p:sp>
        <p:nvSpPr>
          <p:cNvPr id="20" name="TextBox 19">
            <a:extLst>
              <a:ext uri="{FF2B5EF4-FFF2-40B4-BE49-F238E27FC236}">
                <a16:creationId xmlns:a16="http://schemas.microsoft.com/office/drawing/2014/main" id="{401C05D7-E024-439E-85D4-49885FFF67F3}"/>
              </a:ext>
            </a:extLst>
          </p:cNvPr>
          <p:cNvSpPr txBox="1"/>
          <p:nvPr/>
        </p:nvSpPr>
        <p:spPr>
          <a:xfrm>
            <a:off x="7404104" y="3739777"/>
            <a:ext cx="1463863" cy="523220"/>
          </a:xfrm>
          <a:prstGeom prst="rect">
            <a:avLst/>
          </a:prstGeom>
          <a:solidFill>
            <a:schemeClr val="bg1"/>
          </a:solidFill>
          <a:ln w="28575">
            <a:solidFill>
              <a:schemeClr val="tx1"/>
            </a:solidFill>
          </a:ln>
        </p:spPr>
        <p:txBody>
          <a:bodyPr wrap="none" rtlCol="0">
            <a:spAutoFit/>
          </a:bodyPr>
          <a:lstStyle/>
          <a:p>
            <a:pPr algn="ctr"/>
            <a:r>
              <a:rPr lang="en-US" sz="2800" b="1" dirty="0"/>
              <a:t>Service</a:t>
            </a:r>
          </a:p>
        </p:txBody>
      </p:sp>
      <p:pic>
        <p:nvPicPr>
          <p:cNvPr id="21" name="Picture 20">
            <a:extLst>
              <a:ext uri="{FF2B5EF4-FFF2-40B4-BE49-F238E27FC236}">
                <a16:creationId xmlns:a16="http://schemas.microsoft.com/office/drawing/2014/main" id="{CDB35E6C-894C-446B-AC57-3AF927D192C0}"/>
              </a:ext>
            </a:extLst>
          </p:cNvPr>
          <p:cNvPicPr>
            <a:picLocks noChangeAspect="1"/>
          </p:cNvPicPr>
          <p:nvPr/>
        </p:nvPicPr>
        <p:blipFill rotWithShape="1">
          <a:blip r:embed="rId7"/>
          <a:srcRect t="23009" r="12839" b="6920"/>
          <a:stretch/>
        </p:blipFill>
        <p:spPr>
          <a:xfrm flipH="1">
            <a:off x="8389653" y="158735"/>
            <a:ext cx="2766579" cy="2965465"/>
          </a:xfrm>
          <a:prstGeom prst="rect">
            <a:avLst/>
          </a:prstGeom>
        </p:spPr>
      </p:pic>
      <p:sp>
        <p:nvSpPr>
          <p:cNvPr id="22" name="TextBox 21">
            <a:extLst>
              <a:ext uri="{FF2B5EF4-FFF2-40B4-BE49-F238E27FC236}">
                <a16:creationId xmlns:a16="http://schemas.microsoft.com/office/drawing/2014/main" id="{1EB2536E-B0F2-486F-A999-AFE92AF9BA11}"/>
              </a:ext>
            </a:extLst>
          </p:cNvPr>
          <p:cNvSpPr txBox="1"/>
          <p:nvPr/>
        </p:nvSpPr>
        <p:spPr>
          <a:xfrm>
            <a:off x="9094817" y="2703856"/>
            <a:ext cx="1604928" cy="523220"/>
          </a:xfrm>
          <a:prstGeom prst="rect">
            <a:avLst/>
          </a:prstGeom>
          <a:solidFill>
            <a:schemeClr val="bg1"/>
          </a:solidFill>
          <a:ln w="28575">
            <a:solidFill>
              <a:schemeClr val="tx1"/>
            </a:solidFill>
          </a:ln>
        </p:spPr>
        <p:txBody>
          <a:bodyPr wrap="none" rtlCol="0">
            <a:spAutoFit/>
          </a:bodyPr>
          <a:lstStyle/>
          <a:p>
            <a:pPr algn="ctr"/>
            <a:r>
              <a:rPr lang="en-US" sz="2800" b="1" dirty="0"/>
              <a:t>Recover</a:t>
            </a:r>
          </a:p>
        </p:txBody>
      </p:sp>
    </p:spTree>
    <p:extLst>
      <p:ext uri="{BB962C8B-B14F-4D97-AF65-F5344CB8AC3E}">
        <p14:creationId xmlns:p14="http://schemas.microsoft.com/office/powerpoint/2010/main" val="243233274"/>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11606</TotalTime>
  <Words>1193</Words>
  <Application>Microsoft Office PowerPoint</Application>
  <PresentationFormat>Widescreen</PresentationFormat>
  <Paragraphs>201</Paragraphs>
  <Slides>22</Slides>
  <Notes>19</Notes>
  <HiddenSlides>0</HiddenSlides>
  <MMClips>5</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22</vt:i4>
      </vt:variant>
    </vt:vector>
  </HeadingPairs>
  <TitlesOfParts>
    <vt:vector size="24" baseType="lpstr">
      <vt:lpstr>Arial</vt:lpstr>
      <vt:lpstr>Office Theme</vt:lpstr>
      <vt:lpstr>Environmental DNA (eDNA)</vt:lpstr>
      <vt:lpstr>PowerPoint Presentation</vt:lpstr>
      <vt:lpstr>Instrument Overview</vt:lpstr>
      <vt:lpstr>PowerPoint Presentation</vt:lpstr>
      <vt:lpstr>FIDO: Instrument Overview</vt:lpstr>
      <vt:lpstr>FIDO: Instrument Overview</vt:lpstr>
      <vt:lpstr>PowerPoint Presentation</vt:lpstr>
      <vt:lpstr>PowerPoint Presentation</vt:lpstr>
      <vt:lpstr>PowerPoint Presentation</vt:lpstr>
      <vt:lpstr>FIDO: Pucks</vt:lpstr>
      <vt:lpstr>PowerPoint Presentation</vt:lpstr>
      <vt:lpstr>PowerPoint Presentation</vt:lpstr>
      <vt:lpstr>FIDO: System Architecture</vt:lpstr>
      <vt:lpstr>FIDO: Instrument Overview</vt:lpstr>
      <vt:lpstr>FIDO: Fluid System &amp; Reagents</vt:lpstr>
      <vt:lpstr>PowerPoint Presentation</vt:lpstr>
      <vt:lpstr>PowerPoint Presentation</vt:lpstr>
      <vt:lpstr>PowerPoint Presentation</vt:lpstr>
      <vt:lpstr>Next Steps</vt:lpstr>
      <vt:lpstr>Acknowledgments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Cullen</dc:creator>
  <cp:lastModifiedBy>Enoch Nicholson</cp:lastModifiedBy>
  <cp:revision>603</cp:revision>
  <cp:lastPrinted>2019-01-30T18:37:10Z</cp:lastPrinted>
  <dcterms:created xsi:type="dcterms:W3CDTF">2019-01-30T18:15:38Z</dcterms:created>
  <dcterms:modified xsi:type="dcterms:W3CDTF">2026-03-30T18:34:35Z</dcterms:modified>
</cp:coreProperties>
</file>