
<file path=[Content_Types].xml><?xml version="1.0" encoding="utf-8"?>
<Types xmlns="http://schemas.openxmlformats.org/package/2006/content-types">
  <Default Extension="png" ContentType="image/png"/>
  <Default Extension="emf" ContentType="image/x-emf"/>
  <Default Extension="jpeg" ContentType="image/jpeg"/>
  <Default Extension="glb" ContentType="model/gltf.binary"/>
  <Default Extension="rels" ContentType="application/vnd.openxmlformats-package.relationships+xml"/>
  <Default Extension="xml" ContentType="application/xml"/>
  <Default Extension="tiff" ContentType="image/tif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331" r:id="rId2"/>
    <p:sldId id="316" r:id="rId3"/>
    <p:sldId id="2464" r:id="rId4"/>
    <p:sldId id="2444" r:id="rId5"/>
    <p:sldId id="780" r:id="rId6"/>
    <p:sldId id="293" r:id="rId7"/>
    <p:sldId id="2440" r:id="rId8"/>
    <p:sldId id="2454" r:id="rId9"/>
    <p:sldId id="2458" r:id="rId10"/>
    <p:sldId id="2453" r:id="rId11"/>
    <p:sldId id="2466" r:id="rId12"/>
    <p:sldId id="2465" r:id="rId13"/>
    <p:sldId id="2460" r:id="rId14"/>
    <p:sldId id="2461" r:id="rId15"/>
    <p:sldId id="469" r:id="rId16"/>
    <p:sldId id="53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A00"/>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667"/>
    <p:restoredTop sz="67624"/>
  </p:normalViewPr>
  <p:slideViewPr>
    <p:cSldViewPr snapToGrid="0">
      <p:cViewPr varScale="1">
        <p:scale>
          <a:sx n="94" d="100"/>
          <a:sy n="94" d="100"/>
        </p:scale>
        <p:origin x="90" y="246"/>
      </p:cViewPr>
      <p:guideLst/>
    </p:cSldViewPr>
  </p:slideViewPr>
  <p:notesTextViewPr>
    <p:cViewPr>
      <p:scale>
        <a:sx n="1" d="1"/>
        <a:sy n="1" d="1"/>
      </p:scale>
      <p:origin x="0" y="0"/>
    </p:cViewPr>
  </p:notesTextViewPr>
  <p:sorterViewPr>
    <p:cViewPr>
      <p:scale>
        <a:sx n="180" d="100"/>
        <a:sy n="180" d="100"/>
      </p:scale>
      <p:origin x="0" y="0"/>
    </p:cViewPr>
  </p:sorterViewPr>
  <p:notesViewPr>
    <p:cSldViewPr snapToGrid="0">
      <p:cViewPr varScale="1">
        <p:scale>
          <a:sx n="166" d="100"/>
          <a:sy n="166" d="100"/>
        </p:scale>
        <p:origin x="3216"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F7F673-7748-2E46-AF76-6A1A7A959784}" type="datetimeFigureOut">
              <a:rPr lang="en-US" smtClean="0"/>
              <a:t>5/15/2025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395D7F-6417-314F-AD23-4A3387BACE27}" type="slidenum">
              <a:rPr lang="en-US" smtClean="0"/>
              <a:t>‹#›</a:t>
            </a:fld>
            <a:endParaRPr lang="en-US"/>
          </a:p>
        </p:txBody>
      </p:sp>
    </p:spTree>
    <p:extLst>
      <p:ext uri="{BB962C8B-B14F-4D97-AF65-F5344CB8AC3E}">
        <p14:creationId xmlns:p14="http://schemas.microsoft.com/office/powerpoint/2010/main" val="642544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737986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are two additional screenshots of the GUI, on the left is the management page and the left is the schedule page. The management page allows us to directly interact with the instrument and provides end-users the ability to take a sample, define sample volumes, resupply the sampler and decontaminate the samples. We spent a bunch of time on the GUI scheduler, using a google calendar approach for being able to simply schedule sampling for future events. And this video is showing those functions of scheduling recurring events. </a:t>
            </a:r>
          </a:p>
          <a:p>
            <a:endParaRPr lang="en-US" dirty="0"/>
          </a:p>
        </p:txBody>
      </p:sp>
      <p:sp>
        <p:nvSpPr>
          <p:cNvPr id="4" name="Slide Number Placeholder 3"/>
          <p:cNvSpPr>
            <a:spLocks noGrp="1"/>
          </p:cNvSpPr>
          <p:nvPr>
            <p:ph type="sldNum" sz="quarter" idx="5"/>
          </p:nvPr>
        </p:nvSpPr>
        <p:spPr/>
        <p:txBody>
          <a:bodyPr/>
          <a:lstStyle/>
          <a:p>
            <a:fld id="{ED395D7F-6417-314F-AD23-4A3387BACE27}" type="slidenum">
              <a:rPr lang="en-US" smtClean="0"/>
              <a:t>11</a:t>
            </a:fld>
            <a:endParaRPr lang="en-US"/>
          </a:p>
        </p:txBody>
      </p:sp>
    </p:spTree>
    <p:extLst>
      <p:ext uri="{BB962C8B-B14F-4D97-AF65-F5344CB8AC3E}">
        <p14:creationId xmlns:p14="http://schemas.microsoft.com/office/powerpoint/2010/main" val="38631755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035911-372E-A556-2495-48F9251083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CD651C-3823-0CAE-983A-9B394C7F0C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591B58-8908-277E-607A-B29808E18742}"/>
              </a:ext>
            </a:extLst>
          </p:cNvPr>
          <p:cNvSpPr>
            <a:spLocks noGrp="1"/>
          </p:cNvSpPr>
          <p:nvPr>
            <p:ph type="body" idx="1"/>
          </p:nvPr>
        </p:nvSpPr>
        <p:spPr/>
        <p:txBody>
          <a:bodyPr/>
          <a:lstStyle/>
          <a:p>
            <a:r>
              <a:rPr lang="en-US" dirty="0"/>
              <a:t>So now onto the data. </a:t>
            </a:r>
          </a:p>
          <a:p>
            <a:endParaRPr lang="en-US" dirty="0"/>
          </a:p>
          <a:p>
            <a:r>
              <a:rPr lang="en-US" dirty="0"/>
              <a:t>Here I am showing some initial digital PCR data for validation filtration of anchovy and rainbow trout. The red violins are the matched vacuum filtration method and the green violin are the FIDO filtrations. </a:t>
            </a:r>
            <a:r>
              <a:rPr lang="en-US" dirty="0" err="1"/>
              <a:t>dPCR</a:t>
            </a:r>
            <a:r>
              <a:rPr lang="en-US" dirty="0"/>
              <a:t> concentration of the target eDNA on the y-axis. This experiment was performed after we had finalized the filtration housing or puck design. </a:t>
            </a:r>
          </a:p>
          <a:p>
            <a:endParaRPr lang="en-US" dirty="0"/>
          </a:p>
          <a:p>
            <a:r>
              <a:rPr lang="en-US" dirty="0"/>
              <a:t>More recently, as part of a larger instrumentation validation study in November. We performed a similar study using qPCR for anchovies, where the vacuum filtration, is now shown in blue and FIDO is show in red. </a:t>
            </a:r>
          </a:p>
          <a:p>
            <a:endParaRPr lang="en-US" dirty="0"/>
          </a:p>
          <a:p>
            <a:r>
              <a:rPr lang="en-US" dirty="0"/>
              <a:t>For all of these comparisons, there was no significant difference between vacuum filtration and FIDO filtrations. </a:t>
            </a:r>
          </a:p>
          <a:p>
            <a:endParaRPr lang="en-US" dirty="0"/>
          </a:p>
        </p:txBody>
      </p:sp>
      <p:sp>
        <p:nvSpPr>
          <p:cNvPr id="4" name="Slide Number Placeholder 3">
            <a:extLst>
              <a:ext uri="{FF2B5EF4-FFF2-40B4-BE49-F238E27FC236}">
                <a16:creationId xmlns:a16="http://schemas.microsoft.com/office/drawing/2014/main" id="{250851DD-2016-F465-AAD2-086A9408D09D}"/>
              </a:ext>
            </a:extLst>
          </p:cNvPr>
          <p:cNvSpPr>
            <a:spLocks noGrp="1"/>
          </p:cNvSpPr>
          <p:nvPr>
            <p:ph type="sldNum" sz="quarter" idx="5"/>
          </p:nvPr>
        </p:nvSpPr>
        <p:spPr/>
        <p:txBody>
          <a:bodyPr/>
          <a:lstStyle/>
          <a:p>
            <a:fld id="{8936E93A-BE8E-8B43-A5C2-63FE6DA7FAE6}" type="slidenum">
              <a:rPr lang="en-US" smtClean="0"/>
              <a:t>12</a:t>
            </a:fld>
            <a:endParaRPr lang="en-US"/>
          </a:p>
        </p:txBody>
      </p:sp>
    </p:spTree>
    <p:extLst>
      <p:ext uri="{BB962C8B-B14F-4D97-AF65-F5344CB8AC3E}">
        <p14:creationId xmlns:p14="http://schemas.microsoft.com/office/powerpoint/2010/main" val="35098861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B1CE8-6275-0A87-A8E6-0540611E73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61527B-8E95-C0EE-BBF6-5B98086E57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E9BA87-EE18-DB69-0A84-C85710D70432}"/>
              </a:ext>
            </a:extLst>
          </p:cNvPr>
          <p:cNvSpPr>
            <a:spLocks noGrp="1"/>
          </p:cNvSpPr>
          <p:nvPr>
            <p:ph type="body" idx="1"/>
          </p:nvPr>
        </p:nvSpPr>
        <p:spPr/>
        <p:txBody>
          <a:bodyPr/>
          <a:lstStyle/>
          <a:p>
            <a:r>
              <a:rPr lang="en-US" dirty="0"/>
              <a:t>So what are the next steps. </a:t>
            </a:r>
          </a:p>
          <a:p>
            <a:endParaRPr lang="en-US" dirty="0"/>
          </a:p>
          <a:p>
            <a:r>
              <a:rPr lang="en-US" dirty="0"/>
              <a:t>As part of a larger instrumentation validation study, we will continue validation of FIDO filtrations with 12S </a:t>
            </a:r>
            <a:r>
              <a:rPr lang="en-US" dirty="0" err="1"/>
              <a:t>Mifish</a:t>
            </a:r>
            <a:r>
              <a:rPr lang="en-US" dirty="0"/>
              <a:t> Metabarcoding and here is the metabarcoding data that we received last week and plotted yesterday by Elizabeth Allen at the eDNA Collaborative.</a:t>
            </a:r>
          </a:p>
          <a:p>
            <a:endParaRPr lang="en-US" dirty="0"/>
          </a:p>
          <a:p>
            <a:r>
              <a:rPr lang="en-US" dirty="0"/>
              <a:t>We are currently building 10 production instruments for the READI-net program that will be field test this year. </a:t>
            </a:r>
          </a:p>
          <a:p>
            <a:endParaRPr lang="en-US" dirty="0"/>
          </a:p>
          <a:p>
            <a:r>
              <a:rPr lang="en-US" dirty="0"/>
              <a:t>And we are currently investigating the installation of these instruments on research vessels to sample underway water during research cruises. In fact, a few members of our team are in Hobart outfitting the </a:t>
            </a:r>
            <a:r>
              <a:rPr lang="en-US" dirty="0" err="1"/>
              <a:t>Nuryia</a:t>
            </a:r>
            <a:r>
              <a:rPr lang="en-US" dirty="0"/>
              <a:t> for their upcoming </a:t>
            </a:r>
            <a:r>
              <a:rPr lang="en-US" dirty="0" err="1"/>
              <a:t>anartica</a:t>
            </a:r>
            <a:r>
              <a:rPr lang="en-US" dirty="0"/>
              <a:t> cruise. </a:t>
            </a:r>
          </a:p>
          <a:p>
            <a:endParaRPr lang="en-US" dirty="0"/>
          </a:p>
        </p:txBody>
      </p:sp>
      <p:sp>
        <p:nvSpPr>
          <p:cNvPr id="4" name="Slide Number Placeholder 3">
            <a:extLst>
              <a:ext uri="{FF2B5EF4-FFF2-40B4-BE49-F238E27FC236}">
                <a16:creationId xmlns:a16="http://schemas.microsoft.com/office/drawing/2014/main" id="{48A5D055-B90D-E4CB-CAD5-4C09201FB370}"/>
              </a:ext>
            </a:extLst>
          </p:cNvPr>
          <p:cNvSpPr>
            <a:spLocks noGrp="1"/>
          </p:cNvSpPr>
          <p:nvPr>
            <p:ph type="sldNum" sz="quarter" idx="5"/>
          </p:nvPr>
        </p:nvSpPr>
        <p:spPr/>
        <p:txBody>
          <a:bodyPr/>
          <a:lstStyle/>
          <a:p>
            <a:fld id="{8936E93A-BE8E-8B43-A5C2-63FE6DA7FAE6}" type="slidenum">
              <a:rPr lang="en-US" smtClean="0"/>
              <a:t>13</a:t>
            </a:fld>
            <a:endParaRPr lang="en-US"/>
          </a:p>
        </p:txBody>
      </p:sp>
    </p:spTree>
    <p:extLst>
      <p:ext uri="{BB962C8B-B14F-4D97-AF65-F5344CB8AC3E}">
        <p14:creationId xmlns:p14="http://schemas.microsoft.com/office/powerpoint/2010/main" val="2441252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72D07-0A8B-5E8A-D814-DE9EDE6310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0816E5-22BA-1D66-2A59-7A7CF55B5D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A39509-7FA3-2758-78FA-B1DF14CF4F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2C5BF6-4012-1DC6-B3FD-31A075F0CD02}"/>
              </a:ext>
            </a:extLst>
          </p:cNvPr>
          <p:cNvSpPr>
            <a:spLocks noGrp="1"/>
          </p:cNvSpPr>
          <p:nvPr>
            <p:ph type="sldNum" sz="quarter" idx="5"/>
          </p:nvPr>
        </p:nvSpPr>
        <p:spPr/>
        <p:txBody>
          <a:bodyPr/>
          <a:lstStyle/>
          <a:p>
            <a:fld id="{8936E93A-BE8E-8B43-A5C2-63FE6DA7FAE6}" type="slidenum">
              <a:rPr lang="en-US" smtClean="0"/>
              <a:t>14</a:t>
            </a:fld>
            <a:endParaRPr lang="en-US"/>
          </a:p>
        </p:txBody>
      </p:sp>
    </p:spTree>
    <p:extLst>
      <p:ext uri="{BB962C8B-B14F-4D97-AF65-F5344CB8AC3E}">
        <p14:creationId xmlns:p14="http://schemas.microsoft.com/office/powerpoint/2010/main" val="24810841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36E93A-BE8E-8B43-A5C2-63FE6DA7FAE6}" type="slidenum">
              <a:rPr lang="en-US" smtClean="0"/>
              <a:t>15</a:t>
            </a:fld>
            <a:endParaRPr lang="en-US"/>
          </a:p>
        </p:txBody>
      </p:sp>
    </p:spTree>
    <p:extLst>
      <p:ext uri="{BB962C8B-B14F-4D97-AF65-F5344CB8AC3E}">
        <p14:creationId xmlns:p14="http://schemas.microsoft.com/office/powerpoint/2010/main" val="365449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24B8E-C07E-60FB-11AD-B9BDB4C371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9D8F37-1476-BA2E-93FE-79B5B290B8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17FA24-506C-62C3-3BDA-A0AADF378D62}"/>
              </a:ext>
            </a:extLst>
          </p:cNvPr>
          <p:cNvSpPr>
            <a:spLocks noGrp="1"/>
          </p:cNvSpPr>
          <p:nvPr>
            <p:ph type="body" idx="1"/>
          </p:nvPr>
        </p:nvSpPr>
        <p:spPr/>
        <p:txBody>
          <a:bodyPr/>
          <a:lstStyle/>
          <a:p>
            <a:r>
              <a:rPr lang="en-US" dirty="0"/>
              <a:t>For almost 3 decades our team has been developing the ESP or environmental sample processor. Starting with the 2G ESP on the left and 3G ESP on the right. I am happy to discuss these instruments with folks, but I really want to hone in on their design requirements</a:t>
            </a:r>
          </a:p>
          <a:p>
            <a:endParaRPr lang="en-US" dirty="0"/>
          </a:p>
          <a:p>
            <a:r>
              <a:rPr lang="en-US" dirty="0"/>
              <a:t>Both of these instruments were designed with the idea providing in situ analytical capabilities. Where we are no longer returning samples back to the lab but instead sending back data. Moreover, functional these instruments were designed for submerged deployments in the ocean either on stationary moorings, in the case of the 2G ESP or mobile deployments on 3G ESP using AUV. </a:t>
            </a:r>
          </a:p>
          <a:p>
            <a:endParaRPr lang="en-US" dirty="0"/>
          </a:p>
          <a:p>
            <a:r>
              <a:rPr lang="en-US" dirty="0"/>
              <a:t>These are very specific requirements that enable us to ask and solve different scientific research questions. </a:t>
            </a:r>
          </a:p>
          <a:p>
            <a:endParaRPr lang="en-US" dirty="0"/>
          </a:p>
        </p:txBody>
      </p:sp>
      <p:sp>
        <p:nvSpPr>
          <p:cNvPr id="4" name="Slide Number Placeholder 3">
            <a:extLst>
              <a:ext uri="{FF2B5EF4-FFF2-40B4-BE49-F238E27FC236}">
                <a16:creationId xmlns:a16="http://schemas.microsoft.com/office/drawing/2014/main" id="{195F624F-34FF-41FF-CD08-CDAF135D4754}"/>
              </a:ext>
            </a:extLst>
          </p:cNvPr>
          <p:cNvSpPr>
            <a:spLocks noGrp="1"/>
          </p:cNvSpPr>
          <p:nvPr>
            <p:ph type="sldNum" sz="quarter" idx="5"/>
          </p:nvPr>
        </p:nvSpPr>
        <p:spPr/>
        <p:txBody>
          <a:bodyPr/>
          <a:lstStyle/>
          <a:p>
            <a:fld id="{4B573B9E-1E81-4651-BD0A-1614FDD447D4}" type="slidenum">
              <a:rPr lang="en-US" smtClean="0"/>
              <a:pPr/>
              <a:t>3</a:t>
            </a:fld>
            <a:endParaRPr lang="en-US"/>
          </a:p>
        </p:txBody>
      </p:sp>
    </p:spTree>
    <p:extLst>
      <p:ext uri="{BB962C8B-B14F-4D97-AF65-F5344CB8AC3E}">
        <p14:creationId xmlns:p14="http://schemas.microsoft.com/office/powerpoint/2010/main" val="430196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823729-5C56-4C47-82E3-EE614111B1AF}" type="slidenum">
              <a:rPr lang="en-US"/>
              <a:pPr/>
              <a:t>4</a:t>
            </a:fld>
            <a:endParaRPr lang="en-US"/>
          </a:p>
        </p:txBody>
      </p:sp>
      <p:sp>
        <p:nvSpPr>
          <p:cNvPr id="13414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3414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395D7F-6417-314F-AD23-4A3387BACE27}" type="slidenum">
              <a:rPr lang="en-US" smtClean="0"/>
              <a:t>5</a:t>
            </a:fld>
            <a:endParaRPr lang="en-US"/>
          </a:p>
        </p:txBody>
      </p:sp>
    </p:spTree>
    <p:extLst>
      <p:ext uri="{BB962C8B-B14F-4D97-AF65-F5344CB8AC3E}">
        <p14:creationId xmlns:p14="http://schemas.microsoft.com/office/powerpoint/2010/main" val="2705077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 are when they did hatchery releases…..</a:t>
            </a:r>
          </a:p>
          <a:p>
            <a:endParaRPr lang="en-US" dirty="0"/>
          </a:p>
          <a:p>
            <a:r>
              <a:rPr lang="en-US" dirty="0"/>
              <a:t>377 days of deployment</a:t>
            </a:r>
          </a:p>
          <a:p>
            <a:r>
              <a:rPr lang="en-US" dirty="0"/>
              <a:t>Took from 1-3 samples a day</a:t>
            </a:r>
          </a:p>
          <a:p>
            <a:endParaRPr lang="en-US" dirty="0"/>
          </a:p>
          <a:p>
            <a:endParaRPr lang="en-US" dirty="0"/>
          </a:p>
          <a:p>
            <a:pPr algn="l"/>
            <a:r>
              <a:rPr lang="en-US" b="0" i="0" dirty="0">
                <a:solidFill>
                  <a:srgbClr val="1D1C1D"/>
                </a:solidFill>
                <a:effectLst/>
                <a:latin typeface="Slack-Lato"/>
              </a:rPr>
              <a:t>Conclusions for Scott Creek:</a:t>
            </a:r>
            <a:br>
              <a:rPr lang="en-US" b="0" i="0" dirty="0">
                <a:solidFill>
                  <a:srgbClr val="1D1C1D"/>
                </a:solidFill>
                <a:effectLst/>
                <a:latin typeface="Slack-Lato"/>
              </a:rPr>
            </a:br>
            <a:endParaRPr lang="en-US" b="0" i="0" dirty="0">
              <a:solidFill>
                <a:srgbClr val="1D1C1D"/>
              </a:solidFill>
              <a:effectLst/>
              <a:latin typeface="Slack-Lato"/>
            </a:endParaRPr>
          </a:p>
          <a:p>
            <a:pPr algn="l">
              <a:buFont typeface="+mj-lt"/>
              <a:buAutoNum type="arabicPeriod"/>
            </a:pPr>
            <a:r>
              <a:rPr lang="en-US" b="0" i="0" dirty="0">
                <a:solidFill>
                  <a:srgbClr val="1D1C1D"/>
                </a:solidFill>
                <a:effectLst/>
                <a:latin typeface="Slack-Lato"/>
              </a:rPr>
              <a:t>High-resolution continuous sampling can yield long-term datasets that reflect temporal changes in ecosystems</a:t>
            </a:r>
          </a:p>
          <a:p>
            <a:pPr algn="l">
              <a:buFont typeface="+mj-lt"/>
              <a:buAutoNum type="arabicPeriod"/>
            </a:pPr>
            <a:r>
              <a:rPr lang="en-US" b="0" i="0" dirty="0">
                <a:solidFill>
                  <a:srgbClr val="1D1C1D"/>
                </a:solidFill>
                <a:effectLst/>
                <a:latin typeface="Slack-Lato"/>
              </a:rPr>
              <a:t>eDNA sampling detected salmonids in Scott Creek significantly more often than fish traps</a:t>
            </a:r>
          </a:p>
          <a:p>
            <a:pPr algn="l">
              <a:buFont typeface="+mj-lt"/>
              <a:buAutoNum type="arabicPeriod"/>
            </a:pPr>
            <a:r>
              <a:rPr lang="en-US" b="0" i="0" dirty="0">
                <a:solidFill>
                  <a:srgbClr val="1D1C1D"/>
                </a:solidFill>
                <a:effectLst/>
                <a:latin typeface="Slack-Lato"/>
              </a:rPr>
              <a:t>eDNA concentrations were patchy at high frequencies and aligned with the species' ecology on seasonal time scales.</a:t>
            </a:r>
          </a:p>
          <a:p>
            <a:endParaRPr lang="en-US" dirty="0"/>
          </a:p>
        </p:txBody>
      </p:sp>
      <p:sp>
        <p:nvSpPr>
          <p:cNvPr id="4" name="Slide Number Placeholder 3"/>
          <p:cNvSpPr>
            <a:spLocks noGrp="1"/>
          </p:cNvSpPr>
          <p:nvPr>
            <p:ph type="sldNum" sz="quarter" idx="5"/>
          </p:nvPr>
        </p:nvSpPr>
        <p:spPr/>
        <p:txBody>
          <a:bodyPr/>
          <a:lstStyle/>
          <a:p>
            <a:fld id="{A13313A1-32DC-7844-BDBD-BB034CA0C81C}" type="slidenum">
              <a:rPr lang="en-US" smtClean="0"/>
              <a:t>6</a:t>
            </a:fld>
            <a:endParaRPr lang="en-US"/>
          </a:p>
        </p:txBody>
      </p:sp>
    </p:spTree>
    <p:extLst>
      <p:ext uri="{BB962C8B-B14F-4D97-AF65-F5344CB8AC3E}">
        <p14:creationId xmlns:p14="http://schemas.microsoft.com/office/powerpoint/2010/main" val="16968244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D395D7F-6417-314F-AD23-4A3387BACE27}" type="slidenum">
              <a:rPr lang="en-US" smtClean="0"/>
              <a:t>7</a:t>
            </a:fld>
            <a:endParaRPr lang="en-US"/>
          </a:p>
        </p:txBody>
      </p:sp>
    </p:spTree>
    <p:extLst>
      <p:ext uri="{BB962C8B-B14F-4D97-AF65-F5344CB8AC3E}">
        <p14:creationId xmlns:p14="http://schemas.microsoft.com/office/powerpoint/2010/main" val="9488403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utilized members of the READI-net program to co-design the instrument. We were invited members to prioritize instrument functions and capabilities through a </a:t>
            </a:r>
            <a:r>
              <a:rPr lang="en-US" dirty="0" err="1"/>
              <a:t>MoSCoW</a:t>
            </a:r>
            <a:r>
              <a:rPr lang="en-US" dirty="0"/>
              <a:t> </a:t>
            </a:r>
            <a:r>
              <a:rPr lang="en-US" dirty="0" err="1"/>
              <a:t>priotization</a:t>
            </a:r>
            <a:r>
              <a:rPr lang="en-US" dirty="0"/>
              <a:t> framework. Here we asked </a:t>
            </a:r>
            <a:r>
              <a:rPr lang="en-US" dirty="0" err="1"/>
              <a:t>readi</a:t>
            </a:r>
            <a:r>
              <a:rPr lang="en-US" dirty="0"/>
              <a:t>-net researchers to prioritize instrument functions that were Must Haves, Should Have, Could Haves or Wont Haves. We generated thousands of sticky notes that were distilled down into the functional requirement of the instrument design. </a:t>
            </a:r>
          </a:p>
        </p:txBody>
      </p:sp>
      <p:sp>
        <p:nvSpPr>
          <p:cNvPr id="4" name="Slide Number Placeholder 3"/>
          <p:cNvSpPr>
            <a:spLocks noGrp="1"/>
          </p:cNvSpPr>
          <p:nvPr>
            <p:ph type="sldNum" sz="quarter" idx="5"/>
          </p:nvPr>
        </p:nvSpPr>
        <p:spPr/>
        <p:txBody>
          <a:bodyPr/>
          <a:lstStyle/>
          <a:p>
            <a:fld id="{ED395D7F-6417-314F-AD23-4A3387BACE27}" type="slidenum">
              <a:rPr lang="en-US" smtClean="0"/>
              <a:t>8</a:t>
            </a:fld>
            <a:endParaRPr lang="en-US"/>
          </a:p>
        </p:txBody>
      </p:sp>
    </p:spTree>
    <p:extLst>
      <p:ext uri="{BB962C8B-B14F-4D97-AF65-F5344CB8AC3E}">
        <p14:creationId xmlns:p14="http://schemas.microsoft.com/office/powerpoint/2010/main" val="33230958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936E93A-BE8E-8B43-A5C2-63FE6DA7FAE6}" type="slidenum">
              <a:rPr lang="en-US" smtClean="0"/>
              <a:t>9</a:t>
            </a:fld>
            <a:endParaRPr lang="en-US"/>
          </a:p>
        </p:txBody>
      </p:sp>
    </p:spTree>
    <p:extLst>
      <p:ext uri="{BB962C8B-B14F-4D97-AF65-F5344CB8AC3E}">
        <p14:creationId xmlns:p14="http://schemas.microsoft.com/office/powerpoint/2010/main" val="28834448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also utilized the MOSCOW framework to develop the communication and GUI requirements.  And these are the end products based around web-based application interface using a cloud instance and satellite or cellular communications we can access and control these instruments anywhere in the world. </a:t>
            </a:r>
          </a:p>
          <a:p>
            <a:endParaRPr lang="en-US" dirty="0"/>
          </a:p>
          <a:p>
            <a:r>
              <a:rPr lang="en-US" dirty="0"/>
              <a:t>And on the left is summary page of the instrumentation provide a bit of instrument state, its location, and any important log information. </a:t>
            </a:r>
          </a:p>
          <a:p>
            <a:endParaRPr lang="en-US" dirty="0"/>
          </a:p>
        </p:txBody>
      </p:sp>
      <p:sp>
        <p:nvSpPr>
          <p:cNvPr id="4" name="Slide Number Placeholder 3"/>
          <p:cNvSpPr>
            <a:spLocks noGrp="1"/>
          </p:cNvSpPr>
          <p:nvPr>
            <p:ph type="sldNum" sz="quarter" idx="5"/>
          </p:nvPr>
        </p:nvSpPr>
        <p:spPr/>
        <p:txBody>
          <a:bodyPr/>
          <a:lstStyle/>
          <a:p>
            <a:fld id="{ED395D7F-6417-314F-AD23-4A3387BACE27}" type="slidenum">
              <a:rPr lang="en-US" smtClean="0"/>
              <a:t>10</a:t>
            </a:fld>
            <a:endParaRPr lang="en-US"/>
          </a:p>
        </p:txBody>
      </p:sp>
    </p:spTree>
    <p:extLst>
      <p:ext uri="{BB962C8B-B14F-4D97-AF65-F5344CB8AC3E}">
        <p14:creationId xmlns:p14="http://schemas.microsoft.com/office/powerpoint/2010/main" val="3011181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51994-5216-7579-6E6E-9E5C5C9A43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9B2269-E283-945A-9F45-02D96DCC3B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E0579DC-DD89-65AE-4B78-255385B616D6}"/>
              </a:ext>
            </a:extLst>
          </p:cNvPr>
          <p:cNvSpPr>
            <a:spLocks noGrp="1"/>
          </p:cNvSpPr>
          <p:nvPr>
            <p:ph type="dt" sz="half" idx="10"/>
          </p:nvPr>
        </p:nvSpPr>
        <p:spPr/>
        <p:txBody>
          <a:bodyPr/>
          <a:lstStyle/>
          <a:p>
            <a:fld id="{ADF12FDF-295A-644A-8DDE-B14FF48FCD01}" type="datetimeFigureOut">
              <a:rPr lang="en-US" smtClean="0"/>
              <a:t>5/15/2025</a:t>
            </a:fld>
            <a:endParaRPr lang="en-US"/>
          </a:p>
        </p:txBody>
      </p:sp>
      <p:sp>
        <p:nvSpPr>
          <p:cNvPr id="5" name="Footer Placeholder 4">
            <a:extLst>
              <a:ext uri="{FF2B5EF4-FFF2-40B4-BE49-F238E27FC236}">
                <a16:creationId xmlns:a16="http://schemas.microsoft.com/office/drawing/2014/main" id="{077E350F-8291-FE15-632C-B3408F733F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8B7C32-33D4-BFE6-BE76-E7CE3052FE42}"/>
              </a:ext>
            </a:extLst>
          </p:cNvPr>
          <p:cNvSpPr>
            <a:spLocks noGrp="1"/>
          </p:cNvSpPr>
          <p:nvPr>
            <p:ph type="sldNum" sz="quarter" idx="12"/>
          </p:nvPr>
        </p:nvSpPr>
        <p:spPr/>
        <p:txBody>
          <a:bodyPr/>
          <a:lstStyle/>
          <a:p>
            <a:fld id="{16E33097-ED97-F846-BD16-3D19597E7892}" type="slidenum">
              <a:rPr lang="en-US" smtClean="0"/>
              <a:t>‹#›</a:t>
            </a:fld>
            <a:endParaRPr lang="en-US"/>
          </a:p>
        </p:txBody>
      </p:sp>
    </p:spTree>
    <p:extLst>
      <p:ext uri="{BB962C8B-B14F-4D97-AF65-F5344CB8AC3E}">
        <p14:creationId xmlns:p14="http://schemas.microsoft.com/office/powerpoint/2010/main" val="1927496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A3792-E0E1-F35A-BA7E-E9F654E581F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DB3FF3-CF34-C9D5-4A78-9A9A00DE9C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AB9654-C9C4-C51A-FEBC-FA52DEEDDB0F}"/>
              </a:ext>
            </a:extLst>
          </p:cNvPr>
          <p:cNvSpPr>
            <a:spLocks noGrp="1"/>
          </p:cNvSpPr>
          <p:nvPr>
            <p:ph type="dt" sz="half" idx="10"/>
          </p:nvPr>
        </p:nvSpPr>
        <p:spPr/>
        <p:txBody>
          <a:bodyPr/>
          <a:lstStyle/>
          <a:p>
            <a:fld id="{ADF12FDF-295A-644A-8DDE-B14FF48FCD01}" type="datetimeFigureOut">
              <a:rPr lang="en-US" smtClean="0"/>
              <a:t>5/15/2025</a:t>
            </a:fld>
            <a:endParaRPr lang="en-US"/>
          </a:p>
        </p:txBody>
      </p:sp>
      <p:sp>
        <p:nvSpPr>
          <p:cNvPr id="5" name="Footer Placeholder 4">
            <a:extLst>
              <a:ext uri="{FF2B5EF4-FFF2-40B4-BE49-F238E27FC236}">
                <a16:creationId xmlns:a16="http://schemas.microsoft.com/office/drawing/2014/main" id="{68FD7046-5E57-EE10-3597-D77530FA9B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BF7B3E-D088-377F-3D34-C1A477716B52}"/>
              </a:ext>
            </a:extLst>
          </p:cNvPr>
          <p:cNvSpPr>
            <a:spLocks noGrp="1"/>
          </p:cNvSpPr>
          <p:nvPr>
            <p:ph type="sldNum" sz="quarter" idx="12"/>
          </p:nvPr>
        </p:nvSpPr>
        <p:spPr/>
        <p:txBody>
          <a:bodyPr/>
          <a:lstStyle/>
          <a:p>
            <a:fld id="{16E33097-ED97-F846-BD16-3D19597E7892}" type="slidenum">
              <a:rPr lang="en-US" smtClean="0"/>
              <a:t>‹#›</a:t>
            </a:fld>
            <a:endParaRPr lang="en-US"/>
          </a:p>
        </p:txBody>
      </p:sp>
    </p:spTree>
    <p:extLst>
      <p:ext uri="{BB962C8B-B14F-4D97-AF65-F5344CB8AC3E}">
        <p14:creationId xmlns:p14="http://schemas.microsoft.com/office/powerpoint/2010/main" val="877734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6208DE-0B79-CE8C-53FD-F8FF4084AA5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3DDBAE-BFB7-6620-738B-36B4647F818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92B343-595E-559C-D673-5D72D4F03C50}"/>
              </a:ext>
            </a:extLst>
          </p:cNvPr>
          <p:cNvSpPr>
            <a:spLocks noGrp="1"/>
          </p:cNvSpPr>
          <p:nvPr>
            <p:ph type="dt" sz="half" idx="10"/>
          </p:nvPr>
        </p:nvSpPr>
        <p:spPr/>
        <p:txBody>
          <a:bodyPr/>
          <a:lstStyle/>
          <a:p>
            <a:fld id="{ADF12FDF-295A-644A-8DDE-B14FF48FCD01}" type="datetimeFigureOut">
              <a:rPr lang="en-US" smtClean="0"/>
              <a:t>5/15/2025</a:t>
            </a:fld>
            <a:endParaRPr lang="en-US"/>
          </a:p>
        </p:txBody>
      </p:sp>
      <p:sp>
        <p:nvSpPr>
          <p:cNvPr id="5" name="Footer Placeholder 4">
            <a:extLst>
              <a:ext uri="{FF2B5EF4-FFF2-40B4-BE49-F238E27FC236}">
                <a16:creationId xmlns:a16="http://schemas.microsoft.com/office/drawing/2014/main" id="{3734328C-DA1D-F7CD-D762-3BED8F69C7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E7E450-A682-D52B-5C0B-7F3226617C85}"/>
              </a:ext>
            </a:extLst>
          </p:cNvPr>
          <p:cNvSpPr>
            <a:spLocks noGrp="1"/>
          </p:cNvSpPr>
          <p:nvPr>
            <p:ph type="sldNum" sz="quarter" idx="12"/>
          </p:nvPr>
        </p:nvSpPr>
        <p:spPr/>
        <p:txBody>
          <a:bodyPr/>
          <a:lstStyle/>
          <a:p>
            <a:fld id="{16E33097-ED97-F846-BD16-3D19597E7892}" type="slidenum">
              <a:rPr lang="en-US" smtClean="0"/>
              <a:t>‹#›</a:t>
            </a:fld>
            <a:endParaRPr lang="en-US"/>
          </a:p>
        </p:txBody>
      </p:sp>
    </p:spTree>
    <p:extLst>
      <p:ext uri="{BB962C8B-B14F-4D97-AF65-F5344CB8AC3E}">
        <p14:creationId xmlns:p14="http://schemas.microsoft.com/office/powerpoint/2010/main" val="260168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FE55E-A870-1972-FFE2-5FF9625EB3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31409E-A511-EABD-4F86-F382713901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2C36E9-1B02-B636-543D-0966B9F0C21B}"/>
              </a:ext>
            </a:extLst>
          </p:cNvPr>
          <p:cNvSpPr>
            <a:spLocks noGrp="1"/>
          </p:cNvSpPr>
          <p:nvPr>
            <p:ph type="dt" sz="half" idx="10"/>
          </p:nvPr>
        </p:nvSpPr>
        <p:spPr/>
        <p:txBody>
          <a:bodyPr/>
          <a:lstStyle/>
          <a:p>
            <a:fld id="{ADF12FDF-295A-644A-8DDE-B14FF48FCD01}" type="datetimeFigureOut">
              <a:rPr lang="en-US" smtClean="0"/>
              <a:t>5/15/2025</a:t>
            </a:fld>
            <a:endParaRPr lang="en-US"/>
          </a:p>
        </p:txBody>
      </p:sp>
      <p:sp>
        <p:nvSpPr>
          <p:cNvPr id="5" name="Footer Placeholder 4">
            <a:extLst>
              <a:ext uri="{FF2B5EF4-FFF2-40B4-BE49-F238E27FC236}">
                <a16:creationId xmlns:a16="http://schemas.microsoft.com/office/drawing/2014/main" id="{5A855DF8-A297-40A6-8EE8-29E922EE2D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AE18AF-1715-AE09-FFE8-D40B97367E85}"/>
              </a:ext>
            </a:extLst>
          </p:cNvPr>
          <p:cNvSpPr>
            <a:spLocks noGrp="1"/>
          </p:cNvSpPr>
          <p:nvPr>
            <p:ph type="sldNum" sz="quarter" idx="12"/>
          </p:nvPr>
        </p:nvSpPr>
        <p:spPr/>
        <p:txBody>
          <a:bodyPr/>
          <a:lstStyle/>
          <a:p>
            <a:fld id="{16E33097-ED97-F846-BD16-3D19597E7892}" type="slidenum">
              <a:rPr lang="en-US" smtClean="0"/>
              <a:t>‹#›</a:t>
            </a:fld>
            <a:endParaRPr lang="en-US"/>
          </a:p>
        </p:txBody>
      </p:sp>
      <p:pic>
        <p:nvPicPr>
          <p:cNvPr id="7" name="Picture 6">
            <a:extLst>
              <a:ext uri="{FF2B5EF4-FFF2-40B4-BE49-F238E27FC236}">
                <a16:creationId xmlns:a16="http://schemas.microsoft.com/office/drawing/2014/main" id="{A8C41688-4536-67F8-DB88-55367072BB4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9235" y="6202837"/>
            <a:ext cx="551002" cy="573042"/>
          </a:xfrm>
          <a:prstGeom prst="rect">
            <a:avLst/>
          </a:prstGeom>
        </p:spPr>
      </p:pic>
    </p:spTree>
    <p:extLst>
      <p:ext uri="{BB962C8B-B14F-4D97-AF65-F5344CB8AC3E}">
        <p14:creationId xmlns:p14="http://schemas.microsoft.com/office/powerpoint/2010/main" val="1570667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36884C-7695-8070-9CAB-3E49217D91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2795460-A400-FAA2-CA16-F33CB663CA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F2ED7A9-C92A-75CB-8370-B735419217B2}"/>
              </a:ext>
            </a:extLst>
          </p:cNvPr>
          <p:cNvSpPr>
            <a:spLocks noGrp="1"/>
          </p:cNvSpPr>
          <p:nvPr>
            <p:ph type="dt" sz="half" idx="10"/>
          </p:nvPr>
        </p:nvSpPr>
        <p:spPr/>
        <p:txBody>
          <a:bodyPr/>
          <a:lstStyle/>
          <a:p>
            <a:fld id="{ADF12FDF-295A-644A-8DDE-B14FF48FCD01}" type="datetimeFigureOut">
              <a:rPr lang="en-US" smtClean="0"/>
              <a:t>5/15/2025</a:t>
            </a:fld>
            <a:endParaRPr lang="en-US"/>
          </a:p>
        </p:txBody>
      </p:sp>
      <p:sp>
        <p:nvSpPr>
          <p:cNvPr id="5" name="Footer Placeholder 4">
            <a:extLst>
              <a:ext uri="{FF2B5EF4-FFF2-40B4-BE49-F238E27FC236}">
                <a16:creationId xmlns:a16="http://schemas.microsoft.com/office/drawing/2014/main" id="{41526F0D-3B69-FF1A-8648-AA5D426508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EE1A86-C277-26CC-D1F1-DE44A601B90E}"/>
              </a:ext>
            </a:extLst>
          </p:cNvPr>
          <p:cNvSpPr>
            <a:spLocks noGrp="1"/>
          </p:cNvSpPr>
          <p:nvPr>
            <p:ph type="sldNum" sz="quarter" idx="12"/>
          </p:nvPr>
        </p:nvSpPr>
        <p:spPr/>
        <p:txBody>
          <a:bodyPr/>
          <a:lstStyle/>
          <a:p>
            <a:fld id="{16E33097-ED97-F846-BD16-3D19597E7892}" type="slidenum">
              <a:rPr lang="en-US" smtClean="0"/>
              <a:t>‹#›</a:t>
            </a:fld>
            <a:endParaRPr lang="en-US"/>
          </a:p>
        </p:txBody>
      </p:sp>
    </p:spTree>
    <p:extLst>
      <p:ext uri="{BB962C8B-B14F-4D97-AF65-F5344CB8AC3E}">
        <p14:creationId xmlns:p14="http://schemas.microsoft.com/office/powerpoint/2010/main" val="1367480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00547-F3BE-B625-BB93-3A0BEB04D8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660921-0B81-79FA-081B-3C077B803A8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81C832A-2D1F-77BA-1117-DBE3D13C814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12ED09-2FDE-C5A3-DC41-6B5D27E70601}"/>
              </a:ext>
            </a:extLst>
          </p:cNvPr>
          <p:cNvSpPr>
            <a:spLocks noGrp="1"/>
          </p:cNvSpPr>
          <p:nvPr>
            <p:ph type="dt" sz="half" idx="10"/>
          </p:nvPr>
        </p:nvSpPr>
        <p:spPr/>
        <p:txBody>
          <a:bodyPr/>
          <a:lstStyle/>
          <a:p>
            <a:fld id="{ADF12FDF-295A-644A-8DDE-B14FF48FCD01}" type="datetimeFigureOut">
              <a:rPr lang="en-US" smtClean="0"/>
              <a:t>5/15/2025</a:t>
            </a:fld>
            <a:endParaRPr lang="en-US"/>
          </a:p>
        </p:txBody>
      </p:sp>
      <p:sp>
        <p:nvSpPr>
          <p:cNvPr id="6" name="Footer Placeholder 5">
            <a:extLst>
              <a:ext uri="{FF2B5EF4-FFF2-40B4-BE49-F238E27FC236}">
                <a16:creationId xmlns:a16="http://schemas.microsoft.com/office/drawing/2014/main" id="{CB1C8087-1940-241F-ED79-2091609DDD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F1B9DB-DE68-7618-630E-F48C633533F0}"/>
              </a:ext>
            </a:extLst>
          </p:cNvPr>
          <p:cNvSpPr>
            <a:spLocks noGrp="1"/>
          </p:cNvSpPr>
          <p:nvPr>
            <p:ph type="sldNum" sz="quarter" idx="12"/>
          </p:nvPr>
        </p:nvSpPr>
        <p:spPr/>
        <p:txBody>
          <a:bodyPr/>
          <a:lstStyle/>
          <a:p>
            <a:fld id="{16E33097-ED97-F846-BD16-3D19597E7892}" type="slidenum">
              <a:rPr lang="en-US" smtClean="0"/>
              <a:t>‹#›</a:t>
            </a:fld>
            <a:endParaRPr lang="en-US"/>
          </a:p>
        </p:txBody>
      </p:sp>
    </p:spTree>
    <p:extLst>
      <p:ext uri="{BB962C8B-B14F-4D97-AF65-F5344CB8AC3E}">
        <p14:creationId xmlns:p14="http://schemas.microsoft.com/office/powerpoint/2010/main" val="2878923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EA54C-E774-A449-4D09-A35DA51D1AA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E677E27-1E29-0418-5439-CD2DE0BCD3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E4F687-D1FB-66F9-E38E-BC5F783D921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7D520D4-1334-72BE-EBBF-0A4A9E1443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AADFFE0-34FE-63FF-C99C-7FD8B8ED054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572B1C9-AA2E-E0C3-18E8-55C1BE131671}"/>
              </a:ext>
            </a:extLst>
          </p:cNvPr>
          <p:cNvSpPr>
            <a:spLocks noGrp="1"/>
          </p:cNvSpPr>
          <p:nvPr>
            <p:ph type="dt" sz="half" idx="10"/>
          </p:nvPr>
        </p:nvSpPr>
        <p:spPr/>
        <p:txBody>
          <a:bodyPr/>
          <a:lstStyle/>
          <a:p>
            <a:fld id="{ADF12FDF-295A-644A-8DDE-B14FF48FCD01}" type="datetimeFigureOut">
              <a:rPr lang="en-US" smtClean="0"/>
              <a:t>5/15/2025</a:t>
            </a:fld>
            <a:endParaRPr lang="en-US"/>
          </a:p>
        </p:txBody>
      </p:sp>
      <p:sp>
        <p:nvSpPr>
          <p:cNvPr id="8" name="Footer Placeholder 7">
            <a:extLst>
              <a:ext uri="{FF2B5EF4-FFF2-40B4-BE49-F238E27FC236}">
                <a16:creationId xmlns:a16="http://schemas.microsoft.com/office/drawing/2014/main" id="{D7F97D0A-E0DF-226A-0850-BC525CBE5EB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22C3AB6-B49D-9F98-E94E-ABE67F8629B2}"/>
              </a:ext>
            </a:extLst>
          </p:cNvPr>
          <p:cNvSpPr>
            <a:spLocks noGrp="1"/>
          </p:cNvSpPr>
          <p:nvPr>
            <p:ph type="sldNum" sz="quarter" idx="12"/>
          </p:nvPr>
        </p:nvSpPr>
        <p:spPr/>
        <p:txBody>
          <a:bodyPr/>
          <a:lstStyle/>
          <a:p>
            <a:fld id="{16E33097-ED97-F846-BD16-3D19597E7892}" type="slidenum">
              <a:rPr lang="en-US" smtClean="0"/>
              <a:t>‹#›</a:t>
            </a:fld>
            <a:endParaRPr lang="en-US"/>
          </a:p>
        </p:txBody>
      </p:sp>
    </p:spTree>
    <p:extLst>
      <p:ext uri="{BB962C8B-B14F-4D97-AF65-F5344CB8AC3E}">
        <p14:creationId xmlns:p14="http://schemas.microsoft.com/office/powerpoint/2010/main" val="3621162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58CAA-BD79-A5CD-F11C-A718083BE55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C2126A9-6A30-927E-A057-F3CAC09CFC09}"/>
              </a:ext>
            </a:extLst>
          </p:cNvPr>
          <p:cNvSpPr>
            <a:spLocks noGrp="1"/>
          </p:cNvSpPr>
          <p:nvPr>
            <p:ph type="dt" sz="half" idx="10"/>
          </p:nvPr>
        </p:nvSpPr>
        <p:spPr/>
        <p:txBody>
          <a:bodyPr/>
          <a:lstStyle/>
          <a:p>
            <a:fld id="{ADF12FDF-295A-644A-8DDE-B14FF48FCD01}" type="datetimeFigureOut">
              <a:rPr lang="en-US" smtClean="0"/>
              <a:t>5/15/2025</a:t>
            </a:fld>
            <a:endParaRPr lang="en-US"/>
          </a:p>
        </p:txBody>
      </p:sp>
      <p:sp>
        <p:nvSpPr>
          <p:cNvPr id="4" name="Footer Placeholder 3">
            <a:extLst>
              <a:ext uri="{FF2B5EF4-FFF2-40B4-BE49-F238E27FC236}">
                <a16:creationId xmlns:a16="http://schemas.microsoft.com/office/drawing/2014/main" id="{9CD2EB1E-26C5-4C43-59CB-148BDF3B989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FFC58E9-8180-C0F4-BF04-6DFBC3ACC918}"/>
              </a:ext>
            </a:extLst>
          </p:cNvPr>
          <p:cNvSpPr>
            <a:spLocks noGrp="1"/>
          </p:cNvSpPr>
          <p:nvPr>
            <p:ph type="sldNum" sz="quarter" idx="12"/>
          </p:nvPr>
        </p:nvSpPr>
        <p:spPr/>
        <p:txBody>
          <a:bodyPr/>
          <a:lstStyle/>
          <a:p>
            <a:fld id="{16E33097-ED97-F846-BD16-3D19597E7892}" type="slidenum">
              <a:rPr lang="en-US" smtClean="0"/>
              <a:t>‹#›</a:t>
            </a:fld>
            <a:endParaRPr lang="en-US"/>
          </a:p>
        </p:txBody>
      </p:sp>
    </p:spTree>
    <p:extLst>
      <p:ext uri="{BB962C8B-B14F-4D97-AF65-F5344CB8AC3E}">
        <p14:creationId xmlns:p14="http://schemas.microsoft.com/office/powerpoint/2010/main" val="3284256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BB3527-BDA9-2948-E364-6A7F117B6B5D}"/>
              </a:ext>
            </a:extLst>
          </p:cNvPr>
          <p:cNvSpPr>
            <a:spLocks noGrp="1"/>
          </p:cNvSpPr>
          <p:nvPr>
            <p:ph type="dt" sz="half" idx="10"/>
          </p:nvPr>
        </p:nvSpPr>
        <p:spPr/>
        <p:txBody>
          <a:bodyPr/>
          <a:lstStyle/>
          <a:p>
            <a:fld id="{ADF12FDF-295A-644A-8DDE-B14FF48FCD01}" type="datetimeFigureOut">
              <a:rPr lang="en-US" smtClean="0"/>
              <a:t>5/15/2025</a:t>
            </a:fld>
            <a:endParaRPr lang="en-US"/>
          </a:p>
        </p:txBody>
      </p:sp>
      <p:sp>
        <p:nvSpPr>
          <p:cNvPr id="3" name="Footer Placeholder 2">
            <a:extLst>
              <a:ext uri="{FF2B5EF4-FFF2-40B4-BE49-F238E27FC236}">
                <a16:creationId xmlns:a16="http://schemas.microsoft.com/office/drawing/2014/main" id="{63908021-EAC3-2E9D-1FD4-9FB9203C63C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297B46E-A292-1907-9441-97A46B124206}"/>
              </a:ext>
            </a:extLst>
          </p:cNvPr>
          <p:cNvSpPr>
            <a:spLocks noGrp="1"/>
          </p:cNvSpPr>
          <p:nvPr>
            <p:ph type="sldNum" sz="quarter" idx="12"/>
          </p:nvPr>
        </p:nvSpPr>
        <p:spPr/>
        <p:txBody>
          <a:bodyPr/>
          <a:lstStyle/>
          <a:p>
            <a:fld id="{16E33097-ED97-F846-BD16-3D19597E7892}" type="slidenum">
              <a:rPr lang="en-US" smtClean="0"/>
              <a:t>‹#›</a:t>
            </a:fld>
            <a:endParaRPr lang="en-US"/>
          </a:p>
        </p:txBody>
      </p:sp>
    </p:spTree>
    <p:extLst>
      <p:ext uri="{BB962C8B-B14F-4D97-AF65-F5344CB8AC3E}">
        <p14:creationId xmlns:p14="http://schemas.microsoft.com/office/powerpoint/2010/main" val="2619205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7499B-D22C-BEE0-BFAD-473DD658DB6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9A22A3-21B8-D24A-71B7-217D206055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51805D-E5CD-9D93-AE01-4EB4B7E0D6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7AEF67-1374-A99C-D6E7-4932D834886E}"/>
              </a:ext>
            </a:extLst>
          </p:cNvPr>
          <p:cNvSpPr>
            <a:spLocks noGrp="1"/>
          </p:cNvSpPr>
          <p:nvPr>
            <p:ph type="dt" sz="half" idx="10"/>
          </p:nvPr>
        </p:nvSpPr>
        <p:spPr/>
        <p:txBody>
          <a:bodyPr/>
          <a:lstStyle/>
          <a:p>
            <a:fld id="{ADF12FDF-295A-644A-8DDE-B14FF48FCD01}" type="datetimeFigureOut">
              <a:rPr lang="en-US" smtClean="0"/>
              <a:t>5/15/2025</a:t>
            </a:fld>
            <a:endParaRPr lang="en-US"/>
          </a:p>
        </p:txBody>
      </p:sp>
      <p:sp>
        <p:nvSpPr>
          <p:cNvPr id="6" name="Footer Placeholder 5">
            <a:extLst>
              <a:ext uri="{FF2B5EF4-FFF2-40B4-BE49-F238E27FC236}">
                <a16:creationId xmlns:a16="http://schemas.microsoft.com/office/drawing/2014/main" id="{2FA51A22-A78C-9332-2CB0-41AC1A91BF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494BE4-5A3F-0BE2-8B3E-E69EA685C233}"/>
              </a:ext>
            </a:extLst>
          </p:cNvPr>
          <p:cNvSpPr>
            <a:spLocks noGrp="1"/>
          </p:cNvSpPr>
          <p:nvPr>
            <p:ph type="sldNum" sz="quarter" idx="12"/>
          </p:nvPr>
        </p:nvSpPr>
        <p:spPr/>
        <p:txBody>
          <a:bodyPr/>
          <a:lstStyle/>
          <a:p>
            <a:fld id="{16E33097-ED97-F846-BD16-3D19597E7892}" type="slidenum">
              <a:rPr lang="en-US" smtClean="0"/>
              <a:t>‹#›</a:t>
            </a:fld>
            <a:endParaRPr lang="en-US"/>
          </a:p>
        </p:txBody>
      </p:sp>
    </p:spTree>
    <p:extLst>
      <p:ext uri="{BB962C8B-B14F-4D97-AF65-F5344CB8AC3E}">
        <p14:creationId xmlns:p14="http://schemas.microsoft.com/office/powerpoint/2010/main" val="2933011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CD29C-8BB1-715C-80CC-EA680D8A01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7D5C038-150F-2B6F-E75C-4D0F8C99D2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82A02B7-E203-6B00-BBED-6B58DF8DDB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A94118-A2E1-932C-164D-6FAD253F12C2}"/>
              </a:ext>
            </a:extLst>
          </p:cNvPr>
          <p:cNvSpPr>
            <a:spLocks noGrp="1"/>
          </p:cNvSpPr>
          <p:nvPr>
            <p:ph type="dt" sz="half" idx="10"/>
          </p:nvPr>
        </p:nvSpPr>
        <p:spPr/>
        <p:txBody>
          <a:bodyPr/>
          <a:lstStyle/>
          <a:p>
            <a:fld id="{ADF12FDF-295A-644A-8DDE-B14FF48FCD01}" type="datetimeFigureOut">
              <a:rPr lang="en-US" smtClean="0"/>
              <a:t>5/15/2025</a:t>
            </a:fld>
            <a:endParaRPr lang="en-US"/>
          </a:p>
        </p:txBody>
      </p:sp>
      <p:sp>
        <p:nvSpPr>
          <p:cNvPr id="6" name="Footer Placeholder 5">
            <a:extLst>
              <a:ext uri="{FF2B5EF4-FFF2-40B4-BE49-F238E27FC236}">
                <a16:creationId xmlns:a16="http://schemas.microsoft.com/office/drawing/2014/main" id="{B0DF9D52-27CC-2584-CEE8-D3E49F3A53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F1A67B4-09D6-8C63-7001-3FB162F5F8C7}"/>
              </a:ext>
            </a:extLst>
          </p:cNvPr>
          <p:cNvSpPr>
            <a:spLocks noGrp="1"/>
          </p:cNvSpPr>
          <p:nvPr>
            <p:ph type="sldNum" sz="quarter" idx="12"/>
          </p:nvPr>
        </p:nvSpPr>
        <p:spPr/>
        <p:txBody>
          <a:bodyPr/>
          <a:lstStyle/>
          <a:p>
            <a:fld id="{16E33097-ED97-F846-BD16-3D19597E7892}" type="slidenum">
              <a:rPr lang="en-US" smtClean="0"/>
              <a:t>‹#›</a:t>
            </a:fld>
            <a:endParaRPr lang="en-US"/>
          </a:p>
        </p:txBody>
      </p:sp>
    </p:spTree>
    <p:extLst>
      <p:ext uri="{BB962C8B-B14F-4D97-AF65-F5344CB8AC3E}">
        <p14:creationId xmlns:p14="http://schemas.microsoft.com/office/powerpoint/2010/main" val="2596320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507191-0AAE-A6BF-FF68-6585550B9D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2E0EB8-9DFF-A6DF-40A6-FAEE674DB2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AF40AD-0585-12ED-26F7-009B026EE6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F12FDF-295A-644A-8DDE-B14FF48FCD01}" type="datetimeFigureOut">
              <a:rPr lang="en-US" smtClean="0"/>
              <a:t>5/15/2025</a:t>
            </a:fld>
            <a:endParaRPr lang="en-US"/>
          </a:p>
        </p:txBody>
      </p:sp>
      <p:sp>
        <p:nvSpPr>
          <p:cNvPr id="5" name="Footer Placeholder 4">
            <a:extLst>
              <a:ext uri="{FF2B5EF4-FFF2-40B4-BE49-F238E27FC236}">
                <a16:creationId xmlns:a16="http://schemas.microsoft.com/office/drawing/2014/main" id="{A38E1830-9CD1-59C8-B8E9-E2CE20F9C1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4777D01-33DD-4B79-2D04-7015E93A55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E33097-ED97-F846-BD16-3D19597E7892}" type="slidenum">
              <a:rPr lang="en-US" smtClean="0"/>
              <a:t>‹#›</a:t>
            </a:fld>
            <a:endParaRPr lang="en-US"/>
          </a:p>
        </p:txBody>
      </p:sp>
    </p:spTree>
    <p:extLst>
      <p:ext uri="{BB962C8B-B14F-4D97-AF65-F5344CB8AC3E}">
        <p14:creationId xmlns:p14="http://schemas.microsoft.com/office/powerpoint/2010/main" val="759777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13" Type="http://schemas.microsoft.com/office/2017/06/relationships/model3d" Target="../media/model3d4.glb"/><Relationship Id="rId18" Type="http://schemas.openxmlformats.org/officeDocument/2006/relationships/image" Target="../media/image33.png"/><Relationship Id="rId3" Type="http://schemas.microsoft.com/office/2017/06/relationships/model3d" Target="../media/model3d1.glb"/><Relationship Id="rId21" Type="http://schemas.openxmlformats.org/officeDocument/2006/relationships/hyperlink" Target="https://thenounproject.com/icon/satellite-dish-230313/" TargetMode="External"/><Relationship Id="rId7" Type="http://schemas.microsoft.com/office/2017/06/relationships/model3d" Target="../media/model3d2.glb"/><Relationship Id="rId12" Type="http://schemas.openxmlformats.org/officeDocument/2006/relationships/image" Target="../media/image31.png"/><Relationship Id="rId17" Type="http://schemas.openxmlformats.org/officeDocument/2006/relationships/hyperlink" Target="https://thenounproject.com/icon/cell-tower-2009232/" TargetMode="External"/><Relationship Id="rId25" Type="http://schemas.openxmlformats.org/officeDocument/2006/relationships/image" Target="../media/image37.png"/><Relationship Id="rId2" Type="http://schemas.openxmlformats.org/officeDocument/2006/relationships/notesSlide" Target="../notesSlides/notesSlide9.xml"/><Relationship Id="rId16" Type="http://schemas.openxmlformats.org/officeDocument/2006/relationships/image" Target="../media/image2.emf"/><Relationship Id="rId20" Type="http://schemas.openxmlformats.org/officeDocument/2006/relationships/image" Target="../media/image34.png"/><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31.png"/><Relationship Id="rId24" Type="http://schemas.openxmlformats.org/officeDocument/2006/relationships/image" Target="../media/image36.png"/><Relationship Id="rId5" Type="http://schemas.openxmlformats.org/officeDocument/2006/relationships/image" Target="../media/image28.png"/><Relationship Id="rId15" Type="http://schemas.openxmlformats.org/officeDocument/2006/relationships/image" Target="../media/image32.png"/><Relationship Id="rId23" Type="http://schemas.openxmlformats.org/officeDocument/2006/relationships/hyperlink" Target="https://thenounproject.com/icon/radio-waves-6437524/" TargetMode="External"/><Relationship Id="rId10" Type="http://schemas.microsoft.com/office/2017/06/relationships/model3d" Target="../media/model3d3.glb"/><Relationship Id="rId19" Type="http://schemas.openxmlformats.org/officeDocument/2006/relationships/hyperlink" Target="https://thenounproject.com/icon/satellite-2295173/" TargetMode="External"/><Relationship Id="rId4" Type="http://schemas.openxmlformats.org/officeDocument/2006/relationships/image" Target="../media/image28.png"/><Relationship Id="rId9" Type="http://schemas.openxmlformats.org/officeDocument/2006/relationships/image" Target="../media/image30.png"/><Relationship Id="rId14" Type="http://schemas.openxmlformats.org/officeDocument/2006/relationships/image" Target="../media/image32.png"/><Relationship Id="rId22"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5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emf"/><Relationship Id="rId4" Type="http://schemas.openxmlformats.org/officeDocument/2006/relationships/image" Target="../media/image4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png"/><Relationship Id="rId9"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7.tiff"/><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3773B96-FA83-C093-8D38-8DDDA6FF219D}"/>
              </a:ext>
            </a:extLst>
          </p:cNvPr>
          <p:cNvPicPr>
            <a:picLocks noChangeAspect="1"/>
          </p:cNvPicPr>
          <p:nvPr/>
        </p:nvPicPr>
        <p:blipFill>
          <a:blip r:embed="rId3"/>
          <a:srcRect l="27055" t="30646" r="31950" b="33293"/>
          <a:stretch/>
        </p:blipFill>
        <p:spPr>
          <a:xfrm>
            <a:off x="134637" y="5130218"/>
            <a:ext cx="2472486" cy="1680647"/>
          </a:xfrm>
          <a:prstGeom prst="rect">
            <a:avLst/>
          </a:prstGeom>
        </p:spPr>
      </p:pic>
      <p:sp>
        <p:nvSpPr>
          <p:cNvPr id="3" name="Subtitle 2">
            <a:extLst>
              <a:ext uri="{FF2B5EF4-FFF2-40B4-BE49-F238E27FC236}">
                <a16:creationId xmlns:a16="http://schemas.microsoft.com/office/drawing/2014/main" id="{732CD9C2-8B49-534F-B772-F5A598B34E66}"/>
              </a:ext>
            </a:extLst>
          </p:cNvPr>
          <p:cNvSpPr>
            <a:spLocks noGrp="1"/>
          </p:cNvSpPr>
          <p:nvPr>
            <p:ph type="subTitle" idx="1"/>
          </p:nvPr>
        </p:nvSpPr>
        <p:spPr>
          <a:xfrm>
            <a:off x="1158692" y="4579860"/>
            <a:ext cx="9144000" cy="1572177"/>
          </a:xfrm>
        </p:spPr>
        <p:txBody>
          <a:bodyPr>
            <a:normAutofit/>
          </a:bodyPr>
          <a:lstStyle/>
          <a:p>
            <a:r>
              <a:rPr lang="en-US" sz="3200" dirty="0"/>
              <a:t>Jim Birch</a:t>
            </a:r>
          </a:p>
          <a:p>
            <a:r>
              <a:rPr lang="en-US" sz="2000" dirty="0"/>
              <a:t>Monterey Bay Aquarium Research Institute (MBARI)</a:t>
            </a:r>
          </a:p>
        </p:txBody>
      </p:sp>
      <p:sp>
        <p:nvSpPr>
          <p:cNvPr id="4" name="Google Shape;55;p13">
            <a:extLst>
              <a:ext uri="{FF2B5EF4-FFF2-40B4-BE49-F238E27FC236}">
                <a16:creationId xmlns:a16="http://schemas.microsoft.com/office/drawing/2014/main" id="{25D0F745-8057-F946-94FB-FFB7D31450B1}"/>
              </a:ext>
            </a:extLst>
          </p:cNvPr>
          <p:cNvSpPr txBox="1">
            <a:spLocks/>
          </p:cNvSpPr>
          <p:nvPr/>
        </p:nvSpPr>
        <p:spPr>
          <a:xfrm>
            <a:off x="134637" y="579303"/>
            <a:ext cx="11722347" cy="3107907"/>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73763"/>
              </a:buClr>
              <a:buSzPts val="5200"/>
              <a:buFont typeface="Avenir"/>
              <a:buNone/>
              <a:defRPr sz="5200" b="0" i="0" u="none" strike="noStrike" cap="none">
                <a:solidFill>
                  <a:srgbClr val="073763"/>
                </a:solidFill>
                <a:latin typeface="Avenir"/>
                <a:ea typeface="Avenir"/>
                <a:cs typeface="Avenir"/>
                <a:sym typeface="Avenir"/>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r>
              <a:rPr lang="en-US" sz="6000" dirty="0"/>
              <a:t>FIDO:  A new type of autonomous sampling instrument for ‘omics studies</a:t>
            </a:r>
          </a:p>
        </p:txBody>
      </p:sp>
      <p:sp>
        <p:nvSpPr>
          <p:cNvPr id="5" name="Rectangle 3">
            <a:extLst>
              <a:ext uri="{FF2B5EF4-FFF2-40B4-BE49-F238E27FC236}">
                <a16:creationId xmlns:a16="http://schemas.microsoft.com/office/drawing/2014/main" id="{4A590079-3636-B04C-A92A-750AFDA9599B}"/>
              </a:ext>
            </a:extLst>
          </p:cNvPr>
          <p:cNvSpPr>
            <a:spLocks/>
          </p:cNvSpPr>
          <p:nvPr/>
        </p:nvSpPr>
        <p:spPr bwMode="auto">
          <a:xfrm>
            <a:off x="4593584" y="5017436"/>
            <a:ext cx="4865375" cy="133256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0" bIns="0" anchor="ctr"/>
          <a:lstStyle/>
          <a:p>
            <a:pPr algn="ctr"/>
            <a:endParaRPr lang="en-US" sz="2000" dirty="0">
              <a:ea typeface="ＭＳ Ｐゴシック" charset="0"/>
              <a:cs typeface="Gill Sans" charset="0"/>
            </a:endParaRPr>
          </a:p>
        </p:txBody>
      </p:sp>
      <p:sp>
        <p:nvSpPr>
          <p:cNvPr id="6" name="TextBox 5">
            <a:extLst>
              <a:ext uri="{FF2B5EF4-FFF2-40B4-BE49-F238E27FC236}">
                <a16:creationId xmlns:a16="http://schemas.microsoft.com/office/drawing/2014/main" id="{B0D421C0-073A-1998-2F94-580D2E67A00F}"/>
              </a:ext>
            </a:extLst>
          </p:cNvPr>
          <p:cNvSpPr txBox="1"/>
          <p:nvPr/>
        </p:nvSpPr>
        <p:spPr>
          <a:xfrm>
            <a:off x="10731645" y="6304002"/>
            <a:ext cx="1466791" cy="553998"/>
          </a:xfrm>
          <a:prstGeom prst="rect">
            <a:avLst/>
          </a:prstGeom>
          <a:noFill/>
        </p:spPr>
        <p:txBody>
          <a:bodyPr wrap="square">
            <a:spAutoFit/>
          </a:bodyPr>
          <a:lstStyle/>
          <a:p>
            <a:r>
              <a:rPr lang="en-US" sz="1000" dirty="0">
                <a:solidFill>
                  <a:srgbClr val="7030A0"/>
                </a:solidFill>
                <a:ea typeface="ＭＳ Ｐゴシック" charset="0"/>
                <a:cs typeface="Gill Sans" charset="0"/>
              </a:rPr>
              <a:t>2025 </a:t>
            </a:r>
            <a:r>
              <a:rPr lang="en-US" sz="1000" dirty="0" err="1">
                <a:solidFill>
                  <a:srgbClr val="7030A0"/>
                </a:solidFill>
                <a:ea typeface="ＭＳ Ｐゴシック" charset="0"/>
                <a:cs typeface="Gill Sans" charset="0"/>
              </a:rPr>
              <a:t>AquaEcomics</a:t>
            </a:r>
            <a:endParaRPr lang="en-US" sz="1000" dirty="0">
              <a:solidFill>
                <a:srgbClr val="7030A0"/>
              </a:solidFill>
              <a:ea typeface="ＭＳ Ｐゴシック" charset="0"/>
              <a:cs typeface="Gill Sans" charset="0"/>
            </a:endParaRPr>
          </a:p>
          <a:p>
            <a:r>
              <a:rPr lang="en-US" sz="1000" dirty="0">
                <a:solidFill>
                  <a:srgbClr val="7030A0"/>
                </a:solidFill>
                <a:ea typeface="ＭＳ Ｐゴシック" charset="0"/>
                <a:cs typeface="Gill Sans" charset="0"/>
              </a:rPr>
              <a:t>Evian-les-Bains, France</a:t>
            </a:r>
          </a:p>
          <a:p>
            <a:r>
              <a:rPr lang="en-US" sz="1000" dirty="0">
                <a:solidFill>
                  <a:srgbClr val="7030A0"/>
                </a:solidFill>
                <a:ea typeface="ＭＳ Ｐゴシック" charset="0"/>
                <a:cs typeface="Gill Sans" charset="0"/>
              </a:rPr>
              <a:t>Mar 17-20, 2025</a:t>
            </a:r>
          </a:p>
        </p:txBody>
      </p:sp>
      <p:cxnSp>
        <p:nvCxnSpPr>
          <p:cNvPr id="8" name="Straight Connector 7">
            <a:extLst>
              <a:ext uri="{FF2B5EF4-FFF2-40B4-BE49-F238E27FC236}">
                <a16:creationId xmlns:a16="http://schemas.microsoft.com/office/drawing/2014/main" id="{7ED01466-F801-FF02-D2F2-1299D130E5AC}"/>
              </a:ext>
            </a:extLst>
          </p:cNvPr>
          <p:cNvCxnSpPr>
            <a:cxnSpLocks/>
          </p:cNvCxnSpPr>
          <p:nvPr/>
        </p:nvCxnSpPr>
        <p:spPr>
          <a:xfrm>
            <a:off x="410633" y="4127171"/>
            <a:ext cx="11370733" cy="0"/>
          </a:xfrm>
          <a:prstGeom prst="line">
            <a:avLst/>
          </a:prstGeom>
          <a:ln w="38100">
            <a:solidFill>
              <a:srgbClr val="166389"/>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25174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92037A0-F297-C875-6D45-36817138F61D}"/>
              </a:ext>
            </a:extLst>
          </p:cNvPr>
          <p:cNvSpPr txBox="1">
            <a:spLocks/>
          </p:cNvSpPr>
          <p:nvPr/>
        </p:nvSpPr>
        <p:spPr>
          <a:xfrm>
            <a:off x="538480" y="119325"/>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4000" dirty="0">
                <a:solidFill>
                  <a:srgbClr val="073763"/>
                </a:solidFill>
                <a:latin typeface="Avenir"/>
              </a:rPr>
              <a:t>FIDO: internet control</a:t>
            </a:r>
          </a:p>
        </p:txBody>
      </p:sp>
      <p:cxnSp>
        <p:nvCxnSpPr>
          <p:cNvPr id="5" name="Straight Connector 4">
            <a:extLst>
              <a:ext uri="{FF2B5EF4-FFF2-40B4-BE49-F238E27FC236}">
                <a16:creationId xmlns:a16="http://schemas.microsoft.com/office/drawing/2014/main" id="{348878DC-B676-5D90-231A-1574BC248C2C}"/>
              </a:ext>
            </a:extLst>
          </p:cNvPr>
          <p:cNvCxnSpPr>
            <a:cxnSpLocks/>
          </p:cNvCxnSpPr>
          <p:nvPr/>
        </p:nvCxnSpPr>
        <p:spPr>
          <a:xfrm>
            <a:off x="638387" y="1009504"/>
            <a:ext cx="11370733" cy="0"/>
          </a:xfrm>
          <a:prstGeom prst="line">
            <a:avLst/>
          </a:prstGeom>
          <a:ln w="38100">
            <a:solidFill>
              <a:srgbClr val="166389"/>
            </a:solidFill>
          </a:ln>
          <a:effectLst/>
        </p:spPr>
        <p:style>
          <a:lnRef idx="2">
            <a:schemeClr val="accent1"/>
          </a:lnRef>
          <a:fillRef idx="0">
            <a:schemeClr val="accent1"/>
          </a:fillRef>
          <a:effectRef idx="1">
            <a:schemeClr val="accent1"/>
          </a:effectRef>
          <a:fontRef idx="minor">
            <a:schemeClr val="tx1"/>
          </a:fontRef>
        </p:style>
      </p:cxnSp>
      <p:sp>
        <p:nvSpPr>
          <p:cNvPr id="20" name="Content Placeholder 4">
            <a:extLst>
              <a:ext uri="{FF2B5EF4-FFF2-40B4-BE49-F238E27FC236}">
                <a16:creationId xmlns:a16="http://schemas.microsoft.com/office/drawing/2014/main" id="{64527839-903B-1C56-9D83-5AB3C21CA5E5}"/>
              </a:ext>
            </a:extLst>
          </p:cNvPr>
          <p:cNvSpPr txBox="1">
            <a:spLocks/>
          </p:cNvSpPr>
          <p:nvPr/>
        </p:nvSpPr>
        <p:spPr>
          <a:xfrm>
            <a:off x="5664477" y="5367358"/>
            <a:ext cx="2314851" cy="38640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600" dirty="0"/>
              <a:t>Bluetooth or hardwire</a:t>
            </a:r>
          </a:p>
        </p:txBody>
      </p:sp>
      <p:grpSp>
        <p:nvGrpSpPr>
          <p:cNvPr id="15" name="Group 14">
            <a:extLst>
              <a:ext uri="{FF2B5EF4-FFF2-40B4-BE49-F238E27FC236}">
                <a16:creationId xmlns:a16="http://schemas.microsoft.com/office/drawing/2014/main" id="{E0CAC545-BA6B-09A5-7944-54ACDC7B95ED}"/>
              </a:ext>
            </a:extLst>
          </p:cNvPr>
          <p:cNvGrpSpPr/>
          <p:nvPr/>
        </p:nvGrpSpPr>
        <p:grpSpPr>
          <a:xfrm>
            <a:off x="10609646" y="3919696"/>
            <a:ext cx="1143461" cy="2338574"/>
            <a:chOff x="734405" y="1622686"/>
            <a:chExt cx="2002844" cy="4096157"/>
          </a:xfrm>
        </p:grpSpPr>
        <mc:AlternateContent xmlns:mc="http://schemas.openxmlformats.org/markup-compatibility/2006" xmlns:am3d="http://schemas.microsoft.com/office/drawing/2017/model3d">
          <mc:Choice Requires="am3d">
            <p:graphicFrame>
              <p:nvGraphicFramePr>
                <p:cNvPr id="12" name="3D Model 11" descr="Mobile phone">
                  <a:extLst>
                    <a:ext uri="{FF2B5EF4-FFF2-40B4-BE49-F238E27FC236}">
                      <a16:creationId xmlns:a16="http://schemas.microsoft.com/office/drawing/2014/main" id="{3CEAD744-740F-5410-66F4-14559A30B6C5}"/>
                    </a:ext>
                  </a:extLst>
                </p:cNvPr>
                <p:cNvGraphicFramePr>
                  <a:graphicFrameLocks noChangeAspect="1"/>
                </p:cNvGraphicFramePr>
                <p:nvPr>
                  <p:extLst>
                    <p:ext uri="{D42A27DB-BD31-4B8C-83A1-F6EECF244321}">
                      <p14:modId xmlns:p14="http://schemas.microsoft.com/office/powerpoint/2010/main" val="1555143680"/>
                    </p:ext>
                  </p:extLst>
                </p:nvPr>
              </p:nvGraphicFramePr>
              <p:xfrm>
                <a:off x="734405" y="1622686"/>
                <a:ext cx="2002844" cy="4096157"/>
              </p:xfrm>
              <a:graphic>
                <a:graphicData uri="http://schemas.microsoft.com/office/drawing/2017/model3d">
                  <am3d:model3d r:embed="rId3">
                    <am3d:spPr>
                      <a:xfrm>
                        <a:off x="0" y="0"/>
                        <a:ext cx="2002844" cy="4096157"/>
                      </a:xfrm>
                      <a:prstGeom prst="rect">
                        <a:avLst/>
                      </a:prstGeom>
                    </am3d:spPr>
                    <am3d:camera>
                      <am3d:pos x="0" y="0" z="52500700"/>
                      <am3d:up dx="0" dy="36000000" dz="0"/>
                      <am3d:lookAt x="0" y="0" z="0"/>
                      <am3d:perspective fov="2700000"/>
                    </am3d:camera>
                    <am3d:trans>
                      <am3d:meterPerModelUnit n="32307497" d="1000000"/>
                      <am3d:preTrans dx="-44610" dy="-17992235" dz="888902"/>
                      <am3d:scale>
                        <am3d:sx n="1000000" d="1000000"/>
                        <am3d:sy n="1000000" d="1000000"/>
                        <am3d:sz n="1000000" d="1000000"/>
                      </am3d:scale>
                      <am3d:rot ax="161557" ay="147763" az="6949"/>
                      <am3d:postTrans dx="0" dy="0" dz="0"/>
                    </am3d:trans>
                    <am3d:raster rName="Office3DRenderer" rVer="16.0.8326">
                      <am3d:blip r:embed="rId4"/>
                    </am3d:raster>
                    <am3d:objViewport viewportSz="2701003"/>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12" name="3D Model 11" descr="Mobile phone">
                  <a:extLst>
                    <a:ext uri="{FF2B5EF4-FFF2-40B4-BE49-F238E27FC236}">
                      <a16:creationId xmlns:a16="http://schemas.microsoft.com/office/drawing/2014/main" id="{3CEAD744-740F-5410-66F4-14559A30B6C5}"/>
                    </a:ext>
                  </a:extLst>
                </p:cNvPr>
                <p:cNvPicPr>
                  <a:picLocks noGrp="1" noRot="1" noChangeAspect="1" noMove="1" noResize="1" noEditPoints="1" noAdjustHandles="1" noChangeArrowheads="1" noChangeShapeType="1" noCrop="1"/>
                </p:cNvPicPr>
                <p:nvPr/>
              </p:nvPicPr>
              <p:blipFill>
                <a:blip r:embed="rId5"/>
                <a:stretch>
                  <a:fillRect/>
                </a:stretch>
              </p:blipFill>
              <p:spPr>
                <a:xfrm>
                  <a:off x="10609646" y="3919696"/>
                  <a:ext cx="1143461" cy="2338574"/>
                </a:xfrm>
                <a:prstGeom prst="rect">
                  <a:avLst/>
                </a:prstGeom>
              </p:spPr>
            </p:pic>
          </mc:Fallback>
        </mc:AlternateContent>
        <p:pic>
          <p:nvPicPr>
            <p:cNvPr id="14" name="Picture 13">
              <a:extLst>
                <a:ext uri="{FF2B5EF4-FFF2-40B4-BE49-F238E27FC236}">
                  <a16:creationId xmlns:a16="http://schemas.microsoft.com/office/drawing/2014/main" id="{B97C23B8-B07C-4873-071E-1D0ABE07EBDC}"/>
                </a:ext>
              </a:extLst>
            </p:cNvPr>
            <p:cNvPicPr>
              <a:picLocks noChangeAspect="1"/>
            </p:cNvPicPr>
            <p:nvPr/>
          </p:nvPicPr>
          <p:blipFill>
            <a:blip r:embed="rId6"/>
            <a:stretch>
              <a:fillRect/>
            </a:stretch>
          </p:blipFill>
          <p:spPr>
            <a:xfrm>
              <a:off x="878315" y="2076420"/>
              <a:ext cx="1710773" cy="3245593"/>
            </a:xfrm>
            <a:prstGeom prst="rect">
              <a:avLst/>
            </a:prstGeom>
          </p:spPr>
        </p:pic>
      </p:grpSp>
      <p:grpSp>
        <p:nvGrpSpPr>
          <p:cNvPr id="36" name="Group 35">
            <a:extLst>
              <a:ext uri="{FF2B5EF4-FFF2-40B4-BE49-F238E27FC236}">
                <a16:creationId xmlns:a16="http://schemas.microsoft.com/office/drawing/2014/main" id="{0BB59309-8162-3B74-F07D-C3DA701ED8B1}"/>
              </a:ext>
            </a:extLst>
          </p:cNvPr>
          <p:cNvGrpSpPr/>
          <p:nvPr/>
        </p:nvGrpSpPr>
        <p:grpSpPr>
          <a:xfrm>
            <a:off x="6545443" y="725514"/>
            <a:ext cx="3143891" cy="2212524"/>
            <a:chOff x="4825848" y="887802"/>
            <a:chExt cx="3143891" cy="2212524"/>
          </a:xfrm>
        </p:grpSpPr>
        <mc:AlternateContent xmlns:mc="http://schemas.openxmlformats.org/markup-compatibility/2006" xmlns:am3d="http://schemas.microsoft.com/office/drawing/2017/model3d">
          <mc:Choice Requires="am3d">
            <p:graphicFrame>
              <p:nvGraphicFramePr>
                <p:cNvPr id="8" name="3D Model 7" descr="Cloud">
                  <a:extLst>
                    <a:ext uri="{FF2B5EF4-FFF2-40B4-BE49-F238E27FC236}">
                      <a16:creationId xmlns:a16="http://schemas.microsoft.com/office/drawing/2014/main" id="{E3A79A8F-474B-5A06-0664-FB9C4779858F}"/>
                    </a:ext>
                  </a:extLst>
                </p:cNvPr>
                <p:cNvGraphicFramePr>
                  <a:graphicFrameLocks noChangeAspect="1"/>
                </p:cNvGraphicFramePr>
                <p:nvPr>
                  <p:extLst>
                    <p:ext uri="{D42A27DB-BD31-4B8C-83A1-F6EECF244321}">
                      <p14:modId xmlns:p14="http://schemas.microsoft.com/office/powerpoint/2010/main" val="191687141"/>
                    </p:ext>
                  </p:extLst>
                </p:nvPr>
              </p:nvGraphicFramePr>
              <p:xfrm>
                <a:off x="4825848" y="887802"/>
                <a:ext cx="2540304" cy="2212524"/>
              </p:xfrm>
              <a:graphic>
                <a:graphicData uri="http://schemas.microsoft.com/office/drawing/2017/model3d">
                  <am3d:model3d r:embed="rId7">
                    <am3d:spPr>
                      <a:xfrm>
                        <a:off x="0" y="0"/>
                        <a:ext cx="2540304" cy="2212524"/>
                      </a:xfrm>
                      <a:prstGeom prst="rect">
                        <a:avLst/>
                      </a:prstGeom>
                    </am3d:spPr>
                    <am3d:camera>
                      <am3d:pos x="0" y="0" z="65930006"/>
                      <am3d:up dx="0" dy="36000000" dz="0"/>
                      <am3d:lookAt x="0" y="0" z="0"/>
                      <am3d:perspective fov="2700000"/>
                    </am3d:camera>
                    <am3d:trans>
                      <am3d:meterPerModelUnit n="6072774" d="1000000"/>
                      <am3d:preTrans dx="983301" dy="-9956585" dz="-601184"/>
                      <am3d:scale>
                        <am3d:sx n="1000000" d="1000000"/>
                        <am3d:sy n="1000000" d="1000000"/>
                        <am3d:sz n="1000000" d="1000000"/>
                      </am3d:scale>
                      <am3d:rot ax="1785321" ay="653657" az="369991"/>
                      <am3d:postTrans dx="0" dy="0" dz="0"/>
                    </am3d:trans>
                    <am3d:raster rName="Office3DRenderer" rVer="16.0.8326">
                      <am3d:blip r:embed="rId8"/>
                    </am3d:raster>
                    <am3d:objViewport viewportSz="372851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8" name="3D Model 7" descr="Cloud">
                  <a:extLst>
                    <a:ext uri="{FF2B5EF4-FFF2-40B4-BE49-F238E27FC236}">
                      <a16:creationId xmlns:a16="http://schemas.microsoft.com/office/drawing/2014/main" id="{E3A79A8F-474B-5A06-0664-FB9C4779858F}"/>
                    </a:ext>
                  </a:extLst>
                </p:cNvPr>
                <p:cNvPicPr>
                  <a:picLocks noGrp="1" noRot="1" noChangeAspect="1" noMove="1" noResize="1" noEditPoints="1" noAdjustHandles="1" noChangeArrowheads="1" noChangeShapeType="1" noCrop="1"/>
                </p:cNvPicPr>
                <p:nvPr/>
              </p:nvPicPr>
              <p:blipFill>
                <a:blip r:embed="rId9"/>
                <a:stretch>
                  <a:fillRect/>
                </a:stretch>
              </p:blipFill>
              <p:spPr>
                <a:xfrm>
                  <a:off x="6545443" y="725514"/>
                  <a:ext cx="2540304" cy="2212524"/>
                </a:xfrm>
                <a:prstGeom prst="rect">
                  <a:avLst/>
                </a:prstGeom>
              </p:spPr>
            </p:pic>
          </mc:Fallback>
        </mc:AlternateContent>
        <p:sp>
          <p:nvSpPr>
            <p:cNvPr id="19" name="TextBox 18">
              <a:extLst>
                <a:ext uri="{FF2B5EF4-FFF2-40B4-BE49-F238E27FC236}">
                  <a16:creationId xmlns:a16="http://schemas.microsoft.com/office/drawing/2014/main" id="{53328A76-EEE1-8F50-7537-E6E4D86F24B0}"/>
                </a:ext>
              </a:extLst>
            </p:cNvPr>
            <p:cNvSpPr txBox="1"/>
            <p:nvPr/>
          </p:nvSpPr>
          <p:spPr>
            <a:xfrm>
              <a:off x="5185442" y="2030802"/>
              <a:ext cx="2784297" cy="307777"/>
            </a:xfrm>
            <a:prstGeom prst="rect">
              <a:avLst/>
            </a:prstGeom>
            <a:noFill/>
          </p:spPr>
          <p:txBody>
            <a:bodyPr wrap="square" rtlCol="0">
              <a:spAutoFit/>
            </a:bodyPr>
            <a:lstStyle/>
            <a:p>
              <a:r>
                <a:rPr lang="en-US" sz="1400" dirty="0"/>
                <a:t>Amazon Web Service (AWS)</a:t>
              </a:r>
            </a:p>
          </p:txBody>
        </p:sp>
      </p:grpSp>
      <p:grpSp>
        <p:nvGrpSpPr>
          <p:cNvPr id="23" name="Group 22">
            <a:extLst>
              <a:ext uri="{FF2B5EF4-FFF2-40B4-BE49-F238E27FC236}">
                <a16:creationId xmlns:a16="http://schemas.microsoft.com/office/drawing/2014/main" id="{281C7B98-6D5B-AB07-7919-525385049193}"/>
              </a:ext>
            </a:extLst>
          </p:cNvPr>
          <p:cNvGrpSpPr/>
          <p:nvPr/>
        </p:nvGrpSpPr>
        <p:grpSpPr>
          <a:xfrm>
            <a:off x="7933161" y="3787294"/>
            <a:ext cx="2655067" cy="2443556"/>
            <a:chOff x="6724176" y="2866014"/>
            <a:chExt cx="2990488" cy="2752256"/>
          </a:xfrm>
        </p:grpSpPr>
        <mc:AlternateContent xmlns:mc="http://schemas.openxmlformats.org/markup-compatibility/2006" xmlns:am3d="http://schemas.microsoft.com/office/drawing/2017/model3d">
          <mc:Choice Requires="am3d">
            <p:graphicFrame>
              <p:nvGraphicFramePr>
                <p:cNvPr id="10" name="3D Model 9" descr="Laptop">
                  <a:extLst>
                    <a:ext uri="{FF2B5EF4-FFF2-40B4-BE49-F238E27FC236}">
                      <a16:creationId xmlns:a16="http://schemas.microsoft.com/office/drawing/2014/main" id="{512E047F-4CCF-CFC2-25EE-B41AACD84B3F}"/>
                    </a:ext>
                  </a:extLst>
                </p:cNvPr>
                <p:cNvGraphicFramePr>
                  <a:graphicFrameLocks noChangeAspect="1"/>
                </p:cNvGraphicFramePr>
                <p:nvPr>
                  <p:extLst>
                    <p:ext uri="{D42A27DB-BD31-4B8C-83A1-F6EECF244321}">
                      <p14:modId xmlns:p14="http://schemas.microsoft.com/office/powerpoint/2010/main" val="2768045576"/>
                    </p:ext>
                  </p:extLst>
                </p:nvPr>
              </p:nvGraphicFramePr>
              <p:xfrm>
                <a:off x="6724176" y="2866014"/>
                <a:ext cx="2990488" cy="2752256"/>
              </p:xfrm>
              <a:graphic>
                <a:graphicData uri="http://schemas.microsoft.com/office/drawing/2017/model3d">
                  <am3d:model3d r:embed="rId10">
                    <am3d:spPr>
                      <a:xfrm>
                        <a:off x="0" y="0"/>
                        <a:ext cx="2990488" cy="2752256"/>
                      </a:xfrm>
                      <a:prstGeom prst="rect">
                        <a:avLst/>
                      </a:prstGeom>
                      <a:scene3d>
                        <a:camera prst="orthographicFront">
                          <a:rot lat="0" lon="0" rev="0"/>
                        </a:camera>
                        <a:lightRig rig="threePt" dir="t"/>
                      </a:scene3d>
                    </am3d:spPr>
                    <am3d:camera>
                      <am3d:pos x="0" y="0" z="70087151"/>
                      <am3d:up dx="0" dy="36000000" dz="0"/>
                      <am3d:lookAt x="0" y="0" z="0"/>
                      <am3d:perspective fov="2700000"/>
                    </am3d:camera>
                    <am3d:trans>
                      <am3d:meterPerModelUnit n="1970604" d="1000000"/>
                      <am3d:preTrans dx="0" dy="-12157734" dz="3432165"/>
                      <am3d:scale>
                        <am3d:sx n="1000000" d="1000000"/>
                        <am3d:sy n="1000000" d="1000000"/>
                        <am3d:sz n="1000000" d="1000000"/>
                      </am3d:scale>
                      <am3d:rot ax="1338041" ay="-23650" az="-9681"/>
                      <am3d:postTrans dx="0" dy="0" dz="0"/>
                    </am3d:trans>
                    <am3d:raster rName="Office3DRenderer" rVer="16.0.8326">
                      <am3d:blip r:embed="rId11"/>
                    </am3d:raster>
                    <am3d:objViewport viewportSz="351008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10" name="3D Model 9" descr="Laptop">
                  <a:extLst>
                    <a:ext uri="{FF2B5EF4-FFF2-40B4-BE49-F238E27FC236}">
                      <a16:creationId xmlns:a16="http://schemas.microsoft.com/office/drawing/2014/main" id="{512E047F-4CCF-CFC2-25EE-B41AACD84B3F}"/>
                    </a:ext>
                  </a:extLst>
                </p:cNvPr>
                <p:cNvPicPr>
                  <a:picLocks noGrp="1" noRot="1" noChangeAspect="1" noMove="1" noResize="1" noEditPoints="1" noAdjustHandles="1" noChangeArrowheads="1" noChangeShapeType="1" noCrop="1"/>
                </p:cNvPicPr>
                <p:nvPr/>
              </p:nvPicPr>
              <p:blipFill>
                <a:blip r:embed="rId12"/>
                <a:stretch>
                  <a:fillRect/>
                </a:stretch>
              </p:blipFill>
              <p:spPr>
                <a:xfrm>
                  <a:off x="7933161" y="3787294"/>
                  <a:ext cx="2655067" cy="2443556"/>
                </a:xfrm>
                <a:prstGeom prst="rect">
                  <a:avLst/>
                </a:prstGeom>
                <a:scene3d>
                  <a:camera prst="orthographicFront">
                    <a:rot lat="0" lon="0" rev="0"/>
                  </a:camera>
                  <a:lightRig rig="threePt" dir="t"/>
                </a:scene3d>
              </p:spPr>
            </p:pic>
          </mc:Fallback>
        </mc:AlternateContent>
        <p:pic>
          <p:nvPicPr>
            <p:cNvPr id="22" name="Picture 21">
              <a:extLst>
                <a:ext uri="{FF2B5EF4-FFF2-40B4-BE49-F238E27FC236}">
                  <a16:creationId xmlns:a16="http://schemas.microsoft.com/office/drawing/2014/main" id="{37974892-57CB-1B13-2924-50421ADB63E0}"/>
                </a:ext>
              </a:extLst>
            </p:cNvPr>
            <p:cNvPicPr>
              <a:picLocks noChangeAspect="1"/>
            </p:cNvPicPr>
            <p:nvPr/>
          </p:nvPicPr>
          <p:blipFill>
            <a:blip r:embed="rId6"/>
            <a:srcRect b="27290"/>
            <a:stretch/>
          </p:blipFill>
          <p:spPr>
            <a:xfrm>
              <a:off x="7239806" y="3297262"/>
              <a:ext cx="1955565" cy="1202819"/>
            </a:xfrm>
            <a:prstGeom prst="rect">
              <a:avLst/>
            </a:prstGeom>
          </p:spPr>
        </p:pic>
      </p:grpSp>
      <p:sp>
        <p:nvSpPr>
          <p:cNvPr id="24" name="Up-Down Arrow 23">
            <a:extLst>
              <a:ext uri="{FF2B5EF4-FFF2-40B4-BE49-F238E27FC236}">
                <a16:creationId xmlns:a16="http://schemas.microsoft.com/office/drawing/2014/main" id="{8BFDE9A6-5D26-7D88-52BD-B521E3B7A178}"/>
              </a:ext>
            </a:extLst>
          </p:cNvPr>
          <p:cNvSpPr/>
          <p:nvPr/>
        </p:nvSpPr>
        <p:spPr>
          <a:xfrm rot="18492135">
            <a:off x="9895550" y="1977745"/>
            <a:ext cx="196755" cy="2324446"/>
          </a:xfrm>
          <a:prstGeom prst="upDownArrow">
            <a:avLst>
              <a:gd name="adj1" fmla="val 13310"/>
              <a:gd name="adj2" fmla="val 8868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A4AA1DF0-ECB2-9CEB-4AB5-E62F52531136}"/>
              </a:ext>
            </a:extLst>
          </p:cNvPr>
          <p:cNvGrpSpPr/>
          <p:nvPr/>
        </p:nvGrpSpPr>
        <p:grpSpPr>
          <a:xfrm>
            <a:off x="1797858" y="3602168"/>
            <a:ext cx="1680098" cy="1884018"/>
            <a:chOff x="574630" y="3568801"/>
            <a:chExt cx="2314851" cy="2595813"/>
          </a:xfrm>
        </p:grpSpPr>
        <mc:AlternateContent xmlns:mc="http://schemas.openxmlformats.org/markup-compatibility/2006" xmlns:am3d="http://schemas.microsoft.com/office/drawing/2017/model3d">
          <mc:Choice Requires="am3d">
            <p:graphicFrame>
              <p:nvGraphicFramePr>
                <p:cNvPr id="25" name="3D Model 24" descr="Light Gray Cube">
                  <a:extLst>
                    <a:ext uri="{FF2B5EF4-FFF2-40B4-BE49-F238E27FC236}">
                      <a16:creationId xmlns:a16="http://schemas.microsoft.com/office/drawing/2014/main" id="{390C0CDE-853F-1355-1FE7-DD57C881563B}"/>
                    </a:ext>
                  </a:extLst>
                </p:cNvPr>
                <p:cNvGraphicFramePr>
                  <a:graphicFrameLocks noChangeAspect="1"/>
                </p:cNvGraphicFramePr>
                <p:nvPr>
                  <p:extLst>
                    <p:ext uri="{D42A27DB-BD31-4B8C-83A1-F6EECF244321}">
                      <p14:modId xmlns:p14="http://schemas.microsoft.com/office/powerpoint/2010/main" val="1893876441"/>
                    </p:ext>
                  </p:extLst>
                </p:nvPr>
              </p:nvGraphicFramePr>
              <p:xfrm>
                <a:off x="574630" y="3568801"/>
                <a:ext cx="2314851" cy="2595813"/>
              </p:xfrm>
              <a:graphic>
                <a:graphicData uri="http://schemas.microsoft.com/office/drawing/2017/model3d">
                  <am3d:model3d r:embed="rId13">
                    <am3d:spPr>
                      <a:xfrm>
                        <a:off x="0" y="0"/>
                        <a:ext cx="2314851" cy="2595813"/>
                      </a:xfrm>
                      <a:prstGeom prst="rect">
                        <a:avLst/>
                      </a:prstGeom>
                    </am3d:spPr>
                    <am3d:camera>
                      <am3d:pos x="0" y="0" z="81469193"/>
                      <am3d:up dx="0" dy="36000000" dz="0"/>
                      <am3d:lookAt x="0" y="0" z="0"/>
                      <am3d:perspective fov="2700000"/>
                    </am3d:camera>
                    <am3d:trans>
                      <am3d:meterPerModelUnit n="7140529" d="1000000"/>
                      <am3d:preTrans dx="0" dy="-17999995" dz="5866"/>
                      <am3d:scale>
                        <am3d:sx n="1000000" d="1000000"/>
                        <am3d:sy n="1000000" d="1000000"/>
                        <am3d:sz n="1000000" d="1000000"/>
                      </am3d:scale>
                      <am3d:rot ax="1636528" ay="-1811874" az="-872317"/>
                      <am3d:postTrans dx="0" dy="0" dz="0"/>
                    </am3d:trans>
                    <am3d:raster rName="Office3DRenderer" rVer="16.0.8326">
                      <am3d:blip r:embed="rId14"/>
                    </am3d:raster>
                    <am3d:objViewport viewportSz="1942764"/>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xmlns="">
            <p:pic>
              <p:nvPicPr>
                <p:cNvPr id="25" name="3D Model 24" descr="Light Gray Cube">
                  <a:extLst>
                    <a:ext uri="{FF2B5EF4-FFF2-40B4-BE49-F238E27FC236}">
                      <a16:creationId xmlns:a16="http://schemas.microsoft.com/office/drawing/2014/main" id="{390C0CDE-853F-1355-1FE7-DD57C881563B}"/>
                    </a:ext>
                  </a:extLst>
                </p:cNvPr>
                <p:cNvPicPr>
                  <a:picLocks noGrp="1" noRot="1" noChangeAspect="1" noMove="1" noResize="1" noEditPoints="1" noAdjustHandles="1" noChangeArrowheads="1" noChangeShapeType="1" noCrop="1"/>
                </p:cNvPicPr>
                <p:nvPr/>
              </p:nvPicPr>
              <p:blipFill>
                <a:blip r:embed="rId15"/>
                <a:stretch>
                  <a:fillRect/>
                </a:stretch>
              </p:blipFill>
              <p:spPr>
                <a:xfrm>
                  <a:off x="1797858" y="3602168"/>
                  <a:ext cx="1680098" cy="1884018"/>
                </a:xfrm>
                <a:prstGeom prst="rect">
                  <a:avLst/>
                </a:prstGeom>
              </p:spPr>
            </p:pic>
          </mc:Fallback>
        </mc:AlternateContent>
        <p:pic>
          <p:nvPicPr>
            <p:cNvPr id="27" name="Picture 26">
              <a:extLst>
                <a:ext uri="{FF2B5EF4-FFF2-40B4-BE49-F238E27FC236}">
                  <a16:creationId xmlns:a16="http://schemas.microsoft.com/office/drawing/2014/main" id="{1FE8D1B5-AD8D-1AE6-4501-82DB4FD95763}"/>
                </a:ext>
              </a:extLst>
            </p:cNvPr>
            <p:cNvPicPr>
              <a:picLocks noChangeAspect="1"/>
            </p:cNvPicPr>
            <p:nvPr/>
          </p:nvPicPr>
          <p:blipFill>
            <a:blip r:embed="rId16"/>
            <a:srcRect l="27055" t="30646" r="31950" b="33293"/>
            <a:stretch/>
          </p:blipFill>
          <p:spPr>
            <a:xfrm>
              <a:off x="839177" y="4486307"/>
              <a:ext cx="1086942" cy="738838"/>
            </a:xfrm>
            <a:prstGeom prst="rect">
              <a:avLst/>
            </a:prstGeom>
            <a:scene3d>
              <a:camera prst="isometricLeftDown">
                <a:rot lat="1200000" lon="1800000" rev="0"/>
              </a:camera>
              <a:lightRig rig="threePt" dir="t"/>
            </a:scene3d>
          </p:spPr>
        </p:pic>
      </p:grpSp>
      <p:sp>
        <p:nvSpPr>
          <p:cNvPr id="29" name="Up-Down Arrow 28">
            <a:extLst>
              <a:ext uri="{FF2B5EF4-FFF2-40B4-BE49-F238E27FC236}">
                <a16:creationId xmlns:a16="http://schemas.microsoft.com/office/drawing/2014/main" id="{C3A72259-C62C-04D1-CA18-6963C75D8C42}"/>
              </a:ext>
            </a:extLst>
          </p:cNvPr>
          <p:cNvSpPr/>
          <p:nvPr/>
        </p:nvSpPr>
        <p:spPr>
          <a:xfrm rot="5400000">
            <a:off x="6012074" y="1659965"/>
            <a:ext cx="184371" cy="945241"/>
          </a:xfrm>
          <a:prstGeom prst="upDownArrow">
            <a:avLst>
              <a:gd name="adj1" fmla="val 18318"/>
              <a:gd name="adj2" fmla="val 4225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41">
            <a:extLst>
              <a:ext uri="{FF2B5EF4-FFF2-40B4-BE49-F238E27FC236}">
                <a16:creationId xmlns:a16="http://schemas.microsoft.com/office/drawing/2014/main" id="{533F413A-92E0-7486-9139-93E2F912ACC0}"/>
              </a:ext>
            </a:extLst>
          </p:cNvPr>
          <p:cNvGrpSpPr/>
          <p:nvPr/>
        </p:nvGrpSpPr>
        <p:grpSpPr>
          <a:xfrm>
            <a:off x="3757047" y="1694907"/>
            <a:ext cx="1812123" cy="850513"/>
            <a:chOff x="3702628" y="1956565"/>
            <a:chExt cx="1812123" cy="850513"/>
          </a:xfrm>
        </p:grpSpPr>
        <p:sp>
          <p:nvSpPr>
            <p:cNvPr id="33" name="Content Placeholder 4">
              <a:extLst>
                <a:ext uri="{FF2B5EF4-FFF2-40B4-BE49-F238E27FC236}">
                  <a16:creationId xmlns:a16="http://schemas.microsoft.com/office/drawing/2014/main" id="{F23D893F-7CEA-21E9-567C-0BA484271E38}"/>
                </a:ext>
              </a:extLst>
            </p:cNvPr>
            <p:cNvSpPr txBox="1">
              <a:spLocks/>
            </p:cNvSpPr>
            <p:nvPr/>
          </p:nvSpPr>
          <p:spPr>
            <a:xfrm>
              <a:off x="4421623" y="2199525"/>
              <a:ext cx="379798" cy="38640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600" dirty="0"/>
                <a:t>or</a:t>
              </a:r>
            </a:p>
          </p:txBody>
        </p:sp>
        <p:grpSp>
          <p:nvGrpSpPr>
            <p:cNvPr id="41" name="Group 40">
              <a:extLst>
                <a:ext uri="{FF2B5EF4-FFF2-40B4-BE49-F238E27FC236}">
                  <a16:creationId xmlns:a16="http://schemas.microsoft.com/office/drawing/2014/main" id="{C3C03B63-8EA7-ED61-5BB5-0873BF07089C}"/>
                </a:ext>
              </a:extLst>
            </p:cNvPr>
            <p:cNvGrpSpPr/>
            <p:nvPr/>
          </p:nvGrpSpPr>
          <p:grpSpPr>
            <a:xfrm>
              <a:off x="3702628" y="1956565"/>
              <a:ext cx="1812123" cy="850513"/>
              <a:chOff x="1788536" y="1982858"/>
              <a:chExt cx="1812123" cy="850513"/>
            </a:xfrm>
          </p:grpSpPr>
          <p:pic>
            <p:nvPicPr>
              <p:cNvPr id="4098" name="Picture 2" descr="cell tower icon">
                <a:hlinkClick r:id="rId17" tooltip="cell tower icon"/>
                <a:extLst>
                  <a:ext uri="{FF2B5EF4-FFF2-40B4-BE49-F238E27FC236}">
                    <a16:creationId xmlns:a16="http://schemas.microsoft.com/office/drawing/2014/main" id="{5F7BC61E-352A-6525-028A-AA7844251D97}"/>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788536" y="1982858"/>
                <a:ext cx="715336" cy="71533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satellite icon">
                <a:hlinkClick r:id="rId19" tooltip="satellite icon"/>
                <a:extLst>
                  <a:ext uri="{FF2B5EF4-FFF2-40B4-BE49-F238E27FC236}">
                    <a16:creationId xmlns:a16="http://schemas.microsoft.com/office/drawing/2014/main" id="{FDCDC6F8-D723-BB6C-26A9-297397DF2E77}"/>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rot="13533389">
                <a:off x="2753153" y="1985865"/>
                <a:ext cx="847506" cy="847506"/>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35" name="Group 34">
            <a:extLst>
              <a:ext uri="{FF2B5EF4-FFF2-40B4-BE49-F238E27FC236}">
                <a16:creationId xmlns:a16="http://schemas.microsoft.com/office/drawing/2014/main" id="{BFF01E58-E81F-0526-DD63-0BA6F0034AF9}"/>
              </a:ext>
            </a:extLst>
          </p:cNvPr>
          <p:cNvGrpSpPr/>
          <p:nvPr/>
        </p:nvGrpSpPr>
        <p:grpSpPr>
          <a:xfrm rot="1356835">
            <a:off x="3028285" y="2926418"/>
            <a:ext cx="1680098" cy="1163977"/>
            <a:chOff x="1383993" y="3118832"/>
            <a:chExt cx="2540000" cy="1759719"/>
          </a:xfrm>
        </p:grpSpPr>
        <p:pic>
          <p:nvPicPr>
            <p:cNvPr id="4102" name="Picture 6" descr="satellite dish icon">
              <a:hlinkClick r:id="rId21" tooltip="satellite dish icon"/>
              <a:extLst>
                <a:ext uri="{FF2B5EF4-FFF2-40B4-BE49-F238E27FC236}">
                  <a16:creationId xmlns:a16="http://schemas.microsoft.com/office/drawing/2014/main" id="{8F25E7E1-0080-3485-704E-2B00D7F648A5}"/>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rot="2715597">
              <a:off x="2274868" y="4084205"/>
              <a:ext cx="794346" cy="794346"/>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radio waves icon">
              <a:hlinkClick r:id="rId23" tooltip="radio waves icon"/>
              <a:extLst>
                <a:ext uri="{FF2B5EF4-FFF2-40B4-BE49-F238E27FC236}">
                  <a16:creationId xmlns:a16="http://schemas.microsoft.com/office/drawing/2014/main" id="{682FB468-8862-0E90-3907-9F0F749B433D}"/>
                </a:ext>
              </a:extLst>
            </p:cNvPr>
            <p:cNvPicPr>
              <a:picLocks noChangeAspect="1" noChangeArrowheads="1"/>
            </p:cNvPicPr>
            <p:nvPr/>
          </p:nvPicPr>
          <p:blipFill rotWithShape="1">
            <a:blip r:embed="rId24">
              <a:extLst>
                <a:ext uri="{28A0092B-C50C-407E-A947-70E740481C1C}">
                  <a14:useLocalDpi xmlns:a14="http://schemas.microsoft.com/office/drawing/2010/main" val="0"/>
                </a:ext>
              </a:extLst>
            </a:blip>
            <a:srcRect r="57170"/>
            <a:stretch/>
          </p:blipFill>
          <p:spPr bwMode="auto">
            <a:xfrm rot="5400000">
              <a:off x="2110055" y="2392770"/>
              <a:ext cx="1087876" cy="25400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3" name="Group 42">
            <a:extLst>
              <a:ext uri="{FF2B5EF4-FFF2-40B4-BE49-F238E27FC236}">
                <a16:creationId xmlns:a16="http://schemas.microsoft.com/office/drawing/2014/main" id="{97CF8F32-F32F-F09D-CDAE-096F5A905F63}"/>
              </a:ext>
            </a:extLst>
          </p:cNvPr>
          <p:cNvGrpSpPr/>
          <p:nvPr/>
        </p:nvGrpSpPr>
        <p:grpSpPr>
          <a:xfrm>
            <a:off x="2982901" y="3936040"/>
            <a:ext cx="2336275" cy="1634577"/>
            <a:chOff x="1582220" y="4596483"/>
            <a:chExt cx="2336275" cy="1634577"/>
          </a:xfrm>
        </p:grpSpPr>
        <p:grpSp>
          <p:nvGrpSpPr>
            <p:cNvPr id="34" name="Group 33">
              <a:extLst>
                <a:ext uri="{FF2B5EF4-FFF2-40B4-BE49-F238E27FC236}">
                  <a16:creationId xmlns:a16="http://schemas.microsoft.com/office/drawing/2014/main" id="{32B373A0-9C52-FD2E-A621-0A713F71C99C}"/>
                </a:ext>
              </a:extLst>
            </p:cNvPr>
            <p:cNvGrpSpPr/>
            <p:nvPr/>
          </p:nvGrpSpPr>
          <p:grpSpPr>
            <a:xfrm>
              <a:off x="1603644" y="5260898"/>
              <a:ext cx="2314851" cy="970162"/>
              <a:chOff x="2471938" y="4575396"/>
              <a:chExt cx="2314851" cy="970162"/>
            </a:xfrm>
          </p:grpSpPr>
          <p:sp>
            <p:nvSpPr>
              <p:cNvPr id="21" name="Content Placeholder 4">
                <a:extLst>
                  <a:ext uri="{FF2B5EF4-FFF2-40B4-BE49-F238E27FC236}">
                    <a16:creationId xmlns:a16="http://schemas.microsoft.com/office/drawing/2014/main" id="{FFCD6F4D-E3F0-BD0C-4F8F-14641A1876D3}"/>
                  </a:ext>
                </a:extLst>
              </p:cNvPr>
              <p:cNvSpPr txBox="1">
                <a:spLocks/>
              </p:cNvSpPr>
              <p:nvPr/>
            </p:nvSpPr>
            <p:spPr>
              <a:xfrm>
                <a:off x="2471938" y="5159156"/>
                <a:ext cx="2314851" cy="38640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600" dirty="0"/>
                  <a:t>Linux Host Computer</a:t>
                </a:r>
              </a:p>
            </p:txBody>
          </p:sp>
          <p:pic>
            <p:nvPicPr>
              <p:cNvPr id="32" name="Picture 31">
                <a:extLst>
                  <a:ext uri="{FF2B5EF4-FFF2-40B4-BE49-F238E27FC236}">
                    <a16:creationId xmlns:a16="http://schemas.microsoft.com/office/drawing/2014/main" id="{B563007E-163F-B3C6-0BA0-85EA939DCA15}"/>
                  </a:ext>
                </a:extLst>
              </p:cNvPr>
              <p:cNvPicPr>
                <a:picLocks noChangeAspect="1"/>
              </p:cNvPicPr>
              <p:nvPr/>
            </p:nvPicPr>
            <p:blipFill>
              <a:blip r:embed="rId25"/>
              <a:stretch>
                <a:fillRect/>
              </a:stretch>
            </p:blipFill>
            <p:spPr>
              <a:xfrm>
                <a:off x="2772817" y="4575396"/>
                <a:ext cx="481384" cy="575509"/>
              </a:xfrm>
              <a:prstGeom prst="rect">
                <a:avLst/>
              </a:prstGeom>
            </p:spPr>
          </p:pic>
        </p:grpSp>
        <p:sp>
          <p:nvSpPr>
            <p:cNvPr id="37" name="Freeform 36">
              <a:extLst>
                <a:ext uri="{FF2B5EF4-FFF2-40B4-BE49-F238E27FC236}">
                  <a16:creationId xmlns:a16="http://schemas.microsoft.com/office/drawing/2014/main" id="{2BF57329-4FA9-39EC-A954-8D003A8D7B8E}"/>
                </a:ext>
              </a:extLst>
            </p:cNvPr>
            <p:cNvSpPr/>
            <p:nvPr/>
          </p:nvSpPr>
          <p:spPr>
            <a:xfrm>
              <a:off x="1582220" y="5414481"/>
              <a:ext cx="318499" cy="137181"/>
            </a:xfrm>
            <a:custGeom>
              <a:avLst/>
              <a:gdLst>
                <a:gd name="connsiteX0" fmla="*/ 0 w 318499"/>
                <a:gd name="connsiteY0" fmla="*/ 0 h 137181"/>
                <a:gd name="connsiteX1" fmla="*/ 82193 w 318499"/>
                <a:gd name="connsiteY1" fmla="*/ 20548 h 137181"/>
                <a:gd name="connsiteX2" fmla="*/ 143838 w 318499"/>
                <a:gd name="connsiteY2" fmla="*/ 102741 h 137181"/>
                <a:gd name="connsiteX3" fmla="*/ 164387 w 318499"/>
                <a:gd name="connsiteY3" fmla="*/ 123290 h 137181"/>
                <a:gd name="connsiteX4" fmla="*/ 318499 w 318499"/>
                <a:gd name="connsiteY4" fmla="*/ 133564 h 1371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499" h="137181">
                  <a:moveTo>
                    <a:pt x="0" y="0"/>
                  </a:moveTo>
                  <a:cubicBezTo>
                    <a:pt x="11048" y="2210"/>
                    <a:pt x="66397" y="11070"/>
                    <a:pt x="82193" y="20548"/>
                  </a:cubicBezTo>
                  <a:cubicBezTo>
                    <a:pt x="104978" y="34219"/>
                    <a:pt x="136187" y="95090"/>
                    <a:pt x="143838" y="102741"/>
                  </a:cubicBezTo>
                  <a:cubicBezTo>
                    <a:pt x="150688" y="109591"/>
                    <a:pt x="156081" y="118306"/>
                    <a:pt x="164387" y="123290"/>
                  </a:cubicBezTo>
                  <a:cubicBezTo>
                    <a:pt x="203170" y="146560"/>
                    <a:pt x="302121" y="133564"/>
                    <a:pt x="318499" y="133564"/>
                  </a:cubicBezTo>
                </a:path>
              </a:pathLst>
            </a:cu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37">
              <a:extLst>
                <a:ext uri="{FF2B5EF4-FFF2-40B4-BE49-F238E27FC236}">
                  <a16:creationId xmlns:a16="http://schemas.microsoft.com/office/drawing/2014/main" id="{A4BC132A-43E8-4417-4C09-80A0F6ADDB1C}"/>
                </a:ext>
              </a:extLst>
            </p:cNvPr>
            <p:cNvSpPr/>
            <p:nvPr/>
          </p:nvSpPr>
          <p:spPr>
            <a:xfrm>
              <a:off x="2170864" y="4596483"/>
              <a:ext cx="131084" cy="668973"/>
            </a:xfrm>
            <a:custGeom>
              <a:avLst/>
              <a:gdLst>
                <a:gd name="connsiteX0" fmla="*/ 0 w 318499"/>
                <a:gd name="connsiteY0" fmla="*/ 0 h 137181"/>
                <a:gd name="connsiteX1" fmla="*/ 82193 w 318499"/>
                <a:gd name="connsiteY1" fmla="*/ 20548 h 137181"/>
                <a:gd name="connsiteX2" fmla="*/ 143838 w 318499"/>
                <a:gd name="connsiteY2" fmla="*/ 102741 h 137181"/>
                <a:gd name="connsiteX3" fmla="*/ 164387 w 318499"/>
                <a:gd name="connsiteY3" fmla="*/ 123290 h 137181"/>
                <a:gd name="connsiteX4" fmla="*/ 318499 w 318499"/>
                <a:gd name="connsiteY4" fmla="*/ 133564 h 137181"/>
                <a:gd name="connsiteX0" fmla="*/ 0 w 318499"/>
                <a:gd name="connsiteY0" fmla="*/ 0 h 178814"/>
                <a:gd name="connsiteX1" fmla="*/ 82193 w 318499"/>
                <a:gd name="connsiteY1" fmla="*/ 62181 h 178814"/>
                <a:gd name="connsiteX2" fmla="*/ 143838 w 318499"/>
                <a:gd name="connsiteY2" fmla="*/ 144374 h 178814"/>
                <a:gd name="connsiteX3" fmla="*/ 164387 w 318499"/>
                <a:gd name="connsiteY3" fmla="*/ 164923 h 178814"/>
                <a:gd name="connsiteX4" fmla="*/ 318499 w 318499"/>
                <a:gd name="connsiteY4" fmla="*/ 175197 h 178814"/>
                <a:gd name="connsiteX0" fmla="*/ 308157 w 474583"/>
                <a:gd name="connsiteY0" fmla="*/ 0 h 202136"/>
                <a:gd name="connsiteX1" fmla="*/ 390350 w 474583"/>
                <a:gd name="connsiteY1" fmla="*/ 62181 h 202136"/>
                <a:gd name="connsiteX2" fmla="*/ 451995 w 474583"/>
                <a:gd name="connsiteY2" fmla="*/ 144374 h 202136"/>
                <a:gd name="connsiteX3" fmla="*/ 472544 w 474583"/>
                <a:gd name="connsiteY3" fmla="*/ 164923 h 202136"/>
                <a:gd name="connsiteX4" fmla="*/ 373 w 474583"/>
                <a:gd name="connsiteY4" fmla="*/ 202136 h 202136"/>
                <a:gd name="connsiteX0" fmla="*/ 308428 w 457687"/>
                <a:gd name="connsiteY0" fmla="*/ 0 h 207160"/>
                <a:gd name="connsiteX1" fmla="*/ 390621 w 457687"/>
                <a:gd name="connsiteY1" fmla="*/ 62181 h 207160"/>
                <a:gd name="connsiteX2" fmla="*/ 452266 w 457687"/>
                <a:gd name="connsiteY2" fmla="*/ 144374 h 207160"/>
                <a:gd name="connsiteX3" fmla="*/ 247062 w 457687"/>
                <a:gd name="connsiteY3" fmla="*/ 194311 h 207160"/>
                <a:gd name="connsiteX4" fmla="*/ 644 w 457687"/>
                <a:gd name="connsiteY4" fmla="*/ 202136 h 207160"/>
                <a:gd name="connsiteX0" fmla="*/ 308428 w 390644"/>
                <a:gd name="connsiteY0" fmla="*/ 0 h 207160"/>
                <a:gd name="connsiteX1" fmla="*/ 390621 w 390644"/>
                <a:gd name="connsiteY1" fmla="*/ 62181 h 207160"/>
                <a:gd name="connsiteX2" fmla="*/ 299336 w 390644"/>
                <a:gd name="connsiteY2" fmla="*/ 141925 h 207160"/>
                <a:gd name="connsiteX3" fmla="*/ 247062 w 390644"/>
                <a:gd name="connsiteY3" fmla="*/ 194311 h 207160"/>
                <a:gd name="connsiteX4" fmla="*/ 644 w 390644"/>
                <a:gd name="connsiteY4" fmla="*/ 202136 h 207160"/>
                <a:gd name="connsiteX0" fmla="*/ 308428 w 318535"/>
                <a:gd name="connsiteY0" fmla="*/ 0 h 207160"/>
                <a:gd name="connsiteX1" fmla="*/ 317797 w 318535"/>
                <a:gd name="connsiteY1" fmla="*/ 67079 h 207160"/>
                <a:gd name="connsiteX2" fmla="*/ 299336 w 318535"/>
                <a:gd name="connsiteY2" fmla="*/ 141925 h 207160"/>
                <a:gd name="connsiteX3" fmla="*/ 247062 w 318535"/>
                <a:gd name="connsiteY3" fmla="*/ 194311 h 207160"/>
                <a:gd name="connsiteX4" fmla="*/ 644 w 318535"/>
                <a:gd name="connsiteY4" fmla="*/ 202136 h 207160"/>
                <a:gd name="connsiteX0" fmla="*/ 286631 w 296738"/>
                <a:gd name="connsiteY0" fmla="*/ 0 h 207160"/>
                <a:gd name="connsiteX1" fmla="*/ 296000 w 296738"/>
                <a:gd name="connsiteY1" fmla="*/ 67079 h 207160"/>
                <a:gd name="connsiteX2" fmla="*/ 277539 w 296738"/>
                <a:gd name="connsiteY2" fmla="*/ 141925 h 207160"/>
                <a:gd name="connsiteX3" fmla="*/ 225265 w 296738"/>
                <a:gd name="connsiteY3" fmla="*/ 194311 h 207160"/>
                <a:gd name="connsiteX4" fmla="*/ 694 w 296738"/>
                <a:gd name="connsiteY4" fmla="*/ 202136 h 207160"/>
                <a:gd name="connsiteX0" fmla="*/ 286527 w 296634"/>
                <a:gd name="connsiteY0" fmla="*/ 0 h 212125"/>
                <a:gd name="connsiteX1" fmla="*/ 295896 w 296634"/>
                <a:gd name="connsiteY1" fmla="*/ 67079 h 212125"/>
                <a:gd name="connsiteX2" fmla="*/ 277435 w 296634"/>
                <a:gd name="connsiteY2" fmla="*/ 141925 h 212125"/>
                <a:gd name="connsiteX3" fmla="*/ 276137 w 296634"/>
                <a:gd name="connsiteY3" fmla="*/ 201658 h 212125"/>
                <a:gd name="connsiteX4" fmla="*/ 590 w 296634"/>
                <a:gd name="connsiteY4" fmla="*/ 202136 h 212125"/>
                <a:gd name="connsiteX0" fmla="*/ 286527 w 304061"/>
                <a:gd name="connsiteY0" fmla="*/ 0 h 212125"/>
                <a:gd name="connsiteX1" fmla="*/ 295896 w 304061"/>
                <a:gd name="connsiteY1" fmla="*/ 67079 h 212125"/>
                <a:gd name="connsiteX2" fmla="*/ 276137 w 304061"/>
                <a:gd name="connsiteY2" fmla="*/ 201658 h 212125"/>
                <a:gd name="connsiteX3" fmla="*/ 590 w 304061"/>
                <a:gd name="connsiteY3" fmla="*/ 202136 h 212125"/>
                <a:gd name="connsiteX0" fmla="*/ 286527 w 299800"/>
                <a:gd name="connsiteY0" fmla="*/ 0 h 212125"/>
                <a:gd name="connsiteX1" fmla="*/ 276137 w 299800"/>
                <a:gd name="connsiteY1" fmla="*/ 201658 h 212125"/>
                <a:gd name="connsiteX2" fmla="*/ 590 w 299800"/>
                <a:gd name="connsiteY2" fmla="*/ 202136 h 212125"/>
                <a:gd name="connsiteX0" fmla="*/ 286552 w 291134"/>
                <a:gd name="connsiteY0" fmla="*/ 0 h 202739"/>
                <a:gd name="connsiteX1" fmla="*/ 261597 w 291134"/>
                <a:gd name="connsiteY1" fmla="*/ 184515 h 202739"/>
                <a:gd name="connsiteX2" fmla="*/ 615 w 291134"/>
                <a:gd name="connsiteY2" fmla="*/ 202136 h 202739"/>
                <a:gd name="connsiteX0" fmla="*/ 330247 w 330247"/>
                <a:gd name="connsiteY0" fmla="*/ 0 h 197841"/>
                <a:gd name="connsiteX1" fmla="*/ 261597 w 330247"/>
                <a:gd name="connsiteY1" fmla="*/ 179617 h 197841"/>
                <a:gd name="connsiteX2" fmla="*/ 615 w 330247"/>
                <a:gd name="connsiteY2" fmla="*/ 197238 h 197841"/>
                <a:gd name="connsiteX0" fmla="*/ 330247 w 330881"/>
                <a:gd name="connsiteY0" fmla="*/ 0 h 197841"/>
                <a:gd name="connsiteX1" fmla="*/ 261597 w 330881"/>
                <a:gd name="connsiteY1" fmla="*/ 179617 h 197841"/>
                <a:gd name="connsiteX2" fmla="*/ 615 w 330881"/>
                <a:gd name="connsiteY2" fmla="*/ 197238 h 197841"/>
                <a:gd name="connsiteX0" fmla="*/ 330145 w 350317"/>
                <a:gd name="connsiteY0" fmla="*/ 0 h 197841"/>
                <a:gd name="connsiteX1" fmla="*/ 327036 w 350317"/>
                <a:gd name="connsiteY1" fmla="*/ 179617 h 197841"/>
                <a:gd name="connsiteX2" fmla="*/ 513 w 350317"/>
                <a:gd name="connsiteY2" fmla="*/ 197238 h 197841"/>
                <a:gd name="connsiteX0" fmla="*/ 330398 w 350570"/>
                <a:gd name="connsiteY0" fmla="*/ 0 h 200840"/>
                <a:gd name="connsiteX1" fmla="*/ 327289 w 350570"/>
                <a:gd name="connsiteY1" fmla="*/ 179617 h 200840"/>
                <a:gd name="connsiteX2" fmla="*/ 766 w 350570"/>
                <a:gd name="connsiteY2" fmla="*/ 197238 h 200840"/>
                <a:gd name="connsiteX0" fmla="*/ 330398 w 344172"/>
                <a:gd name="connsiteY0" fmla="*/ 0 h 200840"/>
                <a:gd name="connsiteX1" fmla="*/ 327289 w 344172"/>
                <a:gd name="connsiteY1" fmla="*/ 179617 h 200840"/>
                <a:gd name="connsiteX2" fmla="*/ 766 w 344172"/>
                <a:gd name="connsiteY2" fmla="*/ 197238 h 200840"/>
                <a:gd name="connsiteX0" fmla="*/ 3109 w 16883"/>
                <a:gd name="connsiteY0" fmla="*/ 0 h 179617"/>
                <a:gd name="connsiteX1" fmla="*/ 0 w 16883"/>
                <a:gd name="connsiteY1" fmla="*/ 179617 h 179617"/>
                <a:gd name="connsiteX0" fmla="*/ 112344 w 112566"/>
                <a:gd name="connsiteY0" fmla="*/ 0 h 221250"/>
                <a:gd name="connsiteX1" fmla="*/ 0 w 112566"/>
                <a:gd name="connsiteY1" fmla="*/ 221250 h 221250"/>
              </a:gdLst>
              <a:ahLst/>
              <a:cxnLst>
                <a:cxn ang="0">
                  <a:pos x="connsiteX0" y="connsiteY0"/>
                </a:cxn>
                <a:cxn ang="0">
                  <a:pos x="connsiteX1" y="connsiteY1"/>
                </a:cxn>
              </a:cxnLst>
              <a:rect l="l" t="t" r="r" b="b"/>
              <a:pathLst>
                <a:path w="112566" h="221250">
                  <a:moveTo>
                    <a:pt x="112344" y="0"/>
                  </a:moveTo>
                  <a:cubicBezTo>
                    <a:pt x="117462" y="113033"/>
                    <a:pt x="33092" y="192459"/>
                    <a:pt x="0" y="221250"/>
                  </a:cubicBezTo>
                </a:path>
              </a:pathLst>
            </a:cu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9" name="Freeform 38">
            <a:extLst>
              <a:ext uri="{FF2B5EF4-FFF2-40B4-BE49-F238E27FC236}">
                <a16:creationId xmlns:a16="http://schemas.microsoft.com/office/drawing/2014/main" id="{3CE2E6E7-A6AF-4C16-67F2-4F1D97ED691B}"/>
              </a:ext>
            </a:extLst>
          </p:cNvPr>
          <p:cNvSpPr/>
          <p:nvPr/>
        </p:nvSpPr>
        <p:spPr>
          <a:xfrm>
            <a:off x="3554618" y="4774940"/>
            <a:ext cx="4518172" cy="915600"/>
          </a:xfrm>
          <a:custGeom>
            <a:avLst/>
            <a:gdLst>
              <a:gd name="connsiteX0" fmla="*/ 6072027 w 6072027"/>
              <a:gd name="connsiteY0" fmla="*/ 534257 h 534257"/>
              <a:gd name="connsiteX1" fmla="*/ 5876818 w 6072027"/>
              <a:gd name="connsiteY1" fmla="*/ 493160 h 534257"/>
              <a:gd name="connsiteX2" fmla="*/ 5825447 w 6072027"/>
              <a:gd name="connsiteY2" fmla="*/ 482886 h 534257"/>
              <a:gd name="connsiteX3" fmla="*/ 5732980 w 6072027"/>
              <a:gd name="connsiteY3" fmla="*/ 472612 h 534257"/>
              <a:gd name="connsiteX4" fmla="*/ 5609690 w 6072027"/>
              <a:gd name="connsiteY4" fmla="*/ 452063 h 534257"/>
              <a:gd name="connsiteX5" fmla="*/ 5486400 w 6072027"/>
              <a:gd name="connsiteY5" fmla="*/ 441789 h 534257"/>
              <a:gd name="connsiteX6" fmla="*/ 5424755 w 6072027"/>
              <a:gd name="connsiteY6" fmla="*/ 431515 h 534257"/>
              <a:gd name="connsiteX7" fmla="*/ 5270643 w 6072027"/>
              <a:gd name="connsiteY7" fmla="*/ 421241 h 534257"/>
              <a:gd name="connsiteX8" fmla="*/ 5065160 w 6072027"/>
              <a:gd name="connsiteY8" fmla="*/ 390418 h 534257"/>
              <a:gd name="connsiteX9" fmla="*/ 4952144 w 6072027"/>
              <a:gd name="connsiteY9" fmla="*/ 369870 h 534257"/>
              <a:gd name="connsiteX10" fmla="*/ 4880225 w 6072027"/>
              <a:gd name="connsiteY10" fmla="*/ 359596 h 534257"/>
              <a:gd name="connsiteX11" fmla="*/ 4756935 w 6072027"/>
              <a:gd name="connsiteY11" fmla="*/ 339048 h 534257"/>
              <a:gd name="connsiteX12" fmla="*/ 4695290 w 6072027"/>
              <a:gd name="connsiteY12" fmla="*/ 328774 h 534257"/>
              <a:gd name="connsiteX13" fmla="*/ 4602823 w 6072027"/>
              <a:gd name="connsiteY13" fmla="*/ 308225 h 534257"/>
              <a:gd name="connsiteX14" fmla="*/ 4417888 w 6072027"/>
              <a:gd name="connsiteY14" fmla="*/ 287677 h 534257"/>
              <a:gd name="connsiteX15" fmla="*/ 3770616 w 6072027"/>
              <a:gd name="connsiteY15" fmla="*/ 297951 h 534257"/>
              <a:gd name="connsiteX16" fmla="*/ 3657600 w 6072027"/>
              <a:gd name="connsiteY16" fmla="*/ 308225 h 534257"/>
              <a:gd name="connsiteX17" fmla="*/ 3493214 w 6072027"/>
              <a:gd name="connsiteY17" fmla="*/ 318499 h 534257"/>
              <a:gd name="connsiteX18" fmla="*/ 3143892 w 6072027"/>
              <a:gd name="connsiteY18" fmla="*/ 328774 h 534257"/>
              <a:gd name="connsiteX19" fmla="*/ 1900719 w 6072027"/>
              <a:gd name="connsiteY19" fmla="*/ 318499 h 534257"/>
              <a:gd name="connsiteX20" fmla="*/ 1684962 w 6072027"/>
              <a:gd name="connsiteY20" fmla="*/ 308225 h 534257"/>
              <a:gd name="connsiteX21" fmla="*/ 1428108 w 6072027"/>
              <a:gd name="connsiteY21" fmla="*/ 297951 h 534257"/>
              <a:gd name="connsiteX22" fmla="*/ 1366463 w 6072027"/>
              <a:gd name="connsiteY22" fmla="*/ 287677 h 534257"/>
              <a:gd name="connsiteX23" fmla="*/ 1253447 w 6072027"/>
              <a:gd name="connsiteY23" fmla="*/ 277403 h 534257"/>
              <a:gd name="connsiteX24" fmla="*/ 1171254 w 6072027"/>
              <a:gd name="connsiteY24" fmla="*/ 267129 h 534257"/>
              <a:gd name="connsiteX25" fmla="*/ 1089061 w 6072027"/>
              <a:gd name="connsiteY25" fmla="*/ 246580 h 534257"/>
              <a:gd name="connsiteX26" fmla="*/ 965771 w 6072027"/>
              <a:gd name="connsiteY26" fmla="*/ 236306 h 534257"/>
              <a:gd name="connsiteX27" fmla="*/ 791110 w 6072027"/>
              <a:gd name="connsiteY27" fmla="*/ 215758 h 534257"/>
              <a:gd name="connsiteX28" fmla="*/ 719191 w 6072027"/>
              <a:gd name="connsiteY28" fmla="*/ 195209 h 534257"/>
              <a:gd name="connsiteX29" fmla="*/ 678095 w 6072027"/>
              <a:gd name="connsiteY29" fmla="*/ 184935 h 534257"/>
              <a:gd name="connsiteX30" fmla="*/ 647272 w 6072027"/>
              <a:gd name="connsiteY30" fmla="*/ 164387 h 534257"/>
              <a:gd name="connsiteX31" fmla="*/ 616450 w 6072027"/>
              <a:gd name="connsiteY31" fmla="*/ 154113 h 534257"/>
              <a:gd name="connsiteX32" fmla="*/ 575353 w 6072027"/>
              <a:gd name="connsiteY32" fmla="*/ 133565 h 534257"/>
              <a:gd name="connsiteX33" fmla="*/ 544531 w 6072027"/>
              <a:gd name="connsiteY33" fmla="*/ 123290 h 534257"/>
              <a:gd name="connsiteX34" fmla="*/ 472611 w 6072027"/>
              <a:gd name="connsiteY34" fmla="*/ 82194 h 534257"/>
              <a:gd name="connsiteX35" fmla="*/ 400692 w 6072027"/>
              <a:gd name="connsiteY35" fmla="*/ 51371 h 534257"/>
              <a:gd name="connsiteX36" fmla="*/ 297951 w 6072027"/>
              <a:gd name="connsiteY36" fmla="*/ 0 h 534257"/>
              <a:gd name="connsiteX37" fmla="*/ 164387 w 6072027"/>
              <a:gd name="connsiteY37" fmla="*/ 10275 h 534257"/>
              <a:gd name="connsiteX38" fmla="*/ 133564 w 6072027"/>
              <a:gd name="connsiteY38" fmla="*/ 20549 h 534257"/>
              <a:gd name="connsiteX39" fmla="*/ 71919 w 6072027"/>
              <a:gd name="connsiteY39" fmla="*/ 71920 h 534257"/>
              <a:gd name="connsiteX40" fmla="*/ 30823 w 6072027"/>
              <a:gd name="connsiteY40" fmla="*/ 133565 h 534257"/>
              <a:gd name="connsiteX41" fmla="*/ 0 w 6072027"/>
              <a:gd name="connsiteY41" fmla="*/ 174661 h 534257"/>
              <a:gd name="connsiteX0" fmla="*/ 6072027 w 6072027"/>
              <a:gd name="connsiteY0" fmla="*/ 525357 h 525357"/>
              <a:gd name="connsiteX1" fmla="*/ 5876818 w 6072027"/>
              <a:gd name="connsiteY1" fmla="*/ 484260 h 525357"/>
              <a:gd name="connsiteX2" fmla="*/ 5825447 w 6072027"/>
              <a:gd name="connsiteY2" fmla="*/ 473986 h 525357"/>
              <a:gd name="connsiteX3" fmla="*/ 5732980 w 6072027"/>
              <a:gd name="connsiteY3" fmla="*/ 463712 h 525357"/>
              <a:gd name="connsiteX4" fmla="*/ 5609690 w 6072027"/>
              <a:gd name="connsiteY4" fmla="*/ 443163 h 525357"/>
              <a:gd name="connsiteX5" fmla="*/ 5486400 w 6072027"/>
              <a:gd name="connsiteY5" fmla="*/ 432889 h 525357"/>
              <a:gd name="connsiteX6" fmla="*/ 5424755 w 6072027"/>
              <a:gd name="connsiteY6" fmla="*/ 422615 h 525357"/>
              <a:gd name="connsiteX7" fmla="*/ 5270643 w 6072027"/>
              <a:gd name="connsiteY7" fmla="*/ 412341 h 525357"/>
              <a:gd name="connsiteX8" fmla="*/ 5065160 w 6072027"/>
              <a:gd name="connsiteY8" fmla="*/ 381518 h 525357"/>
              <a:gd name="connsiteX9" fmla="*/ 4952144 w 6072027"/>
              <a:gd name="connsiteY9" fmla="*/ 360970 h 525357"/>
              <a:gd name="connsiteX10" fmla="*/ 4880225 w 6072027"/>
              <a:gd name="connsiteY10" fmla="*/ 350696 h 525357"/>
              <a:gd name="connsiteX11" fmla="*/ 4756935 w 6072027"/>
              <a:gd name="connsiteY11" fmla="*/ 330148 h 525357"/>
              <a:gd name="connsiteX12" fmla="*/ 4695290 w 6072027"/>
              <a:gd name="connsiteY12" fmla="*/ 319874 h 525357"/>
              <a:gd name="connsiteX13" fmla="*/ 4602823 w 6072027"/>
              <a:gd name="connsiteY13" fmla="*/ 299325 h 525357"/>
              <a:gd name="connsiteX14" fmla="*/ 4417888 w 6072027"/>
              <a:gd name="connsiteY14" fmla="*/ 278777 h 525357"/>
              <a:gd name="connsiteX15" fmla="*/ 3770616 w 6072027"/>
              <a:gd name="connsiteY15" fmla="*/ 289051 h 525357"/>
              <a:gd name="connsiteX16" fmla="*/ 3657600 w 6072027"/>
              <a:gd name="connsiteY16" fmla="*/ 299325 h 525357"/>
              <a:gd name="connsiteX17" fmla="*/ 3493214 w 6072027"/>
              <a:gd name="connsiteY17" fmla="*/ 309599 h 525357"/>
              <a:gd name="connsiteX18" fmla="*/ 3143892 w 6072027"/>
              <a:gd name="connsiteY18" fmla="*/ 319874 h 525357"/>
              <a:gd name="connsiteX19" fmla="*/ 1900719 w 6072027"/>
              <a:gd name="connsiteY19" fmla="*/ 309599 h 525357"/>
              <a:gd name="connsiteX20" fmla="*/ 1684962 w 6072027"/>
              <a:gd name="connsiteY20" fmla="*/ 299325 h 525357"/>
              <a:gd name="connsiteX21" fmla="*/ 1428108 w 6072027"/>
              <a:gd name="connsiteY21" fmla="*/ 289051 h 525357"/>
              <a:gd name="connsiteX22" fmla="*/ 1366463 w 6072027"/>
              <a:gd name="connsiteY22" fmla="*/ 278777 h 525357"/>
              <a:gd name="connsiteX23" fmla="*/ 1253447 w 6072027"/>
              <a:gd name="connsiteY23" fmla="*/ 268503 h 525357"/>
              <a:gd name="connsiteX24" fmla="*/ 1171254 w 6072027"/>
              <a:gd name="connsiteY24" fmla="*/ 258229 h 525357"/>
              <a:gd name="connsiteX25" fmla="*/ 1089061 w 6072027"/>
              <a:gd name="connsiteY25" fmla="*/ 237680 h 525357"/>
              <a:gd name="connsiteX26" fmla="*/ 965771 w 6072027"/>
              <a:gd name="connsiteY26" fmla="*/ 227406 h 525357"/>
              <a:gd name="connsiteX27" fmla="*/ 791110 w 6072027"/>
              <a:gd name="connsiteY27" fmla="*/ 206858 h 525357"/>
              <a:gd name="connsiteX28" fmla="*/ 719191 w 6072027"/>
              <a:gd name="connsiteY28" fmla="*/ 186309 h 525357"/>
              <a:gd name="connsiteX29" fmla="*/ 678095 w 6072027"/>
              <a:gd name="connsiteY29" fmla="*/ 176035 h 525357"/>
              <a:gd name="connsiteX30" fmla="*/ 647272 w 6072027"/>
              <a:gd name="connsiteY30" fmla="*/ 155487 h 525357"/>
              <a:gd name="connsiteX31" fmla="*/ 616450 w 6072027"/>
              <a:gd name="connsiteY31" fmla="*/ 145213 h 525357"/>
              <a:gd name="connsiteX32" fmla="*/ 575353 w 6072027"/>
              <a:gd name="connsiteY32" fmla="*/ 124665 h 525357"/>
              <a:gd name="connsiteX33" fmla="*/ 544531 w 6072027"/>
              <a:gd name="connsiteY33" fmla="*/ 114390 h 525357"/>
              <a:gd name="connsiteX34" fmla="*/ 472611 w 6072027"/>
              <a:gd name="connsiteY34" fmla="*/ 73294 h 525357"/>
              <a:gd name="connsiteX35" fmla="*/ 400692 w 6072027"/>
              <a:gd name="connsiteY35" fmla="*/ 42471 h 525357"/>
              <a:gd name="connsiteX36" fmla="*/ 164387 w 6072027"/>
              <a:gd name="connsiteY36" fmla="*/ 1375 h 525357"/>
              <a:gd name="connsiteX37" fmla="*/ 133564 w 6072027"/>
              <a:gd name="connsiteY37" fmla="*/ 11649 h 525357"/>
              <a:gd name="connsiteX38" fmla="*/ 71919 w 6072027"/>
              <a:gd name="connsiteY38" fmla="*/ 63020 h 525357"/>
              <a:gd name="connsiteX39" fmla="*/ 30823 w 6072027"/>
              <a:gd name="connsiteY39" fmla="*/ 124665 h 525357"/>
              <a:gd name="connsiteX40" fmla="*/ 0 w 6072027"/>
              <a:gd name="connsiteY40" fmla="*/ 165761 h 525357"/>
              <a:gd name="connsiteX0" fmla="*/ 6072027 w 6072027"/>
              <a:gd name="connsiteY0" fmla="*/ 525357 h 525357"/>
              <a:gd name="connsiteX1" fmla="*/ 5876818 w 6072027"/>
              <a:gd name="connsiteY1" fmla="*/ 484260 h 525357"/>
              <a:gd name="connsiteX2" fmla="*/ 5825447 w 6072027"/>
              <a:gd name="connsiteY2" fmla="*/ 473986 h 525357"/>
              <a:gd name="connsiteX3" fmla="*/ 5732980 w 6072027"/>
              <a:gd name="connsiteY3" fmla="*/ 463712 h 525357"/>
              <a:gd name="connsiteX4" fmla="*/ 5609690 w 6072027"/>
              <a:gd name="connsiteY4" fmla="*/ 443163 h 525357"/>
              <a:gd name="connsiteX5" fmla="*/ 5486400 w 6072027"/>
              <a:gd name="connsiteY5" fmla="*/ 432889 h 525357"/>
              <a:gd name="connsiteX6" fmla="*/ 5424755 w 6072027"/>
              <a:gd name="connsiteY6" fmla="*/ 422615 h 525357"/>
              <a:gd name="connsiteX7" fmla="*/ 5270643 w 6072027"/>
              <a:gd name="connsiteY7" fmla="*/ 412341 h 525357"/>
              <a:gd name="connsiteX8" fmla="*/ 5065160 w 6072027"/>
              <a:gd name="connsiteY8" fmla="*/ 381518 h 525357"/>
              <a:gd name="connsiteX9" fmla="*/ 4952144 w 6072027"/>
              <a:gd name="connsiteY9" fmla="*/ 360970 h 525357"/>
              <a:gd name="connsiteX10" fmla="*/ 4880225 w 6072027"/>
              <a:gd name="connsiteY10" fmla="*/ 350696 h 525357"/>
              <a:gd name="connsiteX11" fmla="*/ 4756935 w 6072027"/>
              <a:gd name="connsiteY11" fmla="*/ 330148 h 525357"/>
              <a:gd name="connsiteX12" fmla="*/ 4695290 w 6072027"/>
              <a:gd name="connsiteY12" fmla="*/ 319874 h 525357"/>
              <a:gd name="connsiteX13" fmla="*/ 4602823 w 6072027"/>
              <a:gd name="connsiteY13" fmla="*/ 299325 h 525357"/>
              <a:gd name="connsiteX14" fmla="*/ 4417888 w 6072027"/>
              <a:gd name="connsiteY14" fmla="*/ 278777 h 525357"/>
              <a:gd name="connsiteX15" fmla="*/ 3770616 w 6072027"/>
              <a:gd name="connsiteY15" fmla="*/ 289051 h 525357"/>
              <a:gd name="connsiteX16" fmla="*/ 3657600 w 6072027"/>
              <a:gd name="connsiteY16" fmla="*/ 299325 h 525357"/>
              <a:gd name="connsiteX17" fmla="*/ 3493214 w 6072027"/>
              <a:gd name="connsiteY17" fmla="*/ 309599 h 525357"/>
              <a:gd name="connsiteX18" fmla="*/ 3143892 w 6072027"/>
              <a:gd name="connsiteY18" fmla="*/ 319874 h 525357"/>
              <a:gd name="connsiteX19" fmla="*/ 1900719 w 6072027"/>
              <a:gd name="connsiteY19" fmla="*/ 309599 h 525357"/>
              <a:gd name="connsiteX20" fmla="*/ 1684962 w 6072027"/>
              <a:gd name="connsiteY20" fmla="*/ 299325 h 525357"/>
              <a:gd name="connsiteX21" fmla="*/ 1428108 w 6072027"/>
              <a:gd name="connsiteY21" fmla="*/ 289051 h 525357"/>
              <a:gd name="connsiteX22" fmla="*/ 1366463 w 6072027"/>
              <a:gd name="connsiteY22" fmla="*/ 278777 h 525357"/>
              <a:gd name="connsiteX23" fmla="*/ 1253447 w 6072027"/>
              <a:gd name="connsiteY23" fmla="*/ 268503 h 525357"/>
              <a:gd name="connsiteX24" fmla="*/ 1171254 w 6072027"/>
              <a:gd name="connsiteY24" fmla="*/ 258229 h 525357"/>
              <a:gd name="connsiteX25" fmla="*/ 1089061 w 6072027"/>
              <a:gd name="connsiteY25" fmla="*/ 237680 h 525357"/>
              <a:gd name="connsiteX26" fmla="*/ 965771 w 6072027"/>
              <a:gd name="connsiteY26" fmla="*/ 227406 h 525357"/>
              <a:gd name="connsiteX27" fmla="*/ 791110 w 6072027"/>
              <a:gd name="connsiteY27" fmla="*/ 206858 h 525357"/>
              <a:gd name="connsiteX28" fmla="*/ 719191 w 6072027"/>
              <a:gd name="connsiteY28" fmla="*/ 186309 h 525357"/>
              <a:gd name="connsiteX29" fmla="*/ 678095 w 6072027"/>
              <a:gd name="connsiteY29" fmla="*/ 176035 h 525357"/>
              <a:gd name="connsiteX30" fmla="*/ 647272 w 6072027"/>
              <a:gd name="connsiteY30" fmla="*/ 155487 h 525357"/>
              <a:gd name="connsiteX31" fmla="*/ 616450 w 6072027"/>
              <a:gd name="connsiteY31" fmla="*/ 145213 h 525357"/>
              <a:gd name="connsiteX32" fmla="*/ 575353 w 6072027"/>
              <a:gd name="connsiteY32" fmla="*/ 124665 h 525357"/>
              <a:gd name="connsiteX33" fmla="*/ 544531 w 6072027"/>
              <a:gd name="connsiteY33" fmla="*/ 114390 h 525357"/>
              <a:gd name="connsiteX34" fmla="*/ 400692 w 6072027"/>
              <a:gd name="connsiteY34" fmla="*/ 42471 h 525357"/>
              <a:gd name="connsiteX35" fmla="*/ 164387 w 6072027"/>
              <a:gd name="connsiteY35" fmla="*/ 1375 h 525357"/>
              <a:gd name="connsiteX36" fmla="*/ 133564 w 6072027"/>
              <a:gd name="connsiteY36" fmla="*/ 11649 h 525357"/>
              <a:gd name="connsiteX37" fmla="*/ 71919 w 6072027"/>
              <a:gd name="connsiteY37" fmla="*/ 63020 h 525357"/>
              <a:gd name="connsiteX38" fmla="*/ 30823 w 6072027"/>
              <a:gd name="connsiteY38" fmla="*/ 124665 h 525357"/>
              <a:gd name="connsiteX39" fmla="*/ 0 w 6072027"/>
              <a:gd name="connsiteY39" fmla="*/ 165761 h 525357"/>
              <a:gd name="connsiteX0" fmla="*/ 6072027 w 6072027"/>
              <a:gd name="connsiteY0" fmla="*/ 528576 h 528576"/>
              <a:gd name="connsiteX1" fmla="*/ 5876818 w 6072027"/>
              <a:gd name="connsiteY1" fmla="*/ 487479 h 528576"/>
              <a:gd name="connsiteX2" fmla="*/ 5825447 w 6072027"/>
              <a:gd name="connsiteY2" fmla="*/ 477205 h 528576"/>
              <a:gd name="connsiteX3" fmla="*/ 5732980 w 6072027"/>
              <a:gd name="connsiteY3" fmla="*/ 466931 h 528576"/>
              <a:gd name="connsiteX4" fmla="*/ 5609690 w 6072027"/>
              <a:gd name="connsiteY4" fmla="*/ 446382 h 528576"/>
              <a:gd name="connsiteX5" fmla="*/ 5486400 w 6072027"/>
              <a:gd name="connsiteY5" fmla="*/ 436108 h 528576"/>
              <a:gd name="connsiteX6" fmla="*/ 5424755 w 6072027"/>
              <a:gd name="connsiteY6" fmla="*/ 425834 h 528576"/>
              <a:gd name="connsiteX7" fmla="*/ 5270643 w 6072027"/>
              <a:gd name="connsiteY7" fmla="*/ 415560 h 528576"/>
              <a:gd name="connsiteX8" fmla="*/ 5065160 w 6072027"/>
              <a:gd name="connsiteY8" fmla="*/ 384737 h 528576"/>
              <a:gd name="connsiteX9" fmla="*/ 4952144 w 6072027"/>
              <a:gd name="connsiteY9" fmla="*/ 364189 h 528576"/>
              <a:gd name="connsiteX10" fmla="*/ 4880225 w 6072027"/>
              <a:gd name="connsiteY10" fmla="*/ 353915 h 528576"/>
              <a:gd name="connsiteX11" fmla="*/ 4756935 w 6072027"/>
              <a:gd name="connsiteY11" fmla="*/ 333367 h 528576"/>
              <a:gd name="connsiteX12" fmla="*/ 4695290 w 6072027"/>
              <a:gd name="connsiteY12" fmla="*/ 323093 h 528576"/>
              <a:gd name="connsiteX13" fmla="*/ 4602823 w 6072027"/>
              <a:gd name="connsiteY13" fmla="*/ 302544 h 528576"/>
              <a:gd name="connsiteX14" fmla="*/ 4417888 w 6072027"/>
              <a:gd name="connsiteY14" fmla="*/ 281996 h 528576"/>
              <a:gd name="connsiteX15" fmla="*/ 3770616 w 6072027"/>
              <a:gd name="connsiteY15" fmla="*/ 292270 h 528576"/>
              <a:gd name="connsiteX16" fmla="*/ 3657600 w 6072027"/>
              <a:gd name="connsiteY16" fmla="*/ 302544 h 528576"/>
              <a:gd name="connsiteX17" fmla="*/ 3493214 w 6072027"/>
              <a:gd name="connsiteY17" fmla="*/ 312818 h 528576"/>
              <a:gd name="connsiteX18" fmla="*/ 3143892 w 6072027"/>
              <a:gd name="connsiteY18" fmla="*/ 323093 h 528576"/>
              <a:gd name="connsiteX19" fmla="*/ 1900719 w 6072027"/>
              <a:gd name="connsiteY19" fmla="*/ 312818 h 528576"/>
              <a:gd name="connsiteX20" fmla="*/ 1684962 w 6072027"/>
              <a:gd name="connsiteY20" fmla="*/ 302544 h 528576"/>
              <a:gd name="connsiteX21" fmla="*/ 1428108 w 6072027"/>
              <a:gd name="connsiteY21" fmla="*/ 292270 h 528576"/>
              <a:gd name="connsiteX22" fmla="*/ 1366463 w 6072027"/>
              <a:gd name="connsiteY22" fmla="*/ 281996 h 528576"/>
              <a:gd name="connsiteX23" fmla="*/ 1253447 w 6072027"/>
              <a:gd name="connsiteY23" fmla="*/ 271722 h 528576"/>
              <a:gd name="connsiteX24" fmla="*/ 1171254 w 6072027"/>
              <a:gd name="connsiteY24" fmla="*/ 261448 h 528576"/>
              <a:gd name="connsiteX25" fmla="*/ 1089061 w 6072027"/>
              <a:gd name="connsiteY25" fmla="*/ 240899 h 528576"/>
              <a:gd name="connsiteX26" fmla="*/ 965771 w 6072027"/>
              <a:gd name="connsiteY26" fmla="*/ 230625 h 528576"/>
              <a:gd name="connsiteX27" fmla="*/ 791110 w 6072027"/>
              <a:gd name="connsiteY27" fmla="*/ 210077 h 528576"/>
              <a:gd name="connsiteX28" fmla="*/ 719191 w 6072027"/>
              <a:gd name="connsiteY28" fmla="*/ 189528 h 528576"/>
              <a:gd name="connsiteX29" fmla="*/ 678095 w 6072027"/>
              <a:gd name="connsiteY29" fmla="*/ 179254 h 528576"/>
              <a:gd name="connsiteX30" fmla="*/ 647272 w 6072027"/>
              <a:gd name="connsiteY30" fmla="*/ 158706 h 528576"/>
              <a:gd name="connsiteX31" fmla="*/ 616450 w 6072027"/>
              <a:gd name="connsiteY31" fmla="*/ 148432 h 528576"/>
              <a:gd name="connsiteX32" fmla="*/ 575353 w 6072027"/>
              <a:gd name="connsiteY32" fmla="*/ 127884 h 528576"/>
              <a:gd name="connsiteX33" fmla="*/ 544531 w 6072027"/>
              <a:gd name="connsiteY33" fmla="*/ 117609 h 528576"/>
              <a:gd name="connsiteX34" fmla="*/ 400692 w 6072027"/>
              <a:gd name="connsiteY34" fmla="*/ 45690 h 528576"/>
              <a:gd name="connsiteX35" fmla="*/ 164387 w 6072027"/>
              <a:gd name="connsiteY35" fmla="*/ 4594 h 528576"/>
              <a:gd name="connsiteX36" fmla="*/ 133564 w 6072027"/>
              <a:gd name="connsiteY36" fmla="*/ 14868 h 528576"/>
              <a:gd name="connsiteX37" fmla="*/ 30823 w 6072027"/>
              <a:gd name="connsiteY37" fmla="*/ 127884 h 528576"/>
              <a:gd name="connsiteX38" fmla="*/ 0 w 6072027"/>
              <a:gd name="connsiteY38" fmla="*/ 168980 h 528576"/>
              <a:gd name="connsiteX0" fmla="*/ 6072027 w 6072027"/>
              <a:gd name="connsiteY0" fmla="*/ 527022 h 527022"/>
              <a:gd name="connsiteX1" fmla="*/ 5876818 w 6072027"/>
              <a:gd name="connsiteY1" fmla="*/ 485925 h 527022"/>
              <a:gd name="connsiteX2" fmla="*/ 5825447 w 6072027"/>
              <a:gd name="connsiteY2" fmla="*/ 475651 h 527022"/>
              <a:gd name="connsiteX3" fmla="*/ 5732980 w 6072027"/>
              <a:gd name="connsiteY3" fmla="*/ 465377 h 527022"/>
              <a:gd name="connsiteX4" fmla="*/ 5609690 w 6072027"/>
              <a:gd name="connsiteY4" fmla="*/ 444828 h 527022"/>
              <a:gd name="connsiteX5" fmla="*/ 5486400 w 6072027"/>
              <a:gd name="connsiteY5" fmla="*/ 434554 h 527022"/>
              <a:gd name="connsiteX6" fmla="*/ 5424755 w 6072027"/>
              <a:gd name="connsiteY6" fmla="*/ 424280 h 527022"/>
              <a:gd name="connsiteX7" fmla="*/ 5270643 w 6072027"/>
              <a:gd name="connsiteY7" fmla="*/ 414006 h 527022"/>
              <a:gd name="connsiteX8" fmla="*/ 5065160 w 6072027"/>
              <a:gd name="connsiteY8" fmla="*/ 383183 h 527022"/>
              <a:gd name="connsiteX9" fmla="*/ 4952144 w 6072027"/>
              <a:gd name="connsiteY9" fmla="*/ 362635 h 527022"/>
              <a:gd name="connsiteX10" fmla="*/ 4880225 w 6072027"/>
              <a:gd name="connsiteY10" fmla="*/ 352361 h 527022"/>
              <a:gd name="connsiteX11" fmla="*/ 4756935 w 6072027"/>
              <a:gd name="connsiteY11" fmla="*/ 331813 h 527022"/>
              <a:gd name="connsiteX12" fmla="*/ 4695290 w 6072027"/>
              <a:gd name="connsiteY12" fmla="*/ 321539 h 527022"/>
              <a:gd name="connsiteX13" fmla="*/ 4602823 w 6072027"/>
              <a:gd name="connsiteY13" fmla="*/ 300990 h 527022"/>
              <a:gd name="connsiteX14" fmla="*/ 4417888 w 6072027"/>
              <a:gd name="connsiteY14" fmla="*/ 280442 h 527022"/>
              <a:gd name="connsiteX15" fmla="*/ 3770616 w 6072027"/>
              <a:gd name="connsiteY15" fmla="*/ 290716 h 527022"/>
              <a:gd name="connsiteX16" fmla="*/ 3657600 w 6072027"/>
              <a:gd name="connsiteY16" fmla="*/ 300990 h 527022"/>
              <a:gd name="connsiteX17" fmla="*/ 3493214 w 6072027"/>
              <a:gd name="connsiteY17" fmla="*/ 311264 h 527022"/>
              <a:gd name="connsiteX18" fmla="*/ 3143892 w 6072027"/>
              <a:gd name="connsiteY18" fmla="*/ 321539 h 527022"/>
              <a:gd name="connsiteX19" fmla="*/ 1900719 w 6072027"/>
              <a:gd name="connsiteY19" fmla="*/ 311264 h 527022"/>
              <a:gd name="connsiteX20" fmla="*/ 1684962 w 6072027"/>
              <a:gd name="connsiteY20" fmla="*/ 300990 h 527022"/>
              <a:gd name="connsiteX21" fmla="*/ 1428108 w 6072027"/>
              <a:gd name="connsiteY21" fmla="*/ 290716 h 527022"/>
              <a:gd name="connsiteX22" fmla="*/ 1366463 w 6072027"/>
              <a:gd name="connsiteY22" fmla="*/ 280442 h 527022"/>
              <a:gd name="connsiteX23" fmla="*/ 1253447 w 6072027"/>
              <a:gd name="connsiteY23" fmla="*/ 270168 h 527022"/>
              <a:gd name="connsiteX24" fmla="*/ 1171254 w 6072027"/>
              <a:gd name="connsiteY24" fmla="*/ 259894 h 527022"/>
              <a:gd name="connsiteX25" fmla="*/ 1089061 w 6072027"/>
              <a:gd name="connsiteY25" fmla="*/ 239345 h 527022"/>
              <a:gd name="connsiteX26" fmla="*/ 965771 w 6072027"/>
              <a:gd name="connsiteY26" fmla="*/ 229071 h 527022"/>
              <a:gd name="connsiteX27" fmla="*/ 791110 w 6072027"/>
              <a:gd name="connsiteY27" fmla="*/ 208523 h 527022"/>
              <a:gd name="connsiteX28" fmla="*/ 719191 w 6072027"/>
              <a:gd name="connsiteY28" fmla="*/ 187974 h 527022"/>
              <a:gd name="connsiteX29" fmla="*/ 678095 w 6072027"/>
              <a:gd name="connsiteY29" fmla="*/ 177700 h 527022"/>
              <a:gd name="connsiteX30" fmla="*/ 647272 w 6072027"/>
              <a:gd name="connsiteY30" fmla="*/ 157152 h 527022"/>
              <a:gd name="connsiteX31" fmla="*/ 616450 w 6072027"/>
              <a:gd name="connsiteY31" fmla="*/ 146878 h 527022"/>
              <a:gd name="connsiteX32" fmla="*/ 575353 w 6072027"/>
              <a:gd name="connsiteY32" fmla="*/ 126330 h 527022"/>
              <a:gd name="connsiteX33" fmla="*/ 544531 w 6072027"/>
              <a:gd name="connsiteY33" fmla="*/ 116055 h 527022"/>
              <a:gd name="connsiteX34" fmla="*/ 400692 w 6072027"/>
              <a:gd name="connsiteY34" fmla="*/ 44136 h 527022"/>
              <a:gd name="connsiteX35" fmla="*/ 164387 w 6072027"/>
              <a:gd name="connsiteY35" fmla="*/ 3040 h 527022"/>
              <a:gd name="connsiteX36" fmla="*/ 30823 w 6072027"/>
              <a:gd name="connsiteY36" fmla="*/ 126330 h 527022"/>
              <a:gd name="connsiteX37" fmla="*/ 0 w 6072027"/>
              <a:gd name="connsiteY37" fmla="*/ 167426 h 527022"/>
              <a:gd name="connsiteX0" fmla="*/ 6072027 w 6072027"/>
              <a:gd name="connsiteY0" fmla="*/ 482922 h 482922"/>
              <a:gd name="connsiteX1" fmla="*/ 5876818 w 6072027"/>
              <a:gd name="connsiteY1" fmla="*/ 441825 h 482922"/>
              <a:gd name="connsiteX2" fmla="*/ 5825447 w 6072027"/>
              <a:gd name="connsiteY2" fmla="*/ 431551 h 482922"/>
              <a:gd name="connsiteX3" fmla="*/ 5732980 w 6072027"/>
              <a:gd name="connsiteY3" fmla="*/ 421277 h 482922"/>
              <a:gd name="connsiteX4" fmla="*/ 5609690 w 6072027"/>
              <a:gd name="connsiteY4" fmla="*/ 400728 h 482922"/>
              <a:gd name="connsiteX5" fmla="*/ 5486400 w 6072027"/>
              <a:gd name="connsiteY5" fmla="*/ 390454 h 482922"/>
              <a:gd name="connsiteX6" fmla="*/ 5424755 w 6072027"/>
              <a:gd name="connsiteY6" fmla="*/ 380180 h 482922"/>
              <a:gd name="connsiteX7" fmla="*/ 5270643 w 6072027"/>
              <a:gd name="connsiteY7" fmla="*/ 369906 h 482922"/>
              <a:gd name="connsiteX8" fmla="*/ 5065160 w 6072027"/>
              <a:gd name="connsiteY8" fmla="*/ 339083 h 482922"/>
              <a:gd name="connsiteX9" fmla="*/ 4952144 w 6072027"/>
              <a:gd name="connsiteY9" fmla="*/ 318535 h 482922"/>
              <a:gd name="connsiteX10" fmla="*/ 4880225 w 6072027"/>
              <a:gd name="connsiteY10" fmla="*/ 308261 h 482922"/>
              <a:gd name="connsiteX11" fmla="*/ 4756935 w 6072027"/>
              <a:gd name="connsiteY11" fmla="*/ 287713 h 482922"/>
              <a:gd name="connsiteX12" fmla="*/ 4695290 w 6072027"/>
              <a:gd name="connsiteY12" fmla="*/ 277439 h 482922"/>
              <a:gd name="connsiteX13" fmla="*/ 4602823 w 6072027"/>
              <a:gd name="connsiteY13" fmla="*/ 256890 h 482922"/>
              <a:gd name="connsiteX14" fmla="*/ 4417888 w 6072027"/>
              <a:gd name="connsiteY14" fmla="*/ 236342 h 482922"/>
              <a:gd name="connsiteX15" fmla="*/ 3770616 w 6072027"/>
              <a:gd name="connsiteY15" fmla="*/ 246616 h 482922"/>
              <a:gd name="connsiteX16" fmla="*/ 3657600 w 6072027"/>
              <a:gd name="connsiteY16" fmla="*/ 256890 h 482922"/>
              <a:gd name="connsiteX17" fmla="*/ 3493214 w 6072027"/>
              <a:gd name="connsiteY17" fmla="*/ 267164 h 482922"/>
              <a:gd name="connsiteX18" fmla="*/ 3143892 w 6072027"/>
              <a:gd name="connsiteY18" fmla="*/ 277439 h 482922"/>
              <a:gd name="connsiteX19" fmla="*/ 1900719 w 6072027"/>
              <a:gd name="connsiteY19" fmla="*/ 267164 h 482922"/>
              <a:gd name="connsiteX20" fmla="*/ 1684962 w 6072027"/>
              <a:gd name="connsiteY20" fmla="*/ 256890 h 482922"/>
              <a:gd name="connsiteX21" fmla="*/ 1428108 w 6072027"/>
              <a:gd name="connsiteY21" fmla="*/ 246616 h 482922"/>
              <a:gd name="connsiteX22" fmla="*/ 1366463 w 6072027"/>
              <a:gd name="connsiteY22" fmla="*/ 236342 h 482922"/>
              <a:gd name="connsiteX23" fmla="*/ 1253447 w 6072027"/>
              <a:gd name="connsiteY23" fmla="*/ 226068 h 482922"/>
              <a:gd name="connsiteX24" fmla="*/ 1171254 w 6072027"/>
              <a:gd name="connsiteY24" fmla="*/ 215794 h 482922"/>
              <a:gd name="connsiteX25" fmla="*/ 1089061 w 6072027"/>
              <a:gd name="connsiteY25" fmla="*/ 195245 h 482922"/>
              <a:gd name="connsiteX26" fmla="*/ 965771 w 6072027"/>
              <a:gd name="connsiteY26" fmla="*/ 184971 h 482922"/>
              <a:gd name="connsiteX27" fmla="*/ 791110 w 6072027"/>
              <a:gd name="connsiteY27" fmla="*/ 164423 h 482922"/>
              <a:gd name="connsiteX28" fmla="*/ 719191 w 6072027"/>
              <a:gd name="connsiteY28" fmla="*/ 143874 h 482922"/>
              <a:gd name="connsiteX29" fmla="*/ 678095 w 6072027"/>
              <a:gd name="connsiteY29" fmla="*/ 133600 h 482922"/>
              <a:gd name="connsiteX30" fmla="*/ 647272 w 6072027"/>
              <a:gd name="connsiteY30" fmla="*/ 113052 h 482922"/>
              <a:gd name="connsiteX31" fmla="*/ 616450 w 6072027"/>
              <a:gd name="connsiteY31" fmla="*/ 102778 h 482922"/>
              <a:gd name="connsiteX32" fmla="*/ 575353 w 6072027"/>
              <a:gd name="connsiteY32" fmla="*/ 82230 h 482922"/>
              <a:gd name="connsiteX33" fmla="*/ 544531 w 6072027"/>
              <a:gd name="connsiteY33" fmla="*/ 71955 h 482922"/>
              <a:gd name="connsiteX34" fmla="*/ 400692 w 6072027"/>
              <a:gd name="connsiteY34" fmla="*/ 36 h 482922"/>
              <a:gd name="connsiteX35" fmla="*/ 30823 w 6072027"/>
              <a:gd name="connsiteY35" fmla="*/ 82230 h 482922"/>
              <a:gd name="connsiteX36" fmla="*/ 0 w 6072027"/>
              <a:gd name="connsiteY36" fmla="*/ 123326 h 482922"/>
              <a:gd name="connsiteX0" fmla="*/ 6072027 w 6072027"/>
              <a:gd name="connsiteY0" fmla="*/ 421465 h 421465"/>
              <a:gd name="connsiteX1" fmla="*/ 5876818 w 6072027"/>
              <a:gd name="connsiteY1" fmla="*/ 380368 h 421465"/>
              <a:gd name="connsiteX2" fmla="*/ 5825447 w 6072027"/>
              <a:gd name="connsiteY2" fmla="*/ 370094 h 421465"/>
              <a:gd name="connsiteX3" fmla="*/ 5732980 w 6072027"/>
              <a:gd name="connsiteY3" fmla="*/ 359820 h 421465"/>
              <a:gd name="connsiteX4" fmla="*/ 5609690 w 6072027"/>
              <a:gd name="connsiteY4" fmla="*/ 339271 h 421465"/>
              <a:gd name="connsiteX5" fmla="*/ 5486400 w 6072027"/>
              <a:gd name="connsiteY5" fmla="*/ 328997 h 421465"/>
              <a:gd name="connsiteX6" fmla="*/ 5424755 w 6072027"/>
              <a:gd name="connsiteY6" fmla="*/ 318723 h 421465"/>
              <a:gd name="connsiteX7" fmla="*/ 5270643 w 6072027"/>
              <a:gd name="connsiteY7" fmla="*/ 308449 h 421465"/>
              <a:gd name="connsiteX8" fmla="*/ 5065160 w 6072027"/>
              <a:gd name="connsiteY8" fmla="*/ 277626 h 421465"/>
              <a:gd name="connsiteX9" fmla="*/ 4952144 w 6072027"/>
              <a:gd name="connsiteY9" fmla="*/ 257078 h 421465"/>
              <a:gd name="connsiteX10" fmla="*/ 4880225 w 6072027"/>
              <a:gd name="connsiteY10" fmla="*/ 246804 h 421465"/>
              <a:gd name="connsiteX11" fmla="*/ 4756935 w 6072027"/>
              <a:gd name="connsiteY11" fmla="*/ 226256 h 421465"/>
              <a:gd name="connsiteX12" fmla="*/ 4695290 w 6072027"/>
              <a:gd name="connsiteY12" fmla="*/ 215982 h 421465"/>
              <a:gd name="connsiteX13" fmla="*/ 4602823 w 6072027"/>
              <a:gd name="connsiteY13" fmla="*/ 195433 h 421465"/>
              <a:gd name="connsiteX14" fmla="*/ 4417888 w 6072027"/>
              <a:gd name="connsiteY14" fmla="*/ 174885 h 421465"/>
              <a:gd name="connsiteX15" fmla="*/ 3770616 w 6072027"/>
              <a:gd name="connsiteY15" fmla="*/ 185159 h 421465"/>
              <a:gd name="connsiteX16" fmla="*/ 3657600 w 6072027"/>
              <a:gd name="connsiteY16" fmla="*/ 195433 h 421465"/>
              <a:gd name="connsiteX17" fmla="*/ 3493214 w 6072027"/>
              <a:gd name="connsiteY17" fmla="*/ 205707 h 421465"/>
              <a:gd name="connsiteX18" fmla="*/ 3143892 w 6072027"/>
              <a:gd name="connsiteY18" fmla="*/ 215982 h 421465"/>
              <a:gd name="connsiteX19" fmla="*/ 1900719 w 6072027"/>
              <a:gd name="connsiteY19" fmla="*/ 205707 h 421465"/>
              <a:gd name="connsiteX20" fmla="*/ 1684962 w 6072027"/>
              <a:gd name="connsiteY20" fmla="*/ 195433 h 421465"/>
              <a:gd name="connsiteX21" fmla="*/ 1428108 w 6072027"/>
              <a:gd name="connsiteY21" fmla="*/ 185159 h 421465"/>
              <a:gd name="connsiteX22" fmla="*/ 1366463 w 6072027"/>
              <a:gd name="connsiteY22" fmla="*/ 174885 h 421465"/>
              <a:gd name="connsiteX23" fmla="*/ 1253447 w 6072027"/>
              <a:gd name="connsiteY23" fmla="*/ 164611 h 421465"/>
              <a:gd name="connsiteX24" fmla="*/ 1171254 w 6072027"/>
              <a:gd name="connsiteY24" fmla="*/ 154337 h 421465"/>
              <a:gd name="connsiteX25" fmla="*/ 1089061 w 6072027"/>
              <a:gd name="connsiteY25" fmla="*/ 133788 h 421465"/>
              <a:gd name="connsiteX26" fmla="*/ 965771 w 6072027"/>
              <a:gd name="connsiteY26" fmla="*/ 123514 h 421465"/>
              <a:gd name="connsiteX27" fmla="*/ 791110 w 6072027"/>
              <a:gd name="connsiteY27" fmla="*/ 102966 h 421465"/>
              <a:gd name="connsiteX28" fmla="*/ 719191 w 6072027"/>
              <a:gd name="connsiteY28" fmla="*/ 82417 h 421465"/>
              <a:gd name="connsiteX29" fmla="*/ 678095 w 6072027"/>
              <a:gd name="connsiteY29" fmla="*/ 72143 h 421465"/>
              <a:gd name="connsiteX30" fmla="*/ 647272 w 6072027"/>
              <a:gd name="connsiteY30" fmla="*/ 51595 h 421465"/>
              <a:gd name="connsiteX31" fmla="*/ 616450 w 6072027"/>
              <a:gd name="connsiteY31" fmla="*/ 41321 h 421465"/>
              <a:gd name="connsiteX32" fmla="*/ 575353 w 6072027"/>
              <a:gd name="connsiteY32" fmla="*/ 20773 h 421465"/>
              <a:gd name="connsiteX33" fmla="*/ 544531 w 6072027"/>
              <a:gd name="connsiteY33" fmla="*/ 10498 h 421465"/>
              <a:gd name="connsiteX34" fmla="*/ 421240 w 6072027"/>
              <a:gd name="connsiteY34" fmla="*/ 224 h 421465"/>
              <a:gd name="connsiteX35" fmla="*/ 30823 w 6072027"/>
              <a:gd name="connsiteY35" fmla="*/ 20773 h 421465"/>
              <a:gd name="connsiteX36" fmla="*/ 0 w 6072027"/>
              <a:gd name="connsiteY36" fmla="*/ 61869 h 421465"/>
              <a:gd name="connsiteX0" fmla="*/ 6837737 w 6837737"/>
              <a:gd name="connsiteY0" fmla="*/ 430332 h 430332"/>
              <a:gd name="connsiteX1" fmla="*/ 6642528 w 6837737"/>
              <a:gd name="connsiteY1" fmla="*/ 389235 h 430332"/>
              <a:gd name="connsiteX2" fmla="*/ 6591157 w 6837737"/>
              <a:gd name="connsiteY2" fmla="*/ 378961 h 430332"/>
              <a:gd name="connsiteX3" fmla="*/ 6498690 w 6837737"/>
              <a:gd name="connsiteY3" fmla="*/ 368687 h 430332"/>
              <a:gd name="connsiteX4" fmla="*/ 6375400 w 6837737"/>
              <a:gd name="connsiteY4" fmla="*/ 348138 h 430332"/>
              <a:gd name="connsiteX5" fmla="*/ 6252110 w 6837737"/>
              <a:gd name="connsiteY5" fmla="*/ 337864 h 430332"/>
              <a:gd name="connsiteX6" fmla="*/ 6190465 w 6837737"/>
              <a:gd name="connsiteY6" fmla="*/ 327590 h 430332"/>
              <a:gd name="connsiteX7" fmla="*/ 6036353 w 6837737"/>
              <a:gd name="connsiteY7" fmla="*/ 317316 h 430332"/>
              <a:gd name="connsiteX8" fmla="*/ 5830870 w 6837737"/>
              <a:gd name="connsiteY8" fmla="*/ 286493 h 430332"/>
              <a:gd name="connsiteX9" fmla="*/ 5717854 w 6837737"/>
              <a:gd name="connsiteY9" fmla="*/ 265945 h 430332"/>
              <a:gd name="connsiteX10" fmla="*/ 5645935 w 6837737"/>
              <a:gd name="connsiteY10" fmla="*/ 255671 h 430332"/>
              <a:gd name="connsiteX11" fmla="*/ 5522645 w 6837737"/>
              <a:gd name="connsiteY11" fmla="*/ 235123 h 430332"/>
              <a:gd name="connsiteX12" fmla="*/ 5461000 w 6837737"/>
              <a:gd name="connsiteY12" fmla="*/ 224849 h 430332"/>
              <a:gd name="connsiteX13" fmla="*/ 5368533 w 6837737"/>
              <a:gd name="connsiteY13" fmla="*/ 204300 h 430332"/>
              <a:gd name="connsiteX14" fmla="*/ 5183598 w 6837737"/>
              <a:gd name="connsiteY14" fmla="*/ 183752 h 430332"/>
              <a:gd name="connsiteX15" fmla="*/ 4536326 w 6837737"/>
              <a:gd name="connsiteY15" fmla="*/ 194026 h 430332"/>
              <a:gd name="connsiteX16" fmla="*/ 4423310 w 6837737"/>
              <a:gd name="connsiteY16" fmla="*/ 204300 h 430332"/>
              <a:gd name="connsiteX17" fmla="*/ 4258924 w 6837737"/>
              <a:gd name="connsiteY17" fmla="*/ 214574 h 430332"/>
              <a:gd name="connsiteX18" fmla="*/ 3909602 w 6837737"/>
              <a:gd name="connsiteY18" fmla="*/ 224849 h 430332"/>
              <a:gd name="connsiteX19" fmla="*/ 2666429 w 6837737"/>
              <a:gd name="connsiteY19" fmla="*/ 214574 h 430332"/>
              <a:gd name="connsiteX20" fmla="*/ 2450672 w 6837737"/>
              <a:gd name="connsiteY20" fmla="*/ 204300 h 430332"/>
              <a:gd name="connsiteX21" fmla="*/ 2193818 w 6837737"/>
              <a:gd name="connsiteY21" fmla="*/ 194026 h 430332"/>
              <a:gd name="connsiteX22" fmla="*/ 2132173 w 6837737"/>
              <a:gd name="connsiteY22" fmla="*/ 183752 h 430332"/>
              <a:gd name="connsiteX23" fmla="*/ 2019157 w 6837737"/>
              <a:gd name="connsiteY23" fmla="*/ 173478 h 430332"/>
              <a:gd name="connsiteX24" fmla="*/ 1936964 w 6837737"/>
              <a:gd name="connsiteY24" fmla="*/ 163204 h 430332"/>
              <a:gd name="connsiteX25" fmla="*/ 1854771 w 6837737"/>
              <a:gd name="connsiteY25" fmla="*/ 142655 h 430332"/>
              <a:gd name="connsiteX26" fmla="*/ 1731481 w 6837737"/>
              <a:gd name="connsiteY26" fmla="*/ 132381 h 430332"/>
              <a:gd name="connsiteX27" fmla="*/ 1556820 w 6837737"/>
              <a:gd name="connsiteY27" fmla="*/ 111833 h 430332"/>
              <a:gd name="connsiteX28" fmla="*/ 1484901 w 6837737"/>
              <a:gd name="connsiteY28" fmla="*/ 91284 h 430332"/>
              <a:gd name="connsiteX29" fmla="*/ 1443805 w 6837737"/>
              <a:gd name="connsiteY29" fmla="*/ 81010 h 430332"/>
              <a:gd name="connsiteX30" fmla="*/ 1412982 w 6837737"/>
              <a:gd name="connsiteY30" fmla="*/ 60462 h 430332"/>
              <a:gd name="connsiteX31" fmla="*/ 1382160 w 6837737"/>
              <a:gd name="connsiteY31" fmla="*/ 50188 h 430332"/>
              <a:gd name="connsiteX32" fmla="*/ 1341063 w 6837737"/>
              <a:gd name="connsiteY32" fmla="*/ 29640 h 430332"/>
              <a:gd name="connsiteX33" fmla="*/ 1310241 w 6837737"/>
              <a:gd name="connsiteY33" fmla="*/ 19365 h 430332"/>
              <a:gd name="connsiteX34" fmla="*/ 1186950 w 6837737"/>
              <a:gd name="connsiteY34" fmla="*/ 9091 h 430332"/>
              <a:gd name="connsiteX35" fmla="*/ 796533 w 6837737"/>
              <a:gd name="connsiteY35" fmla="*/ 29640 h 430332"/>
              <a:gd name="connsiteX36" fmla="*/ 0 w 6837737"/>
              <a:gd name="connsiteY36" fmla="*/ 6642 h 430332"/>
              <a:gd name="connsiteX0" fmla="*/ 6837737 w 6837737"/>
              <a:gd name="connsiteY0" fmla="*/ 430332 h 430332"/>
              <a:gd name="connsiteX1" fmla="*/ 6642528 w 6837737"/>
              <a:gd name="connsiteY1" fmla="*/ 389235 h 430332"/>
              <a:gd name="connsiteX2" fmla="*/ 6591157 w 6837737"/>
              <a:gd name="connsiteY2" fmla="*/ 378961 h 430332"/>
              <a:gd name="connsiteX3" fmla="*/ 6498690 w 6837737"/>
              <a:gd name="connsiteY3" fmla="*/ 368687 h 430332"/>
              <a:gd name="connsiteX4" fmla="*/ 6375400 w 6837737"/>
              <a:gd name="connsiteY4" fmla="*/ 348138 h 430332"/>
              <a:gd name="connsiteX5" fmla="*/ 6252110 w 6837737"/>
              <a:gd name="connsiteY5" fmla="*/ 337864 h 430332"/>
              <a:gd name="connsiteX6" fmla="*/ 6190465 w 6837737"/>
              <a:gd name="connsiteY6" fmla="*/ 327590 h 430332"/>
              <a:gd name="connsiteX7" fmla="*/ 6036353 w 6837737"/>
              <a:gd name="connsiteY7" fmla="*/ 317316 h 430332"/>
              <a:gd name="connsiteX8" fmla="*/ 5830870 w 6837737"/>
              <a:gd name="connsiteY8" fmla="*/ 286493 h 430332"/>
              <a:gd name="connsiteX9" fmla="*/ 5717854 w 6837737"/>
              <a:gd name="connsiteY9" fmla="*/ 265945 h 430332"/>
              <a:gd name="connsiteX10" fmla="*/ 5645935 w 6837737"/>
              <a:gd name="connsiteY10" fmla="*/ 255671 h 430332"/>
              <a:gd name="connsiteX11" fmla="*/ 5522645 w 6837737"/>
              <a:gd name="connsiteY11" fmla="*/ 235123 h 430332"/>
              <a:gd name="connsiteX12" fmla="*/ 5461000 w 6837737"/>
              <a:gd name="connsiteY12" fmla="*/ 224849 h 430332"/>
              <a:gd name="connsiteX13" fmla="*/ 5368533 w 6837737"/>
              <a:gd name="connsiteY13" fmla="*/ 204300 h 430332"/>
              <a:gd name="connsiteX14" fmla="*/ 5183598 w 6837737"/>
              <a:gd name="connsiteY14" fmla="*/ 183752 h 430332"/>
              <a:gd name="connsiteX15" fmla="*/ 4536326 w 6837737"/>
              <a:gd name="connsiteY15" fmla="*/ 194026 h 430332"/>
              <a:gd name="connsiteX16" fmla="*/ 4423310 w 6837737"/>
              <a:gd name="connsiteY16" fmla="*/ 204300 h 430332"/>
              <a:gd name="connsiteX17" fmla="*/ 4258924 w 6837737"/>
              <a:gd name="connsiteY17" fmla="*/ 214574 h 430332"/>
              <a:gd name="connsiteX18" fmla="*/ 3909602 w 6837737"/>
              <a:gd name="connsiteY18" fmla="*/ 224849 h 430332"/>
              <a:gd name="connsiteX19" fmla="*/ 2666429 w 6837737"/>
              <a:gd name="connsiteY19" fmla="*/ 214574 h 430332"/>
              <a:gd name="connsiteX20" fmla="*/ 2450672 w 6837737"/>
              <a:gd name="connsiteY20" fmla="*/ 204300 h 430332"/>
              <a:gd name="connsiteX21" fmla="*/ 2193818 w 6837737"/>
              <a:gd name="connsiteY21" fmla="*/ 194026 h 430332"/>
              <a:gd name="connsiteX22" fmla="*/ 2132173 w 6837737"/>
              <a:gd name="connsiteY22" fmla="*/ 183752 h 430332"/>
              <a:gd name="connsiteX23" fmla="*/ 2019157 w 6837737"/>
              <a:gd name="connsiteY23" fmla="*/ 173478 h 430332"/>
              <a:gd name="connsiteX24" fmla="*/ 1936964 w 6837737"/>
              <a:gd name="connsiteY24" fmla="*/ 163204 h 430332"/>
              <a:gd name="connsiteX25" fmla="*/ 1854771 w 6837737"/>
              <a:gd name="connsiteY25" fmla="*/ 142655 h 430332"/>
              <a:gd name="connsiteX26" fmla="*/ 1731481 w 6837737"/>
              <a:gd name="connsiteY26" fmla="*/ 132381 h 430332"/>
              <a:gd name="connsiteX27" fmla="*/ 1556820 w 6837737"/>
              <a:gd name="connsiteY27" fmla="*/ 111833 h 430332"/>
              <a:gd name="connsiteX28" fmla="*/ 1484901 w 6837737"/>
              <a:gd name="connsiteY28" fmla="*/ 91284 h 430332"/>
              <a:gd name="connsiteX29" fmla="*/ 1443805 w 6837737"/>
              <a:gd name="connsiteY29" fmla="*/ 81010 h 430332"/>
              <a:gd name="connsiteX30" fmla="*/ 1412982 w 6837737"/>
              <a:gd name="connsiteY30" fmla="*/ 60462 h 430332"/>
              <a:gd name="connsiteX31" fmla="*/ 1382160 w 6837737"/>
              <a:gd name="connsiteY31" fmla="*/ 50188 h 430332"/>
              <a:gd name="connsiteX32" fmla="*/ 1341063 w 6837737"/>
              <a:gd name="connsiteY32" fmla="*/ 29640 h 430332"/>
              <a:gd name="connsiteX33" fmla="*/ 1310241 w 6837737"/>
              <a:gd name="connsiteY33" fmla="*/ 19365 h 430332"/>
              <a:gd name="connsiteX34" fmla="*/ 1186950 w 6837737"/>
              <a:gd name="connsiteY34" fmla="*/ 9091 h 430332"/>
              <a:gd name="connsiteX35" fmla="*/ 784753 w 6837737"/>
              <a:gd name="connsiteY35" fmla="*/ 29640 h 430332"/>
              <a:gd name="connsiteX36" fmla="*/ 0 w 6837737"/>
              <a:gd name="connsiteY36" fmla="*/ 6642 h 430332"/>
              <a:gd name="connsiteX0" fmla="*/ 6837737 w 6837737"/>
              <a:gd name="connsiteY0" fmla="*/ 430332 h 430332"/>
              <a:gd name="connsiteX1" fmla="*/ 6642528 w 6837737"/>
              <a:gd name="connsiteY1" fmla="*/ 389235 h 430332"/>
              <a:gd name="connsiteX2" fmla="*/ 6591157 w 6837737"/>
              <a:gd name="connsiteY2" fmla="*/ 378961 h 430332"/>
              <a:gd name="connsiteX3" fmla="*/ 6498690 w 6837737"/>
              <a:gd name="connsiteY3" fmla="*/ 368687 h 430332"/>
              <a:gd name="connsiteX4" fmla="*/ 6375400 w 6837737"/>
              <a:gd name="connsiteY4" fmla="*/ 348138 h 430332"/>
              <a:gd name="connsiteX5" fmla="*/ 6252110 w 6837737"/>
              <a:gd name="connsiteY5" fmla="*/ 337864 h 430332"/>
              <a:gd name="connsiteX6" fmla="*/ 6190465 w 6837737"/>
              <a:gd name="connsiteY6" fmla="*/ 327590 h 430332"/>
              <a:gd name="connsiteX7" fmla="*/ 6036353 w 6837737"/>
              <a:gd name="connsiteY7" fmla="*/ 317316 h 430332"/>
              <a:gd name="connsiteX8" fmla="*/ 5830870 w 6837737"/>
              <a:gd name="connsiteY8" fmla="*/ 286493 h 430332"/>
              <a:gd name="connsiteX9" fmla="*/ 5717854 w 6837737"/>
              <a:gd name="connsiteY9" fmla="*/ 265945 h 430332"/>
              <a:gd name="connsiteX10" fmla="*/ 5645935 w 6837737"/>
              <a:gd name="connsiteY10" fmla="*/ 255671 h 430332"/>
              <a:gd name="connsiteX11" fmla="*/ 5522645 w 6837737"/>
              <a:gd name="connsiteY11" fmla="*/ 235123 h 430332"/>
              <a:gd name="connsiteX12" fmla="*/ 5461000 w 6837737"/>
              <a:gd name="connsiteY12" fmla="*/ 224849 h 430332"/>
              <a:gd name="connsiteX13" fmla="*/ 5368533 w 6837737"/>
              <a:gd name="connsiteY13" fmla="*/ 204300 h 430332"/>
              <a:gd name="connsiteX14" fmla="*/ 5183598 w 6837737"/>
              <a:gd name="connsiteY14" fmla="*/ 183752 h 430332"/>
              <a:gd name="connsiteX15" fmla="*/ 4536326 w 6837737"/>
              <a:gd name="connsiteY15" fmla="*/ 194026 h 430332"/>
              <a:gd name="connsiteX16" fmla="*/ 4423310 w 6837737"/>
              <a:gd name="connsiteY16" fmla="*/ 204300 h 430332"/>
              <a:gd name="connsiteX17" fmla="*/ 4258924 w 6837737"/>
              <a:gd name="connsiteY17" fmla="*/ 214574 h 430332"/>
              <a:gd name="connsiteX18" fmla="*/ 3909602 w 6837737"/>
              <a:gd name="connsiteY18" fmla="*/ 224849 h 430332"/>
              <a:gd name="connsiteX19" fmla="*/ 2666429 w 6837737"/>
              <a:gd name="connsiteY19" fmla="*/ 214574 h 430332"/>
              <a:gd name="connsiteX20" fmla="*/ 2450672 w 6837737"/>
              <a:gd name="connsiteY20" fmla="*/ 204300 h 430332"/>
              <a:gd name="connsiteX21" fmla="*/ 2193818 w 6837737"/>
              <a:gd name="connsiteY21" fmla="*/ 194026 h 430332"/>
              <a:gd name="connsiteX22" fmla="*/ 2132173 w 6837737"/>
              <a:gd name="connsiteY22" fmla="*/ 183752 h 430332"/>
              <a:gd name="connsiteX23" fmla="*/ 2019157 w 6837737"/>
              <a:gd name="connsiteY23" fmla="*/ 173478 h 430332"/>
              <a:gd name="connsiteX24" fmla="*/ 1936964 w 6837737"/>
              <a:gd name="connsiteY24" fmla="*/ 163204 h 430332"/>
              <a:gd name="connsiteX25" fmla="*/ 1854771 w 6837737"/>
              <a:gd name="connsiteY25" fmla="*/ 142655 h 430332"/>
              <a:gd name="connsiteX26" fmla="*/ 1731481 w 6837737"/>
              <a:gd name="connsiteY26" fmla="*/ 132381 h 430332"/>
              <a:gd name="connsiteX27" fmla="*/ 1556820 w 6837737"/>
              <a:gd name="connsiteY27" fmla="*/ 111833 h 430332"/>
              <a:gd name="connsiteX28" fmla="*/ 1484901 w 6837737"/>
              <a:gd name="connsiteY28" fmla="*/ 91284 h 430332"/>
              <a:gd name="connsiteX29" fmla="*/ 1443805 w 6837737"/>
              <a:gd name="connsiteY29" fmla="*/ 81010 h 430332"/>
              <a:gd name="connsiteX30" fmla="*/ 1412982 w 6837737"/>
              <a:gd name="connsiteY30" fmla="*/ 60462 h 430332"/>
              <a:gd name="connsiteX31" fmla="*/ 1382160 w 6837737"/>
              <a:gd name="connsiteY31" fmla="*/ 50188 h 430332"/>
              <a:gd name="connsiteX32" fmla="*/ 1341063 w 6837737"/>
              <a:gd name="connsiteY32" fmla="*/ 29640 h 430332"/>
              <a:gd name="connsiteX33" fmla="*/ 1310241 w 6837737"/>
              <a:gd name="connsiteY33" fmla="*/ 104825 h 430332"/>
              <a:gd name="connsiteX34" fmla="*/ 1186950 w 6837737"/>
              <a:gd name="connsiteY34" fmla="*/ 9091 h 430332"/>
              <a:gd name="connsiteX35" fmla="*/ 784753 w 6837737"/>
              <a:gd name="connsiteY35" fmla="*/ 29640 h 430332"/>
              <a:gd name="connsiteX36" fmla="*/ 0 w 6837737"/>
              <a:gd name="connsiteY36" fmla="*/ 6642 h 430332"/>
              <a:gd name="connsiteX0" fmla="*/ 6837737 w 6837737"/>
              <a:gd name="connsiteY0" fmla="*/ 430332 h 430332"/>
              <a:gd name="connsiteX1" fmla="*/ 6642528 w 6837737"/>
              <a:gd name="connsiteY1" fmla="*/ 389235 h 430332"/>
              <a:gd name="connsiteX2" fmla="*/ 6591157 w 6837737"/>
              <a:gd name="connsiteY2" fmla="*/ 378961 h 430332"/>
              <a:gd name="connsiteX3" fmla="*/ 6498690 w 6837737"/>
              <a:gd name="connsiteY3" fmla="*/ 368687 h 430332"/>
              <a:gd name="connsiteX4" fmla="*/ 6375400 w 6837737"/>
              <a:gd name="connsiteY4" fmla="*/ 348138 h 430332"/>
              <a:gd name="connsiteX5" fmla="*/ 6252110 w 6837737"/>
              <a:gd name="connsiteY5" fmla="*/ 337864 h 430332"/>
              <a:gd name="connsiteX6" fmla="*/ 6190465 w 6837737"/>
              <a:gd name="connsiteY6" fmla="*/ 327590 h 430332"/>
              <a:gd name="connsiteX7" fmla="*/ 6036353 w 6837737"/>
              <a:gd name="connsiteY7" fmla="*/ 317316 h 430332"/>
              <a:gd name="connsiteX8" fmla="*/ 5830870 w 6837737"/>
              <a:gd name="connsiteY8" fmla="*/ 286493 h 430332"/>
              <a:gd name="connsiteX9" fmla="*/ 5717854 w 6837737"/>
              <a:gd name="connsiteY9" fmla="*/ 265945 h 430332"/>
              <a:gd name="connsiteX10" fmla="*/ 5645935 w 6837737"/>
              <a:gd name="connsiteY10" fmla="*/ 255671 h 430332"/>
              <a:gd name="connsiteX11" fmla="*/ 5522645 w 6837737"/>
              <a:gd name="connsiteY11" fmla="*/ 235123 h 430332"/>
              <a:gd name="connsiteX12" fmla="*/ 5461000 w 6837737"/>
              <a:gd name="connsiteY12" fmla="*/ 224849 h 430332"/>
              <a:gd name="connsiteX13" fmla="*/ 5368533 w 6837737"/>
              <a:gd name="connsiteY13" fmla="*/ 204300 h 430332"/>
              <a:gd name="connsiteX14" fmla="*/ 5183598 w 6837737"/>
              <a:gd name="connsiteY14" fmla="*/ 183752 h 430332"/>
              <a:gd name="connsiteX15" fmla="*/ 4536326 w 6837737"/>
              <a:gd name="connsiteY15" fmla="*/ 194026 h 430332"/>
              <a:gd name="connsiteX16" fmla="*/ 4423310 w 6837737"/>
              <a:gd name="connsiteY16" fmla="*/ 204300 h 430332"/>
              <a:gd name="connsiteX17" fmla="*/ 4258924 w 6837737"/>
              <a:gd name="connsiteY17" fmla="*/ 214574 h 430332"/>
              <a:gd name="connsiteX18" fmla="*/ 3909602 w 6837737"/>
              <a:gd name="connsiteY18" fmla="*/ 224849 h 430332"/>
              <a:gd name="connsiteX19" fmla="*/ 2666429 w 6837737"/>
              <a:gd name="connsiteY19" fmla="*/ 214574 h 430332"/>
              <a:gd name="connsiteX20" fmla="*/ 2450672 w 6837737"/>
              <a:gd name="connsiteY20" fmla="*/ 204300 h 430332"/>
              <a:gd name="connsiteX21" fmla="*/ 2193818 w 6837737"/>
              <a:gd name="connsiteY21" fmla="*/ 194026 h 430332"/>
              <a:gd name="connsiteX22" fmla="*/ 2132173 w 6837737"/>
              <a:gd name="connsiteY22" fmla="*/ 183752 h 430332"/>
              <a:gd name="connsiteX23" fmla="*/ 2019157 w 6837737"/>
              <a:gd name="connsiteY23" fmla="*/ 173478 h 430332"/>
              <a:gd name="connsiteX24" fmla="*/ 1936964 w 6837737"/>
              <a:gd name="connsiteY24" fmla="*/ 163204 h 430332"/>
              <a:gd name="connsiteX25" fmla="*/ 1854771 w 6837737"/>
              <a:gd name="connsiteY25" fmla="*/ 142655 h 430332"/>
              <a:gd name="connsiteX26" fmla="*/ 1731481 w 6837737"/>
              <a:gd name="connsiteY26" fmla="*/ 132381 h 430332"/>
              <a:gd name="connsiteX27" fmla="*/ 1556820 w 6837737"/>
              <a:gd name="connsiteY27" fmla="*/ 111833 h 430332"/>
              <a:gd name="connsiteX28" fmla="*/ 1484901 w 6837737"/>
              <a:gd name="connsiteY28" fmla="*/ 91284 h 430332"/>
              <a:gd name="connsiteX29" fmla="*/ 1443805 w 6837737"/>
              <a:gd name="connsiteY29" fmla="*/ 81010 h 430332"/>
              <a:gd name="connsiteX30" fmla="*/ 1412982 w 6837737"/>
              <a:gd name="connsiteY30" fmla="*/ 60462 h 430332"/>
              <a:gd name="connsiteX31" fmla="*/ 1382160 w 6837737"/>
              <a:gd name="connsiteY31" fmla="*/ 50188 h 430332"/>
              <a:gd name="connsiteX32" fmla="*/ 1341063 w 6837737"/>
              <a:gd name="connsiteY32" fmla="*/ 29640 h 430332"/>
              <a:gd name="connsiteX33" fmla="*/ 1186950 w 6837737"/>
              <a:gd name="connsiteY33" fmla="*/ 9091 h 430332"/>
              <a:gd name="connsiteX34" fmla="*/ 784753 w 6837737"/>
              <a:gd name="connsiteY34" fmla="*/ 29640 h 430332"/>
              <a:gd name="connsiteX35" fmla="*/ 0 w 6837737"/>
              <a:gd name="connsiteY35" fmla="*/ 6642 h 430332"/>
              <a:gd name="connsiteX0" fmla="*/ 6837737 w 6837737"/>
              <a:gd name="connsiteY0" fmla="*/ 430332 h 430332"/>
              <a:gd name="connsiteX1" fmla="*/ 6642528 w 6837737"/>
              <a:gd name="connsiteY1" fmla="*/ 389235 h 430332"/>
              <a:gd name="connsiteX2" fmla="*/ 6591157 w 6837737"/>
              <a:gd name="connsiteY2" fmla="*/ 378961 h 430332"/>
              <a:gd name="connsiteX3" fmla="*/ 6498690 w 6837737"/>
              <a:gd name="connsiteY3" fmla="*/ 368687 h 430332"/>
              <a:gd name="connsiteX4" fmla="*/ 6375400 w 6837737"/>
              <a:gd name="connsiteY4" fmla="*/ 348138 h 430332"/>
              <a:gd name="connsiteX5" fmla="*/ 6252110 w 6837737"/>
              <a:gd name="connsiteY5" fmla="*/ 337864 h 430332"/>
              <a:gd name="connsiteX6" fmla="*/ 6190465 w 6837737"/>
              <a:gd name="connsiteY6" fmla="*/ 327590 h 430332"/>
              <a:gd name="connsiteX7" fmla="*/ 6036353 w 6837737"/>
              <a:gd name="connsiteY7" fmla="*/ 317316 h 430332"/>
              <a:gd name="connsiteX8" fmla="*/ 5830870 w 6837737"/>
              <a:gd name="connsiteY8" fmla="*/ 286493 h 430332"/>
              <a:gd name="connsiteX9" fmla="*/ 5717854 w 6837737"/>
              <a:gd name="connsiteY9" fmla="*/ 265945 h 430332"/>
              <a:gd name="connsiteX10" fmla="*/ 5645935 w 6837737"/>
              <a:gd name="connsiteY10" fmla="*/ 255671 h 430332"/>
              <a:gd name="connsiteX11" fmla="*/ 5522645 w 6837737"/>
              <a:gd name="connsiteY11" fmla="*/ 235123 h 430332"/>
              <a:gd name="connsiteX12" fmla="*/ 5461000 w 6837737"/>
              <a:gd name="connsiteY12" fmla="*/ 224849 h 430332"/>
              <a:gd name="connsiteX13" fmla="*/ 5368533 w 6837737"/>
              <a:gd name="connsiteY13" fmla="*/ 204300 h 430332"/>
              <a:gd name="connsiteX14" fmla="*/ 5183598 w 6837737"/>
              <a:gd name="connsiteY14" fmla="*/ 183752 h 430332"/>
              <a:gd name="connsiteX15" fmla="*/ 4536326 w 6837737"/>
              <a:gd name="connsiteY15" fmla="*/ 194026 h 430332"/>
              <a:gd name="connsiteX16" fmla="*/ 4423310 w 6837737"/>
              <a:gd name="connsiteY16" fmla="*/ 204300 h 430332"/>
              <a:gd name="connsiteX17" fmla="*/ 4258924 w 6837737"/>
              <a:gd name="connsiteY17" fmla="*/ 214574 h 430332"/>
              <a:gd name="connsiteX18" fmla="*/ 3909602 w 6837737"/>
              <a:gd name="connsiteY18" fmla="*/ 224849 h 430332"/>
              <a:gd name="connsiteX19" fmla="*/ 2666429 w 6837737"/>
              <a:gd name="connsiteY19" fmla="*/ 214574 h 430332"/>
              <a:gd name="connsiteX20" fmla="*/ 2450672 w 6837737"/>
              <a:gd name="connsiteY20" fmla="*/ 204300 h 430332"/>
              <a:gd name="connsiteX21" fmla="*/ 2193818 w 6837737"/>
              <a:gd name="connsiteY21" fmla="*/ 194026 h 430332"/>
              <a:gd name="connsiteX22" fmla="*/ 2132173 w 6837737"/>
              <a:gd name="connsiteY22" fmla="*/ 183752 h 430332"/>
              <a:gd name="connsiteX23" fmla="*/ 2019157 w 6837737"/>
              <a:gd name="connsiteY23" fmla="*/ 173478 h 430332"/>
              <a:gd name="connsiteX24" fmla="*/ 1936964 w 6837737"/>
              <a:gd name="connsiteY24" fmla="*/ 163204 h 430332"/>
              <a:gd name="connsiteX25" fmla="*/ 1854771 w 6837737"/>
              <a:gd name="connsiteY25" fmla="*/ 142655 h 430332"/>
              <a:gd name="connsiteX26" fmla="*/ 1731481 w 6837737"/>
              <a:gd name="connsiteY26" fmla="*/ 132381 h 430332"/>
              <a:gd name="connsiteX27" fmla="*/ 1556820 w 6837737"/>
              <a:gd name="connsiteY27" fmla="*/ 111833 h 430332"/>
              <a:gd name="connsiteX28" fmla="*/ 1484901 w 6837737"/>
              <a:gd name="connsiteY28" fmla="*/ 91284 h 430332"/>
              <a:gd name="connsiteX29" fmla="*/ 1443805 w 6837737"/>
              <a:gd name="connsiteY29" fmla="*/ 81010 h 430332"/>
              <a:gd name="connsiteX30" fmla="*/ 1412982 w 6837737"/>
              <a:gd name="connsiteY30" fmla="*/ 60462 h 430332"/>
              <a:gd name="connsiteX31" fmla="*/ 1382160 w 6837737"/>
              <a:gd name="connsiteY31" fmla="*/ 50188 h 430332"/>
              <a:gd name="connsiteX32" fmla="*/ 1186950 w 6837737"/>
              <a:gd name="connsiteY32" fmla="*/ 9091 h 430332"/>
              <a:gd name="connsiteX33" fmla="*/ 784753 w 6837737"/>
              <a:gd name="connsiteY33" fmla="*/ 29640 h 430332"/>
              <a:gd name="connsiteX34" fmla="*/ 0 w 6837737"/>
              <a:gd name="connsiteY34" fmla="*/ 6642 h 430332"/>
              <a:gd name="connsiteX0" fmla="*/ 6837737 w 6837737"/>
              <a:gd name="connsiteY0" fmla="*/ 430332 h 430332"/>
              <a:gd name="connsiteX1" fmla="*/ 6642528 w 6837737"/>
              <a:gd name="connsiteY1" fmla="*/ 389235 h 430332"/>
              <a:gd name="connsiteX2" fmla="*/ 6591157 w 6837737"/>
              <a:gd name="connsiteY2" fmla="*/ 378961 h 430332"/>
              <a:gd name="connsiteX3" fmla="*/ 6498690 w 6837737"/>
              <a:gd name="connsiteY3" fmla="*/ 368687 h 430332"/>
              <a:gd name="connsiteX4" fmla="*/ 6375400 w 6837737"/>
              <a:gd name="connsiteY4" fmla="*/ 348138 h 430332"/>
              <a:gd name="connsiteX5" fmla="*/ 6252110 w 6837737"/>
              <a:gd name="connsiteY5" fmla="*/ 337864 h 430332"/>
              <a:gd name="connsiteX6" fmla="*/ 6190465 w 6837737"/>
              <a:gd name="connsiteY6" fmla="*/ 327590 h 430332"/>
              <a:gd name="connsiteX7" fmla="*/ 6036353 w 6837737"/>
              <a:gd name="connsiteY7" fmla="*/ 317316 h 430332"/>
              <a:gd name="connsiteX8" fmla="*/ 5830870 w 6837737"/>
              <a:gd name="connsiteY8" fmla="*/ 286493 h 430332"/>
              <a:gd name="connsiteX9" fmla="*/ 5717854 w 6837737"/>
              <a:gd name="connsiteY9" fmla="*/ 265945 h 430332"/>
              <a:gd name="connsiteX10" fmla="*/ 5645935 w 6837737"/>
              <a:gd name="connsiteY10" fmla="*/ 255671 h 430332"/>
              <a:gd name="connsiteX11" fmla="*/ 5522645 w 6837737"/>
              <a:gd name="connsiteY11" fmla="*/ 235123 h 430332"/>
              <a:gd name="connsiteX12" fmla="*/ 5461000 w 6837737"/>
              <a:gd name="connsiteY12" fmla="*/ 224849 h 430332"/>
              <a:gd name="connsiteX13" fmla="*/ 5368533 w 6837737"/>
              <a:gd name="connsiteY13" fmla="*/ 204300 h 430332"/>
              <a:gd name="connsiteX14" fmla="*/ 5183598 w 6837737"/>
              <a:gd name="connsiteY14" fmla="*/ 183752 h 430332"/>
              <a:gd name="connsiteX15" fmla="*/ 4536326 w 6837737"/>
              <a:gd name="connsiteY15" fmla="*/ 194026 h 430332"/>
              <a:gd name="connsiteX16" fmla="*/ 4423310 w 6837737"/>
              <a:gd name="connsiteY16" fmla="*/ 204300 h 430332"/>
              <a:gd name="connsiteX17" fmla="*/ 4258924 w 6837737"/>
              <a:gd name="connsiteY17" fmla="*/ 214574 h 430332"/>
              <a:gd name="connsiteX18" fmla="*/ 3909602 w 6837737"/>
              <a:gd name="connsiteY18" fmla="*/ 224849 h 430332"/>
              <a:gd name="connsiteX19" fmla="*/ 2666429 w 6837737"/>
              <a:gd name="connsiteY19" fmla="*/ 214574 h 430332"/>
              <a:gd name="connsiteX20" fmla="*/ 2450672 w 6837737"/>
              <a:gd name="connsiteY20" fmla="*/ 204300 h 430332"/>
              <a:gd name="connsiteX21" fmla="*/ 2193818 w 6837737"/>
              <a:gd name="connsiteY21" fmla="*/ 194026 h 430332"/>
              <a:gd name="connsiteX22" fmla="*/ 2132173 w 6837737"/>
              <a:gd name="connsiteY22" fmla="*/ 183752 h 430332"/>
              <a:gd name="connsiteX23" fmla="*/ 2019157 w 6837737"/>
              <a:gd name="connsiteY23" fmla="*/ 173478 h 430332"/>
              <a:gd name="connsiteX24" fmla="*/ 1936964 w 6837737"/>
              <a:gd name="connsiteY24" fmla="*/ 163204 h 430332"/>
              <a:gd name="connsiteX25" fmla="*/ 1854771 w 6837737"/>
              <a:gd name="connsiteY25" fmla="*/ 142655 h 430332"/>
              <a:gd name="connsiteX26" fmla="*/ 1731481 w 6837737"/>
              <a:gd name="connsiteY26" fmla="*/ 132381 h 430332"/>
              <a:gd name="connsiteX27" fmla="*/ 1556820 w 6837737"/>
              <a:gd name="connsiteY27" fmla="*/ 111833 h 430332"/>
              <a:gd name="connsiteX28" fmla="*/ 1484901 w 6837737"/>
              <a:gd name="connsiteY28" fmla="*/ 91284 h 430332"/>
              <a:gd name="connsiteX29" fmla="*/ 1443805 w 6837737"/>
              <a:gd name="connsiteY29" fmla="*/ 81010 h 430332"/>
              <a:gd name="connsiteX30" fmla="*/ 1382160 w 6837737"/>
              <a:gd name="connsiteY30" fmla="*/ 50188 h 430332"/>
              <a:gd name="connsiteX31" fmla="*/ 1186950 w 6837737"/>
              <a:gd name="connsiteY31" fmla="*/ 9091 h 430332"/>
              <a:gd name="connsiteX32" fmla="*/ 784753 w 6837737"/>
              <a:gd name="connsiteY32" fmla="*/ 29640 h 430332"/>
              <a:gd name="connsiteX33" fmla="*/ 0 w 6837737"/>
              <a:gd name="connsiteY33" fmla="*/ 6642 h 430332"/>
              <a:gd name="connsiteX0" fmla="*/ 6837737 w 6837737"/>
              <a:gd name="connsiteY0" fmla="*/ 430332 h 430332"/>
              <a:gd name="connsiteX1" fmla="*/ 6642528 w 6837737"/>
              <a:gd name="connsiteY1" fmla="*/ 389235 h 430332"/>
              <a:gd name="connsiteX2" fmla="*/ 6591157 w 6837737"/>
              <a:gd name="connsiteY2" fmla="*/ 378961 h 430332"/>
              <a:gd name="connsiteX3" fmla="*/ 6498690 w 6837737"/>
              <a:gd name="connsiteY3" fmla="*/ 368687 h 430332"/>
              <a:gd name="connsiteX4" fmla="*/ 6375400 w 6837737"/>
              <a:gd name="connsiteY4" fmla="*/ 348138 h 430332"/>
              <a:gd name="connsiteX5" fmla="*/ 6252110 w 6837737"/>
              <a:gd name="connsiteY5" fmla="*/ 337864 h 430332"/>
              <a:gd name="connsiteX6" fmla="*/ 6190465 w 6837737"/>
              <a:gd name="connsiteY6" fmla="*/ 327590 h 430332"/>
              <a:gd name="connsiteX7" fmla="*/ 6036353 w 6837737"/>
              <a:gd name="connsiteY7" fmla="*/ 317316 h 430332"/>
              <a:gd name="connsiteX8" fmla="*/ 5830870 w 6837737"/>
              <a:gd name="connsiteY8" fmla="*/ 286493 h 430332"/>
              <a:gd name="connsiteX9" fmla="*/ 5717854 w 6837737"/>
              <a:gd name="connsiteY9" fmla="*/ 265945 h 430332"/>
              <a:gd name="connsiteX10" fmla="*/ 5645935 w 6837737"/>
              <a:gd name="connsiteY10" fmla="*/ 255671 h 430332"/>
              <a:gd name="connsiteX11" fmla="*/ 5522645 w 6837737"/>
              <a:gd name="connsiteY11" fmla="*/ 235123 h 430332"/>
              <a:gd name="connsiteX12" fmla="*/ 5461000 w 6837737"/>
              <a:gd name="connsiteY12" fmla="*/ 224849 h 430332"/>
              <a:gd name="connsiteX13" fmla="*/ 5368533 w 6837737"/>
              <a:gd name="connsiteY13" fmla="*/ 204300 h 430332"/>
              <a:gd name="connsiteX14" fmla="*/ 5183598 w 6837737"/>
              <a:gd name="connsiteY14" fmla="*/ 183752 h 430332"/>
              <a:gd name="connsiteX15" fmla="*/ 4536326 w 6837737"/>
              <a:gd name="connsiteY15" fmla="*/ 194026 h 430332"/>
              <a:gd name="connsiteX16" fmla="*/ 4423310 w 6837737"/>
              <a:gd name="connsiteY16" fmla="*/ 204300 h 430332"/>
              <a:gd name="connsiteX17" fmla="*/ 4258924 w 6837737"/>
              <a:gd name="connsiteY17" fmla="*/ 214574 h 430332"/>
              <a:gd name="connsiteX18" fmla="*/ 3909602 w 6837737"/>
              <a:gd name="connsiteY18" fmla="*/ 224849 h 430332"/>
              <a:gd name="connsiteX19" fmla="*/ 2666429 w 6837737"/>
              <a:gd name="connsiteY19" fmla="*/ 214574 h 430332"/>
              <a:gd name="connsiteX20" fmla="*/ 2450672 w 6837737"/>
              <a:gd name="connsiteY20" fmla="*/ 204300 h 430332"/>
              <a:gd name="connsiteX21" fmla="*/ 2193818 w 6837737"/>
              <a:gd name="connsiteY21" fmla="*/ 194026 h 430332"/>
              <a:gd name="connsiteX22" fmla="*/ 2132173 w 6837737"/>
              <a:gd name="connsiteY22" fmla="*/ 183752 h 430332"/>
              <a:gd name="connsiteX23" fmla="*/ 2019157 w 6837737"/>
              <a:gd name="connsiteY23" fmla="*/ 173478 h 430332"/>
              <a:gd name="connsiteX24" fmla="*/ 1936964 w 6837737"/>
              <a:gd name="connsiteY24" fmla="*/ 163204 h 430332"/>
              <a:gd name="connsiteX25" fmla="*/ 1854771 w 6837737"/>
              <a:gd name="connsiteY25" fmla="*/ 142655 h 430332"/>
              <a:gd name="connsiteX26" fmla="*/ 1731481 w 6837737"/>
              <a:gd name="connsiteY26" fmla="*/ 132381 h 430332"/>
              <a:gd name="connsiteX27" fmla="*/ 1556820 w 6837737"/>
              <a:gd name="connsiteY27" fmla="*/ 111833 h 430332"/>
              <a:gd name="connsiteX28" fmla="*/ 1443805 w 6837737"/>
              <a:gd name="connsiteY28" fmla="*/ 81010 h 430332"/>
              <a:gd name="connsiteX29" fmla="*/ 1382160 w 6837737"/>
              <a:gd name="connsiteY29" fmla="*/ 50188 h 430332"/>
              <a:gd name="connsiteX30" fmla="*/ 1186950 w 6837737"/>
              <a:gd name="connsiteY30" fmla="*/ 9091 h 430332"/>
              <a:gd name="connsiteX31" fmla="*/ 784753 w 6837737"/>
              <a:gd name="connsiteY31" fmla="*/ 29640 h 430332"/>
              <a:gd name="connsiteX32" fmla="*/ 0 w 6837737"/>
              <a:gd name="connsiteY32" fmla="*/ 6642 h 430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6837737" h="430332">
                <a:moveTo>
                  <a:pt x="6837737" y="430332"/>
                </a:moveTo>
                <a:cubicBezTo>
                  <a:pt x="6711176" y="402206"/>
                  <a:pt x="6776231" y="415975"/>
                  <a:pt x="6642528" y="389235"/>
                </a:cubicBezTo>
                <a:cubicBezTo>
                  <a:pt x="6625404" y="385810"/>
                  <a:pt x="6608513" y="380889"/>
                  <a:pt x="6591157" y="378961"/>
                </a:cubicBezTo>
                <a:cubicBezTo>
                  <a:pt x="6560335" y="375536"/>
                  <a:pt x="6529390" y="373073"/>
                  <a:pt x="6498690" y="368687"/>
                </a:cubicBezTo>
                <a:cubicBezTo>
                  <a:pt x="6457445" y="362795"/>
                  <a:pt x="6416920" y="351598"/>
                  <a:pt x="6375400" y="348138"/>
                </a:cubicBezTo>
                <a:cubicBezTo>
                  <a:pt x="6334303" y="344713"/>
                  <a:pt x="6293097" y="342418"/>
                  <a:pt x="6252110" y="337864"/>
                </a:cubicBezTo>
                <a:cubicBezTo>
                  <a:pt x="6231406" y="335564"/>
                  <a:pt x="6211203" y="329565"/>
                  <a:pt x="6190465" y="327590"/>
                </a:cubicBezTo>
                <a:cubicBezTo>
                  <a:pt x="6139212" y="322709"/>
                  <a:pt x="6087724" y="320741"/>
                  <a:pt x="6036353" y="317316"/>
                </a:cubicBezTo>
                <a:cubicBezTo>
                  <a:pt x="5746021" y="268928"/>
                  <a:pt x="6047056" y="317378"/>
                  <a:pt x="5830870" y="286493"/>
                </a:cubicBezTo>
                <a:cubicBezTo>
                  <a:pt x="5710926" y="269358"/>
                  <a:pt x="5824084" y="283650"/>
                  <a:pt x="5717854" y="265945"/>
                </a:cubicBezTo>
                <a:cubicBezTo>
                  <a:pt x="5693967" y="261964"/>
                  <a:pt x="5669855" y="259448"/>
                  <a:pt x="5645935" y="255671"/>
                </a:cubicBezTo>
                <a:lnTo>
                  <a:pt x="5522645" y="235123"/>
                </a:lnTo>
                <a:cubicBezTo>
                  <a:pt x="5502097" y="231698"/>
                  <a:pt x="5481210" y="229902"/>
                  <a:pt x="5461000" y="224849"/>
                </a:cubicBezTo>
                <a:cubicBezTo>
                  <a:pt x="5428268" y="216665"/>
                  <a:pt x="5402455" y="209519"/>
                  <a:pt x="5368533" y="204300"/>
                </a:cubicBezTo>
                <a:cubicBezTo>
                  <a:pt x="5314517" y="195990"/>
                  <a:pt x="5236118" y="189004"/>
                  <a:pt x="5183598" y="183752"/>
                </a:cubicBezTo>
                <a:lnTo>
                  <a:pt x="4536326" y="194026"/>
                </a:lnTo>
                <a:cubicBezTo>
                  <a:pt x="4498512" y="195048"/>
                  <a:pt x="4461034" y="201506"/>
                  <a:pt x="4423310" y="204300"/>
                </a:cubicBezTo>
                <a:cubicBezTo>
                  <a:pt x="4368558" y="208356"/>
                  <a:pt x="4313782" y="212380"/>
                  <a:pt x="4258924" y="214574"/>
                </a:cubicBezTo>
                <a:cubicBezTo>
                  <a:pt x="4142526" y="219230"/>
                  <a:pt x="4026043" y="221424"/>
                  <a:pt x="3909602" y="224849"/>
                </a:cubicBezTo>
                <a:lnTo>
                  <a:pt x="2666429" y="214574"/>
                </a:lnTo>
                <a:cubicBezTo>
                  <a:pt x="2594436" y="213560"/>
                  <a:pt x="2522605" y="207427"/>
                  <a:pt x="2450672" y="204300"/>
                </a:cubicBezTo>
                <a:lnTo>
                  <a:pt x="2193818" y="194026"/>
                </a:lnTo>
                <a:cubicBezTo>
                  <a:pt x="2173270" y="190601"/>
                  <a:pt x="2152862" y="186186"/>
                  <a:pt x="2132173" y="183752"/>
                </a:cubicBezTo>
                <a:cubicBezTo>
                  <a:pt x="2094605" y="179332"/>
                  <a:pt x="2056777" y="177438"/>
                  <a:pt x="2019157" y="173478"/>
                </a:cubicBezTo>
                <a:cubicBezTo>
                  <a:pt x="1991698" y="170588"/>
                  <a:pt x="1964362" y="166629"/>
                  <a:pt x="1936964" y="163204"/>
                </a:cubicBezTo>
                <a:cubicBezTo>
                  <a:pt x="1909566" y="156354"/>
                  <a:pt x="1882914" y="145000"/>
                  <a:pt x="1854771" y="142655"/>
                </a:cubicBezTo>
                <a:lnTo>
                  <a:pt x="1731481" y="132381"/>
                </a:lnTo>
                <a:cubicBezTo>
                  <a:pt x="1681888" y="127873"/>
                  <a:pt x="1604766" y="120395"/>
                  <a:pt x="1556820" y="111833"/>
                </a:cubicBezTo>
                <a:cubicBezTo>
                  <a:pt x="1508874" y="103271"/>
                  <a:pt x="1472915" y="91284"/>
                  <a:pt x="1443805" y="81010"/>
                </a:cubicBezTo>
                <a:cubicBezTo>
                  <a:pt x="1414695" y="70736"/>
                  <a:pt x="1424969" y="62175"/>
                  <a:pt x="1382160" y="50188"/>
                </a:cubicBezTo>
                <a:cubicBezTo>
                  <a:pt x="1339351" y="38201"/>
                  <a:pt x="1286518" y="12516"/>
                  <a:pt x="1186950" y="9091"/>
                </a:cubicBezTo>
                <a:cubicBezTo>
                  <a:pt x="1101332" y="10803"/>
                  <a:pt x="851535" y="9092"/>
                  <a:pt x="784753" y="29640"/>
                </a:cubicBezTo>
                <a:cubicBezTo>
                  <a:pt x="758789" y="55603"/>
                  <a:pt x="14606" y="-22570"/>
                  <a:pt x="0" y="6642"/>
                </a:cubicBezTo>
              </a:path>
            </a:pathLst>
          </a:custGeom>
          <a:noFill/>
          <a:ln w="57150">
            <a:solidFill>
              <a:schemeClr val="accent6">
                <a:lumMod val="75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Up-Down Arrow 39">
            <a:extLst>
              <a:ext uri="{FF2B5EF4-FFF2-40B4-BE49-F238E27FC236}">
                <a16:creationId xmlns:a16="http://schemas.microsoft.com/office/drawing/2014/main" id="{91765ABA-8500-94E8-E10F-3D7D7B2A3A7F}"/>
              </a:ext>
            </a:extLst>
          </p:cNvPr>
          <p:cNvSpPr/>
          <p:nvPr/>
        </p:nvSpPr>
        <p:spPr>
          <a:xfrm rot="19532259">
            <a:off x="8821472" y="2613178"/>
            <a:ext cx="180913" cy="1507139"/>
          </a:xfrm>
          <a:prstGeom prst="upDownArrow">
            <a:avLst>
              <a:gd name="adj1" fmla="val 13310"/>
              <a:gd name="adj2" fmla="val 8868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8040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92037A0-F297-C875-6D45-36817138F61D}"/>
              </a:ext>
            </a:extLst>
          </p:cNvPr>
          <p:cNvSpPr txBox="1">
            <a:spLocks/>
          </p:cNvSpPr>
          <p:nvPr/>
        </p:nvSpPr>
        <p:spPr>
          <a:xfrm>
            <a:off x="538480" y="119325"/>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4000" dirty="0">
                <a:solidFill>
                  <a:srgbClr val="073763"/>
                </a:solidFill>
                <a:latin typeface="Avenir"/>
              </a:rPr>
              <a:t>FIDO: GUI Control</a:t>
            </a:r>
          </a:p>
        </p:txBody>
      </p:sp>
      <p:cxnSp>
        <p:nvCxnSpPr>
          <p:cNvPr id="5" name="Straight Connector 4">
            <a:extLst>
              <a:ext uri="{FF2B5EF4-FFF2-40B4-BE49-F238E27FC236}">
                <a16:creationId xmlns:a16="http://schemas.microsoft.com/office/drawing/2014/main" id="{348878DC-B676-5D90-231A-1574BC248C2C}"/>
              </a:ext>
            </a:extLst>
          </p:cNvPr>
          <p:cNvCxnSpPr>
            <a:cxnSpLocks/>
          </p:cNvCxnSpPr>
          <p:nvPr/>
        </p:nvCxnSpPr>
        <p:spPr>
          <a:xfrm>
            <a:off x="638387" y="1009504"/>
            <a:ext cx="11370733" cy="0"/>
          </a:xfrm>
          <a:prstGeom prst="line">
            <a:avLst/>
          </a:prstGeom>
          <a:ln w="38100">
            <a:solidFill>
              <a:srgbClr val="166389"/>
            </a:solidFill>
          </a:ln>
          <a:effectLst/>
        </p:spPr>
        <p:style>
          <a:lnRef idx="2">
            <a:schemeClr val="accent1"/>
          </a:lnRef>
          <a:fillRef idx="0">
            <a:schemeClr val="accent1"/>
          </a:fillRef>
          <a:effectRef idx="1">
            <a:schemeClr val="accent1"/>
          </a:effectRef>
          <a:fontRef idx="minor">
            <a:schemeClr val="tx1"/>
          </a:fontRef>
        </p:style>
      </p:cxnSp>
      <p:pic>
        <p:nvPicPr>
          <p:cNvPr id="3" name="FIDO_GUI">
            <a:hlinkClick r:id="" action="ppaction://media"/>
            <a:extLst>
              <a:ext uri="{FF2B5EF4-FFF2-40B4-BE49-F238E27FC236}">
                <a16:creationId xmlns:a16="http://schemas.microsoft.com/office/drawing/2014/main" id="{E4D4952A-8B16-6B69-B5F9-15720FFFA635}"/>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l="22366" r="22382"/>
          <a:stretch/>
        </p:blipFill>
        <p:spPr>
          <a:xfrm>
            <a:off x="6508096" y="1103985"/>
            <a:ext cx="5458364" cy="5556926"/>
          </a:xfrm>
          <a:prstGeom prst="rect">
            <a:avLst/>
          </a:prstGeom>
        </p:spPr>
      </p:pic>
      <p:pic>
        <p:nvPicPr>
          <p:cNvPr id="7" name="Picture 6">
            <a:extLst>
              <a:ext uri="{FF2B5EF4-FFF2-40B4-BE49-F238E27FC236}">
                <a16:creationId xmlns:a16="http://schemas.microsoft.com/office/drawing/2014/main" id="{BD7B87A7-A59B-BB83-DFF4-F5D110A3CCFA}"/>
              </a:ext>
            </a:extLst>
          </p:cNvPr>
          <p:cNvPicPr>
            <a:picLocks noChangeAspect="1"/>
          </p:cNvPicPr>
          <p:nvPr/>
        </p:nvPicPr>
        <p:blipFill>
          <a:blip r:embed="rId6"/>
          <a:stretch>
            <a:fillRect/>
          </a:stretch>
        </p:blipFill>
        <p:spPr>
          <a:xfrm>
            <a:off x="69282" y="1103985"/>
            <a:ext cx="5800299" cy="5548531"/>
          </a:xfrm>
          <a:prstGeom prst="rect">
            <a:avLst/>
          </a:prstGeom>
        </p:spPr>
      </p:pic>
      <p:cxnSp>
        <p:nvCxnSpPr>
          <p:cNvPr id="8" name="Straight Connector 7">
            <a:extLst>
              <a:ext uri="{FF2B5EF4-FFF2-40B4-BE49-F238E27FC236}">
                <a16:creationId xmlns:a16="http://schemas.microsoft.com/office/drawing/2014/main" id="{BE161A04-EAD3-33C0-5519-4BF7E91C0439}"/>
              </a:ext>
            </a:extLst>
          </p:cNvPr>
          <p:cNvCxnSpPr>
            <a:cxnSpLocks/>
          </p:cNvCxnSpPr>
          <p:nvPr/>
        </p:nvCxnSpPr>
        <p:spPr>
          <a:xfrm flipV="1">
            <a:off x="6185043" y="1011519"/>
            <a:ext cx="0" cy="5676959"/>
          </a:xfrm>
          <a:prstGeom prst="line">
            <a:avLst/>
          </a:prstGeom>
          <a:ln w="38100">
            <a:solidFill>
              <a:srgbClr val="166389"/>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23553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516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repeatCount="indefinite" fill="hold" display="0">
                  <p:stCondLst>
                    <p:cond delay="indefinite"/>
                  </p:stCondLst>
                </p:cTn>
                <p:tgtEl>
                  <p:spTgt spid="3"/>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63FF1-583B-8C68-D827-646C4FCC5711}"/>
            </a:ext>
          </a:extLst>
        </p:cNvPr>
        <p:cNvGrpSpPr/>
        <p:nvPr/>
      </p:nvGrpSpPr>
      <p:grpSpPr>
        <a:xfrm>
          <a:off x="0" y="0"/>
          <a:ext cx="0" cy="0"/>
          <a:chOff x="0" y="0"/>
          <a:chExt cx="0" cy="0"/>
        </a:xfrm>
      </p:grpSpPr>
      <p:sp>
        <p:nvSpPr>
          <p:cNvPr id="14" name="Rectangle 7">
            <a:extLst>
              <a:ext uri="{FF2B5EF4-FFF2-40B4-BE49-F238E27FC236}">
                <a16:creationId xmlns:a16="http://schemas.microsoft.com/office/drawing/2014/main" id="{2CA8EBB7-8138-2822-D7B5-5AB7F47B0605}"/>
              </a:ext>
            </a:extLst>
          </p:cNvPr>
          <p:cNvSpPr txBox="1">
            <a:spLocks noChangeArrowheads="1"/>
          </p:cNvSpPr>
          <p:nvPr/>
        </p:nvSpPr>
        <p:spPr>
          <a:xfrm>
            <a:off x="473672" y="-1397"/>
            <a:ext cx="8229600" cy="1143000"/>
          </a:xfrm>
          <a:prstGeom prst="rect">
            <a:avLst/>
          </a:prstGeom>
          <a:noFill/>
          <a:ln/>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4000" dirty="0">
                <a:solidFill>
                  <a:srgbClr val="073763"/>
                </a:solidFill>
                <a:latin typeface="Avenir"/>
              </a:rPr>
              <a:t>FIDO </a:t>
            </a:r>
            <a:r>
              <a:rPr lang="en-US" sz="4000" dirty="0" err="1">
                <a:solidFill>
                  <a:srgbClr val="073763"/>
                </a:solidFill>
                <a:latin typeface="Avenir"/>
              </a:rPr>
              <a:t>dPCR</a:t>
            </a:r>
            <a:r>
              <a:rPr lang="en-US" sz="4000" dirty="0">
                <a:solidFill>
                  <a:srgbClr val="073763"/>
                </a:solidFill>
                <a:latin typeface="Avenir"/>
              </a:rPr>
              <a:t> and qPCR Validations</a:t>
            </a:r>
          </a:p>
        </p:txBody>
      </p:sp>
      <p:cxnSp>
        <p:nvCxnSpPr>
          <p:cNvPr id="4" name="Straight Connector 3">
            <a:extLst>
              <a:ext uri="{FF2B5EF4-FFF2-40B4-BE49-F238E27FC236}">
                <a16:creationId xmlns:a16="http://schemas.microsoft.com/office/drawing/2014/main" id="{DDC2D0F8-E0FB-6B4E-50E1-555AFA69CEA0}"/>
              </a:ext>
            </a:extLst>
          </p:cNvPr>
          <p:cNvCxnSpPr>
            <a:cxnSpLocks/>
          </p:cNvCxnSpPr>
          <p:nvPr/>
        </p:nvCxnSpPr>
        <p:spPr>
          <a:xfrm>
            <a:off x="516467" y="787400"/>
            <a:ext cx="11370733" cy="0"/>
          </a:xfrm>
          <a:prstGeom prst="line">
            <a:avLst/>
          </a:prstGeom>
          <a:ln w="31750" cmpd="sng">
            <a:solidFill>
              <a:srgbClr val="166389"/>
            </a:solidFill>
          </a:ln>
          <a:effectLst/>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E51A513A-DC54-7B86-FAD0-EC7CE306065E}"/>
              </a:ext>
            </a:extLst>
          </p:cNvPr>
          <p:cNvSpPr txBox="1"/>
          <p:nvPr/>
        </p:nvSpPr>
        <p:spPr>
          <a:xfrm>
            <a:off x="8368353" y="1044217"/>
            <a:ext cx="1531510" cy="369332"/>
          </a:xfrm>
          <a:prstGeom prst="rect">
            <a:avLst/>
          </a:prstGeom>
          <a:noFill/>
        </p:spPr>
        <p:txBody>
          <a:bodyPr wrap="none" rtlCol="0">
            <a:spAutoFit/>
          </a:bodyPr>
          <a:lstStyle/>
          <a:p>
            <a:r>
              <a:rPr lang="en-US" dirty="0"/>
              <a:t>qPCR Anchovy</a:t>
            </a:r>
          </a:p>
        </p:txBody>
      </p:sp>
      <p:grpSp>
        <p:nvGrpSpPr>
          <p:cNvPr id="19" name="Group 18">
            <a:extLst>
              <a:ext uri="{FF2B5EF4-FFF2-40B4-BE49-F238E27FC236}">
                <a16:creationId xmlns:a16="http://schemas.microsoft.com/office/drawing/2014/main" id="{A0D45DAC-9FA8-F666-71F2-A7B22990BFDE}"/>
              </a:ext>
            </a:extLst>
          </p:cNvPr>
          <p:cNvGrpSpPr/>
          <p:nvPr/>
        </p:nvGrpSpPr>
        <p:grpSpPr>
          <a:xfrm>
            <a:off x="6770403" y="1450517"/>
            <a:ext cx="5205079" cy="3708000"/>
            <a:chOff x="6770403" y="1450517"/>
            <a:chExt cx="5205079" cy="3708000"/>
          </a:xfrm>
        </p:grpSpPr>
        <p:pic>
          <p:nvPicPr>
            <p:cNvPr id="3" name="Picture 2">
              <a:extLst>
                <a:ext uri="{FF2B5EF4-FFF2-40B4-BE49-F238E27FC236}">
                  <a16:creationId xmlns:a16="http://schemas.microsoft.com/office/drawing/2014/main" id="{C7D6AF2D-7084-5085-834E-93D617E3E9D7}"/>
                </a:ext>
              </a:extLst>
            </p:cNvPr>
            <p:cNvPicPr>
              <a:picLocks noChangeAspect="1"/>
            </p:cNvPicPr>
            <p:nvPr/>
          </p:nvPicPr>
          <p:blipFill>
            <a:blip r:embed="rId3"/>
            <a:stretch>
              <a:fillRect/>
            </a:stretch>
          </p:blipFill>
          <p:spPr>
            <a:xfrm>
              <a:off x="6770403" y="1450517"/>
              <a:ext cx="5205079" cy="3708000"/>
            </a:xfrm>
            <a:prstGeom prst="rect">
              <a:avLst/>
            </a:prstGeom>
            <a:noFill/>
          </p:spPr>
        </p:pic>
        <p:cxnSp>
          <p:nvCxnSpPr>
            <p:cNvPr id="11" name="Straight Connector 10">
              <a:extLst>
                <a:ext uri="{FF2B5EF4-FFF2-40B4-BE49-F238E27FC236}">
                  <a16:creationId xmlns:a16="http://schemas.microsoft.com/office/drawing/2014/main" id="{1DB19DA0-7DCC-BBED-C631-5D0B1E92BC20}"/>
                </a:ext>
              </a:extLst>
            </p:cNvPr>
            <p:cNvCxnSpPr/>
            <p:nvPr/>
          </p:nvCxnSpPr>
          <p:spPr>
            <a:xfrm>
              <a:off x="7217229" y="1785257"/>
              <a:ext cx="0" cy="29391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CF32C19-8FF0-10FA-B387-9DF10F4762A9}"/>
                </a:ext>
              </a:extLst>
            </p:cNvPr>
            <p:cNvCxnSpPr>
              <a:cxnSpLocks/>
            </p:cNvCxnSpPr>
            <p:nvPr/>
          </p:nvCxnSpPr>
          <p:spPr>
            <a:xfrm flipH="1">
              <a:off x="7206343" y="4724400"/>
              <a:ext cx="434869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ADE7FE50-E3EB-F40E-C483-DCD407E81C31}"/>
              </a:ext>
            </a:extLst>
          </p:cNvPr>
          <p:cNvGrpSpPr/>
          <p:nvPr/>
        </p:nvGrpSpPr>
        <p:grpSpPr>
          <a:xfrm>
            <a:off x="365172" y="1282477"/>
            <a:ext cx="5754208" cy="4099188"/>
            <a:chOff x="365172" y="1282477"/>
            <a:chExt cx="5754208" cy="4099188"/>
          </a:xfrm>
        </p:grpSpPr>
        <p:pic>
          <p:nvPicPr>
            <p:cNvPr id="2" name="Picture 1">
              <a:extLst>
                <a:ext uri="{FF2B5EF4-FFF2-40B4-BE49-F238E27FC236}">
                  <a16:creationId xmlns:a16="http://schemas.microsoft.com/office/drawing/2014/main" id="{D4366AB3-5C02-E80C-6380-A63F464F4F58}"/>
                </a:ext>
              </a:extLst>
            </p:cNvPr>
            <p:cNvPicPr>
              <a:picLocks noChangeAspect="1"/>
            </p:cNvPicPr>
            <p:nvPr/>
          </p:nvPicPr>
          <p:blipFill>
            <a:blip r:embed="rId4"/>
            <a:stretch>
              <a:fillRect/>
            </a:stretch>
          </p:blipFill>
          <p:spPr>
            <a:xfrm>
              <a:off x="365172" y="1282477"/>
              <a:ext cx="5754208" cy="4099188"/>
            </a:xfrm>
            <a:prstGeom prst="rect">
              <a:avLst/>
            </a:prstGeom>
          </p:spPr>
        </p:pic>
        <p:cxnSp>
          <p:nvCxnSpPr>
            <p:cNvPr id="12" name="Straight Connector 11">
              <a:extLst>
                <a:ext uri="{FF2B5EF4-FFF2-40B4-BE49-F238E27FC236}">
                  <a16:creationId xmlns:a16="http://schemas.microsoft.com/office/drawing/2014/main" id="{BFB31481-5F1B-37CB-15D9-2BEEEC27FCE9}"/>
                </a:ext>
              </a:extLst>
            </p:cNvPr>
            <p:cNvCxnSpPr/>
            <p:nvPr/>
          </p:nvCxnSpPr>
          <p:spPr>
            <a:xfrm>
              <a:off x="827314" y="1709055"/>
              <a:ext cx="0" cy="29391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A89EF84-3D8A-E0A2-9E88-372E0CC6C9C3}"/>
                </a:ext>
              </a:extLst>
            </p:cNvPr>
            <p:cNvCxnSpPr>
              <a:cxnSpLocks/>
            </p:cNvCxnSpPr>
            <p:nvPr/>
          </p:nvCxnSpPr>
          <p:spPr>
            <a:xfrm flipH="1">
              <a:off x="827314" y="4648200"/>
              <a:ext cx="455022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 name="TextBox 5">
            <a:extLst>
              <a:ext uri="{FF2B5EF4-FFF2-40B4-BE49-F238E27FC236}">
                <a16:creationId xmlns:a16="http://schemas.microsoft.com/office/drawing/2014/main" id="{DC19316E-D2D2-9012-0AD1-6AE3D73E6BD4}"/>
              </a:ext>
            </a:extLst>
          </p:cNvPr>
          <p:cNvSpPr txBox="1"/>
          <p:nvPr/>
        </p:nvSpPr>
        <p:spPr>
          <a:xfrm>
            <a:off x="1310185" y="1055591"/>
            <a:ext cx="3357650" cy="369332"/>
          </a:xfrm>
          <a:prstGeom prst="rect">
            <a:avLst/>
          </a:prstGeom>
          <a:noFill/>
        </p:spPr>
        <p:txBody>
          <a:bodyPr wrap="none" rtlCol="0">
            <a:spAutoFit/>
          </a:bodyPr>
          <a:lstStyle/>
          <a:p>
            <a:r>
              <a:rPr lang="en-US" dirty="0" err="1"/>
              <a:t>dPCR</a:t>
            </a:r>
            <a:r>
              <a:rPr lang="en-US" dirty="0"/>
              <a:t> Anchovy and Rainbow Trout</a:t>
            </a:r>
          </a:p>
        </p:txBody>
      </p:sp>
    </p:spTree>
    <p:extLst>
      <p:ext uri="{BB962C8B-B14F-4D97-AF65-F5344CB8AC3E}">
        <p14:creationId xmlns:p14="http://schemas.microsoft.com/office/powerpoint/2010/main" val="3909400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par>
                                <p:cTn id="8" presetID="9"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dissolv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4DEEC-5800-B335-3A41-B9F8D26A8FD4}"/>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F5065C7E-5C90-BF69-5300-9C2BF6B3FD27}"/>
              </a:ext>
            </a:extLst>
          </p:cNvPr>
          <p:cNvSpPr txBox="1">
            <a:spLocks/>
          </p:cNvSpPr>
          <p:nvPr/>
        </p:nvSpPr>
        <p:spPr>
          <a:xfrm>
            <a:off x="170233" y="1135903"/>
            <a:ext cx="6990063" cy="277579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Validation is continuing </a:t>
            </a:r>
          </a:p>
          <a:p>
            <a:pPr lvl="1"/>
            <a:r>
              <a:rPr lang="en-US" dirty="0"/>
              <a:t> qPCR and  metabarcoding</a:t>
            </a:r>
          </a:p>
          <a:p>
            <a:pPr marL="0" indent="0">
              <a:buNone/>
            </a:pPr>
            <a:endParaRPr lang="en-US" dirty="0"/>
          </a:p>
          <a:p>
            <a:r>
              <a:rPr lang="en-US" dirty="0" err="1"/>
              <a:t>READi</a:t>
            </a:r>
            <a:r>
              <a:rPr lang="en-US" dirty="0"/>
              <a:t>-net Implementation in 2025</a:t>
            </a:r>
          </a:p>
          <a:p>
            <a:pPr lvl="1"/>
            <a:r>
              <a:rPr lang="en-US" dirty="0"/>
              <a:t>10 production units are currently being built</a:t>
            </a:r>
          </a:p>
          <a:p>
            <a:pPr lvl="1"/>
            <a:r>
              <a:rPr lang="en-US" dirty="0"/>
              <a:t>Looking to license to commercial vendor</a:t>
            </a:r>
          </a:p>
        </p:txBody>
      </p:sp>
      <p:sp>
        <p:nvSpPr>
          <p:cNvPr id="15" name="Content Placeholder 2">
            <a:extLst>
              <a:ext uri="{FF2B5EF4-FFF2-40B4-BE49-F238E27FC236}">
                <a16:creationId xmlns:a16="http://schemas.microsoft.com/office/drawing/2014/main" id="{6129BF17-9452-95B6-1913-11089CE9B2C6}"/>
              </a:ext>
            </a:extLst>
          </p:cNvPr>
          <p:cNvSpPr txBox="1">
            <a:spLocks/>
          </p:cNvSpPr>
          <p:nvPr/>
        </p:nvSpPr>
        <p:spPr>
          <a:xfrm>
            <a:off x="1319515" y="3972889"/>
            <a:ext cx="5923798" cy="5746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Integration on-board research vessels</a:t>
            </a:r>
          </a:p>
        </p:txBody>
      </p:sp>
      <p:grpSp>
        <p:nvGrpSpPr>
          <p:cNvPr id="23" name="Group 22">
            <a:extLst>
              <a:ext uri="{FF2B5EF4-FFF2-40B4-BE49-F238E27FC236}">
                <a16:creationId xmlns:a16="http://schemas.microsoft.com/office/drawing/2014/main" id="{227C3335-F946-C405-B1ED-75843CAEC84C}"/>
              </a:ext>
            </a:extLst>
          </p:cNvPr>
          <p:cNvGrpSpPr/>
          <p:nvPr/>
        </p:nvGrpSpPr>
        <p:grpSpPr>
          <a:xfrm>
            <a:off x="6155008" y="870191"/>
            <a:ext cx="5732192" cy="2770591"/>
            <a:chOff x="6155008" y="870191"/>
            <a:chExt cx="5732192" cy="2770591"/>
          </a:xfrm>
        </p:grpSpPr>
        <p:grpSp>
          <p:nvGrpSpPr>
            <p:cNvPr id="9" name="Group 8">
              <a:extLst>
                <a:ext uri="{FF2B5EF4-FFF2-40B4-BE49-F238E27FC236}">
                  <a16:creationId xmlns:a16="http://schemas.microsoft.com/office/drawing/2014/main" id="{DACE428C-C7CA-288D-3239-3B7D627837CD}"/>
                </a:ext>
              </a:extLst>
            </p:cNvPr>
            <p:cNvGrpSpPr/>
            <p:nvPr/>
          </p:nvGrpSpPr>
          <p:grpSpPr>
            <a:xfrm>
              <a:off x="6155008" y="870191"/>
              <a:ext cx="5732192" cy="2514568"/>
              <a:chOff x="6065647" y="1251185"/>
              <a:chExt cx="5641203" cy="2474653"/>
            </a:xfrm>
          </p:grpSpPr>
          <p:grpSp>
            <p:nvGrpSpPr>
              <p:cNvPr id="3" name="Group 2">
                <a:extLst>
                  <a:ext uri="{FF2B5EF4-FFF2-40B4-BE49-F238E27FC236}">
                    <a16:creationId xmlns:a16="http://schemas.microsoft.com/office/drawing/2014/main" id="{70627F98-AD3C-AB28-4901-3251FDB68ED1}"/>
                  </a:ext>
                </a:extLst>
              </p:cNvPr>
              <p:cNvGrpSpPr/>
              <p:nvPr/>
            </p:nvGrpSpPr>
            <p:grpSpPr>
              <a:xfrm>
                <a:off x="6318297" y="1483547"/>
                <a:ext cx="5388553" cy="2242291"/>
                <a:chOff x="6672647" y="1639330"/>
                <a:chExt cx="3781173" cy="1573426"/>
              </a:xfrm>
            </p:grpSpPr>
            <p:pic>
              <p:nvPicPr>
                <p:cNvPr id="4" name="Picture 3">
                  <a:extLst>
                    <a:ext uri="{FF2B5EF4-FFF2-40B4-BE49-F238E27FC236}">
                      <a16:creationId xmlns:a16="http://schemas.microsoft.com/office/drawing/2014/main" id="{492F9365-54CB-86AB-6F47-8AE372803640}"/>
                    </a:ext>
                  </a:extLst>
                </p:cNvPr>
                <p:cNvPicPr>
                  <a:picLocks noChangeAspect="1"/>
                </p:cNvPicPr>
                <p:nvPr/>
              </p:nvPicPr>
              <p:blipFill>
                <a:blip r:embed="rId3"/>
                <a:srcRect l="37462" t="49982" r="30631" b="4072"/>
                <a:stretch/>
              </p:blipFill>
              <p:spPr>
                <a:xfrm>
                  <a:off x="9218144" y="1647570"/>
                  <a:ext cx="1235676" cy="1556949"/>
                </a:xfrm>
                <a:prstGeom prst="rect">
                  <a:avLst/>
                </a:prstGeom>
              </p:spPr>
            </p:pic>
            <p:pic>
              <p:nvPicPr>
                <p:cNvPr id="5" name="Picture 4">
                  <a:extLst>
                    <a:ext uri="{FF2B5EF4-FFF2-40B4-BE49-F238E27FC236}">
                      <a16:creationId xmlns:a16="http://schemas.microsoft.com/office/drawing/2014/main" id="{F7306331-73D2-29A3-BE00-58A82C842D2D}"/>
                    </a:ext>
                  </a:extLst>
                </p:cNvPr>
                <p:cNvPicPr>
                  <a:picLocks noChangeAspect="1"/>
                </p:cNvPicPr>
                <p:nvPr/>
              </p:nvPicPr>
              <p:blipFill>
                <a:blip r:embed="rId3"/>
                <a:srcRect l="2869" t="3629" r="31616" b="49939"/>
                <a:stretch/>
              </p:blipFill>
              <p:spPr>
                <a:xfrm>
                  <a:off x="6672647" y="1639330"/>
                  <a:ext cx="2537254" cy="1573426"/>
                </a:xfrm>
                <a:prstGeom prst="rect">
                  <a:avLst/>
                </a:prstGeom>
              </p:spPr>
            </p:pic>
          </p:grpSp>
          <p:sp>
            <p:nvSpPr>
              <p:cNvPr id="7" name="TextBox 6">
                <a:extLst>
                  <a:ext uri="{FF2B5EF4-FFF2-40B4-BE49-F238E27FC236}">
                    <a16:creationId xmlns:a16="http://schemas.microsoft.com/office/drawing/2014/main" id="{69119172-5D95-491F-F6E6-A7B931131C45}"/>
                  </a:ext>
                </a:extLst>
              </p:cNvPr>
              <p:cNvSpPr txBox="1"/>
              <p:nvPr/>
            </p:nvSpPr>
            <p:spPr>
              <a:xfrm rot="16200000">
                <a:off x="5719719" y="2368026"/>
                <a:ext cx="938077" cy="246221"/>
              </a:xfrm>
              <a:prstGeom prst="rect">
                <a:avLst/>
              </a:prstGeom>
              <a:noFill/>
            </p:spPr>
            <p:txBody>
              <a:bodyPr wrap="none" rtlCol="0">
                <a:spAutoFit/>
              </a:bodyPr>
              <a:lstStyle/>
              <a:p>
                <a:r>
                  <a:rPr lang="en-US" sz="1000" dirty="0">
                    <a:latin typeface="+mj-lt"/>
                  </a:rPr>
                  <a:t>Relative Reads</a:t>
                </a:r>
              </a:p>
            </p:txBody>
          </p:sp>
          <p:sp>
            <p:nvSpPr>
              <p:cNvPr id="8" name="TextBox 7">
                <a:extLst>
                  <a:ext uri="{FF2B5EF4-FFF2-40B4-BE49-F238E27FC236}">
                    <a16:creationId xmlns:a16="http://schemas.microsoft.com/office/drawing/2014/main" id="{3C0B74A1-6AB5-1388-5553-99EA499225E0}"/>
                  </a:ext>
                </a:extLst>
              </p:cNvPr>
              <p:cNvSpPr txBox="1"/>
              <p:nvPr/>
            </p:nvSpPr>
            <p:spPr>
              <a:xfrm>
                <a:off x="8410603" y="1251185"/>
                <a:ext cx="1364476" cy="246221"/>
              </a:xfrm>
              <a:prstGeom prst="rect">
                <a:avLst/>
              </a:prstGeom>
              <a:noFill/>
            </p:spPr>
            <p:txBody>
              <a:bodyPr wrap="none" rtlCol="0">
                <a:spAutoFit/>
              </a:bodyPr>
              <a:lstStyle/>
              <a:p>
                <a:r>
                  <a:rPr lang="en-US" sz="1000" dirty="0">
                    <a:latin typeface="+mj-lt"/>
                  </a:rPr>
                  <a:t>ASV Level – 12S </a:t>
                </a:r>
                <a:r>
                  <a:rPr lang="en-US" sz="1000" dirty="0" err="1">
                    <a:latin typeface="+mj-lt"/>
                  </a:rPr>
                  <a:t>MiFish</a:t>
                </a:r>
                <a:endParaRPr lang="en-US" sz="1000" dirty="0">
                  <a:latin typeface="+mj-lt"/>
                </a:endParaRPr>
              </a:p>
            </p:txBody>
          </p:sp>
        </p:grpSp>
        <p:sp>
          <p:nvSpPr>
            <p:cNvPr id="17" name="TextBox 16">
              <a:extLst>
                <a:ext uri="{FF2B5EF4-FFF2-40B4-BE49-F238E27FC236}">
                  <a16:creationId xmlns:a16="http://schemas.microsoft.com/office/drawing/2014/main" id="{D34E6298-3714-62DA-D2E1-A750EC1B05C0}"/>
                </a:ext>
              </a:extLst>
            </p:cNvPr>
            <p:cNvSpPr txBox="1"/>
            <p:nvPr/>
          </p:nvSpPr>
          <p:spPr>
            <a:xfrm>
              <a:off x="9924271" y="3302228"/>
              <a:ext cx="1935658" cy="338554"/>
            </a:xfrm>
            <a:prstGeom prst="rect">
              <a:avLst/>
            </a:prstGeom>
            <a:noFill/>
          </p:spPr>
          <p:txBody>
            <a:bodyPr wrap="none" rtlCol="0">
              <a:spAutoFit/>
            </a:bodyPr>
            <a:lstStyle/>
            <a:p>
              <a:r>
                <a:rPr lang="en-US" sz="1600" dirty="0"/>
                <a:t>Courtesy of </a:t>
              </a:r>
              <a:r>
                <a:rPr lang="en-US" sz="1600" dirty="0" err="1"/>
                <a:t>Eily</a:t>
              </a:r>
              <a:r>
                <a:rPr lang="en-US" sz="1600" dirty="0"/>
                <a:t> Allan</a:t>
              </a:r>
            </a:p>
          </p:txBody>
        </p:sp>
      </p:grpSp>
      <p:sp>
        <p:nvSpPr>
          <p:cNvPr id="10" name="Rectangle 7">
            <a:extLst>
              <a:ext uri="{FF2B5EF4-FFF2-40B4-BE49-F238E27FC236}">
                <a16:creationId xmlns:a16="http://schemas.microsoft.com/office/drawing/2014/main" id="{C35F8B73-CAB3-E478-6CF9-041F8B96B92E}"/>
              </a:ext>
            </a:extLst>
          </p:cNvPr>
          <p:cNvSpPr txBox="1">
            <a:spLocks noChangeArrowheads="1"/>
          </p:cNvSpPr>
          <p:nvPr/>
        </p:nvSpPr>
        <p:spPr>
          <a:xfrm>
            <a:off x="473672" y="-1397"/>
            <a:ext cx="8229600" cy="1143000"/>
          </a:xfrm>
          <a:prstGeom prst="rect">
            <a:avLst/>
          </a:prstGeom>
          <a:noFill/>
          <a:ln/>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4000" dirty="0">
                <a:solidFill>
                  <a:srgbClr val="073763"/>
                </a:solidFill>
                <a:latin typeface="Avenir"/>
              </a:rPr>
              <a:t>Next Steps</a:t>
            </a:r>
          </a:p>
        </p:txBody>
      </p:sp>
      <p:cxnSp>
        <p:nvCxnSpPr>
          <p:cNvPr id="12" name="Straight Connector 11">
            <a:extLst>
              <a:ext uri="{FF2B5EF4-FFF2-40B4-BE49-F238E27FC236}">
                <a16:creationId xmlns:a16="http://schemas.microsoft.com/office/drawing/2014/main" id="{423F5606-3E25-2C37-42FF-1622D0A32743}"/>
              </a:ext>
            </a:extLst>
          </p:cNvPr>
          <p:cNvCxnSpPr>
            <a:cxnSpLocks/>
          </p:cNvCxnSpPr>
          <p:nvPr/>
        </p:nvCxnSpPr>
        <p:spPr>
          <a:xfrm>
            <a:off x="516467" y="787400"/>
            <a:ext cx="11370733" cy="0"/>
          </a:xfrm>
          <a:prstGeom prst="line">
            <a:avLst/>
          </a:prstGeom>
          <a:ln w="31750" cmpd="sng">
            <a:solidFill>
              <a:srgbClr val="166389"/>
            </a:solidFill>
          </a:ln>
          <a:effectLst/>
        </p:spPr>
        <p:style>
          <a:lnRef idx="2">
            <a:schemeClr val="accent1"/>
          </a:lnRef>
          <a:fillRef idx="0">
            <a:schemeClr val="accent1"/>
          </a:fillRef>
          <a:effectRef idx="1">
            <a:schemeClr val="accent1"/>
          </a:effectRef>
          <a:fontRef idx="minor">
            <a:schemeClr val="tx1"/>
          </a:fontRef>
        </p:style>
      </p:cxnSp>
      <p:pic>
        <p:nvPicPr>
          <p:cNvPr id="18" name="Picture 17">
            <a:extLst>
              <a:ext uri="{FF2B5EF4-FFF2-40B4-BE49-F238E27FC236}">
                <a16:creationId xmlns:a16="http://schemas.microsoft.com/office/drawing/2014/main" id="{0550731B-2324-F0FB-AB2D-00D4E4755821}"/>
              </a:ext>
            </a:extLst>
          </p:cNvPr>
          <p:cNvPicPr>
            <a:picLocks noChangeAspect="1"/>
          </p:cNvPicPr>
          <p:nvPr/>
        </p:nvPicPr>
        <p:blipFill>
          <a:blip r:embed="rId4"/>
          <a:srcRect t="3208" b="14972"/>
          <a:stretch/>
        </p:blipFill>
        <p:spPr>
          <a:xfrm>
            <a:off x="2295120" y="4489730"/>
            <a:ext cx="4586704" cy="2110967"/>
          </a:xfrm>
          <a:prstGeom prst="rect">
            <a:avLst/>
          </a:prstGeom>
          <a:ln>
            <a:noFill/>
          </a:ln>
          <a:effectLst>
            <a:outerShdw blurRad="292100" dist="139700" dir="2700000" algn="tl" rotWithShape="0">
              <a:srgbClr val="333333">
                <a:alpha val="65000"/>
              </a:srgbClr>
            </a:outerShdw>
          </a:effectLst>
        </p:spPr>
      </p:pic>
      <p:pic>
        <p:nvPicPr>
          <p:cNvPr id="20" name="Picture 19">
            <a:extLst>
              <a:ext uri="{FF2B5EF4-FFF2-40B4-BE49-F238E27FC236}">
                <a16:creationId xmlns:a16="http://schemas.microsoft.com/office/drawing/2014/main" id="{E3E98250-730E-71C3-E046-7411A2F419AA}"/>
              </a:ext>
            </a:extLst>
          </p:cNvPr>
          <p:cNvPicPr>
            <a:picLocks noChangeAspect="1"/>
          </p:cNvPicPr>
          <p:nvPr/>
        </p:nvPicPr>
        <p:blipFill>
          <a:blip r:embed="rId5"/>
          <a:srcRect l="10826" t="11482" r="4754" b="16562"/>
          <a:stretch/>
        </p:blipFill>
        <p:spPr>
          <a:xfrm>
            <a:off x="9398015" y="4091214"/>
            <a:ext cx="2208217" cy="2509556"/>
          </a:xfrm>
          <a:prstGeom prst="rect">
            <a:avLst/>
          </a:prstGeom>
          <a:ln>
            <a:noFill/>
          </a:ln>
          <a:effectLst>
            <a:outerShdw blurRad="292100" dist="139700" dir="2700000" algn="tl" rotWithShape="0">
              <a:srgbClr val="333333">
                <a:alpha val="65000"/>
              </a:srgbClr>
            </a:outerShdw>
          </a:effectLst>
        </p:spPr>
      </p:pic>
      <p:pic>
        <p:nvPicPr>
          <p:cNvPr id="22" name="Picture 21">
            <a:extLst>
              <a:ext uri="{FF2B5EF4-FFF2-40B4-BE49-F238E27FC236}">
                <a16:creationId xmlns:a16="http://schemas.microsoft.com/office/drawing/2014/main" id="{DF0705B7-B34E-2E1D-2D84-6839DF4174E3}"/>
              </a:ext>
            </a:extLst>
          </p:cNvPr>
          <p:cNvPicPr>
            <a:picLocks noChangeAspect="1"/>
          </p:cNvPicPr>
          <p:nvPr/>
        </p:nvPicPr>
        <p:blipFill>
          <a:blip r:embed="rId6"/>
          <a:srcRect l="2307" t="20866" r="8518"/>
          <a:stretch/>
        </p:blipFill>
        <p:spPr>
          <a:xfrm>
            <a:off x="7030512" y="4091019"/>
            <a:ext cx="2121084" cy="2509678"/>
          </a:xfrm>
          <a:prstGeom prst="rect">
            <a:avLst/>
          </a:prstGeom>
          <a:ln>
            <a:noFill/>
          </a:ln>
          <a:effectLst>
            <a:outerShdw blurRad="292100" dist="139700" dir="2700000" algn="tl" rotWithShape="0">
              <a:srgbClr val="333333">
                <a:alpha val="65000"/>
              </a:srgbClr>
            </a:outerShdw>
          </a:effectLst>
        </p:spPr>
      </p:pic>
      <p:cxnSp>
        <p:nvCxnSpPr>
          <p:cNvPr id="24" name="Straight Connector 23">
            <a:extLst>
              <a:ext uri="{FF2B5EF4-FFF2-40B4-BE49-F238E27FC236}">
                <a16:creationId xmlns:a16="http://schemas.microsoft.com/office/drawing/2014/main" id="{AFBD1857-C5EA-F5B7-C5A7-F2B533244388}"/>
              </a:ext>
            </a:extLst>
          </p:cNvPr>
          <p:cNvCxnSpPr>
            <a:cxnSpLocks/>
          </p:cNvCxnSpPr>
          <p:nvPr/>
        </p:nvCxnSpPr>
        <p:spPr>
          <a:xfrm>
            <a:off x="469641" y="3911693"/>
            <a:ext cx="11370733" cy="0"/>
          </a:xfrm>
          <a:prstGeom prst="line">
            <a:avLst/>
          </a:prstGeom>
          <a:ln w="31750" cmpd="sng">
            <a:solidFill>
              <a:srgbClr val="166389"/>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204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dissolve">
                                      <p:cBhvr>
                                        <p:cTn id="7" dur="500"/>
                                        <p:tgtEl>
                                          <p:spTgt spid="18"/>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dissolve">
                                      <p:cBhvr>
                                        <p:cTn id="10" dur="500"/>
                                        <p:tgtEl>
                                          <p:spTgt spid="15"/>
                                        </p:tgtEl>
                                      </p:cBhvr>
                                    </p:animEffect>
                                  </p:childTnLst>
                                </p:cTn>
                              </p:par>
                              <p:par>
                                <p:cTn id="11" presetID="9" presetClass="entr" presetSubtype="0"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dissolve">
                                      <p:cBhvr>
                                        <p:cTn id="13" dur="500"/>
                                        <p:tgtEl>
                                          <p:spTgt spid="22"/>
                                        </p:tgtEl>
                                      </p:cBhvr>
                                    </p:animEffect>
                                  </p:childTnLst>
                                </p:cTn>
                              </p:par>
                              <p:par>
                                <p:cTn id="14" presetID="9"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dissolv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37DC5-D5D9-BBC2-D466-BEA46B225776}"/>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AB01418E-4BA5-E8A3-0567-669D23304673}"/>
              </a:ext>
            </a:extLst>
          </p:cNvPr>
          <p:cNvSpPr txBox="1">
            <a:spLocks/>
          </p:cNvSpPr>
          <p:nvPr/>
        </p:nvSpPr>
        <p:spPr>
          <a:xfrm>
            <a:off x="1275078" y="1424094"/>
            <a:ext cx="10334875" cy="44432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Use-cases should drive the instrument design. </a:t>
            </a:r>
          </a:p>
          <a:p>
            <a:pPr lvl="1"/>
            <a:r>
              <a:rPr lang="en-US" dirty="0"/>
              <a:t>There is no single BEST instrument for all use-cases.</a:t>
            </a:r>
          </a:p>
          <a:p>
            <a:pPr lvl="1"/>
            <a:r>
              <a:rPr lang="en-US" dirty="0"/>
              <a:t>Applications should be matched to appropriate instrumentation</a:t>
            </a:r>
          </a:p>
          <a:p>
            <a:pPr lvl="1"/>
            <a:endParaRPr lang="en-US" dirty="0"/>
          </a:p>
          <a:p>
            <a:r>
              <a:rPr lang="en-US" dirty="0"/>
              <a:t>Validation is important!!</a:t>
            </a:r>
          </a:p>
          <a:p>
            <a:pPr lvl="1"/>
            <a:r>
              <a:rPr lang="en-US" dirty="0"/>
              <a:t>Proper validation builds confidence in data and reduces operational risks</a:t>
            </a:r>
          </a:p>
          <a:p>
            <a:pPr lvl="1"/>
            <a:endParaRPr lang="en-US" dirty="0"/>
          </a:p>
          <a:p>
            <a:pPr algn="thaiDist"/>
            <a:r>
              <a:rPr lang="en-US" dirty="0"/>
              <a:t>Large number of samples=good, but ‘kicks the can down the road’</a:t>
            </a:r>
          </a:p>
          <a:p>
            <a:pPr lvl="1" algn="thaiDist"/>
            <a:r>
              <a:rPr lang="en-US" dirty="0"/>
              <a:t>Ideally, </a:t>
            </a:r>
            <a:r>
              <a:rPr lang="en-US" i="1" dirty="0"/>
              <a:t>in situ </a:t>
            </a:r>
            <a:r>
              <a:rPr lang="en-US" dirty="0"/>
              <a:t>processing alleviates laboratory bottleneck.</a:t>
            </a:r>
          </a:p>
          <a:p>
            <a:endParaRPr lang="en-US" dirty="0"/>
          </a:p>
        </p:txBody>
      </p:sp>
      <p:sp>
        <p:nvSpPr>
          <p:cNvPr id="4" name="Rectangle 7">
            <a:extLst>
              <a:ext uri="{FF2B5EF4-FFF2-40B4-BE49-F238E27FC236}">
                <a16:creationId xmlns:a16="http://schemas.microsoft.com/office/drawing/2014/main" id="{7B988E42-2E32-4E8B-B5AD-B0E0E37D02F5}"/>
              </a:ext>
            </a:extLst>
          </p:cNvPr>
          <p:cNvSpPr txBox="1">
            <a:spLocks noChangeArrowheads="1"/>
          </p:cNvSpPr>
          <p:nvPr/>
        </p:nvSpPr>
        <p:spPr>
          <a:xfrm>
            <a:off x="473672" y="-1397"/>
            <a:ext cx="8229600" cy="1143000"/>
          </a:xfrm>
          <a:prstGeom prst="rect">
            <a:avLst/>
          </a:prstGeom>
          <a:noFill/>
          <a:ln/>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4000" dirty="0">
                <a:solidFill>
                  <a:srgbClr val="073763"/>
                </a:solidFill>
                <a:latin typeface="Avenir"/>
              </a:rPr>
              <a:t>Take-home message</a:t>
            </a:r>
          </a:p>
        </p:txBody>
      </p:sp>
      <p:cxnSp>
        <p:nvCxnSpPr>
          <p:cNvPr id="5" name="Straight Connector 4">
            <a:extLst>
              <a:ext uri="{FF2B5EF4-FFF2-40B4-BE49-F238E27FC236}">
                <a16:creationId xmlns:a16="http://schemas.microsoft.com/office/drawing/2014/main" id="{87DBC7BE-0DBD-5B59-4035-9F3EE4CB0B0D}"/>
              </a:ext>
            </a:extLst>
          </p:cNvPr>
          <p:cNvCxnSpPr>
            <a:cxnSpLocks/>
          </p:cNvCxnSpPr>
          <p:nvPr/>
        </p:nvCxnSpPr>
        <p:spPr>
          <a:xfrm>
            <a:off x="516467" y="787400"/>
            <a:ext cx="11370733" cy="0"/>
          </a:xfrm>
          <a:prstGeom prst="line">
            <a:avLst/>
          </a:prstGeom>
          <a:ln w="31750" cmpd="sng">
            <a:solidFill>
              <a:srgbClr val="166389"/>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5064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7"/>
          <p:cNvSpPr txBox="1">
            <a:spLocks noChangeArrowheads="1"/>
          </p:cNvSpPr>
          <p:nvPr/>
        </p:nvSpPr>
        <p:spPr>
          <a:xfrm>
            <a:off x="473672" y="-1397"/>
            <a:ext cx="8229600" cy="1143000"/>
          </a:xfrm>
          <a:prstGeom prst="rect">
            <a:avLst/>
          </a:prstGeom>
          <a:noFill/>
          <a:ln/>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4000" dirty="0">
                <a:solidFill>
                  <a:srgbClr val="073763"/>
                </a:solidFill>
                <a:latin typeface="Avenir"/>
              </a:rPr>
              <a:t>Acknowledgements</a:t>
            </a:r>
          </a:p>
        </p:txBody>
      </p:sp>
      <p:pic>
        <p:nvPicPr>
          <p:cNvPr id="5" name="Picture 4" descr="esp_2013group5.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72552" y="1293809"/>
            <a:ext cx="6082640" cy="26138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819412" y="4589436"/>
            <a:ext cx="3367063" cy="1273076"/>
          </a:xfrm>
          <a:prstGeom prst="rect">
            <a:avLst/>
          </a:prstGeom>
        </p:spPr>
      </p:pic>
      <p:pic>
        <p:nvPicPr>
          <p:cNvPr id="9" name="Picture 8" descr="MBARI_logo+type.eps"/>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33401" y="4704767"/>
            <a:ext cx="2665760" cy="990600"/>
          </a:xfrm>
          <a:prstGeom prst="rect">
            <a:avLst/>
          </a:prstGeom>
        </p:spPr>
      </p:pic>
      <p:cxnSp>
        <p:nvCxnSpPr>
          <p:cNvPr id="4" name="Straight Connector 3">
            <a:extLst>
              <a:ext uri="{FF2B5EF4-FFF2-40B4-BE49-F238E27FC236}">
                <a16:creationId xmlns:a16="http://schemas.microsoft.com/office/drawing/2014/main" id="{39F9DC99-FB14-7C34-1087-59B099EBDC24}"/>
              </a:ext>
            </a:extLst>
          </p:cNvPr>
          <p:cNvCxnSpPr>
            <a:cxnSpLocks/>
          </p:cNvCxnSpPr>
          <p:nvPr/>
        </p:nvCxnSpPr>
        <p:spPr>
          <a:xfrm>
            <a:off x="516467" y="787400"/>
            <a:ext cx="11370733" cy="0"/>
          </a:xfrm>
          <a:prstGeom prst="line">
            <a:avLst/>
          </a:prstGeom>
          <a:ln w="31750" cmpd="sng">
            <a:solidFill>
              <a:srgbClr val="166389"/>
            </a:solidFill>
          </a:ln>
          <a:effectLst/>
        </p:spPr>
        <p:style>
          <a:lnRef idx="2">
            <a:schemeClr val="accent1"/>
          </a:lnRef>
          <a:fillRef idx="0">
            <a:schemeClr val="accent1"/>
          </a:fillRef>
          <a:effectRef idx="1">
            <a:schemeClr val="accent1"/>
          </a:effectRef>
          <a:fontRef idx="minor">
            <a:schemeClr val="tx1"/>
          </a:fontRef>
        </p:style>
      </p:cxnSp>
      <p:grpSp>
        <p:nvGrpSpPr>
          <p:cNvPr id="16" name="Group 15">
            <a:extLst>
              <a:ext uri="{FF2B5EF4-FFF2-40B4-BE49-F238E27FC236}">
                <a16:creationId xmlns:a16="http://schemas.microsoft.com/office/drawing/2014/main" id="{908012C0-CF41-C624-B3DD-1F936B429D14}"/>
              </a:ext>
            </a:extLst>
          </p:cNvPr>
          <p:cNvGrpSpPr/>
          <p:nvPr/>
        </p:nvGrpSpPr>
        <p:grpSpPr>
          <a:xfrm>
            <a:off x="8652183" y="1203273"/>
            <a:ext cx="2022385" cy="3197879"/>
            <a:chOff x="4680970" y="1267191"/>
            <a:chExt cx="1805111" cy="2854315"/>
          </a:xfrm>
        </p:grpSpPr>
        <p:pic>
          <p:nvPicPr>
            <p:cNvPr id="18" name="Picture 17">
              <a:extLst>
                <a:ext uri="{FF2B5EF4-FFF2-40B4-BE49-F238E27FC236}">
                  <a16:creationId xmlns:a16="http://schemas.microsoft.com/office/drawing/2014/main" id="{7071D6A8-D232-1481-7BD4-7B45AA0101ED}"/>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4680970" y="1267191"/>
              <a:ext cx="1805111" cy="24946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TextBox 20">
              <a:extLst>
                <a:ext uri="{FF2B5EF4-FFF2-40B4-BE49-F238E27FC236}">
                  <a16:creationId xmlns:a16="http://schemas.microsoft.com/office/drawing/2014/main" id="{F802C2C6-8FD0-AB6F-0A7C-61418193A08B}"/>
                </a:ext>
              </a:extLst>
            </p:cNvPr>
            <p:cNvSpPr txBox="1"/>
            <p:nvPr/>
          </p:nvSpPr>
          <p:spPr>
            <a:xfrm>
              <a:off x="4800006" y="3846795"/>
              <a:ext cx="1539487" cy="274711"/>
            </a:xfrm>
            <a:prstGeom prst="rect">
              <a:avLst/>
            </a:prstGeom>
            <a:noFill/>
          </p:spPr>
          <p:txBody>
            <a:bodyPr wrap="square" rtlCol="0">
              <a:spAutoFit/>
            </a:bodyPr>
            <a:lstStyle/>
            <a:p>
              <a:r>
                <a:rPr lang="en-US" sz="1400" dirty="0"/>
                <a:t>Adam Sepulveda</a:t>
              </a:r>
            </a:p>
          </p:txBody>
        </p:sp>
      </p:grpSp>
      <p:pic>
        <p:nvPicPr>
          <p:cNvPr id="22" name="Picture 21">
            <a:extLst>
              <a:ext uri="{FF2B5EF4-FFF2-40B4-BE49-F238E27FC236}">
                <a16:creationId xmlns:a16="http://schemas.microsoft.com/office/drawing/2014/main" id="{F0A8D4A5-A247-DE7A-BA2B-A557B94ED85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066751" y="4740762"/>
            <a:ext cx="2741871" cy="1011065"/>
          </a:xfrm>
          <a:prstGeom prst="rect">
            <a:avLst/>
          </a:prstGeom>
        </p:spPr>
      </p:pic>
    </p:spTree>
    <p:extLst>
      <p:ext uri="{BB962C8B-B14F-4D97-AF65-F5344CB8AC3E}">
        <p14:creationId xmlns:p14="http://schemas.microsoft.com/office/powerpoint/2010/main" val="2889119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76200"/>
            <a:ext cx="12700000" cy="70866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2190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10972800" cy="1143000"/>
          </a:xfrm>
        </p:spPr>
        <p:txBody>
          <a:bodyPr>
            <a:normAutofit/>
          </a:bodyPr>
          <a:lstStyle/>
          <a:p>
            <a:pPr algn="l"/>
            <a:r>
              <a:rPr lang="en-US" sz="4000" dirty="0" err="1">
                <a:solidFill>
                  <a:srgbClr val="073763"/>
                </a:solidFill>
                <a:latin typeface="Avenir"/>
              </a:rPr>
              <a:t>eDNA</a:t>
            </a:r>
            <a:r>
              <a:rPr lang="en-US" sz="4000" dirty="0">
                <a:solidFill>
                  <a:srgbClr val="073763"/>
                </a:solidFill>
                <a:latin typeface="Avenir"/>
              </a:rPr>
              <a:t> analyses start with sample collection</a:t>
            </a:r>
          </a:p>
        </p:txBody>
      </p:sp>
      <p:pic>
        <p:nvPicPr>
          <p:cNvPr id="3" name="Picture 2"/>
          <p:cNvPicPr>
            <a:picLocks noChangeAspect="1"/>
          </p:cNvPicPr>
          <p:nvPr/>
        </p:nvPicPr>
        <p:blipFill rotWithShape="1">
          <a:blip r:embed="rId2"/>
          <a:srcRect l="45242" t="26495" r="12125"/>
          <a:stretch/>
        </p:blipFill>
        <p:spPr>
          <a:xfrm>
            <a:off x="304801" y="1135909"/>
            <a:ext cx="3547807" cy="3547807"/>
          </a:xfrm>
          <a:prstGeom prst="ellipse">
            <a:avLst/>
          </a:prstGeom>
          <a:ln w="19050" cap="rnd" cmpd="sng">
            <a:solidFill>
              <a:srgbClr val="333333"/>
            </a:solid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pic>
        <p:nvPicPr>
          <p:cNvPr id="4" name="Picture 3"/>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084889" y="2133601"/>
            <a:ext cx="3915545" cy="3913617"/>
          </a:xfrm>
          <a:prstGeom prst="ellipse">
            <a:avLst/>
          </a:prstGeom>
          <a:ln w="19050" cap="rnd" cmpd="sng">
            <a:solidFill>
              <a:srgbClr val="333333"/>
            </a:solid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p:cNvPicPr>
            <a:picLocks noChangeAspect="1"/>
          </p:cNvPicPr>
          <p:nvPr/>
        </p:nvPicPr>
        <p:blipFill rotWithShape="1">
          <a:blip r:embed="rId4"/>
          <a:srcRect l="24001" r="9333"/>
          <a:stretch/>
        </p:blipFill>
        <p:spPr>
          <a:xfrm>
            <a:off x="8232717" y="1123709"/>
            <a:ext cx="3708401" cy="3708401"/>
          </a:xfrm>
          <a:prstGeom prst="ellipse">
            <a:avLst/>
          </a:prstGeom>
          <a:ln w="19050" cap="rnd" cmpd="sng">
            <a:solidFill>
              <a:srgbClr val="333333"/>
            </a:solidFill>
          </a:ln>
          <a:effectLst>
            <a:outerShdw blurRad="50800" dist="38100" dir="2700000" algn="tl"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sp>
        <p:nvSpPr>
          <p:cNvPr id="8" name="TextBox 7"/>
          <p:cNvSpPr txBox="1"/>
          <p:nvPr/>
        </p:nvSpPr>
        <p:spPr>
          <a:xfrm>
            <a:off x="2133600" y="6086868"/>
            <a:ext cx="7138621" cy="609398"/>
          </a:xfrm>
          <a:prstGeom prst="rect">
            <a:avLst/>
          </a:prstGeom>
          <a:noFill/>
        </p:spPr>
        <p:txBody>
          <a:bodyPr wrap="none" rtlCol="0">
            <a:spAutoFit/>
          </a:bodyPr>
          <a:lstStyle/>
          <a:p>
            <a:r>
              <a:rPr lang="en-US" sz="3360" dirty="0"/>
              <a:t>In the quest for answers, this is boring…</a:t>
            </a:r>
          </a:p>
        </p:txBody>
      </p:sp>
      <p:cxnSp>
        <p:nvCxnSpPr>
          <p:cNvPr id="6" name="Straight Connector 5">
            <a:extLst>
              <a:ext uri="{FF2B5EF4-FFF2-40B4-BE49-F238E27FC236}">
                <a16:creationId xmlns:a16="http://schemas.microsoft.com/office/drawing/2014/main" id="{C926A1CE-0D63-C7DC-71EF-23317373D5CF}"/>
              </a:ext>
            </a:extLst>
          </p:cNvPr>
          <p:cNvCxnSpPr>
            <a:cxnSpLocks/>
          </p:cNvCxnSpPr>
          <p:nvPr/>
        </p:nvCxnSpPr>
        <p:spPr>
          <a:xfrm>
            <a:off x="414867" y="990600"/>
            <a:ext cx="11370733" cy="0"/>
          </a:xfrm>
          <a:prstGeom prst="line">
            <a:avLst/>
          </a:prstGeom>
          <a:ln w="38100" cmpd="sng">
            <a:solidFill>
              <a:srgbClr val="166389"/>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89771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BBB5B-96DB-14A2-91CD-A802EA76A5D3}"/>
            </a:ext>
          </a:extLst>
        </p:cNvPr>
        <p:cNvGrpSpPr/>
        <p:nvPr/>
      </p:nvGrpSpPr>
      <p:grpSpPr>
        <a:xfrm>
          <a:off x="0" y="0"/>
          <a:ext cx="0" cy="0"/>
          <a:chOff x="0" y="0"/>
          <a:chExt cx="0" cy="0"/>
        </a:xfrm>
      </p:grpSpPr>
      <p:sp>
        <p:nvSpPr>
          <p:cNvPr id="7" name="Rectangle 8">
            <a:extLst>
              <a:ext uri="{FF2B5EF4-FFF2-40B4-BE49-F238E27FC236}">
                <a16:creationId xmlns:a16="http://schemas.microsoft.com/office/drawing/2014/main" id="{2DE0D813-4701-AEBF-1579-82D6835947C4}"/>
              </a:ext>
            </a:extLst>
          </p:cNvPr>
          <p:cNvSpPr>
            <a:spLocks noChangeArrowheads="1"/>
          </p:cNvSpPr>
          <p:nvPr/>
        </p:nvSpPr>
        <p:spPr bwMode="auto">
          <a:xfrm>
            <a:off x="1447269" y="1227675"/>
            <a:ext cx="5496487" cy="4921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2" tIns="45716" rIns="91432" bIns="45716"/>
          <a:lstStyle/>
          <a:p>
            <a:pPr>
              <a:lnSpc>
                <a:spcPct val="90000"/>
              </a:lnSpc>
              <a:spcBef>
                <a:spcPct val="20000"/>
              </a:spcBef>
              <a:buSzPct val="150000"/>
            </a:pPr>
            <a:r>
              <a:rPr lang="en-US" sz="2800" b="1" dirty="0">
                <a:latin typeface="Arial" charset="0"/>
              </a:rPr>
              <a:t>2</a:t>
            </a:r>
            <a:r>
              <a:rPr lang="en-US" sz="2800" b="1" baseline="30000" dirty="0">
                <a:latin typeface="Arial" charset="0"/>
              </a:rPr>
              <a:t>nd</a:t>
            </a:r>
            <a:r>
              <a:rPr lang="en-US" sz="2800" b="1" dirty="0">
                <a:latin typeface="Arial" charset="0"/>
              </a:rPr>
              <a:t> Generation ESP</a:t>
            </a:r>
          </a:p>
          <a:p>
            <a:pPr marL="798493" lvl="1" indent="-163509">
              <a:lnSpc>
                <a:spcPct val="90000"/>
              </a:lnSpc>
              <a:spcBef>
                <a:spcPct val="20000"/>
              </a:spcBef>
              <a:buSzPct val="75000"/>
              <a:buFont typeface="System Font Regular"/>
              <a:buChar char="-"/>
            </a:pPr>
            <a:endParaRPr lang="en-US" sz="2400" dirty="0">
              <a:latin typeface="Arial" charset="0"/>
            </a:endParaRPr>
          </a:p>
        </p:txBody>
      </p:sp>
      <p:cxnSp>
        <p:nvCxnSpPr>
          <p:cNvPr id="15" name="Straight Connector 14">
            <a:extLst>
              <a:ext uri="{FF2B5EF4-FFF2-40B4-BE49-F238E27FC236}">
                <a16:creationId xmlns:a16="http://schemas.microsoft.com/office/drawing/2014/main" id="{0A18DE01-15A0-C4C1-6E65-942989BD7F8D}"/>
              </a:ext>
            </a:extLst>
          </p:cNvPr>
          <p:cNvCxnSpPr>
            <a:cxnSpLocks/>
          </p:cNvCxnSpPr>
          <p:nvPr/>
        </p:nvCxnSpPr>
        <p:spPr>
          <a:xfrm>
            <a:off x="516467" y="867264"/>
            <a:ext cx="11370733" cy="0"/>
          </a:xfrm>
          <a:prstGeom prst="line">
            <a:avLst/>
          </a:prstGeom>
          <a:ln w="38100">
            <a:solidFill>
              <a:srgbClr val="166389"/>
            </a:solidFill>
          </a:ln>
          <a:effectLst/>
        </p:spPr>
        <p:style>
          <a:lnRef idx="2">
            <a:schemeClr val="accent1"/>
          </a:lnRef>
          <a:fillRef idx="0">
            <a:schemeClr val="accent1"/>
          </a:fillRef>
          <a:effectRef idx="1">
            <a:schemeClr val="accent1"/>
          </a:effectRef>
          <a:fontRef idx="minor">
            <a:schemeClr val="tx1"/>
          </a:fontRef>
        </p:style>
      </p:cxnSp>
      <p:sp>
        <p:nvSpPr>
          <p:cNvPr id="16" name="Rectangle 3">
            <a:extLst>
              <a:ext uri="{FF2B5EF4-FFF2-40B4-BE49-F238E27FC236}">
                <a16:creationId xmlns:a16="http://schemas.microsoft.com/office/drawing/2014/main" id="{3F6CFBA3-3D66-88C8-8AD5-4C8CE692A72F}"/>
              </a:ext>
            </a:extLst>
          </p:cNvPr>
          <p:cNvSpPr>
            <a:spLocks/>
          </p:cNvSpPr>
          <p:nvPr/>
        </p:nvSpPr>
        <p:spPr bwMode="auto">
          <a:xfrm>
            <a:off x="516468" y="313267"/>
            <a:ext cx="7478779" cy="61555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chemeClr val="tx1"/>
                </a:solidFill>
                <a:miter lim="800000"/>
                <a:headEnd/>
                <a:tailEnd/>
              </a14:hiddenLine>
            </a:ext>
          </a:extLst>
        </p:spPr>
        <p:txBody>
          <a:bodyPr wrap="none" lIns="0" tIns="0" rIns="0" bIns="0">
            <a:spAutoFit/>
          </a:bodyPr>
          <a:lstStyle/>
          <a:p>
            <a:pPr algn="l"/>
            <a:r>
              <a:rPr lang="en-US" altLang="ja-JP" sz="4000" dirty="0">
                <a:solidFill>
                  <a:srgbClr val="073763"/>
                </a:solidFill>
                <a:latin typeface="Avenir"/>
                <a:ea typeface="+mj-ea"/>
                <a:cs typeface="+mj-cs"/>
              </a:rPr>
              <a:t>Environmental Sample Processor</a:t>
            </a:r>
            <a:endParaRPr lang="en-US" sz="4000" dirty="0">
              <a:solidFill>
                <a:srgbClr val="073763"/>
              </a:solidFill>
              <a:latin typeface="Avenir"/>
              <a:ea typeface="+mj-ea"/>
              <a:cs typeface="+mj-cs"/>
            </a:endParaRPr>
          </a:p>
        </p:txBody>
      </p:sp>
      <p:sp>
        <p:nvSpPr>
          <p:cNvPr id="24" name="TextBox 23">
            <a:extLst>
              <a:ext uri="{FF2B5EF4-FFF2-40B4-BE49-F238E27FC236}">
                <a16:creationId xmlns:a16="http://schemas.microsoft.com/office/drawing/2014/main" id="{B6F87065-FC2A-ACF2-6701-E1ED3E32AFB6}"/>
              </a:ext>
            </a:extLst>
          </p:cNvPr>
          <p:cNvSpPr txBox="1"/>
          <p:nvPr/>
        </p:nvSpPr>
        <p:spPr>
          <a:xfrm>
            <a:off x="1500376" y="-1290199"/>
            <a:ext cx="2067742" cy="338554"/>
          </a:xfrm>
          <a:prstGeom prst="rect">
            <a:avLst/>
          </a:prstGeom>
          <a:noFill/>
        </p:spPr>
        <p:txBody>
          <a:bodyPr wrap="square" rtlCol="0">
            <a:spAutoFit/>
          </a:bodyPr>
          <a:lstStyle/>
          <a:p>
            <a:r>
              <a:rPr lang="en-US" sz="1600" dirty="0">
                <a:solidFill>
                  <a:srgbClr val="0432FF"/>
                </a:solidFill>
              </a:rPr>
              <a:t>2G ESP (TRL 9)</a:t>
            </a:r>
          </a:p>
        </p:txBody>
      </p:sp>
      <p:cxnSp>
        <p:nvCxnSpPr>
          <p:cNvPr id="32" name="Straight Connector 31">
            <a:extLst>
              <a:ext uri="{FF2B5EF4-FFF2-40B4-BE49-F238E27FC236}">
                <a16:creationId xmlns:a16="http://schemas.microsoft.com/office/drawing/2014/main" id="{B96F4C54-671A-D80F-83BC-289BAC35F574}"/>
              </a:ext>
            </a:extLst>
          </p:cNvPr>
          <p:cNvCxnSpPr>
            <a:cxnSpLocks/>
          </p:cNvCxnSpPr>
          <p:nvPr/>
        </p:nvCxnSpPr>
        <p:spPr>
          <a:xfrm>
            <a:off x="5941715" y="1227675"/>
            <a:ext cx="0" cy="4586780"/>
          </a:xfrm>
          <a:prstGeom prst="line">
            <a:avLst/>
          </a:prstGeom>
          <a:ln w="66675">
            <a:solidFill>
              <a:srgbClr val="0070C0"/>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B77CC834-37DA-86CE-80CD-1AEE0D464E7F}"/>
              </a:ext>
            </a:extLst>
          </p:cNvPr>
          <p:cNvSpPr txBox="1"/>
          <p:nvPr/>
        </p:nvSpPr>
        <p:spPr>
          <a:xfrm>
            <a:off x="5542836" y="-1120922"/>
            <a:ext cx="4904821" cy="461665"/>
          </a:xfrm>
          <a:prstGeom prst="rect">
            <a:avLst/>
          </a:prstGeom>
          <a:noFill/>
        </p:spPr>
        <p:txBody>
          <a:bodyPr wrap="square" rtlCol="0">
            <a:spAutoFit/>
          </a:bodyPr>
          <a:lstStyle/>
          <a:p>
            <a:r>
              <a:rPr lang="en-US" sz="2400" dirty="0">
                <a:solidFill>
                  <a:srgbClr val="0432FF"/>
                </a:solidFill>
              </a:rPr>
              <a:t>Reaction Chamber = PUCK</a:t>
            </a:r>
          </a:p>
        </p:txBody>
      </p:sp>
      <p:sp>
        <p:nvSpPr>
          <p:cNvPr id="3" name="Rectangle 8">
            <a:extLst>
              <a:ext uri="{FF2B5EF4-FFF2-40B4-BE49-F238E27FC236}">
                <a16:creationId xmlns:a16="http://schemas.microsoft.com/office/drawing/2014/main" id="{272465A6-8550-E136-DAA1-10F9CBDB01F7}"/>
              </a:ext>
            </a:extLst>
          </p:cNvPr>
          <p:cNvSpPr>
            <a:spLocks noChangeArrowheads="1"/>
          </p:cNvSpPr>
          <p:nvPr/>
        </p:nvSpPr>
        <p:spPr bwMode="auto">
          <a:xfrm>
            <a:off x="7140009" y="1175194"/>
            <a:ext cx="5496487" cy="4921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32" tIns="45716" rIns="91432" bIns="45716"/>
          <a:lstStyle/>
          <a:p>
            <a:pPr>
              <a:lnSpc>
                <a:spcPct val="90000"/>
              </a:lnSpc>
              <a:spcBef>
                <a:spcPct val="20000"/>
              </a:spcBef>
              <a:buSzPct val="150000"/>
            </a:pPr>
            <a:r>
              <a:rPr lang="en-US" sz="2800" b="1" dirty="0">
                <a:latin typeface="Arial" charset="0"/>
              </a:rPr>
              <a:t>3</a:t>
            </a:r>
            <a:r>
              <a:rPr lang="en-US" sz="2800" b="1" baseline="30000" dirty="0">
                <a:latin typeface="Arial" charset="0"/>
              </a:rPr>
              <a:t>rd</a:t>
            </a:r>
            <a:r>
              <a:rPr lang="en-US" sz="2800" b="1" dirty="0">
                <a:latin typeface="Arial" charset="0"/>
              </a:rPr>
              <a:t> Generation ESP</a:t>
            </a:r>
          </a:p>
          <a:p>
            <a:pPr marL="798493" lvl="1" indent="-163509">
              <a:lnSpc>
                <a:spcPct val="90000"/>
              </a:lnSpc>
              <a:spcBef>
                <a:spcPct val="20000"/>
              </a:spcBef>
              <a:buSzPct val="75000"/>
              <a:buFont typeface="System Font Regular"/>
              <a:buChar char="-"/>
            </a:pPr>
            <a:endParaRPr lang="en-US" sz="2400" dirty="0">
              <a:latin typeface="Arial" charset="0"/>
            </a:endParaRPr>
          </a:p>
        </p:txBody>
      </p:sp>
      <p:pic>
        <p:nvPicPr>
          <p:cNvPr id="5" name="Picture 4" descr="esp_scott_look.jpg">
            <a:extLst>
              <a:ext uri="{FF2B5EF4-FFF2-40B4-BE49-F238E27FC236}">
                <a16:creationId xmlns:a16="http://schemas.microsoft.com/office/drawing/2014/main" id="{35AFBB4C-ED1C-B465-A567-19624B1E6FB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312440" y="1715250"/>
            <a:ext cx="3806533" cy="3757731"/>
          </a:xfrm>
          <a:prstGeom prst="rect">
            <a:avLst/>
          </a:prstGeom>
          <a:ln>
            <a:noFill/>
          </a:ln>
          <a:effectLst>
            <a:outerShdw blurRad="292100" dist="139700" dir="2700000" algn="tl" rotWithShape="0">
              <a:srgbClr val="333333">
                <a:alpha val="65000"/>
              </a:srgbClr>
            </a:outerShdw>
          </a:effectLst>
        </p:spPr>
      </p:pic>
      <p:pic>
        <p:nvPicPr>
          <p:cNvPr id="8" name="Picture 7" descr="G3_Toroid_Makai_Blowup.png">
            <a:extLst>
              <a:ext uri="{FF2B5EF4-FFF2-40B4-BE49-F238E27FC236}">
                <a16:creationId xmlns:a16="http://schemas.microsoft.com/office/drawing/2014/main" id="{BA458285-E31A-7E77-D4FC-EE3E481FBE4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834560" y="1705665"/>
            <a:ext cx="3728049" cy="3924660"/>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BDDA90EF-56C7-0A97-9274-A92522E039AA}"/>
              </a:ext>
            </a:extLst>
          </p:cNvPr>
          <p:cNvSpPr txBox="1"/>
          <p:nvPr/>
        </p:nvSpPr>
        <p:spPr>
          <a:xfrm>
            <a:off x="1500376" y="5852791"/>
            <a:ext cx="10023072" cy="830997"/>
          </a:xfrm>
          <a:prstGeom prst="rect">
            <a:avLst/>
          </a:prstGeom>
          <a:noFill/>
        </p:spPr>
        <p:txBody>
          <a:bodyPr wrap="square" rtlCol="0">
            <a:spAutoFit/>
          </a:bodyPr>
          <a:lstStyle/>
          <a:p>
            <a:r>
              <a:rPr lang="en-US" sz="2400" dirty="0"/>
              <a:t>Specific design requirements: </a:t>
            </a:r>
          </a:p>
          <a:p>
            <a:r>
              <a:rPr lang="en-US" sz="2400" dirty="0"/>
              <a:t>Submerged or Autonomous Vehicle Deployments with </a:t>
            </a:r>
            <a:r>
              <a:rPr lang="en-US" sz="2400" i="1" dirty="0"/>
              <a:t>in situ </a:t>
            </a:r>
            <a:r>
              <a:rPr lang="en-US" sz="2400" dirty="0"/>
              <a:t>analysis</a:t>
            </a:r>
          </a:p>
        </p:txBody>
      </p:sp>
    </p:spTree>
    <p:extLst>
      <p:ext uri="{BB962C8B-B14F-4D97-AF65-F5344CB8AC3E}">
        <p14:creationId xmlns:p14="http://schemas.microsoft.com/office/powerpoint/2010/main" val="2433227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B27805-B4A2-7485-52C0-F981C4D21277}"/>
              </a:ext>
            </a:extLst>
          </p:cNvPr>
          <p:cNvSpPr>
            <a:spLocks/>
          </p:cNvSpPr>
          <p:nvPr/>
        </p:nvSpPr>
        <p:spPr bwMode="auto">
          <a:xfrm>
            <a:off x="516467" y="233403"/>
            <a:ext cx="10436319" cy="6155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spAutoFit/>
          </a:bodyPr>
          <a:lstStyle/>
          <a:p>
            <a:pPr algn="l"/>
            <a:r>
              <a:rPr lang="en-US" altLang="ja-JP" sz="4000" dirty="0">
                <a:solidFill>
                  <a:srgbClr val="073763"/>
                </a:solidFill>
                <a:latin typeface="Avenir"/>
                <a:ea typeface="+mj-ea"/>
                <a:cs typeface="+mj-cs"/>
              </a:rPr>
              <a:t>Sampling robots have enabled robust science</a:t>
            </a:r>
            <a:endParaRPr lang="en-US" sz="4000" dirty="0">
              <a:solidFill>
                <a:srgbClr val="073763"/>
              </a:solidFill>
              <a:latin typeface="Avenir"/>
              <a:ea typeface="+mj-ea"/>
              <a:cs typeface="+mj-cs"/>
            </a:endParaRPr>
          </a:p>
        </p:txBody>
      </p:sp>
      <p:grpSp>
        <p:nvGrpSpPr>
          <p:cNvPr id="28" name="Group 27">
            <a:extLst>
              <a:ext uri="{FF2B5EF4-FFF2-40B4-BE49-F238E27FC236}">
                <a16:creationId xmlns:a16="http://schemas.microsoft.com/office/drawing/2014/main" id="{3D06279C-4A55-6CF9-78C3-26C10680F9ED}"/>
              </a:ext>
            </a:extLst>
          </p:cNvPr>
          <p:cNvGrpSpPr/>
          <p:nvPr/>
        </p:nvGrpSpPr>
        <p:grpSpPr>
          <a:xfrm>
            <a:off x="3436478" y="3729859"/>
            <a:ext cx="6728690" cy="747613"/>
            <a:chOff x="3788423" y="2641543"/>
            <a:chExt cx="5046517" cy="560710"/>
          </a:xfrm>
        </p:grpSpPr>
        <p:pic>
          <p:nvPicPr>
            <p:cNvPr id="5" name="Picture 4" descr="New open access article published in Scientific Reports, the technical  section of the well-known journal NATURE - Eliosoft">
              <a:extLst>
                <a:ext uri="{FF2B5EF4-FFF2-40B4-BE49-F238E27FC236}">
                  <a16:creationId xmlns:a16="http://schemas.microsoft.com/office/drawing/2014/main" id="{0E816934-6280-D603-7AB8-3B12D60C25A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937804" y="2641543"/>
              <a:ext cx="897136" cy="56071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CB8440C-D19B-F43F-2826-A759A3139DB1}"/>
                </a:ext>
              </a:extLst>
            </p:cNvPr>
            <p:cNvSpPr txBox="1"/>
            <p:nvPr/>
          </p:nvSpPr>
          <p:spPr>
            <a:xfrm>
              <a:off x="3788423" y="2710702"/>
              <a:ext cx="4155655" cy="379191"/>
            </a:xfrm>
            <a:prstGeom prst="rect">
              <a:avLst/>
            </a:prstGeom>
            <a:noFill/>
          </p:spPr>
          <p:txBody>
            <a:bodyPr wrap="square">
              <a:spAutoFit/>
            </a:bodyPr>
            <a:lstStyle/>
            <a:p>
              <a:pPr marL="600272" indent="-600272">
                <a:lnSpc>
                  <a:spcPts val="1600"/>
                </a:lnSpc>
              </a:pPr>
              <a:r>
                <a:rPr lang="en-GB" sz="1400" dirty="0"/>
                <a:t>Sepulveda, A.J., et al. Robotic environmental DNA bio-surveillance of freshwater health.  </a:t>
              </a:r>
              <a:r>
                <a:rPr lang="en-GB" sz="1400" b="1" dirty="0"/>
                <a:t>2020</a:t>
              </a:r>
              <a:r>
                <a:rPr lang="en-GB" sz="1400" dirty="0"/>
                <a:t>. Scientific Reports 10:14389.  </a:t>
              </a:r>
              <a:endParaRPr lang="en-US" sz="1400" dirty="0"/>
            </a:p>
          </p:txBody>
        </p:sp>
      </p:grpSp>
      <p:grpSp>
        <p:nvGrpSpPr>
          <p:cNvPr id="21" name="Group 20">
            <a:extLst>
              <a:ext uri="{FF2B5EF4-FFF2-40B4-BE49-F238E27FC236}">
                <a16:creationId xmlns:a16="http://schemas.microsoft.com/office/drawing/2014/main" id="{AE91C582-F506-2AB8-96FA-745DC195576D}"/>
              </a:ext>
            </a:extLst>
          </p:cNvPr>
          <p:cNvGrpSpPr/>
          <p:nvPr/>
        </p:nvGrpSpPr>
        <p:grpSpPr>
          <a:xfrm>
            <a:off x="314724" y="2629717"/>
            <a:ext cx="9037044" cy="1301392"/>
            <a:chOff x="259249" y="2021072"/>
            <a:chExt cx="6777783" cy="976044"/>
          </a:xfrm>
        </p:grpSpPr>
        <p:sp>
          <p:nvSpPr>
            <p:cNvPr id="8" name="TextBox 7">
              <a:extLst>
                <a:ext uri="{FF2B5EF4-FFF2-40B4-BE49-F238E27FC236}">
                  <a16:creationId xmlns:a16="http://schemas.microsoft.com/office/drawing/2014/main" id="{61F3B171-4A5F-F611-212E-7BEE1E3B562D}"/>
                </a:ext>
              </a:extLst>
            </p:cNvPr>
            <p:cNvSpPr txBox="1"/>
            <p:nvPr/>
          </p:nvSpPr>
          <p:spPr>
            <a:xfrm>
              <a:off x="1605449" y="2021072"/>
              <a:ext cx="5431583" cy="530914"/>
            </a:xfrm>
            <a:prstGeom prst="rect">
              <a:avLst/>
            </a:prstGeom>
            <a:noFill/>
          </p:spPr>
          <p:txBody>
            <a:bodyPr wrap="square">
              <a:spAutoFit/>
            </a:bodyPr>
            <a:lstStyle/>
            <a:p>
              <a:pPr marL="600272" indent="-600272">
                <a:lnSpc>
                  <a:spcPts val="1600"/>
                </a:lnSpc>
              </a:pPr>
              <a:r>
                <a:rPr lang="en-GB" sz="1400" dirty="0" err="1"/>
                <a:t>Yamahara</a:t>
              </a:r>
              <a:r>
                <a:rPr lang="en-GB" sz="1400" dirty="0"/>
                <a:t>, K., et al. </a:t>
              </a:r>
              <a:r>
                <a:rPr lang="en-GB" sz="1400" i="1" dirty="0"/>
                <a:t>In situ </a:t>
              </a:r>
              <a:r>
                <a:rPr lang="en-GB" sz="1400" dirty="0"/>
                <a:t>autonomous acquisition and preservation of marine environmental DNA using an autonomous underwater vehicle.  </a:t>
              </a:r>
              <a:r>
                <a:rPr lang="en-GB" sz="1400" b="1" dirty="0"/>
                <a:t>2019</a:t>
              </a:r>
              <a:r>
                <a:rPr lang="en-GB" sz="1400" dirty="0"/>
                <a:t>.  Frontiers in Marine Science. 6:373.</a:t>
              </a:r>
            </a:p>
          </p:txBody>
        </p:sp>
        <p:pic>
          <p:nvPicPr>
            <p:cNvPr id="1028" name="Picture 4" descr="New journal article in Frontiers in Marine Science - Maine ...">
              <a:extLst>
                <a:ext uri="{FF2B5EF4-FFF2-40B4-BE49-F238E27FC236}">
                  <a16:creationId xmlns:a16="http://schemas.microsoft.com/office/drawing/2014/main" id="{7546122B-C928-0282-6622-5F47E8F38A4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59249" y="2166436"/>
              <a:ext cx="1346200" cy="4583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842E54D1-F686-EBC6-CB1B-41034AB89EB1}"/>
                </a:ext>
              </a:extLst>
            </p:cNvPr>
            <p:cNvSpPr txBox="1"/>
            <p:nvPr/>
          </p:nvSpPr>
          <p:spPr>
            <a:xfrm>
              <a:off x="1644880" y="2466202"/>
              <a:ext cx="5054323" cy="530914"/>
            </a:xfrm>
            <a:prstGeom prst="rect">
              <a:avLst/>
            </a:prstGeom>
            <a:noFill/>
          </p:spPr>
          <p:txBody>
            <a:bodyPr wrap="square">
              <a:spAutoFit/>
            </a:bodyPr>
            <a:lstStyle/>
            <a:p>
              <a:pPr marL="600272" indent="-600272">
                <a:lnSpc>
                  <a:spcPts val="1600"/>
                </a:lnSpc>
              </a:pPr>
              <a:r>
                <a:rPr lang="en-GB" sz="1400" dirty="0"/>
                <a:t>Den </a:t>
              </a:r>
              <a:r>
                <a:rPr lang="en-GB" sz="1400" dirty="0" err="1"/>
                <a:t>Uyl</a:t>
              </a:r>
              <a:r>
                <a:rPr lang="en-GB" sz="1400" dirty="0"/>
                <a:t>, P., et al. Lake Erie field trials to advance autonomous monitoring of cyanobacterial harmful algal blooms.  </a:t>
              </a:r>
              <a:r>
                <a:rPr lang="en-GB" sz="1400" b="1" dirty="0"/>
                <a:t>2022</a:t>
              </a:r>
              <a:r>
                <a:rPr lang="en-GB" sz="1400" dirty="0"/>
                <a:t>.  Frontiers in Marine Science. 9:1021952.</a:t>
              </a:r>
            </a:p>
          </p:txBody>
        </p:sp>
      </p:grpSp>
      <p:grpSp>
        <p:nvGrpSpPr>
          <p:cNvPr id="20" name="Group 19">
            <a:extLst>
              <a:ext uri="{FF2B5EF4-FFF2-40B4-BE49-F238E27FC236}">
                <a16:creationId xmlns:a16="http://schemas.microsoft.com/office/drawing/2014/main" id="{AE23DD35-BA6A-2EA0-9B97-87D3E4E2B8AB}"/>
              </a:ext>
            </a:extLst>
          </p:cNvPr>
          <p:cNvGrpSpPr/>
          <p:nvPr/>
        </p:nvGrpSpPr>
        <p:grpSpPr>
          <a:xfrm>
            <a:off x="976519" y="966560"/>
            <a:ext cx="9265860" cy="621417"/>
            <a:chOff x="990600" y="2911755"/>
            <a:chExt cx="6949395" cy="466063"/>
          </a:xfrm>
        </p:grpSpPr>
        <p:sp>
          <p:nvSpPr>
            <p:cNvPr id="10" name="TextBox 9">
              <a:extLst>
                <a:ext uri="{FF2B5EF4-FFF2-40B4-BE49-F238E27FC236}">
                  <a16:creationId xmlns:a16="http://schemas.microsoft.com/office/drawing/2014/main" id="{75292CBB-991E-6E06-4B31-43AFACEA60AE}"/>
                </a:ext>
              </a:extLst>
            </p:cNvPr>
            <p:cNvSpPr txBox="1"/>
            <p:nvPr/>
          </p:nvSpPr>
          <p:spPr>
            <a:xfrm>
              <a:off x="990600" y="2973211"/>
              <a:ext cx="5036815" cy="379191"/>
            </a:xfrm>
            <a:prstGeom prst="rect">
              <a:avLst/>
            </a:prstGeom>
            <a:noFill/>
          </p:spPr>
          <p:txBody>
            <a:bodyPr wrap="square">
              <a:spAutoFit/>
            </a:bodyPr>
            <a:lstStyle/>
            <a:p>
              <a:pPr marL="600272" indent="-600272">
                <a:lnSpc>
                  <a:spcPts val="1600"/>
                </a:lnSpc>
              </a:pPr>
              <a:r>
                <a:rPr lang="en-GB" sz="1400" dirty="0"/>
                <a:t>Ottesen, E.A., et al. </a:t>
              </a:r>
              <a:r>
                <a:rPr lang="en-GB" sz="1400" dirty="0" err="1"/>
                <a:t>Metatranscriptomic</a:t>
              </a:r>
              <a:r>
                <a:rPr lang="en-GB" sz="1400" dirty="0"/>
                <a:t> analysis of autonomously collected and preserved marine bacterioplankton. </a:t>
              </a:r>
              <a:r>
                <a:rPr lang="en-GB" sz="1400" b="1" dirty="0"/>
                <a:t>2011</a:t>
              </a:r>
              <a:r>
                <a:rPr lang="en-GB" sz="1400" dirty="0"/>
                <a:t>.  ISME Journal 5: 1881-1895</a:t>
              </a:r>
            </a:p>
          </p:txBody>
        </p:sp>
        <p:pic>
          <p:nvPicPr>
            <p:cNvPr id="1030" name="Picture 6" descr="News – Kent Lab">
              <a:extLst>
                <a:ext uri="{FF2B5EF4-FFF2-40B4-BE49-F238E27FC236}">
                  <a16:creationId xmlns:a16="http://schemas.microsoft.com/office/drawing/2014/main" id="{D4FD7BA1-ADD6-4F60-1620-F6E867066E5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958795" y="2911755"/>
              <a:ext cx="1981200" cy="4660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17" name="Group 16">
            <a:extLst>
              <a:ext uri="{FF2B5EF4-FFF2-40B4-BE49-F238E27FC236}">
                <a16:creationId xmlns:a16="http://schemas.microsoft.com/office/drawing/2014/main" id="{669225A1-0AFE-2CB6-F064-0609CD7B3690}"/>
              </a:ext>
            </a:extLst>
          </p:cNvPr>
          <p:cNvGrpSpPr/>
          <p:nvPr/>
        </p:nvGrpSpPr>
        <p:grpSpPr>
          <a:xfrm>
            <a:off x="1738064" y="2091827"/>
            <a:ext cx="9720726" cy="529563"/>
            <a:chOff x="2489804" y="3492784"/>
            <a:chExt cx="7290545" cy="397172"/>
          </a:xfrm>
        </p:grpSpPr>
        <p:pic>
          <p:nvPicPr>
            <p:cNvPr id="1032" name="Picture 8" descr="Environmental Microbiology">
              <a:extLst>
                <a:ext uri="{FF2B5EF4-FFF2-40B4-BE49-F238E27FC236}">
                  <a16:creationId xmlns:a16="http://schemas.microsoft.com/office/drawing/2014/main" id="{109450E6-0F7A-0514-1815-D4F75F016870}"/>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7910175" y="3492784"/>
              <a:ext cx="1870174" cy="3506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0FCCA047-F4E8-2E50-4F78-47A75F5DA168}"/>
                </a:ext>
              </a:extLst>
            </p:cNvPr>
            <p:cNvSpPr txBox="1"/>
            <p:nvPr/>
          </p:nvSpPr>
          <p:spPr>
            <a:xfrm>
              <a:off x="2489804" y="3510765"/>
              <a:ext cx="5499934" cy="379191"/>
            </a:xfrm>
            <a:prstGeom prst="rect">
              <a:avLst/>
            </a:prstGeom>
            <a:noFill/>
          </p:spPr>
          <p:txBody>
            <a:bodyPr wrap="square">
              <a:spAutoFit/>
            </a:bodyPr>
            <a:lstStyle/>
            <a:p>
              <a:pPr marL="600272" indent="-600272">
                <a:lnSpc>
                  <a:spcPts val="1600"/>
                </a:lnSpc>
              </a:pPr>
              <a:r>
                <a:rPr lang="en-GB" sz="1400" dirty="0" err="1"/>
                <a:t>Nowinski</a:t>
              </a:r>
              <a:r>
                <a:rPr lang="en-GB" sz="1400" dirty="0"/>
                <a:t>, B., et al. </a:t>
              </a:r>
              <a:r>
                <a:rPr lang="en-GB" sz="1400" dirty="0" err="1"/>
                <a:t>Microdiversity</a:t>
              </a:r>
              <a:r>
                <a:rPr lang="en-GB" sz="1400" dirty="0"/>
                <a:t> and temporal dynamics of marine bacterial </a:t>
              </a:r>
              <a:r>
                <a:rPr lang="en-GB" sz="1400" dirty="0" err="1"/>
                <a:t>dimethylsulfoniopropionate</a:t>
              </a:r>
              <a:r>
                <a:rPr lang="en-GB" sz="1400" dirty="0"/>
                <a:t> genes. </a:t>
              </a:r>
              <a:r>
                <a:rPr lang="en-GB" sz="1400" b="1" dirty="0"/>
                <a:t>2019</a:t>
              </a:r>
              <a:r>
                <a:rPr lang="en-GB" sz="1400" dirty="0"/>
                <a:t>.  Environmental Microbiology 21(5): 1687-1701.</a:t>
              </a:r>
            </a:p>
          </p:txBody>
        </p:sp>
      </p:grpSp>
      <p:grpSp>
        <p:nvGrpSpPr>
          <p:cNvPr id="30" name="Group 29">
            <a:extLst>
              <a:ext uri="{FF2B5EF4-FFF2-40B4-BE49-F238E27FC236}">
                <a16:creationId xmlns:a16="http://schemas.microsoft.com/office/drawing/2014/main" id="{3CD826B8-0640-728A-B773-12AD701F52FD}"/>
              </a:ext>
            </a:extLst>
          </p:cNvPr>
          <p:cNvGrpSpPr/>
          <p:nvPr/>
        </p:nvGrpSpPr>
        <p:grpSpPr>
          <a:xfrm>
            <a:off x="782483" y="4008704"/>
            <a:ext cx="8035247" cy="990600"/>
            <a:chOff x="628805" y="3326244"/>
            <a:chExt cx="6026435" cy="742950"/>
          </a:xfrm>
        </p:grpSpPr>
        <p:sp>
          <p:nvSpPr>
            <p:cNvPr id="13" name="TextBox 12">
              <a:extLst>
                <a:ext uri="{FF2B5EF4-FFF2-40B4-BE49-F238E27FC236}">
                  <a16:creationId xmlns:a16="http://schemas.microsoft.com/office/drawing/2014/main" id="{B0F946E6-AB81-2B99-D0F9-9926DCADE6E8}"/>
                </a:ext>
              </a:extLst>
            </p:cNvPr>
            <p:cNvSpPr txBox="1"/>
            <p:nvPr/>
          </p:nvSpPr>
          <p:spPr>
            <a:xfrm>
              <a:off x="1368509" y="3550958"/>
              <a:ext cx="5286731" cy="379191"/>
            </a:xfrm>
            <a:prstGeom prst="rect">
              <a:avLst/>
            </a:prstGeom>
            <a:noFill/>
          </p:spPr>
          <p:txBody>
            <a:bodyPr wrap="square">
              <a:spAutoFit/>
            </a:bodyPr>
            <a:lstStyle/>
            <a:p>
              <a:pPr marL="600272" indent="-600272">
                <a:lnSpc>
                  <a:spcPts val="1600"/>
                </a:lnSpc>
              </a:pPr>
              <a:r>
                <a:rPr lang="en-GB" sz="1400" dirty="0"/>
                <a:t>Zhang, Y., et al. A system of coordinated autonomous robots for </a:t>
              </a:r>
              <a:r>
                <a:rPr lang="en-GB" sz="1400" dirty="0" err="1"/>
                <a:t>Lagrangian</a:t>
              </a:r>
              <a:r>
                <a:rPr lang="en-GB" sz="1400" dirty="0"/>
                <a:t> studies of microbes in the oceanic deep chlorophyll maximum. </a:t>
              </a:r>
              <a:r>
                <a:rPr lang="en-GB" sz="1400" b="1" dirty="0"/>
                <a:t>2021</a:t>
              </a:r>
              <a:r>
                <a:rPr lang="en-GB" sz="1400" dirty="0"/>
                <a:t>.  Science Robotics 6: eabb9138.</a:t>
              </a:r>
            </a:p>
          </p:txBody>
        </p:sp>
        <p:pic>
          <p:nvPicPr>
            <p:cNvPr id="1036" name="Picture 12" descr="Science Robotics - Home | Facebook">
              <a:extLst>
                <a:ext uri="{FF2B5EF4-FFF2-40B4-BE49-F238E27FC236}">
                  <a16:creationId xmlns:a16="http://schemas.microsoft.com/office/drawing/2014/main" id="{E647A686-A1CF-52BE-3CAD-A98190CE7F59}"/>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28805" y="3326244"/>
              <a:ext cx="742950" cy="7429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grpSp>
        <p:nvGrpSpPr>
          <p:cNvPr id="32" name="Group 31">
            <a:extLst>
              <a:ext uri="{FF2B5EF4-FFF2-40B4-BE49-F238E27FC236}">
                <a16:creationId xmlns:a16="http://schemas.microsoft.com/office/drawing/2014/main" id="{C5D12FFF-4DEB-F4E9-31A0-9B8088691B66}"/>
              </a:ext>
            </a:extLst>
          </p:cNvPr>
          <p:cNvGrpSpPr/>
          <p:nvPr/>
        </p:nvGrpSpPr>
        <p:grpSpPr>
          <a:xfrm>
            <a:off x="100482" y="1597280"/>
            <a:ext cx="8717248" cy="729694"/>
            <a:chOff x="1631171" y="3857490"/>
            <a:chExt cx="6537936" cy="547270"/>
          </a:xfrm>
        </p:grpSpPr>
        <p:pic>
          <p:nvPicPr>
            <p:cNvPr id="1038" name="Picture 14" descr="Blog Archives - DEROME LABORATORY">
              <a:extLst>
                <a:ext uri="{FF2B5EF4-FFF2-40B4-BE49-F238E27FC236}">
                  <a16:creationId xmlns:a16="http://schemas.microsoft.com/office/drawing/2014/main" id="{058D4E98-C47B-BF07-DC1C-51B5DB24B1A4}"/>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631171" y="3857490"/>
              <a:ext cx="1079500" cy="4505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7BC29727-9827-9613-9163-7F8F48D919E6}"/>
                </a:ext>
              </a:extLst>
            </p:cNvPr>
            <p:cNvSpPr txBox="1"/>
            <p:nvPr/>
          </p:nvSpPr>
          <p:spPr>
            <a:xfrm>
              <a:off x="2669173" y="3873846"/>
              <a:ext cx="5499934" cy="530914"/>
            </a:xfrm>
            <a:prstGeom prst="rect">
              <a:avLst/>
            </a:prstGeom>
            <a:noFill/>
          </p:spPr>
          <p:txBody>
            <a:bodyPr wrap="square">
              <a:spAutoFit/>
            </a:bodyPr>
            <a:lstStyle/>
            <a:p>
              <a:pPr marL="600272" indent="-600272">
                <a:lnSpc>
                  <a:spcPts val="1600"/>
                </a:lnSpc>
              </a:pPr>
              <a:r>
                <a:rPr lang="en-GB" sz="1400" dirty="0"/>
                <a:t>Saito, M.A., et al. Examination of microbial proteome preservation techniques applicable to autonomous environmental sample collection.  </a:t>
              </a:r>
              <a:r>
                <a:rPr lang="en-GB" sz="1400" b="1" dirty="0"/>
                <a:t>2011</a:t>
              </a:r>
              <a:r>
                <a:rPr lang="en-GB" sz="1400" dirty="0"/>
                <a:t>. Frontiers in Aquatic Microbiology. 2: 215.</a:t>
              </a:r>
            </a:p>
          </p:txBody>
        </p:sp>
      </p:grpSp>
      <p:cxnSp>
        <p:nvCxnSpPr>
          <p:cNvPr id="2" name="Straight Connector 1">
            <a:extLst>
              <a:ext uri="{FF2B5EF4-FFF2-40B4-BE49-F238E27FC236}">
                <a16:creationId xmlns:a16="http://schemas.microsoft.com/office/drawing/2014/main" id="{A58C767F-1975-9CCA-4DED-B3AB40A489F3}"/>
              </a:ext>
            </a:extLst>
          </p:cNvPr>
          <p:cNvCxnSpPr>
            <a:cxnSpLocks/>
          </p:cNvCxnSpPr>
          <p:nvPr/>
        </p:nvCxnSpPr>
        <p:spPr>
          <a:xfrm>
            <a:off x="381903" y="883100"/>
            <a:ext cx="11370733" cy="0"/>
          </a:xfrm>
          <a:prstGeom prst="line">
            <a:avLst/>
          </a:prstGeom>
          <a:ln w="38100">
            <a:solidFill>
              <a:srgbClr val="166389"/>
            </a:solidFill>
          </a:ln>
          <a:effectLst/>
        </p:spPr>
        <p:style>
          <a:lnRef idx="2">
            <a:schemeClr val="accent1"/>
          </a:lnRef>
          <a:fillRef idx="0">
            <a:schemeClr val="accent1"/>
          </a:fillRef>
          <a:effectRef idx="1">
            <a:schemeClr val="accent1"/>
          </a:effectRef>
          <a:fontRef idx="minor">
            <a:schemeClr val="tx1"/>
          </a:fontRef>
        </p:style>
      </p:cxnSp>
      <p:grpSp>
        <p:nvGrpSpPr>
          <p:cNvPr id="23" name="Group 22">
            <a:extLst>
              <a:ext uri="{FF2B5EF4-FFF2-40B4-BE49-F238E27FC236}">
                <a16:creationId xmlns:a16="http://schemas.microsoft.com/office/drawing/2014/main" id="{6819AA4F-76F5-FE72-C827-24E05841E0E9}"/>
              </a:ext>
            </a:extLst>
          </p:cNvPr>
          <p:cNvGrpSpPr/>
          <p:nvPr/>
        </p:nvGrpSpPr>
        <p:grpSpPr>
          <a:xfrm>
            <a:off x="2089391" y="4877813"/>
            <a:ext cx="9544690" cy="931089"/>
            <a:chOff x="1144655" y="5855388"/>
            <a:chExt cx="9544690" cy="931089"/>
          </a:xfrm>
        </p:grpSpPr>
        <p:grpSp>
          <p:nvGrpSpPr>
            <p:cNvPr id="22" name="Group 21">
              <a:extLst>
                <a:ext uri="{FF2B5EF4-FFF2-40B4-BE49-F238E27FC236}">
                  <a16:creationId xmlns:a16="http://schemas.microsoft.com/office/drawing/2014/main" id="{361985B5-CEE3-6596-9F07-0DA8EE315237}"/>
                </a:ext>
              </a:extLst>
            </p:cNvPr>
            <p:cNvGrpSpPr/>
            <p:nvPr/>
          </p:nvGrpSpPr>
          <p:grpSpPr>
            <a:xfrm>
              <a:off x="1159952" y="5855388"/>
              <a:ext cx="9529393" cy="502702"/>
              <a:chOff x="491020" y="1249026"/>
              <a:chExt cx="7147045" cy="377026"/>
            </a:xfrm>
          </p:grpSpPr>
          <p:sp>
            <p:nvSpPr>
              <p:cNvPr id="7" name="TextBox 6">
                <a:extLst>
                  <a:ext uri="{FF2B5EF4-FFF2-40B4-BE49-F238E27FC236}">
                    <a16:creationId xmlns:a16="http://schemas.microsoft.com/office/drawing/2014/main" id="{87A5E4F6-5FAC-0ADF-6C75-F6992DA8C351}"/>
                  </a:ext>
                </a:extLst>
              </p:cNvPr>
              <p:cNvSpPr txBox="1"/>
              <p:nvPr/>
            </p:nvSpPr>
            <p:spPr>
              <a:xfrm>
                <a:off x="491020" y="1249026"/>
                <a:ext cx="4948731" cy="377026"/>
              </a:xfrm>
              <a:prstGeom prst="rect">
                <a:avLst/>
              </a:prstGeom>
              <a:noFill/>
            </p:spPr>
            <p:txBody>
              <a:bodyPr wrap="square">
                <a:spAutoFit/>
              </a:bodyPr>
              <a:lstStyle/>
              <a:p>
                <a:pPr marL="600272" indent="-600272">
                  <a:lnSpc>
                    <a:spcPts val="1600"/>
                  </a:lnSpc>
                </a:pPr>
                <a:r>
                  <a:rPr lang="en-GB" sz="1400" dirty="0"/>
                  <a:t>Truelove, N.K., et al. Expanding the temporal and spatial scales of environmental DNA research with autonomous sampling.  </a:t>
                </a:r>
                <a:r>
                  <a:rPr lang="en-GB" sz="1400" b="1" dirty="0"/>
                  <a:t>2022</a:t>
                </a:r>
                <a:r>
                  <a:rPr lang="en-GB" sz="1400" dirty="0"/>
                  <a:t>. Environmental DNA. 4: 972-984.</a:t>
                </a:r>
              </a:p>
            </p:txBody>
          </p:sp>
          <p:pic>
            <p:nvPicPr>
              <p:cNvPr id="1026" name="Picture 2" descr="Environmental DNA">
                <a:extLst>
                  <a:ext uri="{FF2B5EF4-FFF2-40B4-BE49-F238E27FC236}">
                    <a16:creationId xmlns:a16="http://schemas.microsoft.com/office/drawing/2014/main" id="{BE3C2352-75A2-24EB-F883-44A955CA20CC}"/>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5293966" y="1301679"/>
                <a:ext cx="2344099" cy="27388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sp>
          <p:nvSpPr>
            <p:cNvPr id="3" name="TextBox 2">
              <a:extLst>
                <a:ext uri="{FF2B5EF4-FFF2-40B4-BE49-F238E27FC236}">
                  <a16:creationId xmlns:a16="http://schemas.microsoft.com/office/drawing/2014/main" id="{1B34CD93-AD88-7766-832D-C0692C345874}"/>
                </a:ext>
              </a:extLst>
            </p:cNvPr>
            <p:cNvSpPr txBox="1"/>
            <p:nvPr/>
          </p:nvSpPr>
          <p:spPr>
            <a:xfrm>
              <a:off x="1144655" y="6280954"/>
              <a:ext cx="7122652" cy="505523"/>
            </a:xfrm>
            <a:prstGeom prst="rect">
              <a:avLst/>
            </a:prstGeom>
            <a:noFill/>
          </p:spPr>
          <p:txBody>
            <a:bodyPr wrap="square">
              <a:spAutoFit/>
            </a:bodyPr>
            <a:lstStyle/>
            <a:p>
              <a:pPr marL="600272" indent="-600272">
                <a:lnSpc>
                  <a:spcPts val="1600"/>
                </a:lnSpc>
              </a:pPr>
              <a:r>
                <a:rPr lang="en-GB" sz="1400" dirty="0"/>
                <a:t>Preston, C., et al. Autonomous eDNA collection using an uncrewed surface vessel over a 4200-km transect of the eastern Pacific Ocean.  </a:t>
              </a:r>
              <a:r>
                <a:rPr lang="en-GB" sz="1400" b="1" dirty="0"/>
                <a:t>2023</a:t>
              </a:r>
              <a:r>
                <a:rPr lang="en-GB" sz="1400" dirty="0"/>
                <a:t>. Environmental DNA, 6, e468.</a:t>
              </a:r>
            </a:p>
          </p:txBody>
        </p:sp>
      </p:grpSp>
      <p:grpSp>
        <p:nvGrpSpPr>
          <p:cNvPr id="19" name="Group 18">
            <a:extLst>
              <a:ext uri="{FF2B5EF4-FFF2-40B4-BE49-F238E27FC236}">
                <a16:creationId xmlns:a16="http://schemas.microsoft.com/office/drawing/2014/main" id="{6F3CACD1-18C7-5FC7-1208-610215B3423B}"/>
              </a:ext>
            </a:extLst>
          </p:cNvPr>
          <p:cNvGrpSpPr/>
          <p:nvPr/>
        </p:nvGrpSpPr>
        <p:grpSpPr>
          <a:xfrm>
            <a:off x="1111068" y="5933941"/>
            <a:ext cx="9841718" cy="505523"/>
            <a:chOff x="220517" y="7698417"/>
            <a:chExt cx="9841718" cy="505523"/>
          </a:xfrm>
        </p:grpSpPr>
        <p:pic>
          <p:nvPicPr>
            <p:cNvPr id="9" name="Picture 2" descr="Limnology and Oceanography: Methods">
              <a:extLst>
                <a:ext uri="{FF2B5EF4-FFF2-40B4-BE49-F238E27FC236}">
                  <a16:creationId xmlns:a16="http://schemas.microsoft.com/office/drawing/2014/main" id="{D9B41C00-2C05-8105-2E7C-BC0FD7EECC5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0517" y="7771779"/>
              <a:ext cx="2719066" cy="3152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20CE5760-895D-B29E-B204-5236FE643CA1}"/>
                </a:ext>
              </a:extLst>
            </p:cNvPr>
            <p:cNvSpPr txBox="1"/>
            <p:nvPr/>
          </p:nvSpPr>
          <p:spPr>
            <a:xfrm>
              <a:off x="2939583" y="7698417"/>
              <a:ext cx="7122652" cy="505523"/>
            </a:xfrm>
            <a:prstGeom prst="rect">
              <a:avLst/>
            </a:prstGeom>
            <a:noFill/>
          </p:spPr>
          <p:txBody>
            <a:bodyPr wrap="square">
              <a:spAutoFit/>
            </a:bodyPr>
            <a:lstStyle/>
            <a:p>
              <a:pPr marL="600272" indent="-600272">
                <a:lnSpc>
                  <a:spcPts val="1600"/>
                </a:lnSpc>
              </a:pPr>
              <a:r>
                <a:rPr lang="en-GB" sz="1400" dirty="0"/>
                <a:t>Zhang, Y., et al. Using a long-range autonomous underwater vehicle to find and sample harmful algal blooms in Lake Erie.  </a:t>
              </a:r>
              <a:r>
                <a:rPr lang="en-GB" sz="1400" b="1" dirty="0"/>
                <a:t>2024</a:t>
              </a:r>
              <a:r>
                <a:rPr lang="en-GB" sz="1400" dirty="0"/>
                <a:t>.  Lim. &amp; Ocean, Methods. Science. 9:1021952.</a:t>
              </a:r>
            </a:p>
          </p:txBody>
        </p:sp>
      </p:grpSp>
    </p:spTree>
    <p:extLst>
      <p:ext uri="{BB962C8B-B14F-4D97-AF65-F5344CB8AC3E}">
        <p14:creationId xmlns:p14="http://schemas.microsoft.com/office/powerpoint/2010/main" val="4191367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92037A0-F297-C875-6D45-36817138F61D}"/>
              </a:ext>
            </a:extLst>
          </p:cNvPr>
          <p:cNvSpPr txBox="1">
            <a:spLocks/>
          </p:cNvSpPr>
          <p:nvPr/>
        </p:nvSpPr>
        <p:spPr>
          <a:xfrm>
            <a:off x="538479" y="119325"/>
            <a:ext cx="9114403" cy="1143000"/>
          </a:xfrm>
          <a:prstGeom prst="rect">
            <a:avLst/>
          </a:prstGeom>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4000" dirty="0">
                <a:solidFill>
                  <a:srgbClr val="073763"/>
                </a:solidFill>
                <a:latin typeface="Avenir"/>
              </a:rPr>
              <a:t>High Frequency or Long Term sampling</a:t>
            </a:r>
          </a:p>
        </p:txBody>
      </p:sp>
      <p:cxnSp>
        <p:nvCxnSpPr>
          <p:cNvPr id="5" name="Straight Connector 4">
            <a:extLst>
              <a:ext uri="{FF2B5EF4-FFF2-40B4-BE49-F238E27FC236}">
                <a16:creationId xmlns:a16="http://schemas.microsoft.com/office/drawing/2014/main" id="{348878DC-B676-5D90-231A-1574BC248C2C}"/>
              </a:ext>
            </a:extLst>
          </p:cNvPr>
          <p:cNvCxnSpPr>
            <a:cxnSpLocks/>
          </p:cNvCxnSpPr>
          <p:nvPr/>
        </p:nvCxnSpPr>
        <p:spPr>
          <a:xfrm>
            <a:off x="638387" y="1009504"/>
            <a:ext cx="11370733" cy="0"/>
          </a:xfrm>
          <a:prstGeom prst="line">
            <a:avLst/>
          </a:prstGeom>
          <a:ln w="38100">
            <a:solidFill>
              <a:srgbClr val="166389"/>
            </a:solidFill>
          </a:ln>
          <a:effectLst/>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463E22E2-6330-5B83-C513-8723D3C067E1}"/>
              </a:ext>
            </a:extLst>
          </p:cNvPr>
          <p:cNvSpPr txBox="1"/>
          <p:nvPr/>
        </p:nvSpPr>
        <p:spPr>
          <a:xfrm>
            <a:off x="739372" y="1000437"/>
            <a:ext cx="7894320" cy="707886"/>
          </a:xfrm>
          <a:prstGeom prst="rect">
            <a:avLst/>
          </a:prstGeom>
          <a:noFill/>
        </p:spPr>
        <p:txBody>
          <a:bodyPr wrap="square" rtlCol="0">
            <a:spAutoFit/>
          </a:bodyPr>
          <a:lstStyle/>
          <a:p>
            <a:r>
              <a:rPr lang="en-US" sz="2000" dirty="0"/>
              <a:t>USGS --  repeated deployments in 2018, 2019, 2021, 2022</a:t>
            </a:r>
          </a:p>
          <a:p>
            <a:r>
              <a:rPr lang="en-US" sz="2000" dirty="0"/>
              <a:t>NOAA --  Scott Creek</a:t>
            </a:r>
          </a:p>
        </p:txBody>
      </p:sp>
      <p:grpSp>
        <p:nvGrpSpPr>
          <p:cNvPr id="16" name="Group 15">
            <a:extLst>
              <a:ext uri="{FF2B5EF4-FFF2-40B4-BE49-F238E27FC236}">
                <a16:creationId xmlns:a16="http://schemas.microsoft.com/office/drawing/2014/main" id="{250B749A-AD58-9483-A198-50F2E32A6F78}"/>
              </a:ext>
            </a:extLst>
          </p:cNvPr>
          <p:cNvGrpSpPr/>
          <p:nvPr/>
        </p:nvGrpSpPr>
        <p:grpSpPr>
          <a:xfrm>
            <a:off x="538479" y="1899198"/>
            <a:ext cx="5441295" cy="2882626"/>
            <a:chOff x="1637468" y="1634615"/>
            <a:chExt cx="5441295" cy="2882626"/>
          </a:xfrm>
        </p:grpSpPr>
        <p:sp>
          <p:nvSpPr>
            <p:cNvPr id="10" name="Content Placeholder 4">
              <a:extLst>
                <a:ext uri="{FF2B5EF4-FFF2-40B4-BE49-F238E27FC236}">
                  <a16:creationId xmlns:a16="http://schemas.microsoft.com/office/drawing/2014/main" id="{48DFD087-C310-3C73-3379-D72C10DED082}"/>
                </a:ext>
              </a:extLst>
            </p:cNvPr>
            <p:cNvSpPr txBox="1">
              <a:spLocks/>
            </p:cNvSpPr>
            <p:nvPr/>
          </p:nvSpPr>
          <p:spPr>
            <a:xfrm>
              <a:off x="4564163" y="3907641"/>
              <a:ext cx="2514600" cy="6096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dirty="0"/>
                <a:t>Carter’s Bridge (Yellowstone R.)</a:t>
              </a:r>
            </a:p>
          </p:txBody>
        </p:sp>
        <p:pic>
          <p:nvPicPr>
            <p:cNvPr id="12" name="Picture 11" descr="IMG_0821.jpg">
              <a:extLst>
                <a:ext uri="{FF2B5EF4-FFF2-40B4-BE49-F238E27FC236}">
                  <a16:creationId xmlns:a16="http://schemas.microsoft.com/office/drawing/2014/main" id="{FA93E6EB-5A89-E918-9EE5-290CE46CEB7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37468" y="1634615"/>
              <a:ext cx="5382463" cy="2250139"/>
            </a:xfrm>
            <a:prstGeom prst="rect">
              <a:avLst/>
            </a:prstGeom>
            <a:ln>
              <a:noFill/>
            </a:ln>
            <a:effectLst>
              <a:outerShdw blurRad="292100" dist="139700" dir="2700000" algn="tl" rotWithShape="0">
                <a:srgbClr val="333333">
                  <a:alpha val="65000"/>
                </a:srgbClr>
              </a:outerShdw>
            </a:effectLst>
          </p:spPr>
        </p:pic>
      </p:grpSp>
      <p:grpSp>
        <p:nvGrpSpPr>
          <p:cNvPr id="18" name="Group 17">
            <a:extLst>
              <a:ext uri="{FF2B5EF4-FFF2-40B4-BE49-F238E27FC236}">
                <a16:creationId xmlns:a16="http://schemas.microsoft.com/office/drawing/2014/main" id="{504D9D82-4F20-5690-42E0-730BDAA4F5CE}"/>
              </a:ext>
            </a:extLst>
          </p:cNvPr>
          <p:cNvGrpSpPr/>
          <p:nvPr/>
        </p:nvGrpSpPr>
        <p:grpSpPr>
          <a:xfrm>
            <a:off x="446811" y="4348163"/>
            <a:ext cx="2819007" cy="2405149"/>
            <a:chOff x="638387" y="4098315"/>
            <a:chExt cx="3052464" cy="2637004"/>
          </a:xfrm>
        </p:grpSpPr>
        <p:pic>
          <p:nvPicPr>
            <p:cNvPr id="3" name="Picture 2" descr="IMG_0810.jpg">
              <a:extLst>
                <a:ext uri="{FF2B5EF4-FFF2-40B4-BE49-F238E27FC236}">
                  <a16:creationId xmlns:a16="http://schemas.microsoft.com/office/drawing/2014/main" id="{D07EF9D8-6A95-E55C-4275-D6B0D0DF9BC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8387" y="4098315"/>
              <a:ext cx="3052464" cy="2289348"/>
            </a:xfrm>
            <a:prstGeom prst="rect">
              <a:avLst/>
            </a:prstGeom>
            <a:ln>
              <a:noFill/>
            </a:ln>
            <a:effectLst>
              <a:outerShdw blurRad="292100" dist="139700" dir="2700000" algn="tl" rotWithShape="0">
                <a:srgbClr val="333333">
                  <a:alpha val="65000"/>
                </a:srgbClr>
              </a:outerShdw>
            </a:effectLst>
          </p:spPr>
        </p:pic>
        <p:sp>
          <p:nvSpPr>
            <p:cNvPr id="15" name="Content Placeholder 4">
              <a:extLst>
                <a:ext uri="{FF2B5EF4-FFF2-40B4-BE49-F238E27FC236}">
                  <a16:creationId xmlns:a16="http://schemas.microsoft.com/office/drawing/2014/main" id="{A8E9F409-28DB-08A8-16C9-9EF41EDAD336}"/>
                </a:ext>
              </a:extLst>
            </p:cNvPr>
            <p:cNvSpPr txBox="1">
              <a:spLocks/>
            </p:cNvSpPr>
            <p:nvPr/>
          </p:nvSpPr>
          <p:spPr>
            <a:xfrm>
              <a:off x="805874" y="6430519"/>
              <a:ext cx="2514600" cy="304800"/>
            </a:xfrm>
            <a:prstGeom prst="rect">
              <a:avLst/>
            </a:prstGeom>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dirty="0"/>
                <a:t>Corwin Springs (Yellowstone R.)</a:t>
              </a:r>
            </a:p>
          </p:txBody>
        </p:sp>
      </p:grpSp>
      <p:pic>
        <p:nvPicPr>
          <p:cNvPr id="23" name="Picture 22">
            <a:extLst>
              <a:ext uri="{FF2B5EF4-FFF2-40B4-BE49-F238E27FC236}">
                <a16:creationId xmlns:a16="http://schemas.microsoft.com/office/drawing/2014/main" id="{11E8828F-A4F9-024B-F26E-2242B08E1FC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87715" y="2613161"/>
            <a:ext cx="3375056" cy="2313064"/>
          </a:xfrm>
          <a:prstGeom prst="rect">
            <a:avLst/>
          </a:prstGeom>
          <a:ln>
            <a:noFill/>
          </a:ln>
          <a:effectLst>
            <a:outerShdw blurRad="292100" dist="139700" dir="2700000" algn="tl" rotWithShape="0">
              <a:srgbClr val="333333">
                <a:alpha val="65000"/>
              </a:srgbClr>
            </a:outerShdw>
          </a:effectLst>
        </p:spPr>
      </p:pic>
      <p:grpSp>
        <p:nvGrpSpPr>
          <p:cNvPr id="24" name="Group 23">
            <a:extLst>
              <a:ext uri="{FF2B5EF4-FFF2-40B4-BE49-F238E27FC236}">
                <a16:creationId xmlns:a16="http://schemas.microsoft.com/office/drawing/2014/main" id="{75E08902-006D-4C2E-F996-73AE9032AD2B}"/>
              </a:ext>
            </a:extLst>
          </p:cNvPr>
          <p:cNvGrpSpPr/>
          <p:nvPr/>
        </p:nvGrpSpPr>
        <p:grpSpPr>
          <a:xfrm>
            <a:off x="8933280" y="3870048"/>
            <a:ext cx="3036102" cy="2672450"/>
            <a:chOff x="5412376" y="2181494"/>
            <a:chExt cx="3036102" cy="2672450"/>
          </a:xfrm>
        </p:grpSpPr>
        <p:pic>
          <p:nvPicPr>
            <p:cNvPr id="25" name="Picture 24" descr="IMG_0024.jpg">
              <a:extLst>
                <a:ext uri="{FF2B5EF4-FFF2-40B4-BE49-F238E27FC236}">
                  <a16:creationId xmlns:a16="http://schemas.microsoft.com/office/drawing/2014/main" id="{279B4D99-0AEE-D232-C5C5-3E41AEA48B3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430115" y="2193778"/>
              <a:ext cx="3018363" cy="2660166"/>
            </a:xfrm>
            <a:prstGeom prst="rect">
              <a:avLst/>
            </a:prstGeom>
            <a:ln>
              <a:noFill/>
            </a:ln>
            <a:effectLst>
              <a:outerShdw blurRad="292100" dist="139700" dir="2700000" algn="tl" rotWithShape="0">
                <a:srgbClr val="333333">
                  <a:alpha val="65000"/>
                </a:srgbClr>
              </a:outerShdw>
            </a:effectLst>
          </p:spPr>
        </p:pic>
        <p:sp>
          <p:nvSpPr>
            <p:cNvPr id="26" name="Half Frame 25">
              <a:extLst>
                <a:ext uri="{FF2B5EF4-FFF2-40B4-BE49-F238E27FC236}">
                  <a16:creationId xmlns:a16="http://schemas.microsoft.com/office/drawing/2014/main" id="{3E5AEE95-1FFE-DBB2-19C3-37EF7BF620E4}"/>
                </a:ext>
              </a:extLst>
            </p:cNvPr>
            <p:cNvSpPr/>
            <p:nvPr/>
          </p:nvSpPr>
          <p:spPr>
            <a:xfrm>
              <a:off x="5412376" y="2181494"/>
              <a:ext cx="1658983" cy="1180012"/>
            </a:xfrm>
            <a:prstGeom prst="halfFrame">
              <a:avLst>
                <a:gd name="adj1" fmla="val 0"/>
                <a:gd name="adj2"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27" name="Picture 26">
            <a:extLst>
              <a:ext uri="{FF2B5EF4-FFF2-40B4-BE49-F238E27FC236}">
                <a16:creationId xmlns:a16="http://schemas.microsoft.com/office/drawing/2014/main" id="{0ECFE38F-8B14-EBD9-73AE-3A56734A873E}"/>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933280" y="1406060"/>
            <a:ext cx="2921369" cy="1943100"/>
          </a:xfrm>
          <a:prstGeom prst="rect">
            <a:avLst/>
          </a:prstGeom>
          <a:ln>
            <a:noFill/>
          </a:ln>
          <a:effectLst>
            <a:outerShdw blurRad="292100" dist="139700" dir="2700000" algn="tl" rotWithShape="0">
              <a:srgbClr val="333333">
                <a:alpha val="65000"/>
              </a:srgbClr>
            </a:outerShdw>
          </a:effectLst>
        </p:spPr>
      </p:pic>
      <p:sp>
        <p:nvSpPr>
          <p:cNvPr id="28" name="Content Placeholder 4">
            <a:extLst>
              <a:ext uri="{FF2B5EF4-FFF2-40B4-BE49-F238E27FC236}">
                <a16:creationId xmlns:a16="http://schemas.microsoft.com/office/drawing/2014/main" id="{4F13056C-00C1-5A61-23E2-C9C6BCC2C22D}"/>
              </a:ext>
            </a:extLst>
          </p:cNvPr>
          <p:cNvSpPr txBox="1">
            <a:spLocks/>
          </p:cNvSpPr>
          <p:nvPr/>
        </p:nvSpPr>
        <p:spPr>
          <a:xfrm>
            <a:off x="6436419" y="5030574"/>
            <a:ext cx="2514600" cy="32065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dirty="0"/>
              <a:t>Scott Creek (Santa Cruz)</a:t>
            </a:r>
          </a:p>
        </p:txBody>
      </p:sp>
    </p:spTree>
    <p:extLst>
      <p:ext uri="{BB962C8B-B14F-4D97-AF65-F5344CB8AC3E}">
        <p14:creationId xmlns:p14="http://schemas.microsoft.com/office/powerpoint/2010/main" val="2411722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CDDA1847-9A6F-9642-B540-73B78FA08E30}"/>
              </a:ext>
            </a:extLst>
          </p:cNvPr>
          <p:cNvGrpSpPr/>
          <p:nvPr/>
        </p:nvGrpSpPr>
        <p:grpSpPr>
          <a:xfrm>
            <a:off x="1010340" y="1277801"/>
            <a:ext cx="10124872" cy="4932631"/>
            <a:chOff x="757755" y="958349"/>
            <a:chExt cx="7593654" cy="3699473"/>
          </a:xfrm>
        </p:grpSpPr>
        <p:pic>
          <p:nvPicPr>
            <p:cNvPr id="2050" name="Picture 2">
              <a:extLst>
                <a:ext uri="{FF2B5EF4-FFF2-40B4-BE49-F238E27FC236}">
                  <a16:creationId xmlns:a16="http://schemas.microsoft.com/office/drawing/2014/main" id="{B81367C4-E55F-B54C-808F-12DC1197D59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57755" y="958349"/>
              <a:ext cx="7593654" cy="3699473"/>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a:extLst>
                <a:ext uri="{FF2B5EF4-FFF2-40B4-BE49-F238E27FC236}">
                  <a16:creationId xmlns:a16="http://schemas.microsoft.com/office/drawing/2014/main" id="{2D3228A1-81E9-9644-BC1B-01A20D3DE241}"/>
                </a:ext>
              </a:extLst>
            </p:cNvPr>
            <p:cNvSpPr/>
            <p:nvPr/>
          </p:nvSpPr>
          <p:spPr>
            <a:xfrm>
              <a:off x="1637881" y="2716315"/>
              <a:ext cx="6265148" cy="766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2" name="Title 1">
            <a:extLst>
              <a:ext uri="{FF2B5EF4-FFF2-40B4-BE49-F238E27FC236}">
                <a16:creationId xmlns:a16="http://schemas.microsoft.com/office/drawing/2014/main" id="{400148CC-DE91-9449-A389-2CB044145ED3}"/>
              </a:ext>
            </a:extLst>
          </p:cNvPr>
          <p:cNvSpPr>
            <a:spLocks noGrp="1"/>
          </p:cNvSpPr>
          <p:nvPr>
            <p:ph type="title"/>
          </p:nvPr>
        </p:nvSpPr>
        <p:spPr>
          <a:xfrm>
            <a:off x="478844" y="30257"/>
            <a:ext cx="10972800" cy="1143000"/>
          </a:xfrm>
        </p:spPr>
        <p:txBody>
          <a:bodyPr>
            <a:normAutofit/>
          </a:bodyPr>
          <a:lstStyle/>
          <a:p>
            <a:r>
              <a:rPr lang="en-US" sz="3700" dirty="0">
                <a:solidFill>
                  <a:srgbClr val="073763"/>
                </a:solidFill>
                <a:latin typeface="Avenir"/>
              </a:rPr>
              <a:t>Scott Creek Salmonid eDNA concentrations</a:t>
            </a:r>
          </a:p>
        </p:txBody>
      </p:sp>
      <p:grpSp>
        <p:nvGrpSpPr>
          <p:cNvPr id="3" name="Group 2">
            <a:extLst>
              <a:ext uri="{FF2B5EF4-FFF2-40B4-BE49-F238E27FC236}">
                <a16:creationId xmlns:a16="http://schemas.microsoft.com/office/drawing/2014/main" id="{F38F6CE3-F5E6-1E43-AC22-0795FC40F318}"/>
              </a:ext>
            </a:extLst>
          </p:cNvPr>
          <p:cNvGrpSpPr/>
          <p:nvPr/>
        </p:nvGrpSpPr>
        <p:grpSpPr>
          <a:xfrm>
            <a:off x="1361784" y="3531036"/>
            <a:ext cx="9049905" cy="252920"/>
            <a:chOff x="1004833" y="2613418"/>
            <a:chExt cx="6787429" cy="189690"/>
          </a:xfrm>
        </p:grpSpPr>
        <p:sp>
          <p:nvSpPr>
            <p:cNvPr id="5" name="TextBox 4">
              <a:extLst>
                <a:ext uri="{FF2B5EF4-FFF2-40B4-BE49-F238E27FC236}">
                  <a16:creationId xmlns:a16="http://schemas.microsoft.com/office/drawing/2014/main" id="{CF79DD35-6FD8-E244-8D90-DB879FD4DE32}"/>
                </a:ext>
              </a:extLst>
            </p:cNvPr>
            <p:cNvSpPr txBox="1"/>
            <p:nvPr/>
          </p:nvSpPr>
          <p:spPr>
            <a:xfrm>
              <a:off x="1004833" y="2613418"/>
              <a:ext cx="681841" cy="184666"/>
            </a:xfrm>
            <a:prstGeom prst="rect">
              <a:avLst/>
            </a:prstGeom>
            <a:noFill/>
          </p:spPr>
          <p:txBody>
            <a:bodyPr wrap="square" rtlCol="0">
              <a:spAutoFit/>
            </a:bodyPr>
            <a:lstStyle/>
            <a:p>
              <a:r>
                <a:rPr lang="en-US" sz="1000" dirty="0"/>
                <a:t>Mar 2019</a:t>
              </a:r>
            </a:p>
          </p:txBody>
        </p:sp>
        <p:sp>
          <p:nvSpPr>
            <p:cNvPr id="6" name="TextBox 5">
              <a:extLst>
                <a:ext uri="{FF2B5EF4-FFF2-40B4-BE49-F238E27FC236}">
                  <a16:creationId xmlns:a16="http://schemas.microsoft.com/office/drawing/2014/main" id="{71430A14-7009-3C48-BACF-E8AE846A30C0}"/>
                </a:ext>
              </a:extLst>
            </p:cNvPr>
            <p:cNvSpPr txBox="1"/>
            <p:nvPr/>
          </p:nvSpPr>
          <p:spPr>
            <a:xfrm>
              <a:off x="1668547" y="2616255"/>
              <a:ext cx="467465" cy="184666"/>
            </a:xfrm>
            <a:prstGeom prst="rect">
              <a:avLst/>
            </a:prstGeom>
            <a:noFill/>
          </p:spPr>
          <p:txBody>
            <a:bodyPr wrap="square" rtlCol="0">
              <a:spAutoFit/>
            </a:bodyPr>
            <a:lstStyle/>
            <a:p>
              <a:r>
                <a:rPr lang="en-US" sz="1000" dirty="0"/>
                <a:t>May</a:t>
              </a:r>
            </a:p>
          </p:txBody>
        </p:sp>
        <p:sp>
          <p:nvSpPr>
            <p:cNvPr id="7" name="TextBox 6">
              <a:extLst>
                <a:ext uri="{FF2B5EF4-FFF2-40B4-BE49-F238E27FC236}">
                  <a16:creationId xmlns:a16="http://schemas.microsoft.com/office/drawing/2014/main" id="{6B100E07-5208-9B48-A318-C9789B239915}"/>
                </a:ext>
              </a:extLst>
            </p:cNvPr>
            <p:cNvSpPr txBox="1"/>
            <p:nvPr/>
          </p:nvSpPr>
          <p:spPr>
            <a:xfrm>
              <a:off x="2855628" y="2614265"/>
              <a:ext cx="380161" cy="184666"/>
            </a:xfrm>
            <a:prstGeom prst="rect">
              <a:avLst/>
            </a:prstGeom>
            <a:noFill/>
          </p:spPr>
          <p:txBody>
            <a:bodyPr wrap="square" rtlCol="0">
              <a:spAutoFit/>
            </a:bodyPr>
            <a:lstStyle/>
            <a:p>
              <a:r>
                <a:rPr lang="en-US" sz="1000" dirty="0"/>
                <a:t>July</a:t>
              </a:r>
            </a:p>
          </p:txBody>
        </p:sp>
        <p:sp>
          <p:nvSpPr>
            <p:cNvPr id="8" name="TextBox 7">
              <a:extLst>
                <a:ext uri="{FF2B5EF4-FFF2-40B4-BE49-F238E27FC236}">
                  <a16:creationId xmlns:a16="http://schemas.microsoft.com/office/drawing/2014/main" id="{2EA2D07B-96D0-F043-A8F3-FB39C8A3C47E}"/>
                </a:ext>
              </a:extLst>
            </p:cNvPr>
            <p:cNvSpPr txBox="1"/>
            <p:nvPr/>
          </p:nvSpPr>
          <p:spPr>
            <a:xfrm>
              <a:off x="4063910" y="2618442"/>
              <a:ext cx="422679" cy="184666"/>
            </a:xfrm>
            <a:prstGeom prst="rect">
              <a:avLst/>
            </a:prstGeom>
            <a:noFill/>
          </p:spPr>
          <p:txBody>
            <a:bodyPr wrap="square" rtlCol="0">
              <a:spAutoFit/>
            </a:bodyPr>
            <a:lstStyle/>
            <a:p>
              <a:r>
                <a:rPr lang="en-US" sz="1000" dirty="0"/>
                <a:t>Sep</a:t>
              </a:r>
            </a:p>
          </p:txBody>
        </p:sp>
        <p:sp>
          <p:nvSpPr>
            <p:cNvPr id="9" name="TextBox 8">
              <a:extLst>
                <a:ext uri="{FF2B5EF4-FFF2-40B4-BE49-F238E27FC236}">
                  <a16:creationId xmlns:a16="http://schemas.microsoft.com/office/drawing/2014/main" id="{83BD2649-A2FC-A541-B125-325A33871DA6}"/>
                </a:ext>
              </a:extLst>
            </p:cNvPr>
            <p:cNvSpPr txBox="1"/>
            <p:nvPr/>
          </p:nvSpPr>
          <p:spPr>
            <a:xfrm>
              <a:off x="5169015" y="2613418"/>
              <a:ext cx="422678" cy="184666"/>
            </a:xfrm>
            <a:prstGeom prst="rect">
              <a:avLst/>
            </a:prstGeom>
            <a:noFill/>
          </p:spPr>
          <p:txBody>
            <a:bodyPr wrap="square" rtlCol="0">
              <a:spAutoFit/>
            </a:bodyPr>
            <a:lstStyle/>
            <a:p>
              <a:r>
                <a:rPr lang="en-US" sz="1000" dirty="0"/>
                <a:t>Nov</a:t>
              </a:r>
            </a:p>
          </p:txBody>
        </p:sp>
        <p:sp>
          <p:nvSpPr>
            <p:cNvPr id="10" name="TextBox 9">
              <a:extLst>
                <a:ext uri="{FF2B5EF4-FFF2-40B4-BE49-F238E27FC236}">
                  <a16:creationId xmlns:a16="http://schemas.microsoft.com/office/drawing/2014/main" id="{5C123EC5-7685-5948-BA2B-A380B0DCF6BF}"/>
                </a:ext>
              </a:extLst>
            </p:cNvPr>
            <p:cNvSpPr txBox="1"/>
            <p:nvPr/>
          </p:nvSpPr>
          <p:spPr>
            <a:xfrm>
              <a:off x="6314308" y="2613418"/>
              <a:ext cx="681841" cy="184666"/>
            </a:xfrm>
            <a:prstGeom prst="rect">
              <a:avLst/>
            </a:prstGeom>
            <a:noFill/>
          </p:spPr>
          <p:txBody>
            <a:bodyPr wrap="square" rtlCol="0">
              <a:spAutoFit/>
            </a:bodyPr>
            <a:lstStyle/>
            <a:p>
              <a:r>
                <a:rPr lang="en-US" sz="1000" dirty="0"/>
                <a:t>Jan 2020</a:t>
              </a:r>
            </a:p>
          </p:txBody>
        </p:sp>
        <p:sp>
          <p:nvSpPr>
            <p:cNvPr id="11" name="TextBox 10">
              <a:extLst>
                <a:ext uri="{FF2B5EF4-FFF2-40B4-BE49-F238E27FC236}">
                  <a16:creationId xmlns:a16="http://schemas.microsoft.com/office/drawing/2014/main" id="{8A1A1C5D-FB1C-7046-8343-BCF81474AA29}"/>
                </a:ext>
              </a:extLst>
            </p:cNvPr>
            <p:cNvSpPr txBox="1"/>
            <p:nvPr/>
          </p:nvSpPr>
          <p:spPr>
            <a:xfrm>
              <a:off x="7444530" y="2613418"/>
              <a:ext cx="347732" cy="184666"/>
            </a:xfrm>
            <a:prstGeom prst="rect">
              <a:avLst/>
            </a:prstGeom>
            <a:noFill/>
          </p:spPr>
          <p:txBody>
            <a:bodyPr wrap="square" rtlCol="0">
              <a:spAutoFit/>
            </a:bodyPr>
            <a:lstStyle/>
            <a:p>
              <a:r>
                <a:rPr lang="en-US" sz="1000" dirty="0"/>
                <a:t>Mar</a:t>
              </a:r>
            </a:p>
          </p:txBody>
        </p:sp>
      </p:grpSp>
      <p:sp>
        <p:nvSpPr>
          <p:cNvPr id="4" name="TextBox 3">
            <a:extLst>
              <a:ext uri="{FF2B5EF4-FFF2-40B4-BE49-F238E27FC236}">
                <a16:creationId xmlns:a16="http://schemas.microsoft.com/office/drawing/2014/main" id="{CFAD1768-6206-7C4F-A98A-FB50AEA4935A}"/>
              </a:ext>
            </a:extLst>
          </p:cNvPr>
          <p:cNvSpPr txBox="1"/>
          <p:nvPr/>
        </p:nvSpPr>
        <p:spPr>
          <a:xfrm>
            <a:off x="7394756" y="6127928"/>
            <a:ext cx="4556160" cy="482312"/>
          </a:xfrm>
          <a:prstGeom prst="rect">
            <a:avLst/>
          </a:prstGeom>
          <a:noFill/>
        </p:spPr>
        <p:txBody>
          <a:bodyPr wrap="square" rtlCol="0">
            <a:spAutoFit/>
          </a:bodyPr>
          <a:lstStyle/>
          <a:p>
            <a:r>
              <a:rPr lang="en-US" sz="1467" dirty="0"/>
              <a:t>Searcy et al., </a:t>
            </a:r>
            <a:r>
              <a:rPr lang="en-US" sz="1467" i="1" dirty="0"/>
              <a:t>Environmental DNA</a:t>
            </a:r>
            <a:r>
              <a:rPr lang="en-US" sz="1467" dirty="0"/>
              <a:t>, 2022</a:t>
            </a:r>
          </a:p>
          <a:p>
            <a:r>
              <a:rPr lang="en-US" sz="1067" dirty="0"/>
              <a:t>(DOI: 10.1002/edn3.293)</a:t>
            </a:r>
          </a:p>
        </p:txBody>
      </p:sp>
      <p:cxnSp>
        <p:nvCxnSpPr>
          <p:cNvPr id="12" name="Straight Connector 11">
            <a:extLst>
              <a:ext uri="{FF2B5EF4-FFF2-40B4-BE49-F238E27FC236}">
                <a16:creationId xmlns:a16="http://schemas.microsoft.com/office/drawing/2014/main" id="{4BE77C65-7FA2-FE4B-AF6C-528E2BC7DC7D}"/>
              </a:ext>
            </a:extLst>
          </p:cNvPr>
          <p:cNvCxnSpPr>
            <a:cxnSpLocks/>
          </p:cNvCxnSpPr>
          <p:nvPr/>
        </p:nvCxnSpPr>
        <p:spPr>
          <a:xfrm>
            <a:off x="516467" y="867264"/>
            <a:ext cx="11370733" cy="0"/>
          </a:xfrm>
          <a:prstGeom prst="line">
            <a:avLst/>
          </a:prstGeom>
          <a:ln w="38100">
            <a:solidFill>
              <a:srgbClr val="166389"/>
            </a:solidFill>
          </a:ln>
          <a:effectLst/>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58964D90-5A68-DBF7-AE6D-43E9BD53EE7D}"/>
              </a:ext>
            </a:extLst>
          </p:cNvPr>
          <p:cNvSpPr txBox="1"/>
          <p:nvPr/>
        </p:nvSpPr>
        <p:spPr>
          <a:xfrm>
            <a:off x="733426" y="2714626"/>
            <a:ext cx="184731" cy="461665"/>
          </a:xfrm>
          <a:prstGeom prst="rect">
            <a:avLst/>
          </a:prstGeom>
          <a:noFill/>
        </p:spPr>
        <p:txBody>
          <a:bodyPr wrap="none" rtlCol="0">
            <a:spAutoFit/>
          </a:bodyPr>
          <a:lstStyle/>
          <a:p>
            <a:endParaRPr lang="en-US" sz="2400" dirty="0"/>
          </a:p>
        </p:txBody>
      </p:sp>
    </p:spTree>
    <p:extLst>
      <p:ext uri="{BB962C8B-B14F-4D97-AF65-F5344CB8AC3E}">
        <p14:creationId xmlns:p14="http://schemas.microsoft.com/office/powerpoint/2010/main" val="4138992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348878DC-B676-5D90-231A-1574BC248C2C}"/>
              </a:ext>
            </a:extLst>
          </p:cNvPr>
          <p:cNvCxnSpPr>
            <a:cxnSpLocks/>
          </p:cNvCxnSpPr>
          <p:nvPr/>
        </p:nvCxnSpPr>
        <p:spPr>
          <a:xfrm>
            <a:off x="638387" y="1009504"/>
            <a:ext cx="11370733" cy="0"/>
          </a:xfrm>
          <a:prstGeom prst="line">
            <a:avLst/>
          </a:prstGeom>
          <a:ln w="38100">
            <a:solidFill>
              <a:srgbClr val="166389"/>
            </a:solidFill>
          </a:ln>
          <a:effectLst/>
        </p:spPr>
        <p:style>
          <a:lnRef idx="2">
            <a:schemeClr val="accent1"/>
          </a:lnRef>
          <a:fillRef idx="0">
            <a:schemeClr val="accent1"/>
          </a:fillRef>
          <a:effectRef idx="1">
            <a:schemeClr val="accent1"/>
          </a:effectRef>
          <a:fontRef idx="minor">
            <a:schemeClr val="tx1"/>
          </a:fontRef>
        </p:style>
      </p:cxnSp>
      <p:grpSp>
        <p:nvGrpSpPr>
          <p:cNvPr id="8" name="Group 7">
            <a:extLst>
              <a:ext uri="{FF2B5EF4-FFF2-40B4-BE49-F238E27FC236}">
                <a16:creationId xmlns:a16="http://schemas.microsoft.com/office/drawing/2014/main" id="{270816D2-B8DC-9351-03F8-6EFD50BB2B6B}"/>
              </a:ext>
            </a:extLst>
          </p:cNvPr>
          <p:cNvGrpSpPr/>
          <p:nvPr/>
        </p:nvGrpSpPr>
        <p:grpSpPr>
          <a:xfrm>
            <a:off x="1612345" y="1065358"/>
            <a:ext cx="8609092" cy="5673317"/>
            <a:chOff x="943042" y="1065358"/>
            <a:chExt cx="8609092" cy="5673317"/>
          </a:xfrm>
        </p:grpSpPr>
        <p:pic>
          <p:nvPicPr>
            <p:cNvPr id="3" name="Picture 2">
              <a:extLst>
                <a:ext uri="{FF2B5EF4-FFF2-40B4-BE49-F238E27FC236}">
                  <a16:creationId xmlns:a16="http://schemas.microsoft.com/office/drawing/2014/main" id="{87FA24C1-9E93-91B4-F135-6022ECE0C9A6}"/>
                </a:ext>
              </a:extLst>
            </p:cNvPr>
            <p:cNvPicPr>
              <a:picLocks noChangeAspect="1"/>
            </p:cNvPicPr>
            <p:nvPr/>
          </p:nvPicPr>
          <p:blipFill>
            <a:blip r:embed="rId3"/>
            <a:srcRect t="13514"/>
            <a:stretch/>
          </p:blipFill>
          <p:spPr>
            <a:xfrm>
              <a:off x="943042" y="1065358"/>
              <a:ext cx="8609092" cy="5673317"/>
            </a:xfrm>
            <a:prstGeom prst="rect">
              <a:avLst/>
            </a:prstGeom>
          </p:spPr>
        </p:pic>
        <p:sp>
          <p:nvSpPr>
            <p:cNvPr id="7" name="TextBox 6">
              <a:extLst>
                <a:ext uri="{FF2B5EF4-FFF2-40B4-BE49-F238E27FC236}">
                  <a16:creationId xmlns:a16="http://schemas.microsoft.com/office/drawing/2014/main" id="{36B7A4CE-D9F6-312E-437D-1A6CB1E7BF92}"/>
                </a:ext>
              </a:extLst>
            </p:cNvPr>
            <p:cNvSpPr txBox="1"/>
            <p:nvPr/>
          </p:nvSpPr>
          <p:spPr>
            <a:xfrm>
              <a:off x="5992442" y="6369343"/>
              <a:ext cx="3559692" cy="369332"/>
            </a:xfrm>
            <a:prstGeom prst="rect">
              <a:avLst/>
            </a:prstGeom>
            <a:noFill/>
          </p:spPr>
          <p:txBody>
            <a:bodyPr wrap="none" rtlCol="0">
              <a:spAutoFit/>
            </a:bodyPr>
            <a:lstStyle/>
            <a:p>
              <a:r>
                <a:rPr lang="en-US" dirty="0"/>
                <a:t>Courtesy of Adam Sepulveda - USGS</a:t>
              </a:r>
            </a:p>
          </p:txBody>
        </p:sp>
      </p:grpSp>
      <p:sp>
        <p:nvSpPr>
          <p:cNvPr id="9" name="Title 1">
            <a:extLst>
              <a:ext uri="{FF2B5EF4-FFF2-40B4-BE49-F238E27FC236}">
                <a16:creationId xmlns:a16="http://schemas.microsoft.com/office/drawing/2014/main" id="{45B1FC74-7A6C-80A7-C873-65E472719F5A}"/>
              </a:ext>
            </a:extLst>
          </p:cNvPr>
          <p:cNvSpPr txBox="1">
            <a:spLocks/>
          </p:cNvSpPr>
          <p:nvPr/>
        </p:nvSpPr>
        <p:spPr>
          <a:xfrm>
            <a:off x="516467" y="-239160"/>
            <a:ext cx="8229600"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solidFill>
                  <a:srgbClr val="073763"/>
                </a:solidFill>
                <a:latin typeface="Avenir"/>
              </a:rPr>
              <a:t>READI-Net</a:t>
            </a:r>
          </a:p>
        </p:txBody>
      </p:sp>
    </p:spTree>
    <p:extLst>
      <p:ext uri="{BB962C8B-B14F-4D97-AF65-F5344CB8AC3E}">
        <p14:creationId xmlns:p14="http://schemas.microsoft.com/office/powerpoint/2010/main" val="102282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8A166CBA-ACA9-084C-59C1-7FC70E584240}"/>
              </a:ext>
            </a:extLst>
          </p:cNvPr>
          <p:cNvCxnSpPr>
            <a:cxnSpLocks/>
          </p:cNvCxnSpPr>
          <p:nvPr/>
        </p:nvCxnSpPr>
        <p:spPr>
          <a:xfrm>
            <a:off x="516467" y="867264"/>
            <a:ext cx="11370733" cy="0"/>
          </a:xfrm>
          <a:prstGeom prst="line">
            <a:avLst/>
          </a:prstGeom>
          <a:ln w="38100">
            <a:solidFill>
              <a:srgbClr val="166389"/>
            </a:solidFill>
          </a:ln>
          <a:effectLst/>
        </p:spPr>
        <p:style>
          <a:lnRef idx="2">
            <a:schemeClr val="accent1"/>
          </a:lnRef>
          <a:fillRef idx="0">
            <a:schemeClr val="accent1"/>
          </a:fillRef>
          <a:effectRef idx="1">
            <a:schemeClr val="accent1"/>
          </a:effectRef>
          <a:fontRef idx="minor">
            <a:schemeClr val="tx1"/>
          </a:fontRef>
        </p:style>
      </p:cxnSp>
      <p:sp>
        <p:nvSpPr>
          <p:cNvPr id="8" name="Title 1">
            <a:extLst>
              <a:ext uri="{FF2B5EF4-FFF2-40B4-BE49-F238E27FC236}">
                <a16:creationId xmlns:a16="http://schemas.microsoft.com/office/drawing/2014/main" id="{517EDC91-3DE9-B7AA-218F-312D9F0B05AB}"/>
              </a:ext>
            </a:extLst>
          </p:cNvPr>
          <p:cNvSpPr txBox="1">
            <a:spLocks/>
          </p:cNvSpPr>
          <p:nvPr/>
        </p:nvSpPr>
        <p:spPr>
          <a:xfrm>
            <a:off x="516467" y="-239160"/>
            <a:ext cx="8229600" cy="11430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dirty="0">
                <a:solidFill>
                  <a:srgbClr val="073763"/>
                </a:solidFill>
                <a:latin typeface="Avenir"/>
              </a:rPr>
              <a:t>READI-Net</a:t>
            </a:r>
          </a:p>
        </p:txBody>
      </p:sp>
      <p:pic>
        <p:nvPicPr>
          <p:cNvPr id="19" name="Picture 18">
            <a:extLst>
              <a:ext uri="{FF2B5EF4-FFF2-40B4-BE49-F238E27FC236}">
                <a16:creationId xmlns:a16="http://schemas.microsoft.com/office/drawing/2014/main" id="{C1DCAEB6-FE0A-F77E-F544-AD65A103FE69}"/>
              </a:ext>
            </a:extLst>
          </p:cNvPr>
          <p:cNvPicPr>
            <a:picLocks noChangeAspect="1"/>
          </p:cNvPicPr>
          <p:nvPr/>
        </p:nvPicPr>
        <p:blipFill>
          <a:blip r:embed="rId3"/>
          <a:stretch>
            <a:fillRect/>
          </a:stretch>
        </p:blipFill>
        <p:spPr>
          <a:xfrm rot="5400000">
            <a:off x="220054" y="2054142"/>
            <a:ext cx="4498965" cy="3374224"/>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6F37354D-8FE5-E191-4C1C-1659E4826C54}"/>
              </a:ext>
            </a:extLst>
          </p:cNvPr>
          <p:cNvSpPr txBox="1"/>
          <p:nvPr/>
        </p:nvSpPr>
        <p:spPr>
          <a:xfrm>
            <a:off x="648690" y="1068432"/>
            <a:ext cx="5925312" cy="461665"/>
          </a:xfrm>
          <a:prstGeom prst="rect">
            <a:avLst/>
          </a:prstGeom>
          <a:noFill/>
        </p:spPr>
        <p:txBody>
          <a:bodyPr wrap="square" rtlCol="0">
            <a:spAutoFit/>
          </a:bodyPr>
          <a:lstStyle/>
          <a:p>
            <a:r>
              <a:rPr lang="en-US" sz="2400" dirty="0"/>
              <a:t>READI-Net Kickoff meeting – March 1-2, 2023</a:t>
            </a:r>
          </a:p>
        </p:txBody>
      </p:sp>
      <p:pic>
        <p:nvPicPr>
          <p:cNvPr id="2" name="Picture 1">
            <a:extLst>
              <a:ext uri="{FF2B5EF4-FFF2-40B4-BE49-F238E27FC236}">
                <a16:creationId xmlns:a16="http://schemas.microsoft.com/office/drawing/2014/main" id="{B5EAE5E1-EF48-2956-F072-64EB5D5F6523}"/>
              </a:ext>
            </a:extLst>
          </p:cNvPr>
          <p:cNvPicPr>
            <a:picLocks noChangeAspect="1"/>
          </p:cNvPicPr>
          <p:nvPr/>
        </p:nvPicPr>
        <p:blipFill>
          <a:blip r:embed="rId4"/>
          <a:stretch>
            <a:fillRect/>
          </a:stretch>
        </p:blipFill>
        <p:spPr>
          <a:xfrm>
            <a:off x="5800884" y="1530097"/>
            <a:ext cx="4775989" cy="3581992"/>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09075DF1-6AF3-27B4-0BB5-6B13B0A2D21B}"/>
              </a:ext>
            </a:extLst>
          </p:cNvPr>
          <p:cNvSpPr txBox="1"/>
          <p:nvPr/>
        </p:nvSpPr>
        <p:spPr>
          <a:xfrm>
            <a:off x="4761612" y="5330732"/>
            <a:ext cx="7201002" cy="954107"/>
          </a:xfrm>
          <a:prstGeom prst="rect">
            <a:avLst/>
          </a:prstGeom>
          <a:noFill/>
        </p:spPr>
        <p:txBody>
          <a:bodyPr wrap="square" rtlCol="0">
            <a:spAutoFit/>
          </a:bodyPr>
          <a:lstStyle/>
          <a:p>
            <a:pPr algn="ctr"/>
            <a:r>
              <a:rPr lang="en-US" sz="3200" dirty="0"/>
              <a:t>M</a:t>
            </a:r>
            <a:r>
              <a:rPr lang="en-US" sz="2400" dirty="0"/>
              <a:t>ust have, </a:t>
            </a:r>
            <a:r>
              <a:rPr lang="en-US" sz="3200" dirty="0"/>
              <a:t>S</a:t>
            </a:r>
            <a:r>
              <a:rPr lang="en-US" sz="2400" dirty="0"/>
              <a:t>hould have, </a:t>
            </a:r>
            <a:r>
              <a:rPr lang="en-US" sz="3200" dirty="0"/>
              <a:t>C</a:t>
            </a:r>
            <a:r>
              <a:rPr lang="en-US" sz="2400" dirty="0"/>
              <a:t>ould have or </a:t>
            </a:r>
            <a:r>
              <a:rPr lang="en-US" sz="3200" dirty="0"/>
              <a:t>W</a:t>
            </a:r>
            <a:r>
              <a:rPr lang="en-US" sz="2400" dirty="0"/>
              <a:t>on’t have Prioritization</a:t>
            </a:r>
          </a:p>
        </p:txBody>
      </p:sp>
    </p:spTree>
    <p:extLst>
      <p:ext uri="{BB962C8B-B14F-4D97-AF65-F5344CB8AC3E}">
        <p14:creationId xmlns:p14="http://schemas.microsoft.com/office/powerpoint/2010/main" val="3168151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597E3-FAB0-B225-503A-8900E486FFEF}"/>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F2D47141-070A-D638-FBCC-7874A1F3CFBF}"/>
              </a:ext>
            </a:extLst>
          </p:cNvPr>
          <p:cNvPicPr>
            <a:picLocks noChangeAspect="1"/>
          </p:cNvPicPr>
          <p:nvPr/>
        </p:nvPicPr>
        <p:blipFill>
          <a:blip r:embed="rId3"/>
          <a:srcRect t="16256"/>
          <a:stretch/>
        </p:blipFill>
        <p:spPr>
          <a:xfrm>
            <a:off x="9252542" y="3511268"/>
            <a:ext cx="2487217" cy="2788776"/>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08D3500A-E0BD-15C9-B5D9-AF7331A2B518}"/>
              </a:ext>
            </a:extLst>
          </p:cNvPr>
          <p:cNvPicPr>
            <a:picLocks noChangeAspect="1"/>
          </p:cNvPicPr>
          <p:nvPr/>
        </p:nvPicPr>
        <p:blipFill>
          <a:blip r:embed="rId4"/>
          <a:stretch>
            <a:fillRect/>
          </a:stretch>
        </p:blipFill>
        <p:spPr>
          <a:xfrm>
            <a:off x="3848478" y="1955469"/>
            <a:ext cx="4495044" cy="3893027"/>
          </a:xfrm>
          <a:prstGeom prst="rect">
            <a:avLst/>
          </a:prstGeom>
          <a:ln>
            <a:noFill/>
          </a:ln>
          <a:effectLst>
            <a:outerShdw blurRad="292100" dist="139700" dir="2700000" algn="tl" rotWithShape="0">
              <a:srgbClr val="333333">
                <a:alpha val="65000"/>
              </a:srgbClr>
            </a:outerShdw>
          </a:effectLst>
        </p:spPr>
      </p:pic>
      <p:sp>
        <p:nvSpPr>
          <p:cNvPr id="3" name="Title 1">
            <a:extLst>
              <a:ext uri="{FF2B5EF4-FFF2-40B4-BE49-F238E27FC236}">
                <a16:creationId xmlns:a16="http://schemas.microsoft.com/office/drawing/2014/main" id="{72B46EAE-A6D3-E4AC-AD9B-73FD929FDA96}"/>
              </a:ext>
            </a:extLst>
          </p:cNvPr>
          <p:cNvSpPr txBox="1">
            <a:spLocks/>
          </p:cNvSpPr>
          <p:nvPr/>
        </p:nvSpPr>
        <p:spPr>
          <a:xfrm>
            <a:off x="538480" y="119325"/>
            <a:ext cx="1147064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4000" dirty="0">
                <a:solidFill>
                  <a:srgbClr val="073763"/>
                </a:solidFill>
                <a:latin typeface="Avenir"/>
              </a:rPr>
              <a:t>FIDO: Filtering Instrument for DNA Observations</a:t>
            </a:r>
          </a:p>
        </p:txBody>
      </p:sp>
      <p:cxnSp>
        <p:nvCxnSpPr>
          <p:cNvPr id="5" name="Straight Connector 4">
            <a:extLst>
              <a:ext uri="{FF2B5EF4-FFF2-40B4-BE49-F238E27FC236}">
                <a16:creationId xmlns:a16="http://schemas.microsoft.com/office/drawing/2014/main" id="{565CA8FF-5F33-2AFF-279C-6FC27A89767C}"/>
              </a:ext>
            </a:extLst>
          </p:cNvPr>
          <p:cNvCxnSpPr>
            <a:cxnSpLocks/>
          </p:cNvCxnSpPr>
          <p:nvPr/>
        </p:nvCxnSpPr>
        <p:spPr>
          <a:xfrm>
            <a:off x="638387" y="1009504"/>
            <a:ext cx="11370733" cy="0"/>
          </a:xfrm>
          <a:prstGeom prst="line">
            <a:avLst/>
          </a:prstGeom>
          <a:ln w="38100">
            <a:solidFill>
              <a:srgbClr val="166389"/>
            </a:solidFill>
          </a:ln>
          <a:effectLst/>
        </p:spPr>
        <p:style>
          <a:lnRef idx="2">
            <a:schemeClr val="accent1"/>
          </a:lnRef>
          <a:fillRef idx="0">
            <a:schemeClr val="accent1"/>
          </a:fillRef>
          <a:effectRef idx="1">
            <a:schemeClr val="accent1"/>
          </a:effectRef>
          <a:fontRef idx="minor">
            <a:schemeClr val="tx1"/>
          </a:fontRef>
        </p:style>
      </p:cxnSp>
      <p:pic>
        <p:nvPicPr>
          <p:cNvPr id="12" name="Picture 11">
            <a:extLst>
              <a:ext uri="{FF2B5EF4-FFF2-40B4-BE49-F238E27FC236}">
                <a16:creationId xmlns:a16="http://schemas.microsoft.com/office/drawing/2014/main" id="{D47C858A-5E84-3806-D68B-8B2CF37FF245}"/>
              </a:ext>
            </a:extLst>
          </p:cNvPr>
          <p:cNvPicPr>
            <a:picLocks noChangeAspect="1"/>
          </p:cNvPicPr>
          <p:nvPr/>
        </p:nvPicPr>
        <p:blipFill>
          <a:blip r:embed="rId5"/>
          <a:srcRect l="13831" t="13310" r="14934" b="18852"/>
          <a:stretch/>
        </p:blipFill>
        <p:spPr>
          <a:xfrm>
            <a:off x="8529602" y="1262325"/>
            <a:ext cx="3367646" cy="1931353"/>
          </a:xfrm>
          <a:prstGeom prst="rect">
            <a:avLst/>
          </a:prstGeom>
          <a:ln>
            <a:noFill/>
          </a:ln>
          <a:effectLst>
            <a:outerShdw blurRad="292100" dist="139700" dir="2700000" algn="tl" rotWithShape="0">
              <a:srgbClr val="333333">
                <a:alpha val="65000"/>
              </a:srgbClr>
            </a:outerShdw>
          </a:effectLst>
        </p:spPr>
      </p:pic>
      <p:sp>
        <p:nvSpPr>
          <p:cNvPr id="13" name="Content Placeholder 2">
            <a:extLst>
              <a:ext uri="{FF2B5EF4-FFF2-40B4-BE49-F238E27FC236}">
                <a16:creationId xmlns:a16="http://schemas.microsoft.com/office/drawing/2014/main" id="{19D0DC8B-ED8E-E9F0-03A6-0DF6E835FD9C}"/>
              </a:ext>
            </a:extLst>
          </p:cNvPr>
          <p:cNvSpPr>
            <a:spLocks noGrp="1"/>
          </p:cNvSpPr>
          <p:nvPr>
            <p:ph idx="1"/>
          </p:nvPr>
        </p:nvSpPr>
        <p:spPr>
          <a:xfrm>
            <a:off x="294752" y="1397418"/>
            <a:ext cx="3367646" cy="3556419"/>
          </a:xfrm>
        </p:spPr>
        <p:txBody>
          <a:bodyPr>
            <a:normAutofit lnSpcReduction="10000"/>
          </a:bodyPr>
          <a:lstStyle/>
          <a:p>
            <a:r>
              <a:rPr lang="en-US" sz="2000" dirty="0"/>
              <a:t>144 samples – 47mm Membranes</a:t>
            </a:r>
          </a:p>
          <a:p>
            <a:r>
              <a:rPr lang="en-US" sz="2000" dirty="0"/>
              <a:t>Liquid preservation &amp; decontamination</a:t>
            </a:r>
          </a:p>
          <a:p>
            <a:r>
              <a:rPr lang="en-US" sz="2000" dirty="0"/>
              <a:t>Remote Command &amp; Control GUI </a:t>
            </a:r>
          </a:p>
          <a:p>
            <a:pPr lvl="1"/>
            <a:r>
              <a:rPr lang="en-US" sz="2000" dirty="0" err="1"/>
              <a:t>Wifi</a:t>
            </a:r>
            <a:r>
              <a:rPr lang="en-US" sz="2000" dirty="0"/>
              <a:t>, Cellular and Satellite</a:t>
            </a:r>
          </a:p>
          <a:p>
            <a:r>
              <a:rPr lang="en-US" sz="2000" dirty="0"/>
              <a:t>Sample metadata encoding</a:t>
            </a:r>
          </a:p>
          <a:p>
            <a:r>
              <a:rPr lang="en-US" sz="2000" dirty="0"/>
              <a:t>Simple servicing and replenishment</a:t>
            </a:r>
          </a:p>
        </p:txBody>
      </p:sp>
      <p:sp>
        <p:nvSpPr>
          <p:cNvPr id="14" name="TextBox 13">
            <a:extLst>
              <a:ext uri="{FF2B5EF4-FFF2-40B4-BE49-F238E27FC236}">
                <a16:creationId xmlns:a16="http://schemas.microsoft.com/office/drawing/2014/main" id="{0AC77CBE-4323-4A10-A4C2-AB4D30AD7721}"/>
              </a:ext>
            </a:extLst>
          </p:cNvPr>
          <p:cNvSpPr txBox="1"/>
          <p:nvPr/>
        </p:nvSpPr>
        <p:spPr>
          <a:xfrm>
            <a:off x="1365178" y="6136405"/>
            <a:ext cx="7669965" cy="523220"/>
          </a:xfrm>
          <a:prstGeom prst="rect">
            <a:avLst/>
          </a:prstGeom>
          <a:noFill/>
        </p:spPr>
        <p:txBody>
          <a:bodyPr wrap="square" rtlCol="0">
            <a:spAutoFit/>
          </a:bodyPr>
          <a:lstStyle/>
          <a:p>
            <a:r>
              <a:rPr lang="en-US" sz="2800" dirty="0"/>
              <a:t>…simple, simplicity, simpleness, straightforward… </a:t>
            </a:r>
          </a:p>
        </p:txBody>
      </p:sp>
    </p:spTree>
    <p:extLst>
      <p:ext uri="{BB962C8B-B14F-4D97-AF65-F5344CB8AC3E}">
        <p14:creationId xmlns:p14="http://schemas.microsoft.com/office/powerpoint/2010/main" val="3673927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43686</TotalTime>
  <Words>1364</Words>
  <Application>Microsoft Office PowerPoint</Application>
  <PresentationFormat>Widescreen</PresentationFormat>
  <Paragraphs>134</Paragraphs>
  <Slides>16</Slides>
  <Notes>14</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ＭＳ Ｐゴシック</vt:lpstr>
      <vt:lpstr>游ゴシック Light</vt:lpstr>
      <vt:lpstr>Arial</vt:lpstr>
      <vt:lpstr>Avenir</vt:lpstr>
      <vt:lpstr>Calibri</vt:lpstr>
      <vt:lpstr>Calibri Light</vt:lpstr>
      <vt:lpstr>Gill Sans</vt:lpstr>
      <vt:lpstr>Slack-Lato</vt:lpstr>
      <vt:lpstr>System Font Regular</vt:lpstr>
      <vt:lpstr>Office Theme</vt:lpstr>
      <vt:lpstr>PowerPoint Presentation</vt:lpstr>
      <vt:lpstr>eDNA analyses start with sample collection</vt:lpstr>
      <vt:lpstr>PowerPoint Presentation</vt:lpstr>
      <vt:lpstr>PowerPoint Presentation</vt:lpstr>
      <vt:lpstr>PowerPoint Presentation</vt:lpstr>
      <vt:lpstr>Scott Creek Salmonid eDNA concentrations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Birch</dc:creator>
  <cp:lastModifiedBy>Enoch Nicholson</cp:lastModifiedBy>
  <cp:revision>117</cp:revision>
  <dcterms:created xsi:type="dcterms:W3CDTF">2023-02-22T00:42:49Z</dcterms:created>
  <dcterms:modified xsi:type="dcterms:W3CDTF">2025-05-15T21:49:40Z</dcterms:modified>
</cp:coreProperties>
</file>