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5" roundtripDataSignature="AMtx7mj95SCbUevGCBT82S60Ux5OrMA3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Lessons learned from field demonstrations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Good demonstration, but difficult to deploy….	</a:t>
            </a:r>
            <a:endParaRPr/>
          </a:p>
        </p:txBody>
      </p:sp>
      <p:sp>
        <p:nvSpPr>
          <p:cNvPr id="63" name="Google Shape;63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" name="Google Shape;15;p2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2867" y="6011133"/>
            <a:ext cx="735333" cy="76474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Google Shape;16;p21"/>
          <p:cNvCxnSpPr/>
          <p:nvPr/>
        </p:nvCxnSpPr>
        <p:spPr>
          <a:xfrm>
            <a:off x="350218" y="931916"/>
            <a:ext cx="11370733" cy="0"/>
          </a:xfrm>
          <a:prstGeom prst="straightConnector1">
            <a:avLst/>
          </a:prstGeom>
          <a:noFill/>
          <a:ln cap="flat" cmpd="sng" w="38100">
            <a:solidFill>
              <a:srgbClr val="16638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Relationship Id="rId4" Type="http://schemas.openxmlformats.org/officeDocument/2006/relationships/image" Target="../media/image3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Relationship Id="rId4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jpg"/><Relationship Id="rId4" Type="http://schemas.openxmlformats.org/officeDocument/2006/relationships/image" Target="../media/image11.jpg"/><Relationship Id="rId5" Type="http://schemas.openxmlformats.org/officeDocument/2006/relationships/image" Target="../media/image2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Relationship Id="rId4" Type="http://schemas.openxmlformats.org/officeDocument/2006/relationships/image" Target="../media/image2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jpg"/><Relationship Id="rId4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4.jpg"/><Relationship Id="rId4" Type="http://schemas.openxmlformats.org/officeDocument/2006/relationships/image" Target="../media/image36.jpg"/><Relationship Id="rId5" Type="http://schemas.openxmlformats.org/officeDocument/2006/relationships/image" Target="../media/image3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jpg"/><Relationship Id="rId4" Type="http://schemas.openxmlformats.org/officeDocument/2006/relationships/image" Target="../media/image21.jpg"/><Relationship Id="rId5" Type="http://schemas.openxmlformats.org/officeDocument/2006/relationships/image" Target="../media/image2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1.png"/><Relationship Id="rId4" Type="http://schemas.openxmlformats.org/officeDocument/2006/relationships/image" Target="../media/image28.png"/><Relationship Id="rId5" Type="http://schemas.openxmlformats.org/officeDocument/2006/relationships/image" Target="../media/image27.png"/><Relationship Id="rId6" Type="http://schemas.openxmlformats.org/officeDocument/2006/relationships/image" Target="../media/image32.jpg"/><Relationship Id="rId7" Type="http://schemas.openxmlformats.org/officeDocument/2006/relationships/image" Target="../media/image3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17.jpg"/><Relationship Id="rId5" Type="http://schemas.openxmlformats.org/officeDocument/2006/relationships/image" Target="../media/image3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8.png"/><Relationship Id="rId4" Type="http://schemas.openxmlformats.org/officeDocument/2006/relationships/image" Target="../media/image1.jpg"/><Relationship Id="rId5" Type="http://schemas.openxmlformats.org/officeDocument/2006/relationships/image" Target="../media/image8.jpg"/><Relationship Id="rId6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39.png"/><Relationship Id="rId6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9.jpg"/><Relationship Id="rId4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"/>
          <p:cNvSpPr txBox="1"/>
          <p:nvPr>
            <p:ph idx="1" type="subTitle"/>
          </p:nvPr>
        </p:nvSpPr>
        <p:spPr>
          <a:xfrm>
            <a:off x="6301078" y="4160166"/>
            <a:ext cx="4135301" cy="16022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/>
              <a:t>Jim Birch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/>
              <a:t>Kevan Yamahara</a:t>
            </a:r>
            <a:endParaRPr b="1" sz="18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/>
              <a:t>December 9, 2024</a:t>
            </a:r>
            <a:endParaRPr/>
          </a:p>
        </p:txBody>
      </p:sp>
      <p:sp>
        <p:nvSpPr>
          <p:cNvPr id="56" name="Google Shape;56;p1"/>
          <p:cNvSpPr txBox="1"/>
          <p:nvPr/>
        </p:nvSpPr>
        <p:spPr>
          <a:xfrm>
            <a:off x="5447966" y="201378"/>
            <a:ext cx="5962774" cy="3472394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73763"/>
              </a:buClr>
              <a:buSzPts val="5200"/>
              <a:buFont typeface="Avenir"/>
              <a:buNone/>
            </a:pPr>
            <a:r>
              <a:rPr b="0" i="0" lang="en-US" sz="6000" u="none" cap="none" strike="noStrike">
                <a:solidFill>
                  <a:srgbClr val="073763"/>
                </a:solidFill>
                <a:latin typeface="Avenir"/>
                <a:ea typeface="Avenir"/>
                <a:cs typeface="Avenir"/>
                <a:sym typeface="Avenir"/>
              </a:rPr>
              <a:t>READI-Net Instrumentation Update</a:t>
            </a:r>
            <a:endParaRPr/>
          </a:p>
        </p:txBody>
      </p:sp>
      <p:grpSp>
        <p:nvGrpSpPr>
          <p:cNvPr id="57" name="Google Shape;57;p1"/>
          <p:cNvGrpSpPr/>
          <p:nvPr/>
        </p:nvGrpSpPr>
        <p:grpSpPr>
          <a:xfrm>
            <a:off x="67775" y="0"/>
            <a:ext cx="5609964" cy="6858000"/>
            <a:chOff x="600642" y="0"/>
            <a:chExt cx="5609964" cy="6858000"/>
          </a:xfrm>
        </p:grpSpPr>
        <p:pic>
          <p:nvPicPr>
            <p:cNvPr id="58" name="Google Shape;58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00642" y="0"/>
              <a:ext cx="51435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" name="Google Shape;59;p1"/>
            <p:cNvSpPr txBox="1"/>
            <p:nvPr/>
          </p:nvSpPr>
          <p:spPr>
            <a:xfrm>
              <a:off x="4302026" y="6158884"/>
              <a:ext cx="190858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Feb 28, 2023</a:t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"/>
          <p:cNvSpPr txBox="1"/>
          <p:nvPr>
            <p:ph idx="4294967295"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  Refining concepts	</a:t>
            </a:r>
            <a:endParaRPr/>
          </a:p>
        </p:txBody>
      </p:sp>
      <p:pic>
        <p:nvPicPr>
          <p:cNvPr id="200" name="Google Shape;20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76799" y="1516028"/>
            <a:ext cx="5801254" cy="429606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201" name="Google Shape;201;p1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3123" y="1472372"/>
            <a:ext cx="4770145" cy="4383377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202" name="Google Shape;202;p10"/>
          <p:cNvSpPr txBox="1"/>
          <p:nvPr/>
        </p:nvSpPr>
        <p:spPr>
          <a:xfrm>
            <a:off x="681446" y="1562707"/>
            <a:ext cx="19085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Aug, 2023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2613" y="1234240"/>
            <a:ext cx="3544653" cy="472620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208" name="Google Shape;20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33634" y="1234240"/>
            <a:ext cx="3544653" cy="472620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209" name="Google Shape;209;p11"/>
          <p:cNvSpPr txBox="1"/>
          <p:nvPr/>
        </p:nvSpPr>
        <p:spPr>
          <a:xfrm>
            <a:off x="0" y="0"/>
            <a:ext cx="12192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 sz="4400">
                <a:solidFill>
                  <a:srgbClr val="2B6289"/>
                </a:solidFill>
                <a:latin typeface="Calibri"/>
                <a:ea typeface="Calibri"/>
                <a:cs typeface="Calibri"/>
                <a:sym typeface="Calibri"/>
              </a:rPr>
              <a:t>  Further refinement	</a:t>
            </a:r>
            <a:endParaRPr/>
          </a:p>
        </p:txBody>
      </p:sp>
      <p:sp>
        <p:nvSpPr>
          <p:cNvPr id="210" name="Google Shape;210;p11"/>
          <p:cNvSpPr txBox="1"/>
          <p:nvPr/>
        </p:nvSpPr>
        <p:spPr>
          <a:xfrm>
            <a:off x="555172" y="1279071"/>
            <a:ext cx="170361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Fall, 2023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"/>
          <p:cNvSpPr txBox="1"/>
          <p:nvPr>
            <p:ph idx="4294967295" type="title"/>
          </p:nvPr>
        </p:nvSpPr>
        <p:spPr>
          <a:xfrm>
            <a:off x="108860" y="48987"/>
            <a:ext cx="1018902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Dock deployment—First ‘Field’ test!</a:t>
            </a:r>
            <a:endParaRPr/>
          </a:p>
        </p:txBody>
      </p:sp>
      <p:pic>
        <p:nvPicPr>
          <p:cNvPr id="217" name="Google Shape;217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763" y="1419826"/>
            <a:ext cx="3267752" cy="435133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218" name="Google Shape;218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45616" y="1419826"/>
            <a:ext cx="3267751" cy="4351336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219" name="Google Shape;219;p12"/>
          <p:cNvSpPr txBox="1"/>
          <p:nvPr/>
        </p:nvSpPr>
        <p:spPr>
          <a:xfrm>
            <a:off x="2326580" y="1535516"/>
            <a:ext cx="12877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Feb, 2024</a:t>
            </a:r>
            <a:endParaRPr/>
          </a:p>
        </p:txBody>
      </p:sp>
      <p:pic>
        <p:nvPicPr>
          <p:cNvPr id="220" name="Google Shape;220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46786" y="2068285"/>
            <a:ext cx="3628572" cy="2721429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69803"/>
              </a:srgbClr>
            </a:outerShdw>
          </a:effectLst>
        </p:spPr>
      </p:pic>
      <p:sp>
        <p:nvSpPr>
          <p:cNvPr id="221" name="Google Shape;221;p12"/>
          <p:cNvSpPr txBox="1"/>
          <p:nvPr/>
        </p:nvSpPr>
        <p:spPr>
          <a:xfrm>
            <a:off x="8447314" y="6134100"/>
            <a:ext cx="390797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…so where are we now (Dec, 2024)?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3"/>
          <p:cNvSpPr txBox="1"/>
          <p:nvPr>
            <p:ph idx="4294967295"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 FIDO: Purpose Built / Simple Approach</a:t>
            </a:r>
            <a:endParaRPr/>
          </a:p>
        </p:txBody>
      </p:sp>
      <p:sp>
        <p:nvSpPr>
          <p:cNvPr id="227" name="Google Shape;227;p13"/>
          <p:cNvSpPr/>
          <p:nvPr/>
        </p:nvSpPr>
        <p:spPr>
          <a:xfrm>
            <a:off x="10246123" y="6019295"/>
            <a:ext cx="1737966" cy="72062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pic>
        <p:nvPicPr>
          <p:cNvPr id="228" name="Google Shape;22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3587" y="1045176"/>
            <a:ext cx="5402711" cy="482742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229" name="Google Shape;229;p13"/>
          <p:cNvPicPr preferRelativeResize="0"/>
          <p:nvPr/>
        </p:nvPicPr>
        <p:blipFill rotWithShape="1">
          <a:blip r:embed="rId4">
            <a:alphaModFix/>
          </a:blip>
          <a:srcRect b="0" l="0" r="0" t="2379"/>
          <a:stretch/>
        </p:blipFill>
        <p:spPr>
          <a:xfrm>
            <a:off x="6911555" y="1054284"/>
            <a:ext cx="3671427" cy="4809205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230" name="Google Shape;230;p13"/>
          <p:cNvSpPr txBox="1"/>
          <p:nvPr/>
        </p:nvSpPr>
        <p:spPr>
          <a:xfrm>
            <a:off x="8366318" y="6194939"/>
            <a:ext cx="16530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April 9, 2024 🡪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4"/>
          <p:cNvSpPr txBox="1"/>
          <p:nvPr>
            <p:ph idx="4294967295"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 FIDO: Purpose Built / Simple Approach</a:t>
            </a:r>
            <a:endParaRPr/>
          </a:p>
        </p:txBody>
      </p:sp>
      <p:pic>
        <p:nvPicPr>
          <p:cNvPr id="236" name="Google Shape;23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0101" y="1204899"/>
            <a:ext cx="4102100" cy="400050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237" name="Google Shape;237;p14"/>
          <p:cNvSpPr/>
          <p:nvPr/>
        </p:nvSpPr>
        <p:spPr>
          <a:xfrm>
            <a:off x="10246123" y="6019295"/>
            <a:ext cx="1737966" cy="72062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pic>
        <p:nvPicPr>
          <p:cNvPr id="238" name="Google Shape;23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39792" y="1204899"/>
            <a:ext cx="5571104" cy="4544107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5"/>
          <p:cNvSpPr txBox="1"/>
          <p:nvPr>
            <p:ph idx="4294967295" type="title"/>
          </p:nvPr>
        </p:nvSpPr>
        <p:spPr>
          <a:xfrm>
            <a:off x="0" y="-24714"/>
            <a:ext cx="12192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 Control Board is finished</a:t>
            </a:r>
            <a:endParaRPr/>
          </a:p>
        </p:txBody>
      </p:sp>
      <p:pic>
        <p:nvPicPr>
          <p:cNvPr id="245" name="Google Shape;24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2055" y="1490199"/>
            <a:ext cx="5170135" cy="387760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246" name="Google Shape;246;p15"/>
          <p:cNvPicPr preferRelativeResize="0"/>
          <p:nvPr/>
        </p:nvPicPr>
        <p:blipFill rotWithShape="1">
          <a:blip r:embed="rId4">
            <a:alphaModFix/>
          </a:blip>
          <a:srcRect b="8047" l="15000" r="27157" t="5808"/>
          <a:stretch/>
        </p:blipFill>
        <p:spPr>
          <a:xfrm rot="5400000">
            <a:off x="591433" y="930450"/>
            <a:ext cx="5024901" cy="561280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247" name="Google Shape;247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07768" y="1224403"/>
            <a:ext cx="5599885" cy="5067997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6"/>
          <p:cNvSpPr txBox="1"/>
          <p:nvPr>
            <p:ph idx="4294967295" type="title"/>
          </p:nvPr>
        </p:nvSpPr>
        <p:spPr>
          <a:xfrm>
            <a:off x="-33068" y="-38555"/>
            <a:ext cx="122581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  Designing User Interface</a:t>
            </a:r>
            <a:endParaRPr/>
          </a:p>
        </p:txBody>
      </p:sp>
      <p:sp>
        <p:nvSpPr>
          <p:cNvPr id="253" name="Google Shape;253;p16"/>
          <p:cNvSpPr txBox="1"/>
          <p:nvPr>
            <p:ph idx="1" type="body"/>
          </p:nvPr>
        </p:nvSpPr>
        <p:spPr>
          <a:xfrm>
            <a:off x="4248291" y="3150223"/>
            <a:ext cx="5257800" cy="557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FIDO User Interface	</a:t>
            </a:r>
            <a:endParaRPr/>
          </a:p>
        </p:txBody>
      </p:sp>
      <p:sp>
        <p:nvSpPr>
          <p:cNvPr id="254" name="Google Shape;254;p16"/>
          <p:cNvSpPr/>
          <p:nvPr/>
        </p:nvSpPr>
        <p:spPr>
          <a:xfrm>
            <a:off x="10246123" y="6019295"/>
            <a:ext cx="1737966" cy="72062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7"/>
          <p:cNvSpPr txBox="1"/>
          <p:nvPr>
            <p:ph idx="4294967295" type="title"/>
          </p:nvPr>
        </p:nvSpPr>
        <p:spPr>
          <a:xfrm>
            <a:off x="-33068" y="-38555"/>
            <a:ext cx="1225813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  Manufacturing review is underway</a:t>
            </a:r>
            <a:endParaRPr/>
          </a:p>
        </p:txBody>
      </p:sp>
      <p:sp>
        <p:nvSpPr>
          <p:cNvPr id="260" name="Google Shape;260;p17"/>
          <p:cNvSpPr/>
          <p:nvPr/>
        </p:nvSpPr>
        <p:spPr>
          <a:xfrm>
            <a:off x="5943600" y="3276600"/>
            <a:ext cx="3865418" cy="38654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" name="Google Shape;26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5237" y="1287008"/>
            <a:ext cx="3129645" cy="4172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77015" y="3421355"/>
            <a:ext cx="3818985" cy="2864239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7"/>
          <p:cNvSpPr txBox="1"/>
          <p:nvPr/>
        </p:nvSpPr>
        <p:spPr>
          <a:xfrm>
            <a:off x="8190825" y="6011996"/>
            <a:ext cx="25717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https://219design.com/</a:t>
            </a:r>
            <a:endParaRPr/>
          </a:p>
        </p:txBody>
      </p:sp>
      <p:grpSp>
        <p:nvGrpSpPr>
          <p:cNvPr id="264" name="Google Shape;264;p17"/>
          <p:cNvGrpSpPr/>
          <p:nvPr/>
        </p:nvGrpSpPr>
        <p:grpSpPr>
          <a:xfrm>
            <a:off x="588962" y="1239828"/>
            <a:ext cx="6956275" cy="2069419"/>
            <a:chOff x="611822" y="1239828"/>
            <a:chExt cx="6956275" cy="2069419"/>
          </a:xfrm>
        </p:grpSpPr>
        <p:grpSp>
          <p:nvGrpSpPr>
            <p:cNvPr id="265" name="Google Shape;265;p17"/>
            <p:cNvGrpSpPr/>
            <p:nvPr/>
          </p:nvGrpSpPr>
          <p:grpSpPr>
            <a:xfrm>
              <a:off x="611822" y="1239828"/>
              <a:ext cx="6531626" cy="1498539"/>
              <a:chOff x="772886" y="2535381"/>
              <a:chExt cx="7789963" cy="1787237"/>
            </a:xfrm>
          </p:grpSpPr>
          <p:pic>
            <p:nvPicPr>
              <p:cNvPr id="266" name="Google Shape;266;p17"/>
              <p:cNvPicPr preferRelativeResize="0"/>
              <p:nvPr/>
            </p:nvPicPr>
            <p:blipFill rotWithShape="1">
              <a:blip r:embed="rId5">
                <a:alphaModFix/>
              </a:blip>
              <a:srcRect b="36125" l="0" r="64642" t="35939"/>
              <a:stretch/>
            </p:blipFill>
            <p:spPr>
              <a:xfrm>
                <a:off x="772886" y="2535381"/>
                <a:ext cx="2748148" cy="178723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67" name="Google Shape;267;p17"/>
              <p:cNvSpPr txBox="1"/>
              <p:nvPr/>
            </p:nvSpPr>
            <p:spPr>
              <a:xfrm>
                <a:off x="3305049" y="2703524"/>
                <a:ext cx="5257800" cy="11042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B6289"/>
                  </a:buClr>
                  <a:buSzPts val="9600"/>
                  <a:buFont typeface="Arial"/>
                  <a:buNone/>
                </a:pPr>
                <a:r>
                  <a:rPr i="1" lang="en-US" sz="9600">
                    <a:solidFill>
                      <a:srgbClr val="2B6289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DESIGN	</a:t>
                </a:r>
                <a:endParaRPr/>
              </a:p>
            </p:txBody>
          </p:sp>
        </p:grpSp>
        <p:sp>
          <p:nvSpPr>
            <p:cNvPr id="268" name="Google Shape;268;p17"/>
            <p:cNvSpPr txBox="1"/>
            <p:nvPr/>
          </p:nvSpPr>
          <p:spPr>
            <a:xfrm>
              <a:off x="1096189" y="2724472"/>
              <a:ext cx="6471908" cy="584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3200">
                  <a:solidFill>
                    <a:srgbClr val="2B6289"/>
                  </a:solidFill>
                  <a:latin typeface="Calibri"/>
                  <a:ea typeface="Calibri"/>
                  <a:cs typeface="Calibri"/>
                  <a:sym typeface="Calibri"/>
                </a:rPr>
                <a:t>509 6</a:t>
              </a:r>
              <a:r>
                <a:rPr baseline="30000" i="1" lang="en-US" sz="3200">
                  <a:solidFill>
                    <a:srgbClr val="2B6289"/>
                  </a:solidFill>
                  <a:latin typeface="Calibri"/>
                  <a:ea typeface="Calibri"/>
                  <a:cs typeface="Calibri"/>
                  <a:sym typeface="Calibri"/>
                </a:rPr>
                <a:t>th</a:t>
              </a:r>
              <a:r>
                <a:rPr i="1" lang="en-US" sz="3200">
                  <a:solidFill>
                    <a:srgbClr val="2B6289"/>
                  </a:solidFill>
                  <a:latin typeface="Calibri"/>
                  <a:ea typeface="Calibri"/>
                  <a:cs typeface="Calibri"/>
                  <a:sym typeface="Calibri"/>
                </a:rPr>
                <a:t> St., San Francisco, CA</a:t>
              </a: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8"/>
          <p:cNvSpPr txBox="1"/>
          <p:nvPr>
            <p:ph idx="4294967295" type="title"/>
          </p:nvPr>
        </p:nvSpPr>
        <p:spPr>
          <a:xfrm>
            <a:off x="0" y="-24714"/>
            <a:ext cx="12192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  Looking forward…</a:t>
            </a:r>
            <a:endParaRPr/>
          </a:p>
        </p:txBody>
      </p:sp>
      <p:grpSp>
        <p:nvGrpSpPr>
          <p:cNvPr id="274" name="Google Shape;274;p18"/>
          <p:cNvGrpSpPr/>
          <p:nvPr/>
        </p:nvGrpSpPr>
        <p:grpSpPr>
          <a:xfrm>
            <a:off x="489082" y="1685465"/>
            <a:ext cx="11019779" cy="3487069"/>
            <a:chOff x="17141" y="1936273"/>
            <a:chExt cx="11019779" cy="3487069"/>
          </a:xfrm>
        </p:grpSpPr>
        <p:sp>
          <p:nvSpPr>
            <p:cNvPr id="275" name="Google Shape;275;p18"/>
            <p:cNvSpPr/>
            <p:nvPr/>
          </p:nvSpPr>
          <p:spPr>
            <a:xfrm>
              <a:off x="17141" y="2004725"/>
              <a:ext cx="2266073" cy="1345505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18"/>
            <p:cNvSpPr txBox="1"/>
            <p:nvPr/>
          </p:nvSpPr>
          <p:spPr>
            <a:xfrm>
              <a:off x="17141" y="2004725"/>
              <a:ext cx="2266073" cy="897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7150" lIns="256025" spcFirstLastPara="1" rIns="256025" wrap="square" tIns="2560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alibri"/>
                <a:buNone/>
              </a:pPr>
              <a:r>
                <a:rPr lang="en-US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2024</a:t>
              </a:r>
              <a:endParaRPr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70403" y="3710869"/>
              <a:ext cx="3058541" cy="1666961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18"/>
            <p:cNvSpPr txBox="1"/>
            <p:nvPr/>
          </p:nvSpPr>
          <p:spPr>
            <a:xfrm>
              <a:off x="119227" y="3759693"/>
              <a:ext cx="2960893" cy="1569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128000" spcFirstLastPara="1" rIns="128000" wrap="square" tIns="12800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Complete Manufacturing Review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Begin ordering parts for 10-build</a:t>
              </a:r>
              <a:endParaRPr/>
            </a:p>
          </p:txBody>
        </p:sp>
        <p:sp>
          <p:nvSpPr>
            <p:cNvPr id="279" name="Google Shape;279;p18"/>
            <p:cNvSpPr/>
            <p:nvPr/>
          </p:nvSpPr>
          <p:spPr>
            <a:xfrm rot="-58506">
              <a:off x="2722074" y="2136459"/>
              <a:ext cx="930660" cy="564186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ABBA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18"/>
            <p:cNvSpPr txBox="1"/>
            <p:nvPr/>
          </p:nvSpPr>
          <p:spPr>
            <a:xfrm rot="-58506">
              <a:off x="2722086" y="2250736"/>
              <a:ext cx="761404" cy="3385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8"/>
            <p:cNvSpPr/>
            <p:nvPr/>
          </p:nvSpPr>
          <p:spPr>
            <a:xfrm>
              <a:off x="4038924" y="1936273"/>
              <a:ext cx="2266073" cy="1345505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18"/>
            <p:cNvSpPr txBox="1"/>
            <p:nvPr/>
          </p:nvSpPr>
          <p:spPr>
            <a:xfrm>
              <a:off x="4038924" y="1936273"/>
              <a:ext cx="2266073" cy="897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7150" lIns="256025" spcFirstLastPara="1" rIns="256025" wrap="square" tIns="2560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alibri"/>
                <a:buNone/>
              </a:pPr>
              <a:r>
                <a:rPr lang="en-US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2025</a:t>
              </a:r>
              <a:endParaRPr/>
            </a:p>
          </p:txBody>
        </p:sp>
        <p:sp>
          <p:nvSpPr>
            <p:cNvPr id="283" name="Google Shape;283;p18"/>
            <p:cNvSpPr/>
            <p:nvPr/>
          </p:nvSpPr>
          <p:spPr>
            <a:xfrm>
              <a:off x="4111980" y="3574335"/>
              <a:ext cx="3048231" cy="184900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18"/>
            <p:cNvSpPr txBox="1"/>
            <p:nvPr/>
          </p:nvSpPr>
          <p:spPr>
            <a:xfrm>
              <a:off x="4166136" y="3628491"/>
              <a:ext cx="2939919" cy="17406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128000" spcFirstLastPara="1" rIns="128000" wrap="square" tIns="12800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Build 10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Testing &amp; Refinement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Field test prototypes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Train end users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Deploy and test</a:t>
              </a:r>
              <a:endParaRPr/>
            </a:p>
          </p:txBody>
        </p:sp>
        <p:sp>
          <p:nvSpPr>
            <p:cNvPr id="285" name="Google Shape;285;p18"/>
            <p:cNvSpPr/>
            <p:nvPr/>
          </p:nvSpPr>
          <p:spPr>
            <a:xfrm rot="60635">
              <a:off x="6746222" y="2138704"/>
              <a:ext cx="935697" cy="564186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ABBA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18"/>
            <p:cNvSpPr txBox="1"/>
            <p:nvPr/>
          </p:nvSpPr>
          <p:spPr>
            <a:xfrm rot="60635">
              <a:off x="6746235" y="2250048"/>
              <a:ext cx="766441" cy="3385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18"/>
            <p:cNvSpPr/>
            <p:nvPr/>
          </p:nvSpPr>
          <p:spPr>
            <a:xfrm>
              <a:off x="8070190" y="2007384"/>
              <a:ext cx="2266073" cy="1345505"/>
            </a:xfrm>
            <a:prstGeom prst="roundRect">
              <a:avLst>
                <a:gd fmla="val 10000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18"/>
            <p:cNvSpPr txBox="1"/>
            <p:nvPr/>
          </p:nvSpPr>
          <p:spPr>
            <a:xfrm>
              <a:off x="8070190" y="2007384"/>
              <a:ext cx="2266073" cy="897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7150" lIns="256025" spcFirstLastPara="1" rIns="256025" wrap="square" tIns="2560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alibri"/>
                <a:buNone/>
              </a:pPr>
              <a:r>
                <a:rPr lang="en-US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2026?</a:t>
              </a:r>
              <a:endParaRPr/>
            </a:p>
          </p:txBody>
        </p:sp>
        <p:sp>
          <p:nvSpPr>
            <p:cNvPr id="289" name="Google Shape;289;p18"/>
            <p:cNvSpPr/>
            <p:nvPr/>
          </p:nvSpPr>
          <p:spPr>
            <a:xfrm>
              <a:off x="8297804" y="3787668"/>
              <a:ext cx="2739116" cy="1564562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8"/>
            <p:cNvSpPr txBox="1"/>
            <p:nvPr/>
          </p:nvSpPr>
          <p:spPr>
            <a:xfrm>
              <a:off x="8343628" y="3833492"/>
              <a:ext cx="2647468" cy="14729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128000" spcFirstLastPara="1" rIns="128000" wrap="square" tIns="12800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Further refinement?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License?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Wider distribution?</a:t>
              </a:r>
              <a:endParaRPr/>
            </a:p>
          </p:txBody>
        </p:sp>
      </p:grpSp>
      <p:pic>
        <p:nvPicPr>
          <p:cNvPr descr="RSV Nuyina – Australian Antarctic Program" id="291" name="Google Shape;29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7991" y="5274258"/>
            <a:ext cx="1476678" cy="1265021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18"/>
          <p:cNvSpPr txBox="1"/>
          <p:nvPr/>
        </p:nvSpPr>
        <p:spPr>
          <a:xfrm>
            <a:off x="6195975" y="6502704"/>
            <a:ext cx="23993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Feb 20-May 2, 2024</a:t>
            </a:r>
            <a:endParaRPr/>
          </a:p>
        </p:txBody>
      </p:sp>
      <p:cxnSp>
        <p:nvCxnSpPr>
          <p:cNvPr id="293" name="Google Shape;293;p18"/>
          <p:cNvCxnSpPr/>
          <p:nvPr/>
        </p:nvCxnSpPr>
        <p:spPr>
          <a:xfrm rot="10800000">
            <a:off x="5603443" y="4908499"/>
            <a:ext cx="1881226" cy="365759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94" name="Google Shape;294;p18"/>
          <p:cNvCxnSpPr/>
          <p:nvPr/>
        </p:nvCxnSpPr>
        <p:spPr>
          <a:xfrm rot="10800000">
            <a:off x="5603443" y="4908499"/>
            <a:ext cx="404548" cy="163078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46950" y="5253364"/>
            <a:ext cx="3367063" cy="12730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BARI_logo+type.eps" id="301" name="Google Shape;30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99121" y="5489383"/>
            <a:ext cx="266576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51159" y="5468151"/>
            <a:ext cx="2741871" cy="10110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3" name="Google Shape;303;p19"/>
          <p:cNvGrpSpPr/>
          <p:nvPr/>
        </p:nvGrpSpPr>
        <p:grpSpPr>
          <a:xfrm>
            <a:off x="2936550" y="1275370"/>
            <a:ext cx="2900261" cy="3813596"/>
            <a:chOff x="838638" y="1117600"/>
            <a:chExt cx="2900261" cy="3813596"/>
          </a:xfrm>
        </p:grpSpPr>
        <p:pic>
          <p:nvPicPr>
            <p:cNvPr id="304" name="Google Shape;304;p19"/>
            <p:cNvPicPr preferRelativeResize="0"/>
            <p:nvPr/>
          </p:nvPicPr>
          <p:blipFill rotWithShape="1">
            <a:blip r:embed="rId6">
              <a:alphaModFix/>
            </a:blip>
            <a:srcRect b="39781" l="65702" r="17709" t="25160"/>
            <a:stretch/>
          </p:blipFill>
          <p:spPr>
            <a:xfrm>
              <a:off x="1087564" y="1117600"/>
              <a:ext cx="2060674" cy="32661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5" name="Google Shape;305;p19"/>
            <p:cNvSpPr txBox="1"/>
            <p:nvPr/>
          </p:nvSpPr>
          <p:spPr>
            <a:xfrm>
              <a:off x="838638" y="4521220"/>
              <a:ext cx="2900261" cy="4099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Scott Jensen-Lead Engineer</a:t>
              </a:r>
              <a:endParaRPr/>
            </a:p>
          </p:txBody>
        </p:sp>
      </p:grpSp>
      <p:sp>
        <p:nvSpPr>
          <p:cNvPr id="306" name="Google Shape;306;p19"/>
          <p:cNvSpPr txBox="1"/>
          <p:nvPr/>
        </p:nvSpPr>
        <p:spPr>
          <a:xfrm>
            <a:off x="533401" y="-254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 sz="4400">
                <a:solidFill>
                  <a:srgbClr val="2B6289"/>
                </a:solidFill>
                <a:latin typeface="Calibri"/>
                <a:ea typeface="Calibri"/>
                <a:cs typeface="Calibri"/>
                <a:sym typeface="Calibri"/>
              </a:rPr>
              <a:t>Acknowledgements</a:t>
            </a:r>
            <a:endParaRPr/>
          </a:p>
        </p:txBody>
      </p:sp>
      <p:grpSp>
        <p:nvGrpSpPr>
          <p:cNvPr id="307" name="Google Shape;307;p19"/>
          <p:cNvGrpSpPr/>
          <p:nvPr/>
        </p:nvGrpSpPr>
        <p:grpSpPr>
          <a:xfrm>
            <a:off x="6235813" y="1718376"/>
            <a:ext cx="3018368" cy="2698194"/>
            <a:chOff x="4106588" y="1140782"/>
            <a:chExt cx="3018368" cy="2698194"/>
          </a:xfrm>
        </p:grpSpPr>
        <p:pic>
          <p:nvPicPr>
            <p:cNvPr id="308" name="Google Shape;308;p1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451820" y="1140782"/>
              <a:ext cx="2209799" cy="22097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9" name="Google Shape;309;p19"/>
            <p:cNvSpPr txBox="1"/>
            <p:nvPr/>
          </p:nvSpPr>
          <p:spPr>
            <a:xfrm>
              <a:off x="4106588" y="3429000"/>
              <a:ext cx="3018368" cy="4099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rmAutofit fontScale="77500" lnSpcReduction="20000"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Arial"/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Enoch Nicholson- Mechanical Engineer</a:t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"/>
          <p:cNvSpPr txBox="1"/>
          <p:nvPr>
            <p:ph idx="4294967295" type="title"/>
          </p:nvPr>
        </p:nvSpPr>
        <p:spPr>
          <a:xfrm>
            <a:off x="398899" y="0"/>
            <a:ext cx="12192000" cy="11368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 Lessons learned from various experiences</a:t>
            </a:r>
            <a:endParaRPr/>
          </a:p>
        </p:txBody>
      </p:sp>
      <p:pic>
        <p:nvPicPr>
          <p:cNvPr id="66" name="Google Shape;6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8899" y="2396896"/>
            <a:ext cx="4875552" cy="365666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67" name="Google Shape;6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47481" y="2301816"/>
            <a:ext cx="5755634" cy="4316727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68" name="Google Shape;68;p2"/>
          <p:cNvSpPr/>
          <p:nvPr/>
        </p:nvSpPr>
        <p:spPr>
          <a:xfrm>
            <a:off x="702033" y="1282948"/>
            <a:ext cx="8098300" cy="10188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0981" lvl="0" marL="380981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 user/deployment has different requirements</a:t>
            </a:r>
            <a:endParaRPr/>
          </a:p>
          <a:p>
            <a:pPr indent="-380981" lvl="1" marL="838181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Design for the average</a:t>
            </a:r>
            <a:endParaRPr/>
          </a:p>
        </p:txBody>
      </p:sp>
      <p:pic>
        <p:nvPicPr>
          <p:cNvPr id="69" name="Google Shape;6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74451" y="1954771"/>
            <a:ext cx="6054551" cy="454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"/>
          <p:cNvSpPr/>
          <p:nvPr/>
        </p:nvSpPr>
        <p:spPr>
          <a:xfrm>
            <a:off x="702033" y="1282948"/>
            <a:ext cx="8098300" cy="3359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0981" lvl="0" marL="380981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February, 2023 MBARI meeting, you helped define MOSCOW groupings:</a:t>
            </a:r>
            <a:endParaRPr/>
          </a:p>
          <a:p>
            <a:pPr indent="-380981" lvl="2" marL="1295381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MUST have’s</a:t>
            </a:r>
            <a:endParaRPr/>
          </a:p>
          <a:p>
            <a:pPr indent="-380981" lvl="2" marL="1295381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Should have’s</a:t>
            </a:r>
            <a:endParaRPr/>
          </a:p>
          <a:p>
            <a:pPr indent="-380981" lvl="2" marL="1295381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Could have’s</a:t>
            </a:r>
            <a:endParaRPr/>
          </a:p>
          <a:p>
            <a:pPr indent="-380981" lvl="2" marL="1295381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Won’t have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 txBox="1"/>
          <p:nvPr>
            <p:ph type="title"/>
          </p:nvPr>
        </p:nvSpPr>
        <p:spPr>
          <a:xfrm>
            <a:off x="313333" y="339457"/>
            <a:ext cx="9512719" cy="6283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ct val="1000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MoSCoW</a:t>
            </a:r>
            <a:endParaRPr>
              <a:solidFill>
                <a:srgbClr val="2B6289"/>
              </a:solidFill>
            </a:endParaRPr>
          </a:p>
        </p:txBody>
      </p:sp>
      <p:grpSp>
        <p:nvGrpSpPr>
          <p:cNvPr id="76" name="Google Shape;76;p3"/>
          <p:cNvGrpSpPr/>
          <p:nvPr/>
        </p:nvGrpSpPr>
        <p:grpSpPr>
          <a:xfrm>
            <a:off x="5202789" y="759039"/>
            <a:ext cx="5000124" cy="5436721"/>
            <a:chOff x="0" y="8599"/>
            <a:chExt cx="5000124" cy="5436721"/>
          </a:xfrm>
        </p:grpSpPr>
        <p:sp>
          <p:nvSpPr>
            <p:cNvPr id="77" name="Google Shape;77;p3"/>
            <p:cNvSpPr/>
            <p:nvPr/>
          </p:nvSpPr>
          <p:spPr>
            <a:xfrm>
              <a:off x="0" y="274279"/>
              <a:ext cx="5000124" cy="10206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3"/>
            <p:cNvSpPr txBox="1"/>
            <p:nvPr/>
          </p:nvSpPr>
          <p:spPr>
            <a:xfrm>
              <a:off x="0" y="274279"/>
              <a:ext cx="5000124" cy="102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388050" spcFirstLastPara="1" rIns="388050" wrap="square" tIns="37490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Required for product to have expected outcome; minimum viable product</a:t>
              </a: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250006" y="8599"/>
              <a:ext cx="3500086" cy="53136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08B54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3"/>
            <p:cNvSpPr txBox="1"/>
            <p:nvPr/>
          </p:nvSpPr>
          <p:spPr>
            <a:xfrm>
              <a:off x="275945" y="34538"/>
              <a:ext cx="3448208" cy="4794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32275" spcFirstLastPara="1" rIns="13227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</a:t>
              </a: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ust have</a:t>
              </a: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0" y="1657759"/>
              <a:ext cx="5000124" cy="102060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3"/>
            <p:cNvSpPr txBox="1"/>
            <p:nvPr/>
          </p:nvSpPr>
          <p:spPr>
            <a:xfrm>
              <a:off x="0" y="1657759"/>
              <a:ext cx="5000124" cy="102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388050" spcFirstLastPara="1" rIns="388050" wrap="square" tIns="37490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Requirements that will improve product, but product can work without them</a:t>
              </a: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250006" y="1392079"/>
              <a:ext cx="3500086" cy="53136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AFAFAF"/>
                </a:gs>
                <a:gs pos="50000">
                  <a:schemeClr val="accent3"/>
                </a:gs>
                <a:gs pos="100000">
                  <a:srgbClr val="919191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3"/>
            <p:cNvSpPr txBox="1"/>
            <p:nvPr/>
          </p:nvSpPr>
          <p:spPr>
            <a:xfrm>
              <a:off x="275945" y="1418018"/>
              <a:ext cx="3448208" cy="4794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32275" spcFirstLastPara="1" rIns="13227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</a:t>
              </a: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hould have</a:t>
              </a: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0" y="3041239"/>
              <a:ext cx="5000124" cy="76545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3"/>
            <p:cNvSpPr txBox="1"/>
            <p:nvPr/>
          </p:nvSpPr>
          <p:spPr>
            <a:xfrm>
              <a:off x="0" y="3041239"/>
              <a:ext cx="5000124" cy="765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388050" spcFirstLastPara="1" rIns="388050" wrap="square" tIns="37490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Requirements that are desirable</a:t>
              </a: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250006" y="2775559"/>
              <a:ext cx="3500086" cy="53136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FC647"/>
                </a:gs>
                <a:gs pos="50000">
                  <a:srgbClr val="FFC600"/>
                </a:gs>
                <a:gs pos="100000">
                  <a:srgbClr val="E3B400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3"/>
            <p:cNvSpPr txBox="1"/>
            <p:nvPr/>
          </p:nvSpPr>
          <p:spPr>
            <a:xfrm>
              <a:off x="275945" y="2801498"/>
              <a:ext cx="3448208" cy="4794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32275" spcFirstLastPara="1" rIns="13227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ould have</a:t>
              </a: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0" y="4169570"/>
              <a:ext cx="5000124" cy="127575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599BD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3"/>
            <p:cNvSpPr txBox="1"/>
            <p:nvPr/>
          </p:nvSpPr>
          <p:spPr>
            <a:xfrm>
              <a:off x="0" y="4169570"/>
              <a:ext cx="5000124" cy="1275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8000" lIns="388050" spcFirstLastPara="1" rIns="388050" wrap="square" tIns="37490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Requirements which will not be included this time, but will be considered for future iterations</a:t>
              </a: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50006" y="3903890"/>
              <a:ext cx="3500086" cy="53136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6EA5DA"/>
                </a:gs>
                <a:gs pos="50000">
                  <a:srgbClr val="529BDA"/>
                </a:gs>
                <a:gs pos="100000">
                  <a:srgbClr val="4188C8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3"/>
            <p:cNvSpPr txBox="1"/>
            <p:nvPr/>
          </p:nvSpPr>
          <p:spPr>
            <a:xfrm>
              <a:off x="275945" y="3929829"/>
              <a:ext cx="3448208" cy="4794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32275" spcFirstLastPara="1" rIns="13227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</a:t>
              </a: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on’t have now</a:t>
              </a:r>
              <a:endParaRPr/>
            </a:p>
          </p:txBody>
        </p:sp>
      </p:grpSp>
      <p:sp>
        <p:nvSpPr>
          <p:cNvPr id="93" name="Google Shape;93;p3"/>
          <p:cNvSpPr txBox="1"/>
          <p:nvPr/>
        </p:nvSpPr>
        <p:spPr>
          <a:xfrm>
            <a:off x="10503954" y="4563232"/>
            <a:ext cx="146858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Removal order</a:t>
            </a:r>
            <a:endParaRPr/>
          </a:p>
        </p:txBody>
      </p:sp>
      <p:sp>
        <p:nvSpPr>
          <p:cNvPr id="94" name="Google Shape;94;p3"/>
          <p:cNvSpPr/>
          <p:nvPr/>
        </p:nvSpPr>
        <p:spPr>
          <a:xfrm>
            <a:off x="11020887" y="3035507"/>
            <a:ext cx="217358" cy="1469037"/>
          </a:xfrm>
          <a:prstGeom prst="upArrow">
            <a:avLst>
              <a:gd fmla="val 15517" name="adj1"/>
              <a:gd fmla="val 153448" name="adj2"/>
            </a:avLst>
          </a:prstGeom>
          <a:solidFill>
            <a:srgbClr val="FF0000"/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3"/>
          <p:cNvSpPr txBox="1"/>
          <p:nvPr/>
        </p:nvSpPr>
        <p:spPr>
          <a:xfrm>
            <a:off x="405072" y="1549436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Hardware</a:t>
            </a:r>
            <a:endParaRPr/>
          </a:p>
        </p:txBody>
      </p:sp>
      <p:sp>
        <p:nvSpPr>
          <p:cNvPr id="96" name="Google Shape;96;p3"/>
          <p:cNvSpPr txBox="1"/>
          <p:nvPr/>
        </p:nvSpPr>
        <p:spPr>
          <a:xfrm>
            <a:off x="758096" y="2002905"/>
            <a:ext cx="4234383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Components of ESP associated with collecting, filtering and preserving water samples.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e.g., size, weight, sample capacity</a:t>
            </a:r>
            <a:endParaRPr/>
          </a:p>
        </p:txBody>
      </p:sp>
      <p:sp>
        <p:nvSpPr>
          <p:cNvPr id="97" name="Google Shape;97;p3"/>
          <p:cNvSpPr txBox="1"/>
          <p:nvPr/>
        </p:nvSpPr>
        <p:spPr>
          <a:xfrm>
            <a:off x="309773" y="3908597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Software</a:t>
            </a:r>
            <a:endParaRPr/>
          </a:p>
        </p:txBody>
      </p:sp>
      <p:sp>
        <p:nvSpPr>
          <p:cNvPr id="98" name="Google Shape;98;p3"/>
          <p:cNvSpPr txBox="1"/>
          <p:nvPr/>
        </p:nvSpPr>
        <p:spPr>
          <a:xfrm>
            <a:off x="680885" y="4362066"/>
            <a:ext cx="438880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Programs used to communicate between the user and the hardware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e.g., web-based vs app-based, calendar vs spreadsheet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 txBox="1"/>
          <p:nvPr>
            <p:ph type="title"/>
          </p:nvPr>
        </p:nvSpPr>
        <p:spPr>
          <a:xfrm>
            <a:off x="268573" y="290175"/>
            <a:ext cx="11528686" cy="669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ct val="1000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Balancing the “Haves”              </a:t>
            </a:r>
            <a:r>
              <a:rPr lang="en-US" sz="3100">
                <a:solidFill>
                  <a:srgbClr val="2B6289"/>
                </a:solidFill>
              </a:rPr>
              <a:t>(Must, Could, Should, Won’t)</a:t>
            </a:r>
            <a:endParaRPr/>
          </a:p>
        </p:txBody>
      </p:sp>
      <p:sp>
        <p:nvSpPr>
          <p:cNvPr id="104" name="Google Shape;104;p4"/>
          <p:cNvSpPr txBox="1"/>
          <p:nvPr>
            <p:ph idx="1" type="body"/>
          </p:nvPr>
        </p:nvSpPr>
        <p:spPr>
          <a:xfrm>
            <a:off x="639817" y="1260897"/>
            <a:ext cx="10912366" cy="4726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Ensuring alignment with objectives, timelines, and resource availability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Prevent overcommitment by limiting "Could Haves" and "Should Haves”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Prioritizing Input/Output Interfaces and Modularity – flexibility for future updates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Define "Won’t Haves" to safeguard core deliverables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Adversely impact impact size, cost or significant development time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/>
          <p:nvPr>
            <p:ph type="title"/>
          </p:nvPr>
        </p:nvSpPr>
        <p:spPr>
          <a:xfrm>
            <a:off x="264911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MoSCoW Exercise</a:t>
            </a:r>
            <a:endParaRPr/>
          </a:p>
        </p:txBody>
      </p:sp>
      <p:pic>
        <p:nvPicPr>
          <p:cNvPr id="110" name="Google Shape;11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06138" y="3458841"/>
            <a:ext cx="8664496" cy="3226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4069" y="1025913"/>
            <a:ext cx="2955072" cy="221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01015" y="1025911"/>
            <a:ext cx="2981092" cy="2235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67961" y="1028700"/>
            <a:ext cx="2947639" cy="2210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/>
          <p:nvPr>
            <p:ph type="title"/>
          </p:nvPr>
        </p:nvSpPr>
        <p:spPr>
          <a:xfrm>
            <a:off x="276069" y="-290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Focus Design Requirements</a:t>
            </a:r>
            <a:endParaRPr/>
          </a:p>
        </p:txBody>
      </p:sp>
      <p:sp>
        <p:nvSpPr>
          <p:cNvPr id="120" name="Google Shape;120;p6"/>
          <p:cNvSpPr txBox="1"/>
          <p:nvPr>
            <p:ph idx="2" type="body"/>
          </p:nvPr>
        </p:nvSpPr>
        <p:spPr>
          <a:xfrm>
            <a:off x="5872396" y="1253331"/>
            <a:ext cx="561006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1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u="sng">
                <a:latin typeface="Calibri"/>
                <a:ea typeface="Calibri"/>
                <a:cs typeface="Calibri"/>
                <a:sym typeface="Calibri"/>
              </a:rPr>
              <a:t>Software/UI/UX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Simple Web-based GUI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Sample-specific data logging (volume, date-time stamp, flowrate)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Two-way communication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Manual and Schedule-Based Sampling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Instrument State (Current State)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21" name="Google Shape;121;p6"/>
          <p:cNvSpPr txBox="1"/>
          <p:nvPr/>
        </p:nvSpPr>
        <p:spPr>
          <a:xfrm>
            <a:off x="119921" y="1253331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1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Hardware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Inexpensive (&lt; $30K) 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 samples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Deployable by 2 people (max)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Simple setup and maintenance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Decontamination of system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Multiple communication options (e.g., WIFI, Bluetooth, Cellular, Satellite)</a:t>
            </a:r>
            <a:endParaRPr/>
          </a:p>
          <a:p>
            <a:pPr indent="-228600" lvl="2" marL="1143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Maximize sample volume (1L)</a:t>
            </a:r>
            <a:endParaRPr/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 txBox="1"/>
          <p:nvPr>
            <p:ph type="title"/>
          </p:nvPr>
        </p:nvSpPr>
        <p:spPr>
          <a:xfrm>
            <a:off x="287343" y="107980"/>
            <a:ext cx="5552358" cy="10615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Testing</a:t>
            </a:r>
            <a:endParaRPr/>
          </a:p>
        </p:txBody>
      </p:sp>
      <p:pic>
        <p:nvPicPr>
          <p:cNvPr id="127" name="Google Shape;12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97447" y="1718387"/>
            <a:ext cx="2935243" cy="13489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8" name="Google Shape;128;p7"/>
          <p:cNvGrpSpPr/>
          <p:nvPr/>
        </p:nvGrpSpPr>
        <p:grpSpPr>
          <a:xfrm>
            <a:off x="614841" y="1717833"/>
            <a:ext cx="5010776" cy="3812583"/>
            <a:chOff x="614841" y="1698378"/>
            <a:chExt cx="5010776" cy="3812583"/>
          </a:xfrm>
        </p:grpSpPr>
        <p:pic>
          <p:nvPicPr>
            <p:cNvPr id="129" name="Google Shape;129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14841" y="1698378"/>
              <a:ext cx="1652451" cy="38125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0" name="Google Shape;130;p7"/>
            <p:cNvSpPr/>
            <p:nvPr/>
          </p:nvSpPr>
          <p:spPr>
            <a:xfrm>
              <a:off x="1201397" y="2572775"/>
              <a:ext cx="505169" cy="184666"/>
            </a:xfrm>
            <a:prstGeom prst="ellipse">
              <a:avLst/>
            </a:prstGeom>
            <a:noFill/>
            <a:ln cap="flat" cmpd="sng" w="127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7"/>
            <p:cNvSpPr/>
            <p:nvPr/>
          </p:nvSpPr>
          <p:spPr>
            <a:xfrm>
              <a:off x="1121323" y="5104163"/>
              <a:ext cx="676480" cy="335741"/>
            </a:xfrm>
            <a:prstGeom prst="ellipse">
              <a:avLst/>
            </a:prstGeom>
            <a:noFill/>
            <a:ln cap="flat" cmpd="sng" w="12700">
              <a:solidFill>
                <a:srgbClr val="FF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32" name="Google Shape;132;p7"/>
            <p:cNvCxnSpPr/>
            <p:nvPr/>
          </p:nvCxnSpPr>
          <p:spPr>
            <a:xfrm rot="10800000">
              <a:off x="1663582" y="2707150"/>
              <a:ext cx="1932024" cy="1082186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33" name="Google Shape;133;p7"/>
            <p:cNvCxnSpPr/>
            <p:nvPr/>
          </p:nvCxnSpPr>
          <p:spPr>
            <a:xfrm flipH="1">
              <a:off x="1760809" y="3790697"/>
              <a:ext cx="1858044" cy="1416734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34" name="Google Shape;134;p7"/>
            <p:cNvSpPr txBox="1"/>
            <p:nvPr/>
          </p:nvSpPr>
          <p:spPr>
            <a:xfrm>
              <a:off x="3637245" y="3604670"/>
              <a:ext cx="198837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Mini-valves</a:t>
              </a:r>
              <a:endParaRPr/>
            </a:p>
          </p:txBody>
        </p:sp>
      </p:grpSp>
      <p:grpSp>
        <p:nvGrpSpPr>
          <p:cNvPr id="135" name="Google Shape;135;p7"/>
          <p:cNvGrpSpPr/>
          <p:nvPr/>
        </p:nvGrpSpPr>
        <p:grpSpPr>
          <a:xfrm>
            <a:off x="6128150" y="1067624"/>
            <a:ext cx="4911000" cy="5403051"/>
            <a:chOff x="6128150" y="1067624"/>
            <a:chExt cx="4911000" cy="5403051"/>
          </a:xfrm>
        </p:grpSpPr>
        <p:sp>
          <p:nvSpPr>
            <p:cNvPr id="136" name="Google Shape;136;p7"/>
            <p:cNvSpPr/>
            <p:nvPr/>
          </p:nvSpPr>
          <p:spPr>
            <a:xfrm>
              <a:off x="6141830" y="1067624"/>
              <a:ext cx="4686583" cy="647369"/>
            </a:xfrm>
            <a:prstGeom prst="rect">
              <a:avLst/>
            </a:prstGeom>
            <a:solidFill>
              <a:srgbClr val="D8E2F3"/>
            </a:solidFill>
            <a:ln cap="flat" cmpd="sng" w="12700">
              <a:solidFill>
                <a:srgbClr val="B3C6E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7" name="Google Shape;137;p7"/>
            <p:cNvPicPr preferRelativeResize="0"/>
            <p:nvPr/>
          </p:nvPicPr>
          <p:blipFill rotWithShape="1">
            <a:blip r:embed="rId5">
              <a:alphaModFix/>
            </a:blip>
            <a:srcRect b="6616" l="0" r="51208" t="5004"/>
            <a:stretch/>
          </p:blipFill>
          <p:spPr>
            <a:xfrm>
              <a:off x="7343747" y="1733226"/>
              <a:ext cx="2472583" cy="4341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8" name="Google Shape;138;p7"/>
            <p:cNvSpPr/>
            <p:nvPr/>
          </p:nvSpPr>
          <p:spPr>
            <a:xfrm>
              <a:off x="7350233" y="1733226"/>
              <a:ext cx="257356" cy="4174706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7"/>
            <p:cNvSpPr txBox="1"/>
            <p:nvPr/>
          </p:nvSpPr>
          <p:spPr>
            <a:xfrm>
              <a:off x="6160065" y="1122332"/>
              <a:ext cx="4522461" cy="5607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Effects of different materials on evaporation within filter housings</a:t>
              </a:r>
              <a:endParaRPr/>
            </a:p>
          </p:txBody>
        </p:sp>
        <p:sp>
          <p:nvSpPr>
            <p:cNvPr id="140" name="Google Shape;140;p7"/>
            <p:cNvSpPr txBox="1"/>
            <p:nvPr/>
          </p:nvSpPr>
          <p:spPr>
            <a:xfrm>
              <a:off x="9849455" y="2140764"/>
              <a:ext cx="699763" cy="32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Sealed</a:t>
              </a:r>
              <a:endParaRPr/>
            </a:p>
          </p:txBody>
        </p:sp>
        <p:sp>
          <p:nvSpPr>
            <p:cNvPr id="141" name="Google Shape;141;p7"/>
            <p:cNvSpPr txBox="1"/>
            <p:nvPr/>
          </p:nvSpPr>
          <p:spPr>
            <a:xfrm>
              <a:off x="9849455" y="3348879"/>
              <a:ext cx="655263" cy="32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accent6"/>
                  </a:solidFill>
                  <a:latin typeface="Calibri"/>
                  <a:ea typeface="Calibri"/>
                  <a:cs typeface="Calibri"/>
                  <a:sym typeface="Calibri"/>
                </a:rPr>
                <a:t>EPDM</a:t>
              </a:r>
              <a:endParaRPr/>
            </a:p>
          </p:txBody>
        </p:sp>
        <p:sp>
          <p:nvSpPr>
            <p:cNvPr id="142" name="Google Shape;142;p7"/>
            <p:cNvSpPr txBox="1"/>
            <p:nvPr/>
          </p:nvSpPr>
          <p:spPr>
            <a:xfrm>
              <a:off x="9849455" y="4648176"/>
              <a:ext cx="784314" cy="32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2E75B5"/>
                  </a:solidFill>
                  <a:latin typeface="Calibri"/>
                  <a:ea typeface="Calibri"/>
                  <a:cs typeface="Calibri"/>
                  <a:sym typeface="Calibri"/>
                </a:rPr>
                <a:t>Silicone</a:t>
              </a:r>
              <a:endParaRPr/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6128150" y="1072175"/>
              <a:ext cx="4911000" cy="5398500"/>
            </a:xfrm>
            <a:prstGeom prst="rect">
              <a:avLst/>
            </a:prstGeom>
            <a:noFill/>
            <a:ln cap="flat" cmpd="sng" w="12700">
              <a:solidFill>
                <a:srgbClr val="B3C6E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7679540" y="5860538"/>
              <a:ext cx="2094690" cy="265889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7"/>
            <p:cNvSpPr txBox="1"/>
            <p:nvPr/>
          </p:nvSpPr>
          <p:spPr>
            <a:xfrm>
              <a:off x="7957191" y="5969782"/>
              <a:ext cx="1744164" cy="30777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Days since start</a:t>
              </a:r>
              <a:endParaRPr/>
            </a:p>
          </p:txBody>
        </p:sp>
        <p:sp>
          <p:nvSpPr>
            <p:cNvPr id="146" name="Google Shape;146;p7"/>
            <p:cNvSpPr txBox="1"/>
            <p:nvPr/>
          </p:nvSpPr>
          <p:spPr>
            <a:xfrm>
              <a:off x="7607588" y="5762481"/>
              <a:ext cx="26752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/>
            </a:p>
          </p:txBody>
        </p:sp>
        <p:sp>
          <p:nvSpPr>
            <p:cNvPr id="147" name="Google Shape;147;p7"/>
            <p:cNvSpPr txBox="1"/>
            <p:nvPr/>
          </p:nvSpPr>
          <p:spPr>
            <a:xfrm>
              <a:off x="8226816" y="5780691"/>
              <a:ext cx="5531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/>
            </a:p>
          </p:txBody>
        </p:sp>
        <p:sp>
          <p:nvSpPr>
            <p:cNvPr id="148" name="Google Shape;148;p7"/>
            <p:cNvSpPr txBox="1"/>
            <p:nvPr/>
          </p:nvSpPr>
          <p:spPr>
            <a:xfrm>
              <a:off x="8920063" y="5770964"/>
              <a:ext cx="55319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20</a:t>
              </a:r>
              <a:endParaRPr/>
            </a:p>
          </p:txBody>
        </p:sp>
        <p:grpSp>
          <p:nvGrpSpPr>
            <p:cNvPr id="149" name="Google Shape;149;p7"/>
            <p:cNvGrpSpPr/>
            <p:nvPr/>
          </p:nvGrpSpPr>
          <p:grpSpPr>
            <a:xfrm>
              <a:off x="7338862" y="1714993"/>
              <a:ext cx="399542" cy="1411680"/>
              <a:chOff x="7338008" y="1711396"/>
              <a:chExt cx="399542" cy="1411680"/>
            </a:xfrm>
          </p:grpSpPr>
          <p:sp>
            <p:nvSpPr>
              <p:cNvPr id="150" name="Google Shape;150;p7"/>
              <p:cNvSpPr txBox="1"/>
              <p:nvPr/>
            </p:nvSpPr>
            <p:spPr>
              <a:xfrm>
                <a:off x="7461860" y="1711396"/>
                <a:ext cx="267525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/>
              </a:p>
            </p:txBody>
          </p:sp>
          <p:sp>
            <p:nvSpPr>
              <p:cNvPr id="151" name="Google Shape;151;p7"/>
              <p:cNvSpPr txBox="1"/>
              <p:nvPr/>
            </p:nvSpPr>
            <p:spPr>
              <a:xfrm>
                <a:off x="7344493" y="1988169"/>
                <a:ext cx="393057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100</a:t>
                </a:r>
                <a:endParaRPr/>
              </a:p>
            </p:txBody>
          </p:sp>
          <p:sp>
            <p:nvSpPr>
              <p:cNvPr id="152" name="Google Shape;152;p7"/>
              <p:cNvSpPr txBox="1"/>
              <p:nvPr/>
            </p:nvSpPr>
            <p:spPr>
              <a:xfrm>
                <a:off x="7338008" y="2297367"/>
                <a:ext cx="393057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200</a:t>
                </a:r>
                <a:endParaRPr/>
              </a:p>
            </p:txBody>
          </p:sp>
          <p:sp>
            <p:nvSpPr>
              <p:cNvPr id="153" name="Google Shape;153;p7"/>
              <p:cNvSpPr txBox="1"/>
              <p:nvPr/>
            </p:nvSpPr>
            <p:spPr>
              <a:xfrm>
                <a:off x="7338008" y="2587110"/>
                <a:ext cx="393057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300</a:t>
                </a:r>
                <a:endParaRPr/>
              </a:p>
            </p:txBody>
          </p:sp>
          <p:sp>
            <p:nvSpPr>
              <p:cNvPr id="154" name="Google Shape;154;p7"/>
              <p:cNvSpPr txBox="1"/>
              <p:nvPr/>
            </p:nvSpPr>
            <p:spPr>
              <a:xfrm>
                <a:off x="7338008" y="2876855"/>
                <a:ext cx="393057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400</a:t>
                </a:r>
                <a:endParaRPr/>
              </a:p>
            </p:txBody>
          </p:sp>
        </p:grpSp>
        <p:grpSp>
          <p:nvGrpSpPr>
            <p:cNvPr id="155" name="Google Shape;155;p7"/>
            <p:cNvGrpSpPr/>
            <p:nvPr/>
          </p:nvGrpSpPr>
          <p:grpSpPr>
            <a:xfrm>
              <a:off x="7323714" y="4532162"/>
              <a:ext cx="399542" cy="1411680"/>
              <a:chOff x="7338008" y="1711396"/>
              <a:chExt cx="399542" cy="1411680"/>
            </a:xfrm>
          </p:grpSpPr>
          <p:sp>
            <p:nvSpPr>
              <p:cNvPr id="156" name="Google Shape;156;p7"/>
              <p:cNvSpPr txBox="1"/>
              <p:nvPr/>
            </p:nvSpPr>
            <p:spPr>
              <a:xfrm>
                <a:off x="7461860" y="1711396"/>
                <a:ext cx="267525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/>
              </a:p>
            </p:txBody>
          </p:sp>
          <p:sp>
            <p:nvSpPr>
              <p:cNvPr id="157" name="Google Shape;157;p7"/>
              <p:cNvSpPr txBox="1"/>
              <p:nvPr/>
            </p:nvSpPr>
            <p:spPr>
              <a:xfrm>
                <a:off x="7344493" y="1988169"/>
                <a:ext cx="393057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100</a:t>
                </a:r>
                <a:endParaRPr/>
              </a:p>
            </p:txBody>
          </p:sp>
          <p:sp>
            <p:nvSpPr>
              <p:cNvPr id="158" name="Google Shape;158;p7"/>
              <p:cNvSpPr txBox="1"/>
              <p:nvPr/>
            </p:nvSpPr>
            <p:spPr>
              <a:xfrm>
                <a:off x="7338008" y="2297367"/>
                <a:ext cx="393057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200</a:t>
                </a:r>
                <a:endParaRPr/>
              </a:p>
            </p:txBody>
          </p:sp>
          <p:sp>
            <p:nvSpPr>
              <p:cNvPr id="159" name="Google Shape;159;p7"/>
              <p:cNvSpPr txBox="1"/>
              <p:nvPr/>
            </p:nvSpPr>
            <p:spPr>
              <a:xfrm>
                <a:off x="7338008" y="2587110"/>
                <a:ext cx="393057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300</a:t>
                </a:r>
                <a:endParaRPr/>
              </a:p>
            </p:txBody>
          </p:sp>
          <p:sp>
            <p:nvSpPr>
              <p:cNvPr id="160" name="Google Shape;160;p7"/>
              <p:cNvSpPr txBox="1"/>
              <p:nvPr/>
            </p:nvSpPr>
            <p:spPr>
              <a:xfrm>
                <a:off x="7338008" y="2876855"/>
                <a:ext cx="393057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400</a:t>
                </a:r>
                <a:endParaRPr/>
              </a:p>
            </p:txBody>
          </p:sp>
        </p:grpSp>
        <p:grpSp>
          <p:nvGrpSpPr>
            <p:cNvPr id="161" name="Google Shape;161;p7"/>
            <p:cNvGrpSpPr/>
            <p:nvPr/>
          </p:nvGrpSpPr>
          <p:grpSpPr>
            <a:xfrm>
              <a:off x="7321692" y="3114082"/>
              <a:ext cx="399542" cy="1411680"/>
              <a:chOff x="7338008" y="1711396"/>
              <a:chExt cx="399542" cy="1411680"/>
            </a:xfrm>
          </p:grpSpPr>
          <p:sp>
            <p:nvSpPr>
              <p:cNvPr id="162" name="Google Shape;162;p7"/>
              <p:cNvSpPr txBox="1"/>
              <p:nvPr/>
            </p:nvSpPr>
            <p:spPr>
              <a:xfrm>
                <a:off x="7461860" y="1711396"/>
                <a:ext cx="267525" cy="246221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</a:t>
                </a:r>
                <a:endParaRPr/>
              </a:p>
            </p:txBody>
          </p:sp>
          <p:sp>
            <p:nvSpPr>
              <p:cNvPr id="163" name="Google Shape;163;p7"/>
              <p:cNvSpPr txBox="1"/>
              <p:nvPr/>
            </p:nvSpPr>
            <p:spPr>
              <a:xfrm>
                <a:off x="7344493" y="1988169"/>
                <a:ext cx="393057" cy="246221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100</a:t>
                </a:r>
                <a:endParaRPr/>
              </a:p>
            </p:txBody>
          </p:sp>
          <p:sp>
            <p:nvSpPr>
              <p:cNvPr id="164" name="Google Shape;164;p7"/>
              <p:cNvSpPr txBox="1"/>
              <p:nvPr/>
            </p:nvSpPr>
            <p:spPr>
              <a:xfrm>
                <a:off x="7338008" y="2297367"/>
                <a:ext cx="393057" cy="246221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200</a:t>
                </a:r>
                <a:endParaRPr/>
              </a:p>
            </p:txBody>
          </p:sp>
          <p:sp>
            <p:nvSpPr>
              <p:cNvPr id="165" name="Google Shape;165;p7"/>
              <p:cNvSpPr txBox="1"/>
              <p:nvPr/>
            </p:nvSpPr>
            <p:spPr>
              <a:xfrm>
                <a:off x="7338008" y="2587110"/>
                <a:ext cx="393057" cy="246221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300</a:t>
                </a:r>
                <a:endParaRPr/>
              </a:p>
            </p:txBody>
          </p:sp>
          <p:sp>
            <p:nvSpPr>
              <p:cNvPr id="166" name="Google Shape;166;p7"/>
              <p:cNvSpPr txBox="1"/>
              <p:nvPr/>
            </p:nvSpPr>
            <p:spPr>
              <a:xfrm>
                <a:off x="7338008" y="2876855"/>
                <a:ext cx="393057" cy="246221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400</a:t>
                </a:r>
                <a:endParaRPr/>
              </a:p>
            </p:txBody>
          </p:sp>
        </p:grpSp>
        <p:sp>
          <p:nvSpPr>
            <p:cNvPr id="167" name="Google Shape;167;p7"/>
            <p:cNvSpPr txBox="1"/>
            <p:nvPr/>
          </p:nvSpPr>
          <p:spPr>
            <a:xfrm rot="-5400000">
              <a:off x="6651982" y="3676481"/>
              <a:ext cx="1040031" cy="30777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Vol lost (ul)</a:t>
              </a:r>
              <a:endParaRPr/>
            </a:p>
          </p:txBody>
        </p:sp>
      </p:grpSp>
      <p:pic>
        <p:nvPicPr>
          <p:cNvPr id="168" name="Google Shape;168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43771" y="4913822"/>
            <a:ext cx="2967177" cy="988107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7"/>
          <p:cNvSpPr txBox="1"/>
          <p:nvPr/>
        </p:nvSpPr>
        <p:spPr>
          <a:xfrm>
            <a:off x="839701" y="1118810"/>
            <a:ext cx="4447641" cy="3661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Puck design is locked-down.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"/>
          <p:cNvSpPr txBox="1"/>
          <p:nvPr>
            <p:ph type="title"/>
          </p:nvPr>
        </p:nvSpPr>
        <p:spPr>
          <a:xfrm>
            <a:off x="223077" y="14990"/>
            <a:ext cx="5248693" cy="10758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Larger Filter Validation</a:t>
            </a:r>
            <a:endParaRPr/>
          </a:p>
        </p:txBody>
      </p:sp>
      <p:pic>
        <p:nvPicPr>
          <p:cNvPr id="176" name="Google Shape;17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7320" y="1595335"/>
            <a:ext cx="4033877" cy="3372769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grpSp>
        <p:nvGrpSpPr>
          <p:cNvPr id="177" name="Google Shape;177;p8"/>
          <p:cNvGrpSpPr/>
          <p:nvPr/>
        </p:nvGrpSpPr>
        <p:grpSpPr>
          <a:xfrm>
            <a:off x="5981017" y="1090825"/>
            <a:ext cx="5033149" cy="5470909"/>
            <a:chOff x="5981017" y="1090825"/>
            <a:chExt cx="5033149" cy="5470909"/>
          </a:xfrm>
        </p:grpSpPr>
        <p:sp>
          <p:nvSpPr>
            <p:cNvPr id="178" name="Google Shape;178;p8"/>
            <p:cNvSpPr/>
            <p:nvPr/>
          </p:nvSpPr>
          <p:spPr>
            <a:xfrm>
              <a:off x="5995549" y="1090825"/>
              <a:ext cx="4979862" cy="687880"/>
            </a:xfrm>
            <a:prstGeom prst="rect">
              <a:avLst/>
            </a:prstGeom>
            <a:solidFill>
              <a:srgbClr val="D8E2F3"/>
            </a:solidFill>
            <a:ln cap="flat" cmpd="sng" w="12700">
              <a:solidFill>
                <a:srgbClr val="B3C6E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5981017" y="1095670"/>
              <a:ext cx="4979862" cy="5466064"/>
            </a:xfrm>
            <a:prstGeom prst="rect">
              <a:avLst/>
            </a:prstGeom>
            <a:noFill/>
            <a:ln cap="flat" cmpd="sng" w="12700">
              <a:solidFill>
                <a:srgbClr val="B3C6E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0" name="Google Shape;180;p8"/>
            <p:cNvPicPr preferRelativeResize="0"/>
            <p:nvPr/>
          </p:nvPicPr>
          <p:blipFill rotWithShape="1">
            <a:blip r:embed="rId4">
              <a:alphaModFix/>
            </a:blip>
            <a:srcRect b="0" l="0" r="0" t="5150"/>
            <a:stretch/>
          </p:blipFill>
          <p:spPr>
            <a:xfrm>
              <a:off x="6208695" y="1883322"/>
              <a:ext cx="4683764" cy="44425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" name="Google Shape;181;p8"/>
            <p:cNvSpPr txBox="1"/>
            <p:nvPr/>
          </p:nvSpPr>
          <p:spPr>
            <a:xfrm>
              <a:off x="6208695" y="1163488"/>
              <a:ext cx="4805471" cy="5957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Validating Recovery of Target DNA for 47 mm filter housings</a:t>
              </a:r>
              <a:endParaRPr/>
            </a:p>
          </p:txBody>
        </p:sp>
        <p:sp>
          <p:nvSpPr>
            <p:cNvPr id="182" name="Google Shape;182;p8"/>
            <p:cNvSpPr txBox="1"/>
            <p:nvPr/>
          </p:nvSpPr>
          <p:spPr>
            <a:xfrm>
              <a:off x="7146950" y="5976718"/>
              <a:ext cx="797357" cy="27699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Anchovy</a:t>
              </a:r>
              <a:endParaRPr/>
            </a:p>
          </p:txBody>
        </p:sp>
        <p:sp>
          <p:nvSpPr>
            <p:cNvPr id="183" name="Google Shape;183;p8"/>
            <p:cNvSpPr txBox="1"/>
            <p:nvPr/>
          </p:nvSpPr>
          <p:spPr>
            <a:xfrm>
              <a:off x="7979977" y="6197497"/>
              <a:ext cx="776318" cy="33855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Target</a:t>
              </a:r>
              <a:endParaRPr/>
            </a:p>
          </p:txBody>
        </p:sp>
        <p:sp>
          <p:nvSpPr>
            <p:cNvPr id="184" name="Google Shape;184;p8"/>
            <p:cNvSpPr txBox="1"/>
            <p:nvPr/>
          </p:nvSpPr>
          <p:spPr>
            <a:xfrm>
              <a:off x="8712405" y="5984033"/>
              <a:ext cx="1097280" cy="27699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Rainbow Trout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9"/>
          <p:cNvSpPr txBox="1"/>
          <p:nvPr>
            <p:ph idx="4294967295" type="title"/>
          </p:nvPr>
        </p:nvSpPr>
        <p:spPr>
          <a:xfrm>
            <a:off x="226143" y="-108152"/>
            <a:ext cx="121920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6289"/>
              </a:buClr>
              <a:buSzPts val="4400"/>
              <a:buFont typeface="Calibri"/>
              <a:buNone/>
            </a:pPr>
            <a:r>
              <a:rPr lang="en-US">
                <a:solidFill>
                  <a:srgbClr val="2B6289"/>
                </a:solidFill>
              </a:rPr>
              <a:t>  Iterations with larger filter size</a:t>
            </a:r>
            <a:endParaRPr/>
          </a:p>
        </p:txBody>
      </p:sp>
      <p:sp>
        <p:nvSpPr>
          <p:cNvPr id="191" name="Google Shape;191;p9"/>
          <p:cNvSpPr txBox="1"/>
          <p:nvPr>
            <p:ph idx="1" type="body"/>
          </p:nvPr>
        </p:nvSpPr>
        <p:spPr>
          <a:xfrm>
            <a:off x="6712239" y="2563434"/>
            <a:ext cx="7233355" cy="1072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How to store and move pucks?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How to clean?</a:t>
            </a:r>
            <a:endParaRPr/>
          </a:p>
        </p:txBody>
      </p:sp>
      <p:pic>
        <p:nvPicPr>
          <p:cNvPr id="192" name="Google Shape;19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2221" y="1127446"/>
            <a:ext cx="5953940" cy="4465455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93" name="Google Shape;193;p9"/>
          <p:cNvSpPr txBox="1"/>
          <p:nvPr/>
        </p:nvSpPr>
        <p:spPr>
          <a:xfrm>
            <a:off x="632285" y="1217411"/>
            <a:ext cx="19085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June, 2023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2023-01-18T16:45:33Z</dcterms:created>
  <dc:creator>Kevan Yamahara</dc:creator>
</cp:coreProperties>
</file>