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7"/>
  </p:normalViewPr>
  <p:slideViewPr>
    <p:cSldViewPr snapToGrid="0">
      <p:cViewPr varScale="1">
        <p:scale>
          <a:sx n="54" d="100"/>
          <a:sy n="54" d="100"/>
        </p:scale>
        <p:origin x="96" y="2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Bowl of salad with fried rice, boiled eggs, and chopsticks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Bowl with salmon cakes, salad, and hummus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Bowl of pappardelle pasta with parsley butter, roasted hazelnuts, and shaved parmesan cheese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bowl of salad with fried rice, boiled eggs, and chopsticks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, and hummus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Bowl of pappardelle pasta with parsley butter, roasted hazelnuts, and shaved parmesan cheese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Air"/>
          <p:cNvSpPr txBox="1"/>
          <p:nvPr/>
        </p:nvSpPr>
        <p:spPr>
          <a:xfrm>
            <a:off x="6258528" y="5389645"/>
            <a:ext cx="1407609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Nitrogen</a:t>
            </a:r>
            <a:endParaRPr dirty="0"/>
          </a:p>
        </p:txBody>
      </p:sp>
      <p:sp>
        <p:nvSpPr>
          <p:cNvPr id="194" name="RNA Later…"/>
          <p:cNvSpPr txBox="1"/>
          <p:nvPr/>
        </p:nvSpPr>
        <p:spPr>
          <a:xfrm>
            <a:off x="7883535" y="4408859"/>
            <a:ext cx="1806233" cy="795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defRPr>
                <a:solidFill>
                  <a:srgbClr val="000000"/>
                </a:solidFill>
              </a:defRPr>
            </a:pPr>
            <a:r>
              <a:rPr dirty="0"/>
              <a:t>RNA Later</a:t>
            </a:r>
          </a:p>
          <a:p>
            <a:pPr algn="ctr">
              <a:defRPr sz="2100">
                <a:solidFill>
                  <a:srgbClr val="000000"/>
                </a:solidFill>
              </a:defRPr>
            </a:pPr>
            <a:r>
              <a:rPr dirty="0"/>
              <a:t>(preservative)</a:t>
            </a:r>
          </a:p>
        </p:txBody>
      </p:sp>
      <p:sp>
        <p:nvSpPr>
          <p:cNvPr id="195" name="Bleach…"/>
          <p:cNvSpPr txBox="1"/>
          <p:nvPr/>
        </p:nvSpPr>
        <p:spPr>
          <a:xfrm>
            <a:off x="11583443" y="4509779"/>
            <a:ext cx="1121627" cy="779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000000"/>
                </a:solidFill>
              </a:defRPr>
            </a:pPr>
            <a:r>
              <a:t>Bleach</a:t>
            </a:r>
          </a:p>
          <a:p>
            <a:pPr algn="ctr">
              <a:defRPr sz="2100">
                <a:solidFill>
                  <a:srgbClr val="000000"/>
                </a:solidFill>
              </a:defRPr>
            </a:pPr>
            <a:r>
              <a:t>(cleaner)</a:t>
            </a:r>
          </a:p>
        </p:txBody>
      </p:sp>
      <p:sp>
        <p:nvSpPr>
          <p:cNvPr id="196" name="Intake"/>
          <p:cNvSpPr txBox="1"/>
          <p:nvPr/>
        </p:nvSpPr>
        <p:spPr>
          <a:xfrm>
            <a:off x="4594357" y="10367120"/>
            <a:ext cx="944271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r>
              <a:rPr dirty="0"/>
              <a:t>Intake</a:t>
            </a:r>
          </a:p>
        </p:txBody>
      </p:sp>
      <p:sp>
        <p:nvSpPr>
          <p:cNvPr id="197" name="Exhaust"/>
          <p:cNvSpPr txBox="1"/>
          <p:nvPr/>
        </p:nvSpPr>
        <p:spPr>
          <a:xfrm>
            <a:off x="16329088" y="11765884"/>
            <a:ext cx="1209448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dirty="0"/>
              <a:t>Exhaust</a:t>
            </a:r>
          </a:p>
        </p:txBody>
      </p:sp>
      <p:grpSp>
        <p:nvGrpSpPr>
          <p:cNvPr id="210" name="Group"/>
          <p:cNvGrpSpPr/>
          <p:nvPr/>
        </p:nvGrpSpPr>
        <p:grpSpPr>
          <a:xfrm>
            <a:off x="15806628" y="9556351"/>
            <a:ext cx="2492605" cy="1918549"/>
            <a:chOff x="0" y="0"/>
            <a:chExt cx="2492604" cy="1918548"/>
          </a:xfrm>
        </p:grpSpPr>
        <p:sp>
          <p:nvSpPr>
            <p:cNvPr id="198" name="Rectangle"/>
            <p:cNvSpPr/>
            <p:nvPr/>
          </p:nvSpPr>
          <p:spPr>
            <a:xfrm rot="5397469">
              <a:off x="505679" y="743836"/>
              <a:ext cx="1283173" cy="645248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199" name="Line"/>
            <p:cNvSpPr/>
            <p:nvPr/>
          </p:nvSpPr>
          <p:spPr>
            <a:xfrm flipV="1">
              <a:off x="824604" y="1015411"/>
              <a:ext cx="645248" cy="476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00" name="Line"/>
            <p:cNvSpPr/>
            <p:nvPr/>
          </p:nvSpPr>
          <p:spPr>
            <a:xfrm>
              <a:off x="830993" y="1363655"/>
              <a:ext cx="632982" cy="467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01" name="Line"/>
            <p:cNvSpPr/>
            <p:nvPr/>
          </p:nvSpPr>
          <p:spPr>
            <a:xfrm rot="5397469">
              <a:off x="946830" y="131671"/>
              <a:ext cx="421168" cy="157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594"/>
                  </a:moveTo>
                  <a:lnTo>
                    <a:pt x="5926" y="13438"/>
                  </a:lnTo>
                  <a:lnTo>
                    <a:pt x="6523" y="7540"/>
                  </a:lnTo>
                  <a:lnTo>
                    <a:pt x="7948" y="17899"/>
                  </a:lnTo>
                  <a:lnTo>
                    <a:pt x="9183" y="4138"/>
                  </a:lnTo>
                  <a:lnTo>
                    <a:pt x="10811" y="19779"/>
                  </a:lnTo>
                  <a:lnTo>
                    <a:pt x="12267" y="0"/>
                  </a:lnTo>
                  <a:lnTo>
                    <a:pt x="13841" y="21600"/>
                  </a:lnTo>
                  <a:lnTo>
                    <a:pt x="15729" y="12262"/>
                  </a:lnTo>
                  <a:lnTo>
                    <a:pt x="21600" y="12262"/>
                  </a:ln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204" name="Group"/>
            <p:cNvGrpSpPr/>
            <p:nvPr/>
          </p:nvGrpSpPr>
          <p:grpSpPr>
            <a:xfrm rot="5397469">
              <a:off x="404838" y="256723"/>
              <a:ext cx="139754" cy="949328"/>
              <a:chOff x="0" y="0"/>
              <a:chExt cx="139752" cy="949327"/>
            </a:xfrm>
          </p:grpSpPr>
          <p:sp>
            <p:nvSpPr>
              <p:cNvPr id="202" name="Line"/>
              <p:cNvSpPr/>
              <p:nvPr/>
            </p:nvSpPr>
            <p:spPr>
              <a:xfrm flipH="1">
                <a:off x="69876" y="-1"/>
                <a:ext cx="1" cy="94932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03" name="Line"/>
              <p:cNvSpPr/>
              <p:nvPr/>
            </p:nvSpPr>
            <p:spPr>
              <a:xfrm flipV="1">
                <a:off x="-1" y="980"/>
                <a:ext cx="139754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07" name="Group"/>
            <p:cNvGrpSpPr/>
            <p:nvPr/>
          </p:nvGrpSpPr>
          <p:grpSpPr>
            <a:xfrm rot="5397469">
              <a:off x="1828621" y="136283"/>
              <a:ext cx="139753" cy="1188112"/>
              <a:chOff x="0" y="0"/>
              <a:chExt cx="139752" cy="1188111"/>
            </a:xfrm>
          </p:grpSpPr>
          <p:sp>
            <p:nvSpPr>
              <p:cNvPr id="205" name="Line"/>
              <p:cNvSpPr/>
              <p:nvPr/>
            </p:nvSpPr>
            <p:spPr>
              <a:xfrm flipV="1">
                <a:off x="69875" y="-1"/>
                <a:ext cx="1" cy="118771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06" name="Line"/>
              <p:cNvSpPr/>
              <p:nvPr/>
            </p:nvSpPr>
            <p:spPr>
              <a:xfrm flipV="1">
                <a:off x="-1" y="1188110"/>
                <a:ext cx="139754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208" name="Line"/>
            <p:cNvSpPr/>
            <p:nvPr/>
          </p:nvSpPr>
          <p:spPr>
            <a:xfrm>
              <a:off x="1262749" y="1708759"/>
              <a:ext cx="210099" cy="209790"/>
            </a:xfrm>
            <a:prstGeom prst="line">
              <a:avLst/>
            </a:prstGeom>
            <a:noFill/>
            <a:ln w="25400" cap="flat">
              <a:solidFill>
                <a:srgbClr val="0433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09" name="Square"/>
            <p:cNvSpPr/>
            <p:nvPr/>
          </p:nvSpPr>
          <p:spPr>
            <a:xfrm rot="5397469">
              <a:off x="1268607" y="1708515"/>
              <a:ext cx="198380" cy="205281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223" name="Group"/>
          <p:cNvGrpSpPr/>
          <p:nvPr/>
        </p:nvGrpSpPr>
        <p:grpSpPr>
          <a:xfrm>
            <a:off x="6319428" y="6204592"/>
            <a:ext cx="1352551" cy="1757020"/>
            <a:chOff x="0" y="0"/>
            <a:chExt cx="1352550" cy="1757019"/>
          </a:xfrm>
        </p:grpSpPr>
        <p:sp>
          <p:nvSpPr>
            <p:cNvPr id="211" name="Rectangle"/>
            <p:cNvSpPr/>
            <p:nvPr/>
          </p:nvSpPr>
          <p:spPr>
            <a:xfrm>
              <a:off x="299456" y="721072"/>
              <a:ext cx="904537" cy="454850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12" name="Line"/>
            <p:cNvSpPr/>
            <p:nvPr/>
          </p:nvSpPr>
          <p:spPr>
            <a:xfrm flipV="1">
              <a:off x="715906" y="721072"/>
              <a:ext cx="1" cy="454850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13" name="Line"/>
            <p:cNvSpPr/>
            <p:nvPr/>
          </p:nvSpPr>
          <p:spPr>
            <a:xfrm>
              <a:off x="961389" y="725395"/>
              <a:ext cx="1" cy="446204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14" name="Line"/>
            <p:cNvSpPr/>
            <p:nvPr/>
          </p:nvSpPr>
          <p:spPr>
            <a:xfrm>
              <a:off x="0" y="885231"/>
              <a:ext cx="296890" cy="111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594"/>
                  </a:moveTo>
                  <a:lnTo>
                    <a:pt x="5926" y="13438"/>
                  </a:lnTo>
                  <a:lnTo>
                    <a:pt x="6523" y="7540"/>
                  </a:lnTo>
                  <a:lnTo>
                    <a:pt x="7948" y="17899"/>
                  </a:lnTo>
                  <a:lnTo>
                    <a:pt x="9183" y="4138"/>
                  </a:lnTo>
                  <a:lnTo>
                    <a:pt x="10811" y="19779"/>
                  </a:lnTo>
                  <a:lnTo>
                    <a:pt x="12267" y="0"/>
                  </a:lnTo>
                  <a:lnTo>
                    <a:pt x="13841" y="21600"/>
                  </a:lnTo>
                  <a:lnTo>
                    <a:pt x="15729" y="12262"/>
                  </a:lnTo>
                  <a:lnTo>
                    <a:pt x="21600" y="12262"/>
                  </a:ln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217" name="Group"/>
            <p:cNvGrpSpPr/>
            <p:nvPr/>
          </p:nvGrpSpPr>
          <p:grpSpPr>
            <a:xfrm>
              <a:off x="465918" y="1087817"/>
              <a:ext cx="98515" cy="669203"/>
              <a:chOff x="0" y="0"/>
              <a:chExt cx="98514" cy="669201"/>
            </a:xfrm>
          </p:grpSpPr>
          <p:sp>
            <p:nvSpPr>
              <p:cNvPr id="215" name="Line"/>
              <p:cNvSpPr/>
              <p:nvPr/>
            </p:nvSpPr>
            <p:spPr>
              <a:xfrm flipH="1">
                <a:off x="49257" y="0"/>
                <a:ext cx="1" cy="66920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16" name="Line"/>
              <p:cNvSpPr/>
              <p:nvPr/>
            </p:nvSpPr>
            <p:spPr>
              <a:xfrm>
                <a:off x="0" y="691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20" name="Group"/>
            <p:cNvGrpSpPr/>
            <p:nvPr/>
          </p:nvGrpSpPr>
          <p:grpSpPr>
            <a:xfrm>
              <a:off x="465918" y="-1"/>
              <a:ext cx="98515" cy="837527"/>
              <a:chOff x="0" y="0"/>
              <a:chExt cx="98514" cy="837525"/>
            </a:xfrm>
          </p:grpSpPr>
          <p:sp>
            <p:nvSpPr>
              <p:cNvPr id="218" name="Line"/>
              <p:cNvSpPr/>
              <p:nvPr/>
            </p:nvSpPr>
            <p:spPr>
              <a:xfrm flipH="1" flipV="1">
                <a:off x="49257" y="-1"/>
                <a:ext cx="1" cy="83724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19" name="Line"/>
              <p:cNvSpPr/>
              <p:nvPr/>
            </p:nvSpPr>
            <p:spPr>
              <a:xfrm>
                <a:off x="0" y="837525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221" name="Line"/>
            <p:cNvSpPr/>
            <p:nvPr/>
          </p:nvSpPr>
          <p:spPr>
            <a:xfrm flipV="1">
              <a:off x="1204556" y="719429"/>
              <a:ext cx="147995" cy="147995"/>
            </a:xfrm>
            <a:prstGeom prst="line">
              <a:avLst/>
            </a:prstGeom>
            <a:noFill/>
            <a:ln w="25400" cap="flat">
              <a:solidFill>
                <a:srgbClr val="0433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22" name="Square"/>
            <p:cNvSpPr/>
            <p:nvPr/>
          </p:nvSpPr>
          <p:spPr>
            <a:xfrm>
              <a:off x="1206870" y="721072"/>
              <a:ext cx="139843" cy="144708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236" name="Group"/>
          <p:cNvGrpSpPr/>
          <p:nvPr/>
        </p:nvGrpSpPr>
        <p:grpSpPr>
          <a:xfrm>
            <a:off x="8211708" y="6204901"/>
            <a:ext cx="1352551" cy="1757020"/>
            <a:chOff x="0" y="0"/>
            <a:chExt cx="1352550" cy="1757019"/>
          </a:xfrm>
        </p:grpSpPr>
        <p:sp>
          <p:nvSpPr>
            <p:cNvPr id="224" name="Rectangle"/>
            <p:cNvSpPr/>
            <p:nvPr/>
          </p:nvSpPr>
          <p:spPr>
            <a:xfrm>
              <a:off x="299456" y="721072"/>
              <a:ext cx="904537" cy="454850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25" name="Line"/>
            <p:cNvSpPr/>
            <p:nvPr/>
          </p:nvSpPr>
          <p:spPr>
            <a:xfrm flipV="1">
              <a:off x="715906" y="721072"/>
              <a:ext cx="1" cy="454850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26" name="Line"/>
            <p:cNvSpPr/>
            <p:nvPr/>
          </p:nvSpPr>
          <p:spPr>
            <a:xfrm>
              <a:off x="961389" y="725395"/>
              <a:ext cx="1" cy="446204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27" name="Line"/>
            <p:cNvSpPr/>
            <p:nvPr/>
          </p:nvSpPr>
          <p:spPr>
            <a:xfrm>
              <a:off x="0" y="885231"/>
              <a:ext cx="296890" cy="111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594"/>
                  </a:moveTo>
                  <a:lnTo>
                    <a:pt x="5926" y="13438"/>
                  </a:lnTo>
                  <a:lnTo>
                    <a:pt x="6523" y="7540"/>
                  </a:lnTo>
                  <a:lnTo>
                    <a:pt x="7948" y="17899"/>
                  </a:lnTo>
                  <a:lnTo>
                    <a:pt x="9183" y="4138"/>
                  </a:lnTo>
                  <a:lnTo>
                    <a:pt x="10811" y="19779"/>
                  </a:lnTo>
                  <a:lnTo>
                    <a:pt x="12267" y="0"/>
                  </a:lnTo>
                  <a:lnTo>
                    <a:pt x="13841" y="21600"/>
                  </a:lnTo>
                  <a:lnTo>
                    <a:pt x="15729" y="12262"/>
                  </a:lnTo>
                  <a:lnTo>
                    <a:pt x="21600" y="12262"/>
                  </a:ln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230" name="Group"/>
            <p:cNvGrpSpPr/>
            <p:nvPr/>
          </p:nvGrpSpPr>
          <p:grpSpPr>
            <a:xfrm>
              <a:off x="465918" y="1087817"/>
              <a:ext cx="98515" cy="669203"/>
              <a:chOff x="0" y="0"/>
              <a:chExt cx="98514" cy="669201"/>
            </a:xfrm>
          </p:grpSpPr>
          <p:sp>
            <p:nvSpPr>
              <p:cNvPr id="228" name="Line"/>
              <p:cNvSpPr/>
              <p:nvPr/>
            </p:nvSpPr>
            <p:spPr>
              <a:xfrm flipH="1">
                <a:off x="49257" y="0"/>
                <a:ext cx="1" cy="66920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29" name="Line"/>
              <p:cNvSpPr/>
              <p:nvPr/>
            </p:nvSpPr>
            <p:spPr>
              <a:xfrm>
                <a:off x="0" y="691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33" name="Group"/>
            <p:cNvGrpSpPr/>
            <p:nvPr/>
          </p:nvGrpSpPr>
          <p:grpSpPr>
            <a:xfrm>
              <a:off x="465918" y="-1"/>
              <a:ext cx="98515" cy="837527"/>
              <a:chOff x="0" y="0"/>
              <a:chExt cx="98514" cy="837525"/>
            </a:xfrm>
          </p:grpSpPr>
          <p:sp>
            <p:nvSpPr>
              <p:cNvPr id="231" name="Line"/>
              <p:cNvSpPr/>
              <p:nvPr/>
            </p:nvSpPr>
            <p:spPr>
              <a:xfrm flipH="1" flipV="1">
                <a:off x="49257" y="-1"/>
                <a:ext cx="1" cy="83724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32" name="Line"/>
              <p:cNvSpPr/>
              <p:nvPr/>
            </p:nvSpPr>
            <p:spPr>
              <a:xfrm>
                <a:off x="0" y="837525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234" name="Line"/>
            <p:cNvSpPr/>
            <p:nvPr/>
          </p:nvSpPr>
          <p:spPr>
            <a:xfrm flipV="1">
              <a:off x="1204556" y="719429"/>
              <a:ext cx="147995" cy="147994"/>
            </a:xfrm>
            <a:prstGeom prst="line">
              <a:avLst/>
            </a:prstGeom>
            <a:noFill/>
            <a:ln w="25400" cap="flat">
              <a:solidFill>
                <a:srgbClr val="0433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35" name="Square"/>
            <p:cNvSpPr/>
            <p:nvPr/>
          </p:nvSpPr>
          <p:spPr>
            <a:xfrm>
              <a:off x="1206871" y="721072"/>
              <a:ext cx="139842" cy="144708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249" name="Group"/>
          <p:cNvGrpSpPr/>
          <p:nvPr/>
        </p:nvGrpSpPr>
        <p:grpSpPr>
          <a:xfrm>
            <a:off x="11898809" y="6145483"/>
            <a:ext cx="1352552" cy="1757020"/>
            <a:chOff x="0" y="0"/>
            <a:chExt cx="1352550" cy="1757019"/>
          </a:xfrm>
        </p:grpSpPr>
        <p:sp>
          <p:nvSpPr>
            <p:cNvPr id="237" name="Rectangle"/>
            <p:cNvSpPr/>
            <p:nvPr/>
          </p:nvSpPr>
          <p:spPr>
            <a:xfrm>
              <a:off x="299456" y="721072"/>
              <a:ext cx="904537" cy="454850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38" name="Line"/>
            <p:cNvSpPr/>
            <p:nvPr/>
          </p:nvSpPr>
          <p:spPr>
            <a:xfrm flipV="1">
              <a:off x="715906" y="721072"/>
              <a:ext cx="1" cy="454850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39" name="Line"/>
            <p:cNvSpPr/>
            <p:nvPr/>
          </p:nvSpPr>
          <p:spPr>
            <a:xfrm>
              <a:off x="961389" y="725395"/>
              <a:ext cx="1" cy="446204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40" name="Line"/>
            <p:cNvSpPr/>
            <p:nvPr/>
          </p:nvSpPr>
          <p:spPr>
            <a:xfrm>
              <a:off x="0" y="885231"/>
              <a:ext cx="296890" cy="111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594"/>
                  </a:moveTo>
                  <a:lnTo>
                    <a:pt x="5926" y="13438"/>
                  </a:lnTo>
                  <a:lnTo>
                    <a:pt x="6523" y="7540"/>
                  </a:lnTo>
                  <a:lnTo>
                    <a:pt x="7948" y="17899"/>
                  </a:lnTo>
                  <a:lnTo>
                    <a:pt x="9183" y="4138"/>
                  </a:lnTo>
                  <a:lnTo>
                    <a:pt x="10811" y="19779"/>
                  </a:lnTo>
                  <a:lnTo>
                    <a:pt x="12267" y="0"/>
                  </a:lnTo>
                  <a:lnTo>
                    <a:pt x="13841" y="21600"/>
                  </a:lnTo>
                  <a:lnTo>
                    <a:pt x="15729" y="12262"/>
                  </a:lnTo>
                  <a:lnTo>
                    <a:pt x="21600" y="12262"/>
                  </a:ln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243" name="Group"/>
            <p:cNvGrpSpPr/>
            <p:nvPr/>
          </p:nvGrpSpPr>
          <p:grpSpPr>
            <a:xfrm>
              <a:off x="465918" y="1087817"/>
              <a:ext cx="98515" cy="669203"/>
              <a:chOff x="0" y="0"/>
              <a:chExt cx="98514" cy="669201"/>
            </a:xfrm>
          </p:grpSpPr>
          <p:sp>
            <p:nvSpPr>
              <p:cNvPr id="241" name="Line"/>
              <p:cNvSpPr/>
              <p:nvPr/>
            </p:nvSpPr>
            <p:spPr>
              <a:xfrm flipH="1">
                <a:off x="49257" y="0"/>
                <a:ext cx="1" cy="66920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42" name="Line"/>
              <p:cNvSpPr/>
              <p:nvPr/>
            </p:nvSpPr>
            <p:spPr>
              <a:xfrm>
                <a:off x="0" y="691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46" name="Group"/>
            <p:cNvGrpSpPr/>
            <p:nvPr/>
          </p:nvGrpSpPr>
          <p:grpSpPr>
            <a:xfrm>
              <a:off x="465918" y="-1"/>
              <a:ext cx="98515" cy="837527"/>
              <a:chOff x="0" y="0"/>
              <a:chExt cx="98514" cy="837525"/>
            </a:xfrm>
          </p:grpSpPr>
          <p:sp>
            <p:nvSpPr>
              <p:cNvPr id="244" name="Line"/>
              <p:cNvSpPr/>
              <p:nvPr/>
            </p:nvSpPr>
            <p:spPr>
              <a:xfrm flipH="1" flipV="1">
                <a:off x="49257" y="-1"/>
                <a:ext cx="1" cy="83724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45" name="Line"/>
              <p:cNvSpPr/>
              <p:nvPr/>
            </p:nvSpPr>
            <p:spPr>
              <a:xfrm>
                <a:off x="0" y="837525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247" name="Line"/>
            <p:cNvSpPr/>
            <p:nvPr/>
          </p:nvSpPr>
          <p:spPr>
            <a:xfrm flipV="1">
              <a:off x="1204556" y="719429"/>
              <a:ext cx="147995" cy="147994"/>
            </a:xfrm>
            <a:prstGeom prst="line">
              <a:avLst/>
            </a:prstGeom>
            <a:noFill/>
            <a:ln w="25400" cap="flat">
              <a:solidFill>
                <a:srgbClr val="0433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48" name="Square"/>
            <p:cNvSpPr/>
            <p:nvPr/>
          </p:nvSpPr>
          <p:spPr>
            <a:xfrm>
              <a:off x="1206871" y="721072"/>
              <a:ext cx="139842" cy="144708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262" name="Group"/>
          <p:cNvGrpSpPr/>
          <p:nvPr/>
        </p:nvGrpSpPr>
        <p:grpSpPr>
          <a:xfrm>
            <a:off x="3919265" y="8165297"/>
            <a:ext cx="2492605" cy="1918549"/>
            <a:chOff x="0" y="0"/>
            <a:chExt cx="2492604" cy="1918548"/>
          </a:xfrm>
        </p:grpSpPr>
        <p:sp>
          <p:nvSpPr>
            <p:cNvPr id="250" name="Rectangle"/>
            <p:cNvSpPr/>
            <p:nvPr/>
          </p:nvSpPr>
          <p:spPr>
            <a:xfrm rot="5397469">
              <a:off x="505679" y="743836"/>
              <a:ext cx="1283173" cy="645248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51" name="Line"/>
            <p:cNvSpPr/>
            <p:nvPr/>
          </p:nvSpPr>
          <p:spPr>
            <a:xfrm flipV="1">
              <a:off x="824604" y="1015411"/>
              <a:ext cx="645248" cy="476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52" name="Line"/>
            <p:cNvSpPr/>
            <p:nvPr/>
          </p:nvSpPr>
          <p:spPr>
            <a:xfrm>
              <a:off x="830993" y="1363655"/>
              <a:ext cx="632982" cy="467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53" name="Line"/>
            <p:cNvSpPr/>
            <p:nvPr/>
          </p:nvSpPr>
          <p:spPr>
            <a:xfrm rot="5397469">
              <a:off x="946830" y="131671"/>
              <a:ext cx="421168" cy="157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594"/>
                  </a:moveTo>
                  <a:lnTo>
                    <a:pt x="5926" y="13438"/>
                  </a:lnTo>
                  <a:lnTo>
                    <a:pt x="6523" y="7540"/>
                  </a:lnTo>
                  <a:lnTo>
                    <a:pt x="7948" y="17899"/>
                  </a:lnTo>
                  <a:lnTo>
                    <a:pt x="9183" y="4138"/>
                  </a:lnTo>
                  <a:lnTo>
                    <a:pt x="10811" y="19779"/>
                  </a:lnTo>
                  <a:lnTo>
                    <a:pt x="12267" y="0"/>
                  </a:lnTo>
                  <a:lnTo>
                    <a:pt x="13841" y="21600"/>
                  </a:lnTo>
                  <a:lnTo>
                    <a:pt x="15729" y="12262"/>
                  </a:lnTo>
                  <a:lnTo>
                    <a:pt x="21600" y="12262"/>
                  </a:ln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256" name="Group"/>
            <p:cNvGrpSpPr/>
            <p:nvPr/>
          </p:nvGrpSpPr>
          <p:grpSpPr>
            <a:xfrm rot="5397469">
              <a:off x="404838" y="256723"/>
              <a:ext cx="139754" cy="949328"/>
              <a:chOff x="0" y="0"/>
              <a:chExt cx="139752" cy="949327"/>
            </a:xfrm>
          </p:grpSpPr>
          <p:sp>
            <p:nvSpPr>
              <p:cNvPr id="254" name="Line"/>
              <p:cNvSpPr/>
              <p:nvPr/>
            </p:nvSpPr>
            <p:spPr>
              <a:xfrm flipH="1">
                <a:off x="69876" y="0"/>
                <a:ext cx="1" cy="949328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55" name="Line"/>
              <p:cNvSpPr/>
              <p:nvPr/>
            </p:nvSpPr>
            <p:spPr>
              <a:xfrm flipV="1">
                <a:off x="-1" y="980"/>
                <a:ext cx="139754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59" name="Group"/>
            <p:cNvGrpSpPr/>
            <p:nvPr/>
          </p:nvGrpSpPr>
          <p:grpSpPr>
            <a:xfrm rot="5397469">
              <a:off x="1828621" y="136283"/>
              <a:ext cx="139753" cy="1188112"/>
              <a:chOff x="0" y="0"/>
              <a:chExt cx="139752" cy="1188111"/>
            </a:xfrm>
          </p:grpSpPr>
          <p:sp>
            <p:nvSpPr>
              <p:cNvPr id="257" name="Line"/>
              <p:cNvSpPr/>
              <p:nvPr/>
            </p:nvSpPr>
            <p:spPr>
              <a:xfrm flipH="1" flipV="1">
                <a:off x="69875" y="0"/>
                <a:ext cx="1" cy="1187714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58" name="Line"/>
              <p:cNvSpPr/>
              <p:nvPr/>
            </p:nvSpPr>
            <p:spPr>
              <a:xfrm flipV="1">
                <a:off x="-1" y="1188111"/>
                <a:ext cx="139754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260" name="Line"/>
            <p:cNvSpPr/>
            <p:nvPr/>
          </p:nvSpPr>
          <p:spPr>
            <a:xfrm>
              <a:off x="1262749" y="1708759"/>
              <a:ext cx="210099" cy="209790"/>
            </a:xfrm>
            <a:prstGeom prst="line">
              <a:avLst/>
            </a:prstGeom>
            <a:noFill/>
            <a:ln w="25400" cap="flat">
              <a:solidFill>
                <a:srgbClr val="0433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61" name="Square"/>
            <p:cNvSpPr/>
            <p:nvPr/>
          </p:nvSpPr>
          <p:spPr>
            <a:xfrm rot="5397469">
              <a:off x="1268607" y="1708515"/>
              <a:ext cx="198380" cy="205281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sp>
        <p:nvSpPr>
          <p:cNvPr id="263" name="Line"/>
          <p:cNvSpPr/>
          <p:nvPr/>
        </p:nvSpPr>
        <p:spPr>
          <a:xfrm flipV="1">
            <a:off x="10786637" y="8833874"/>
            <a:ext cx="8983540" cy="7258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267" name="Group"/>
          <p:cNvGrpSpPr/>
          <p:nvPr/>
        </p:nvGrpSpPr>
        <p:grpSpPr>
          <a:xfrm>
            <a:off x="14919560" y="9859502"/>
            <a:ext cx="825354" cy="825353"/>
            <a:chOff x="0" y="0"/>
            <a:chExt cx="825352" cy="825352"/>
          </a:xfrm>
        </p:grpSpPr>
        <p:sp>
          <p:nvSpPr>
            <p:cNvPr id="264" name="Circle"/>
            <p:cNvSpPr/>
            <p:nvPr/>
          </p:nvSpPr>
          <p:spPr>
            <a:xfrm>
              <a:off x="0" y="0"/>
              <a:ext cx="825353" cy="825353"/>
            </a:xfrm>
            <a:prstGeom prst="ellipse">
              <a:avLst/>
            </a:prstGeom>
            <a:solidFill>
              <a:srgbClr val="FFFFFF"/>
            </a:solidFill>
            <a:ln w="88900" cap="flat">
              <a:solidFill>
                <a:schemeClr val="accent1">
                  <a:hueOff val="114395"/>
                  <a:lumOff val="-24975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65" name="Line"/>
            <p:cNvSpPr/>
            <p:nvPr/>
          </p:nvSpPr>
          <p:spPr>
            <a:xfrm flipV="1">
              <a:off x="138646" y="140882"/>
              <a:ext cx="543587" cy="543587"/>
            </a:xfrm>
            <a:prstGeom prst="line">
              <a:avLst/>
            </a:prstGeom>
            <a:noFill/>
            <a:ln w="63500" cap="flat">
              <a:solidFill>
                <a:schemeClr val="accent1">
                  <a:hueOff val="114395"/>
                  <a:lumOff val="-24975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66" name="Line"/>
            <p:cNvSpPr/>
            <p:nvPr/>
          </p:nvSpPr>
          <p:spPr>
            <a:xfrm flipH="1" flipV="1">
              <a:off x="138646" y="140883"/>
              <a:ext cx="543586" cy="543586"/>
            </a:xfrm>
            <a:prstGeom prst="line">
              <a:avLst/>
            </a:prstGeom>
            <a:noFill/>
            <a:ln w="63500" cap="flat">
              <a:solidFill>
                <a:schemeClr val="accent1">
                  <a:hueOff val="114395"/>
                  <a:lumOff val="-24975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268" name="Flow…"/>
          <p:cNvSpPr txBox="1"/>
          <p:nvPr/>
        </p:nvSpPr>
        <p:spPr>
          <a:xfrm>
            <a:off x="14901706" y="10839044"/>
            <a:ext cx="964566" cy="766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lnSpc>
                <a:spcPts val="2600"/>
              </a:lnSpc>
              <a:defRPr sz="2600"/>
            </a:pPr>
            <a:r>
              <a:rPr dirty="0"/>
              <a:t>Flow</a:t>
            </a:r>
          </a:p>
          <a:p>
            <a:pPr algn="ctr">
              <a:lnSpc>
                <a:spcPts val="2600"/>
              </a:lnSpc>
              <a:defRPr sz="2600"/>
            </a:pPr>
            <a:r>
              <a:rPr dirty="0"/>
              <a:t>meter</a:t>
            </a:r>
          </a:p>
        </p:txBody>
      </p:sp>
      <p:sp>
        <p:nvSpPr>
          <p:cNvPr id="276" name="Rectangle"/>
          <p:cNvSpPr/>
          <p:nvPr/>
        </p:nvSpPr>
        <p:spPr>
          <a:xfrm>
            <a:off x="6213748" y="8002975"/>
            <a:ext cx="3563550" cy="1377399"/>
          </a:xfrm>
          <a:prstGeom prst="rect">
            <a:avLst/>
          </a:prstGeom>
          <a:ln w="63500">
            <a:solidFill>
              <a:schemeClr val="accent3">
                <a:hueOff val="362282"/>
                <a:satOff val="31803"/>
                <a:lumOff val="-18242"/>
              </a:schemeClr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grpSp>
        <p:nvGrpSpPr>
          <p:cNvPr id="279" name="Group"/>
          <p:cNvGrpSpPr/>
          <p:nvPr/>
        </p:nvGrpSpPr>
        <p:grpSpPr>
          <a:xfrm>
            <a:off x="6765452" y="8444872"/>
            <a:ext cx="143004" cy="436331"/>
            <a:chOff x="0" y="0"/>
            <a:chExt cx="143002" cy="436329"/>
          </a:xfrm>
        </p:grpSpPr>
        <p:sp>
          <p:nvSpPr>
            <p:cNvPr id="277" name="Circle"/>
            <p:cNvSpPr/>
            <p:nvPr/>
          </p:nvSpPr>
          <p:spPr>
            <a:xfrm>
              <a:off x="0" y="0"/>
              <a:ext cx="143003" cy="143003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78" name="Line"/>
            <p:cNvSpPr/>
            <p:nvPr/>
          </p:nvSpPr>
          <p:spPr>
            <a:xfrm flipV="1">
              <a:off x="65467" y="140412"/>
              <a:ext cx="1" cy="295918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grpSp>
        <p:nvGrpSpPr>
          <p:cNvPr id="282" name="Group"/>
          <p:cNvGrpSpPr/>
          <p:nvPr/>
        </p:nvGrpSpPr>
        <p:grpSpPr>
          <a:xfrm>
            <a:off x="8657752" y="8444872"/>
            <a:ext cx="143003" cy="436331"/>
            <a:chOff x="0" y="0"/>
            <a:chExt cx="143002" cy="436329"/>
          </a:xfrm>
        </p:grpSpPr>
        <p:sp>
          <p:nvSpPr>
            <p:cNvPr id="280" name="Circle"/>
            <p:cNvSpPr/>
            <p:nvPr/>
          </p:nvSpPr>
          <p:spPr>
            <a:xfrm>
              <a:off x="0" y="0"/>
              <a:ext cx="143003" cy="143003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81" name="Line"/>
            <p:cNvSpPr/>
            <p:nvPr/>
          </p:nvSpPr>
          <p:spPr>
            <a:xfrm flipV="1">
              <a:off x="65467" y="140412"/>
              <a:ext cx="1" cy="295918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283" name="Duckbill valve…"/>
          <p:cNvSpPr txBox="1"/>
          <p:nvPr/>
        </p:nvSpPr>
        <p:spPr>
          <a:xfrm>
            <a:off x="7292617" y="8224614"/>
            <a:ext cx="873636" cy="502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ctr">
              <a:defRPr sz="1300">
                <a:solidFill>
                  <a:srgbClr val="000000"/>
                </a:solidFill>
              </a:defRPr>
            </a:pPr>
            <a:r>
              <a:rPr lang="en-US" dirty="0"/>
              <a:t>Upstream </a:t>
            </a:r>
          </a:p>
          <a:p>
            <a:pPr algn="ctr">
              <a:defRPr sz="1300">
                <a:solidFill>
                  <a:srgbClr val="000000"/>
                </a:solidFill>
              </a:defRPr>
            </a:pPr>
            <a:r>
              <a:rPr lang="en-US" dirty="0"/>
              <a:t>M</a:t>
            </a:r>
            <a:r>
              <a:rPr dirty="0"/>
              <a:t>anifold</a:t>
            </a:r>
          </a:p>
        </p:txBody>
      </p:sp>
      <p:grpSp>
        <p:nvGrpSpPr>
          <p:cNvPr id="287" name="Group"/>
          <p:cNvGrpSpPr/>
          <p:nvPr/>
        </p:nvGrpSpPr>
        <p:grpSpPr>
          <a:xfrm>
            <a:off x="6718870" y="7940575"/>
            <a:ext cx="236168" cy="550493"/>
            <a:chOff x="0" y="0"/>
            <a:chExt cx="236167" cy="550491"/>
          </a:xfrm>
        </p:grpSpPr>
        <p:sp>
          <p:nvSpPr>
            <p:cNvPr id="284" name="Line"/>
            <p:cNvSpPr/>
            <p:nvPr/>
          </p:nvSpPr>
          <p:spPr>
            <a:xfrm flipV="1">
              <a:off x="115193" y="0"/>
              <a:ext cx="1" cy="43633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85" name="Line"/>
            <p:cNvSpPr/>
            <p:nvPr/>
          </p:nvSpPr>
          <p:spPr>
            <a:xfrm flipV="1">
              <a:off x="0" y="422274"/>
              <a:ext cx="125043" cy="12504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86" name="Line"/>
            <p:cNvSpPr/>
            <p:nvPr/>
          </p:nvSpPr>
          <p:spPr>
            <a:xfrm flipH="1" flipV="1">
              <a:off x="111125" y="425449"/>
              <a:ext cx="125043" cy="12504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grpSp>
        <p:nvGrpSpPr>
          <p:cNvPr id="291" name="Group"/>
          <p:cNvGrpSpPr/>
          <p:nvPr/>
        </p:nvGrpSpPr>
        <p:grpSpPr>
          <a:xfrm>
            <a:off x="8611170" y="7940575"/>
            <a:ext cx="236168" cy="550493"/>
            <a:chOff x="0" y="0"/>
            <a:chExt cx="236167" cy="550491"/>
          </a:xfrm>
        </p:grpSpPr>
        <p:sp>
          <p:nvSpPr>
            <p:cNvPr id="288" name="Line"/>
            <p:cNvSpPr/>
            <p:nvPr/>
          </p:nvSpPr>
          <p:spPr>
            <a:xfrm flipV="1">
              <a:off x="115193" y="0"/>
              <a:ext cx="1" cy="43633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89" name="Line"/>
            <p:cNvSpPr/>
            <p:nvPr/>
          </p:nvSpPr>
          <p:spPr>
            <a:xfrm flipV="1">
              <a:off x="-1" y="422274"/>
              <a:ext cx="125043" cy="12504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90" name="Line"/>
            <p:cNvSpPr/>
            <p:nvPr/>
          </p:nvSpPr>
          <p:spPr>
            <a:xfrm flipH="1" flipV="1">
              <a:off x="111125" y="425449"/>
              <a:ext cx="125043" cy="12504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292" name="Line"/>
          <p:cNvSpPr/>
          <p:nvPr/>
        </p:nvSpPr>
        <p:spPr>
          <a:xfrm flipV="1">
            <a:off x="12410747" y="7379130"/>
            <a:ext cx="1" cy="1455876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306" name="Group"/>
          <p:cNvGrpSpPr/>
          <p:nvPr/>
        </p:nvGrpSpPr>
        <p:grpSpPr>
          <a:xfrm>
            <a:off x="19272379" y="6119260"/>
            <a:ext cx="1352552" cy="1757022"/>
            <a:chOff x="0" y="0"/>
            <a:chExt cx="1352549" cy="1757019"/>
          </a:xfrm>
        </p:grpSpPr>
        <p:sp>
          <p:nvSpPr>
            <p:cNvPr id="294" name="Rectangle"/>
            <p:cNvSpPr/>
            <p:nvPr/>
          </p:nvSpPr>
          <p:spPr>
            <a:xfrm>
              <a:off x="299456" y="721072"/>
              <a:ext cx="904537" cy="454849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95" name="Line"/>
            <p:cNvSpPr/>
            <p:nvPr/>
          </p:nvSpPr>
          <p:spPr>
            <a:xfrm flipV="1">
              <a:off x="715907" y="721073"/>
              <a:ext cx="1" cy="454849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96" name="Line"/>
            <p:cNvSpPr/>
            <p:nvPr/>
          </p:nvSpPr>
          <p:spPr>
            <a:xfrm flipV="1">
              <a:off x="961389" y="725396"/>
              <a:ext cx="1" cy="446203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97" name="Line"/>
            <p:cNvSpPr/>
            <p:nvPr/>
          </p:nvSpPr>
          <p:spPr>
            <a:xfrm>
              <a:off x="0" y="885231"/>
              <a:ext cx="296890" cy="111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594"/>
                  </a:moveTo>
                  <a:lnTo>
                    <a:pt x="5926" y="13438"/>
                  </a:lnTo>
                  <a:lnTo>
                    <a:pt x="6523" y="7540"/>
                  </a:lnTo>
                  <a:lnTo>
                    <a:pt x="7948" y="17899"/>
                  </a:lnTo>
                  <a:lnTo>
                    <a:pt x="9183" y="4138"/>
                  </a:lnTo>
                  <a:lnTo>
                    <a:pt x="10811" y="19779"/>
                  </a:lnTo>
                  <a:lnTo>
                    <a:pt x="12267" y="0"/>
                  </a:lnTo>
                  <a:lnTo>
                    <a:pt x="13841" y="21600"/>
                  </a:lnTo>
                  <a:lnTo>
                    <a:pt x="15729" y="12262"/>
                  </a:lnTo>
                  <a:lnTo>
                    <a:pt x="21600" y="12262"/>
                  </a:ln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300" name="Group"/>
            <p:cNvGrpSpPr/>
            <p:nvPr/>
          </p:nvGrpSpPr>
          <p:grpSpPr>
            <a:xfrm>
              <a:off x="465918" y="1087818"/>
              <a:ext cx="98516" cy="669202"/>
              <a:chOff x="0" y="0"/>
              <a:chExt cx="98514" cy="669201"/>
            </a:xfrm>
          </p:grpSpPr>
          <p:sp>
            <p:nvSpPr>
              <p:cNvPr id="298" name="Line"/>
              <p:cNvSpPr/>
              <p:nvPr/>
            </p:nvSpPr>
            <p:spPr>
              <a:xfrm flipH="1">
                <a:off x="49257" y="0"/>
                <a:ext cx="1" cy="66920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99" name="Line"/>
              <p:cNvSpPr/>
              <p:nvPr/>
            </p:nvSpPr>
            <p:spPr>
              <a:xfrm>
                <a:off x="0" y="691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303" name="Group"/>
            <p:cNvGrpSpPr/>
            <p:nvPr/>
          </p:nvGrpSpPr>
          <p:grpSpPr>
            <a:xfrm>
              <a:off x="465918" y="0"/>
              <a:ext cx="98516" cy="837526"/>
              <a:chOff x="0" y="0"/>
              <a:chExt cx="98514" cy="837525"/>
            </a:xfrm>
          </p:grpSpPr>
          <p:sp>
            <p:nvSpPr>
              <p:cNvPr id="301" name="Line"/>
              <p:cNvSpPr/>
              <p:nvPr/>
            </p:nvSpPr>
            <p:spPr>
              <a:xfrm flipH="1" flipV="1">
                <a:off x="49257" y="-1"/>
                <a:ext cx="1" cy="83724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302" name="Line"/>
              <p:cNvSpPr/>
              <p:nvPr/>
            </p:nvSpPr>
            <p:spPr>
              <a:xfrm>
                <a:off x="0" y="837525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304" name="Line"/>
            <p:cNvSpPr/>
            <p:nvPr/>
          </p:nvSpPr>
          <p:spPr>
            <a:xfrm flipV="1">
              <a:off x="1204555" y="719429"/>
              <a:ext cx="147995" cy="147995"/>
            </a:xfrm>
            <a:prstGeom prst="line">
              <a:avLst/>
            </a:prstGeom>
            <a:noFill/>
            <a:ln w="25400" cap="flat">
              <a:solidFill>
                <a:srgbClr val="0433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05" name="Square"/>
            <p:cNvSpPr/>
            <p:nvPr/>
          </p:nvSpPr>
          <p:spPr>
            <a:xfrm>
              <a:off x="1206870" y="721072"/>
              <a:ext cx="139842" cy="144707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sp>
        <p:nvSpPr>
          <p:cNvPr id="307" name="Line"/>
          <p:cNvSpPr/>
          <p:nvPr/>
        </p:nvSpPr>
        <p:spPr>
          <a:xfrm flipV="1">
            <a:off x="19790213" y="7377999"/>
            <a:ext cx="1" cy="1455877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endParaRPr/>
          </a:p>
        </p:txBody>
      </p:sp>
      <p:grpSp>
        <p:nvGrpSpPr>
          <p:cNvPr id="322" name="Group"/>
          <p:cNvGrpSpPr/>
          <p:nvPr/>
        </p:nvGrpSpPr>
        <p:grpSpPr>
          <a:xfrm>
            <a:off x="15564830" y="6178486"/>
            <a:ext cx="1352552" cy="1757020"/>
            <a:chOff x="0" y="0"/>
            <a:chExt cx="1352551" cy="1757019"/>
          </a:xfrm>
        </p:grpSpPr>
        <p:sp>
          <p:nvSpPr>
            <p:cNvPr id="310" name="Rectangle"/>
            <p:cNvSpPr/>
            <p:nvPr/>
          </p:nvSpPr>
          <p:spPr>
            <a:xfrm>
              <a:off x="299457" y="721073"/>
              <a:ext cx="904537" cy="454849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311" name="Line"/>
            <p:cNvSpPr/>
            <p:nvPr/>
          </p:nvSpPr>
          <p:spPr>
            <a:xfrm flipV="1">
              <a:off x="715907" y="721073"/>
              <a:ext cx="1" cy="454849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12" name="Line"/>
            <p:cNvSpPr/>
            <p:nvPr/>
          </p:nvSpPr>
          <p:spPr>
            <a:xfrm flipV="1">
              <a:off x="961389" y="725396"/>
              <a:ext cx="1" cy="446203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13" name="Line"/>
            <p:cNvSpPr/>
            <p:nvPr/>
          </p:nvSpPr>
          <p:spPr>
            <a:xfrm>
              <a:off x="0" y="885231"/>
              <a:ext cx="296890" cy="111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594"/>
                  </a:moveTo>
                  <a:lnTo>
                    <a:pt x="5926" y="13438"/>
                  </a:lnTo>
                  <a:lnTo>
                    <a:pt x="6523" y="7540"/>
                  </a:lnTo>
                  <a:lnTo>
                    <a:pt x="7948" y="17899"/>
                  </a:lnTo>
                  <a:lnTo>
                    <a:pt x="9183" y="4138"/>
                  </a:lnTo>
                  <a:lnTo>
                    <a:pt x="10811" y="19779"/>
                  </a:lnTo>
                  <a:lnTo>
                    <a:pt x="12267" y="0"/>
                  </a:lnTo>
                  <a:lnTo>
                    <a:pt x="13841" y="21600"/>
                  </a:lnTo>
                  <a:lnTo>
                    <a:pt x="15729" y="12262"/>
                  </a:lnTo>
                  <a:lnTo>
                    <a:pt x="21600" y="12262"/>
                  </a:ln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316" name="Group"/>
            <p:cNvGrpSpPr/>
            <p:nvPr/>
          </p:nvGrpSpPr>
          <p:grpSpPr>
            <a:xfrm>
              <a:off x="465918" y="1087818"/>
              <a:ext cx="98516" cy="669202"/>
              <a:chOff x="0" y="0"/>
              <a:chExt cx="98514" cy="669201"/>
            </a:xfrm>
          </p:grpSpPr>
          <p:sp>
            <p:nvSpPr>
              <p:cNvPr id="314" name="Line"/>
              <p:cNvSpPr/>
              <p:nvPr/>
            </p:nvSpPr>
            <p:spPr>
              <a:xfrm flipH="1">
                <a:off x="49257" y="0"/>
                <a:ext cx="1" cy="66920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315" name="Line"/>
              <p:cNvSpPr/>
              <p:nvPr/>
            </p:nvSpPr>
            <p:spPr>
              <a:xfrm>
                <a:off x="0" y="691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319" name="Group"/>
            <p:cNvGrpSpPr/>
            <p:nvPr/>
          </p:nvGrpSpPr>
          <p:grpSpPr>
            <a:xfrm>
              <a:off x="465918" y="0"/>
              <a:ext cx="98516" cy="837526"/>
              <a:chOff x="0" y="0"/>
              <a:chExt cx="98514" cy="837525"/>
            </a:xfrm>
          </p:grpSpPr>
          <p:sp>
            <p:nvSpPr>
              <p:cNvPr id="317" name="Line"/>
              <p:cNvSpPr/>
              <p:nvPr/>
            </p:nvSpPr>
            <p:spPr>
              <a:xfrm flipH="1" flipV="1">
                <a:off x="49257" y="-1"/>
                <a:ext cx="1" cy="83724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318" name="Line"/>
              <p:cNvSpPr/>
              <p:nvPr/>
            </p:nvSpPr>
            <p:spPr>
              <a:xfrm>
                <a:off x="0" y="837525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320" name="Line"/>
            <p:cNvSpPr/>
            <p:nvPr/>
          </p:nvSpPr>
          <p:spPr>
            <a:xfrm flipV="1">
              <a:off x="1204557" y="719429"/>
              <a:ext cx="147995" cy="147995"/>
            </a:xfrm>
            <a:prstGeom prst="line">
              <a:avLst/>
            </a:prstGeom>
            <a:noFill/>
            <a:ln w="25400" cap="flat">
              <a:solidFill>
                <a:srgbClr val="0433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21" name="Square"/>
            <p:cNvSpPr/>
            <p:nvPr/>
          </p:nvSpPr>
          <p:spPr>
            <a:xfrm>
              <a:off x="1206872" y="721073"/>
              <a:ext cx="139842" cy="144707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sp>
        <p:nvSpPr>
          <p:cNvPr id="323" name="Line"/>
          <p:cNvSpPr/>
          <p:nvPr/>
        </p:nvSpPr>
        <p:spPr>
          <a:xfrm flipV="1">
            <a:off x="16089546" y="7363723"/>
            <a:ext cx="1" cy="1455877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endParaRPr/>
          </a:p>
        </p:txBody>
      </p:sp>
      <p:sp>
        <p:nvSpPr>
          <p:cNvPr id="324" name="Line"/>
          <p:cNvSpPr/>
          <p:nvPr/>
        </p:nvSpPr>
        <p:spPr>
          <a:xfrm flipV="1">
            <a:off x="16089546" y="3831850"/>
            <a:ext cx="1" cy="2453604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endParaRPr/>
          </a:p>
        </p:txBody>
      </p:sp>
      <p:sp>
        <p:nvSpPr>
          <p:cNvPr id="339" name="Arm…"/>
          <p:cNvSpPr txBox="1"/>
          <p:nvPr/>
        </p:nvSpPr>
        <p:spPr>
          <a:xfrm>
            <a:off x="10618089" y="3228194"/>
            <a:ext cx="1314958" cy="12112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numCol="1" anchor="ctr">
            <a:spAutoFit/>
          </a:bodyPr>
          <a:lstStyle/>
          <a:p>
            <a:pPr algn="ctr">
              <a:lnSpc>
                <a:spcPts val="2900"/>
              </a:lnSpc>
              <a:defRPr sz="2900">
                <a:solidFill>
                  <a:srgbClr val="000000"/>
                </a:solidFill>
              </a:defRPr>
            </a:pPr>
            <a:r>
              <a:rPr dirty="0"/>
              <a:t>Arm </a:t>
            </a:r>
          </a:p>
          <a:p>
            <a:pPr algn="ctr">
              <a:lnSpc>
                <a:spcPts val="2900"/>
              </a:lnSpc>
              <a:defRPr sz="2900">
                <a:solidFill>
                  <a:srgbClr val="000000"/>
                </a:solidFill>
              </a:defRPr>
            </a:pPr>
            <a:r>
              <a:rPr dirty="0"/>
              <a:t>suction</a:t>
            </a:r>
          </a:p>
          <a:p>
            <a:pPr algn="ctr">
              <a:lnSpc>
                <a:spcPts val="2900"/>
              </a:lnSpc>
              <a:defRPr sz="2900">
                <a:solidFill>
                  <a:srgbClr val="000000"/>
                </a:solidFill>
              </a:defRPr>
            </a:pPr>
            <a:r>
              <a:rPr dirty="0"/>
              <a:t>cups</a:t>
            </a:r>
          </a:p>
        </p:txBody>
      </p:sp>
      <p:sp>
        <p:nvSpPr>
          <p:cNvPr id="340" name="Line"/>
          <p:cNvSpPr/>
          <p:nvPr/>
        </p:nvSpPr>
        <p:spPr>
          <a:xfrm flipV="1">
            <a:off x="15602907" y="3827528"/>
            <a:ext cx="1500992" cy="12324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endParaRPr/>
          </a:p>
        </p:txBody>
      </p:sp>
      <p:sp>
        <p:nvSpPr>
          <p:cNvPr id="341" name="Vacuum pump"/>
          <p:cNvSpPr txBox="1"/>
          <p:nvPr/>
        </p:nvSpPr>
        <p:spPr>
          <a:xfrm>
            <a:off x="17208951" y="3443993"/>
            <a:ext cx="1466748" cy="8463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numCol="1" anchor="ctr">
            <a:spAutoFit/>
          </a:bodyPr>
          <a:lstStyle>
            <a:lvl1pPr algn="ctr">
              <a:lnSpc>
                <a:spcPts val="2900"/>
              </a:lnSpc>
              <a:defRPr sz="2900">
                <a:solidFill>
                  <a:srgbClr val="000000"/>
                </a:solidFill>
              </a:defRPr>
            </a:lvl1pPr>
          </a:lstStyle>
          <a:p>
            <a:r>
              <a:rPr dirty="0"/>
              <a:t>Vacuum</a:t>
            </a:r>
            <a:endParaRPr lang="en-US" dirty="0"/>
          </a:p>
          <a:p>
            <a:r>
              <a:rPr lang="en-US" dirty="0"/>
              <a:t>Pump</a:t>
            </a:r>
            <a:endParaRPr dirty="0"/>
          </a:p>
        </p:txBody>
      </p:sp>
      <p:grpSp>
        <p:nvGrpSpPr>
          <p:cNvPr id="346" name="Group"/>
          <p:cNvGrpSpPr/>
          <p:nvPr/>
        </p:nvGrpSpPr>
        <p:grpSpPr>
          <a:xfrm>
            <a:off x="8247424" y="5399936"/>
            <a:ext cx="479244" cy="1263930"/>
            <a:chOff x="0" y="0"/>
            <a:chExt cx="479242" cy="1263929"/>
          </a:xfrm>
        </p:grpSpPr>
        <p:sp>
          <p:nvSpPr>
            <p:cNvPr id="343" name="Oval"/>
            <p:cNvSpPr/>
            <p:nvPr/>
          </p:nvSpPr>
          <p:spPr>
            <a:xfrm>
              <a:off x="0" y="390907"/>
              <a:ext cx="475887" cy="499693"/>
            </a:xfrm>
            <a:prstGeom prst="ellips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344" name="Line"/>
            <p:cNvSpPr/>
            <p:nvPr/>
          </p:nvSpPr>
          <p:spPr>
            <a:xfrm flipV="1">
              <a:off x="237943" y="0"/>
              <a:ext cx="1" cy="634899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45" name="Line"/>
            <p:cNvSpPr/>
            <p:nvPr/>
          </p:nvSpPr>
          <p:spPr>
            <a:xfrm flipV="1">
              <a:off x="479242" y="626491"/>
              <a:ext cx="1" cy="637439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grpSp>
        <p:nvGrpSpPr>
          <p:cNvPr id="350" name="Group"/>
          <p:cNvGrpSpPr/>
          <p:nvPr/>
        </p:nvGrpSpPr>
        <p:grpSpPr>
          <a:xfrm>
            <a:off x="11933047" y="5340827"/>
            <a:ext cx="479244" cy="1263930"/>
            <a:chOff x="0" y="0"/>
            <a:chExt cx="479242" cy="1263929"/>
          </a:xfrm>
        </p:grpSpPr>
        <p:sp>
          <p:nvSpPr>
            <p:cNvPr id="347" name="Oval"/>
            <p:cNvSpPr/>
            <p:nvPr/>
          </p:nvSpPr>
          <p:spPr>
            <a:xfrm>
              <a:off x="0" y="390907"/>
              <a:ext cx="475887" cy="499693"/>
            </a:xfrm>
            <a:prstGeom prst="ellips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348" name="Line"/>
            <p:cNvSpPr/>
            <p:nvPr/>
          </p:nvSpPr>
          <p:spPr>
            <a:xfrm flipV="1">
              <a:off x="237943" y="0"/>
              <a:ext cx="1" cy="634899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49" name="Line"/>
            <p:cNvSpPr/>
            <p:nvPr/>
          </p:nvSpPr>
          <p:spPr>
            <a:xfrm flipV="1">
              <a:off x="479242" y="626491"/>
              <a:ext cx="1" cy="637439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376" name="(Compressed)"/>
          <p:cNvSpPr txBox="1"/>
          <p:nvPr/>
        </p:nvSpPr>
        <p:spPr>
          <a:xfrm>
            <a:off x="6026705" y="5859811"/>
            <a:ext cx="1856829" cy="394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900"/>
            </a:lvl1pPr>
          </a:lstStyle>
          <a:p>
            <a:r>
              <a:rPr dirty="0"/>
              <a:t>(Compressed)</a:t>
            </a:r>
          </a:p>
        </p:txBody>
      </p:sp>
      <p:grpSp>
        <p:nvGrpSpPr>
          <p:cNvPr id="396" name="Group">
            <a:extLst>
              <a:ext uri="{FF2B5EF4-FFF2-40B4-BE49-F238E27FC236}">
                <a16:creationId xmlns:a16="http://schemas.microsoft.com/office/drawing/2014/main" id="{CE70C7B1-5257-49F9-A51E-17E4751DE091}"/>
              </a:ext>
            </a:extLst>
          </p:cNvPr>
          <p:cNvGrpSpPr/>
          <p:nvPr/>
        </p:nvGrpSpPr>
        <p:grpSpPr>
          <a:xfrm rot="16200000">
            <a:off x="13142450" y="1842119"/>
            <a:ext cx="1352553" cy="3636785"/>
            <a:chOff x="0" y="-1879763"/>
            <a:chExt cx="1352552" cy="3636783"/>
          </a:xfrm>
        </p:grpSpPr>
        <p:sp>
          <p:nvSpPr>
            <p:cNvPr id="397" name="Rectangle">
              <a:extLst>
                <a:ext uri="{FF2B5EF4-FFF2-40B4-BE49-F238E27FC236}">
                  <a16:creationId xmlns:a16="http://schemas.microsoft.com/office/drawing/2014/main" id="{5842A855-E07D-458D-B53E-5143EB0B5A23}"/>
                </a:ext>
              </a:extLst>
            </p:cNvPr>
            <p:cNvSpPr/>
            <p:nvPr/>
          </p:nvSpPr>
          <p:spPr>
            <a:xfrm>
              <a:off x="299457" y="721073"/>
              <a:ext cx="904537" cy="454849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398" name="Line">
              <a:extLst>
                <a:ext uri="{FF2B5EF4-FFF2-40B4-BE49-F238E27FC236}">
                  <a16:creationId xmlns:a16="http://schemas.microsoft.com/office/drawing/2014/main" id="{7716121D-180E-4BB5-9513-D6E89185EAFA}"/>
                </a:ext>
              </a:extLst>
            </p:cNvPr>
            <p:cNvSpPr/>
            <p:nvPr/>
          </p:nvSpPr>
          <p:spPr>
            <a:xfrm flipV="1">
              <a:off x="715907" y="721073"/>
              <a:ext cx="1" cy="454849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99" name="Line">
              <a:extLst>
                <a:ext uri="{FF2B5EF4-FFF2-40B4-BE49-F238E27FC236}">
                  <a16:creationId xmlns:a16="http://schemas.microsoft.com/office/drawing/2014/main" id="{84460831-415F-40E9-A1C3-3353D9E7EDAB}"/>
                </a:ext>
              </a:extLst>
            </p:cNvPr>
            <p:cNvSpPr/>
            <p:nvPr/>
          </p:nvSpPr>
          <p:spPr>
            <a:xfrm flipV="1">
              <a:off x="961389" y="725396"/>
              <a:ext cx="1" cy="446203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400" name="Line">
              <a:extLst>
                <a:ext uri="{FF2B5EF4-FFF2-40B4-BE49-F238E27FC236}">
                  <a16:creationId xmlns:a16="http://schemas.microsoft.com/office/drawing/2014/main" id="{0C319D01-A301-4B4C-9A2E-8E45967618BF}"/>
                </a:ext>
              </a:extLst>
            </p:cNvPr>
            <p:cNvSpPr/>
            <p:nvPr/>
          </p:nvSpPr>
          <p:spPr>
            <a:xfrm>
              <a:off x="0" y="885231"/>
              <a:ext cx="296890" cy="111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594"/>
                  </a:moveTo>
                  <a:lnTo>
                    <a:pt x="5926" y="13438"/>
                  </a:lnTo>
                  <a:lnTo>
                    <a:pt x="6523" y="7540"/>
                  </a:lnTo>
                  <a:lnTo>
                    <a:pt x="7948" y="17899"/>
                  </a:lnTo>
                  <a:lnTo>
                    <a:pt x="9183" y="4138"/>
                  </a:lnTo>
                  <a:lnTo>
                    <a:pt x="10811" y="19779"/>
                  </a:lnTo>
                  <a:lnTo>
                    <a:pt x="12267" y="0"/>
                  </a:lnTo>
                  <a:lnTo>
                    <a:pt x="13841" y="21600"/>
                  </a:lnTo>
                  <a:lnTo>
                    <a:pt x="15729" y="12262"/>
                  </a:lnTo>
                  <a:lnTo>
                    <a:pt x="21600" y="12262"/>
                  </a:ln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401" name="Group">
              <a:extLst>
                <a:ext uri="{FF2B5EF4-FFF2-40B4-BE49-F238E27FC236}">
                  <a16:creationId xmlns:a16="http://schemas.microsoft.com/office/drawing/2014/main" id="{1B23DDCE-BAA5-4E8A-8660-6467A7D8A8DD}"/>
                </a:ext>
              </a:extLst>
            </p:cNvPr>
            <p:cNvGrpSpPr/>
            <p:nvPr/>
          </p:nvGrpSpPr>
          <p:grpSpPr>
            <a:xfrm>
              <a:off x="465918" y="1087818"/>
              <a:ext cx="98516" cy="669202"/>
              <a:chOff x="0" y="0"/>
              <a:chExt cx="98514" cy="669201"/>
            </a:xfrm>
          </p:grpSpPr>
          <p:sp>
            <p:nvSpPr>
              <p:cNvPr id="407" name="Line">
                <a:extLst>
                  <a:ext uri="{FF2B5EF4-FFF2-40B4-BE49-F238E27FC236}">
                    <a16:creationId xmlns:a16="http://schemas.microsoft.com/office/drawing/2014/main" id="{8F40B6A1-B8C6-47A4-926A-8E22BD2FC788}"/>
                  </a:ext>
                </a:extLst>
              </p:cNvPr>
              <p:cNvSpPr/>
              <p:nvPr/>
            </p:nvSpPr>
            <p:spPr>
              <a:xfrm flipH="1">
                <a:off x="49257" y="0"/>
                <a:ext cx="1" cy="66920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408" name="Line">
                <a:extLst>
                  <a:ext uri="{FF2B5EF4-FFF2-40B4-BE49-F238E27FC236}">
                    <a16:creationId xmlns:a16="http://schemas.microsoft.com/office/drawing/2014/main" id="{656FE369-4D24-4E97-94C7-974D0711EBCD}"/>
                  </a:ext>
                </a:extLst>
              </p:cNvPr>
              <p:cNvSpPr/>
              <p:nvPr/>
            </p:nvSpPr>
            <p:spPr>
              <a:xfrm>
                <a:off x="0" y="691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402" name="Group">
              <a:extLst>
                <a:ext uri="{FF2B5EF4-FFF2-40B4-BE49-F238E27FC236}">
                  <a16:creationId xmlns:a16="http://schemas.microsoft.com/office/drawing/2014/main" id="{4F82CECA-7A78-44C7-83A8-AC5892F2381E}"/>
                </a:ext>
              </a:extLst>
            </p:cNvPr>
            <p:cNvGrpSpPr/>
            <p:nvPr/>
          </p:nvGrpSpPr>
          <p:grpSpPr>
            <a:xfrm>
              <a:off x="465918" y="-1879763"/>
              <a:ext cx="98517" cy="2717290"/>
              <a:chOff x="0" y="-1879761"/>
              <a:chExt cx="98515" cy="2717287"/>
            </a:xfrm>
          </p:grpSpPr>
          <p:sp>
            <p:nvSpPr>
              <p:cNvPr id="405" name="Line">
                <a:extLst>
                  <a:ext uri="{FF2B5EF4-FFF2-40B4-BE49-F238E27FC236}">
                    <a16:creationId xmlns:a16="http://schemas.microsoft.com/office/drawing/2014/main" id="{4760175A-ADE6-46CE-B6BF-1DA766559D7F}"/>
                  </a:ext>
                </a:extLst>
              </p:cNvPr>
              <p:cNvSpPr/>
              <p:nvPr/>
            </p:nvSpPr>
            <p:spPr>
              <a:xfrm flipV="1">
                <a:off x="49256" y="-1879761"/>
                <a:ext cx="12628" cy="271700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406" name="Line">
                <a:extLst>
                  <a:ext uri="{FF2B5EF4-FFF2-40B4-BE49-F238E27FC236}">
                    <a16:creationId xmlns:a16="http://schemas.microsoft.com/office/drawing/2014/main" id="{082F57D6-3C28-46BB-9513-2727F0FBC601}"/>
                  </a:ext>
                </a:extLst>
              </p:cNvPr>
              <p:cNvSpPr/>
              <p:nvPr/>
            </p:nvSpPr>
            <p:spPr>
              <a:xfrm>
                <a:off x="0" y="837525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403" name="Line">
              <a:extLst>
                <a:ext uri="{FF2B5EF4-FFF2-40B4-BE49-F238E27FC236}">
                  <a16:creationId xmlns:a16="http://schemas.microsoft.com/office/drawing/2014/main" id="{EE855403-B696-4D91-88F6-670FBC81DF1F}"/>
                </a:ext>
              </a:extLst>
            </p:cNvPr>
            <p:cNvSpPr/>
            <p:nvPr/>
          </p:nvSpPr>
          <p:spPr>
            <a:xfrm flipV="1">
              <a:off x="1204557" y="719429"/>
              <a:ext cx="147995" cy="147995"/>
            </a:xfrm>
            <a:prstGeom prst="line">
              <a:avLst/>
            </a:prstGeom>
            <a:noFill/>
            <a:ln w="25400" cap="flat">
              <a:solidFill>
                <a:srgbClr val="0433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404" name="Square">
              <a:extLst>
                <a:ext uri="{FF2B5EF4-FFF2-40B4-BE49-F238E27FC236}">
                  <a16:creationId xmlns:a16="http://schemas.microsoft.com/office/drawing/2014/main" id="{25B0187B-3C02-41CF-9173-FC037A7B6449}"/>
                </a:ext>
              </a:extLst>
            </p:cNvPr>
            <p:cNvSpPr/>
            <p:nvPr/>
          </p:nvSpPr>
          <p:spPr>
            <a:xfrm>
              <a:off x="1206872" y="721073"/>
              <a:ext cx="139842" cy="144707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7108780-F7C6-4E27-AF60-30240D0C9FB6}"/>
              </a:ext>
            </a:extLst>
          </p:cNvPr>
          <p:cNvGrpSpPr/>
          <p:nvPr/>
        </p:nvGrpSpPr>
        <p:grpSpPr>
          <a:xfrm>
            <a:off x="12680010" y="1743876"/>
            <a:ext cx="1352553" cy="2061659"/>
            <a:chOff x="14536105" y="2603685"/>
            <a:chExt cx="1352553" cy="2061659"/>
          </a:xfrm>
        </p:grpSpPr>
        <p:sp>
          <p:nvSpPr>
            <p:cNvPr id="410" name="Rectangle">
              <a:extLst>
                <a:ext uri="{FF2B5EF4-FFF2-40B4-BE49-F238E27FC236}">
                  <a16:creationId xmlns:a16="http://schemas.microsoft.com/office/drawing/2014/main" id="{9BD2FFC7-C5AA-4975-AD7B-2E673ACC8D5A}"/>
                </a:ext>
              </a:extLst>
            </p:cNvPr>
            <p:cNvSpPr/>
            <p:nvPr/>
          </p:nvSpPr>
          <p:spPr>
            <a:xfrm>
              <a:off x="14835562" y="3324758"/>
              <a:ext cx="904538" cy="454849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11" name="Line">
              <a:extLst>
                <a:ext uri="{FF2B5EF4-FFF2-40B4-BE49-F238E27FC236}">
                  <a16:creationId xmlns:a16="http://schemas.microsoft.com/office/drawing/2014/main" id="{7E1880C7-8D32-43E0-B574-FE76C4E4C9A9}"/>
                </a:ext>
              </a:extLst>
            </p:cNvPr>
            <p:cNvSpPr/>
            <p:nvPr/>
          </p:nvSpPr>
          <p:spPr>
            <a:xfrm flipV="1">
              <a:off x="15252013" y="3324758"/>
              <a:ext cx="1" cy="454849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412" name="Line">
              <a:extLst>
                <a:ext uri="{FF2B5EF4-FFF2-40B4-BE49-F238E27FC236}">
                  <a16:creationId xmlns:a16="http://schemas.microsoft.com/office/drawing/2014/main" id="{BF4DEC92-F823-4CDE-B5D9-ED7C84B459A6}"/>
                </a:ext>
              </a:extLst>
            </p:cNvPr>
            <p:cNvSpPr/>
            <p:nvPr/>
          </p:nvSpPr>
          <p:spPr>
            <a:xfrm flipV="1">
              <a:off x="15497495" y="3329081"/>
              <a:ext cx="1" cy="446203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413" name="Line">
              <a:extLst>
                <a:ext uri="{FF2B5EF4-FFF2-40B4-BE49-F238E27FC236}">
                  <a16:creationId xmlns:a16="http://schemas.microsoft.com/office/drawing/2014/main" id="{EB2A704C-9142-4A02-BE70-28A5ED58EC6D}"/>
                </a:ext>
              </a:extLst>
            </p:cNvPr>
            <p:cNvSpPr/>
            <p:nvPr/>
          </p:nvSpPr>
          <p:spPr>
            <a:xfrm>
              <a:off x="14536105" y="3488917"/>
              <a:ext cx="296890" cy="111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594"/>
                  </a:moveTo>
                  <a:lnTo>
                    <a:pt x="5926" y="13438"/>
                  </a:lnTo>
                  <a:lnTo>
                    <a:pt x="6523" y="7540"/>
                  </a:lnTo>
                  <a:lnTo>
                    <a:pt x="7948" y="17899"/>
                  </a:lnTo>
                  <a:lnTo>
                    <a:pt x="9183" y="4138"/>
                  </a:lnTo>
                  <a:lnTo>
                    <a:pt x="10811" y="19779"/>
                  </a:lnTo>
                  <a:lnTo>
                    <a:pt x="12267" y="0"/>
                  </a:lnTo>
                  <a:lnTo>
                    <a:pt x="13841" y="21600"/>
                  </a:lnTo>
                  <a:lnTo>
                    <a:pt x="15729" y="12262"/>
                  </a:lnTo>
                  <a:lnTo>
                    <a:pt x="21600" y="12262"/>
                  </a:ln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414" name="Group">
              <a:extLst>
                <a:ext uri="{FF2B5EF4-FFF2-40B4-BE49-F238E27FC236}">
                  <a16:creationId xmlns:a16="http://schemas.microsoft.com/office/drawing/2014/main" id="{F3CBBB2C-C9E8-47EB-9126-091CD0ED2B21}"/>
                </a:ext>
              </a:extLst>
            </p:cNvPr>
            <p:cNvGrpSpPr/>
            <p:nvPr/>
          </p:nvGrpSpPr>
          <p:grpSpPr>
            <a:xfrm>
              <a:off x="15002023" y="3691504"/>
              <a:ext cx="162575" cy="973840"/>
              <a:chOff x="0" y="0"/>
              <a:chExt cx="98515" cy="1925606"/>
            </a:xfrm>
          </p:grpSpPr>
          <p:sp>
            <p:nvSpPr>
              <p:cNvPr id="420" name="Line">
                <a:extLst>
                  <a:ext uri="{FF2B5EF4-FFF2-40B4-BE49-F238E27FC236}">
                    <a16:creationId xmlns:a16="http://schemas.microsoft.com/office/drawing/2014/main" id="{BD6BD722-FA13-4A91-9C1C-ABB9D912ACD3}"/>
                  </a:ext>
                </a:extLst>
              </p:cNvPr>
              <p:cNvSpPr/>
              <p:nvPr/>
            </p:nvSpPr>
            <p:spPr>
              <a:xfrm flipH="1">
                <a:off x="49256" y="0"/>
                <a:ext cx="2" cy="1925606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421" name="Line">
                <a:extLst>
                  <a:ext uri="{FF2B5EF4-FFF2-40B4-BE49-F238E27FC236}">
                    <a16:creationId xmlns:a16="http://schemas.microsoft.com/office/drawing/2014/main" id="{74F649FB-76A0-49B6-9363-E78E390FBA35}"/>
                  </a:ext>
                </a:extLst>
              </p:cNvPr>
              <p:cNvSpPr/>
              <p:nvPr/>
            </p:nvSpPr>
            <p:spPr>
              <a:xfrm>
                <a:off x="0" y="691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415" name="Group">
              <a:extLst>
                <a:ext uri="{FF2B5EF4-FFF2-40B4-BE49-F238E27FC236}">
                  <a16:creationId xmlns:a16="http://schemas.microsoft.com/office/drawing/2014/main" id="{6AE5FF60-53A5-412B-9A1F-36A955503B96}"/>
                </a:ext>
              </a:extLst>
            </p:cNvPr>
            <p:cNvGrpSpPr/>
            <p:nvPr/>
          </p:nvGrpSpPr>
          <p:grpSpPr>
            <a:xfrm>
              <a:off x="15002023" y="2603685"/>
              <a:ext cx="98516" cy="837527"/>
              <a:chOff x="0" y="0"/>
              <a:chExt cx="98514" cy="837525"/>
            </a:xfrm>
          </p:grpSpPr>
          <p:sp>
            <p:nvSpPr>
              <p:cNvPr id="418" name="Line">
                <a:extLst>
                  <a:ext uri="{FF2B5EF4-FFF2-40B4-BE49-F238E27FC236}">
                    <a16:creationId xmlns:a16="http://schemas.microsoft.com/office/drawing/2014/main" id="{214D9A63-E0BC-4BC9-B77F-5BECCC52C81D}"/>
                  </a:ext>
                </a:extLst>
              </p:cNvPr>
              <p:cNvSpPr/>
              <p:nvPr/>
            </p:nvSpPr>
            <p:spPr>
              <a:xfrm flipH="1" flipV="1">
                <a:off x="49257" y="-1"/>
                <a:ext cx="1" cy="83724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419" name="Line">
                <a:extLst>
                  <a:ext uri="{FF2B5EF4-FFF2-40B4-BE49-F238E27FC236}">
                    <a16:creationId xmlns:a16="http://schemas.microsoft.com/office/drawing/2014/main" id="{C039A85E-1C8D-4C17-94E6-B4269A2A5B9E}"/>
                  </a:ext>
                </a:extLst>
              </p:cNvPr>
              <p:cNvSpPr/>
              <p:nvPr/>
            </p:nvSpPr>
            <p:spPr>
              <a:xfrm>
                <a:off x="0" y="837525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416" name="Line">
              <a:extLst>
                <a:ext uri="{FF2B5EF4-FFF2-40B4-BE49-F238E27FC236}">
                  <a16:creationId xmlns:a16="http://schemas.microsoft.com/office/drawing/2014/main" id="{E708C29B-EC00-4ACF-851E-C0F2796A4B4E}"/>
                </a:ext>
              </a:extLst>
            </p:cNvPr>
            <p:cNvSpPr/>
            <p:nvPr/>
          </p:nvSpPr>
          <p:spPr>
            <a:xfrm flipV="1">
              <a:off x="15740663" y="3323114"/>
              <a:ext cx="147995" cy="147995"/>
            </a:xfrm>
            <a:prstGeom prst="line">
              <a:avLst/>
            </a:prstGeom>
            <a:noFill/>
            <a:ln w="25400" cap="flat">
              <a:solidFill>
                <a:srgbClr val="0433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417" name="Square">
              <a:extLst>
                <a:ext uri="{FF2B5EF4-FFF2-40B4-BE49-F238E27FC236}">
                  <a16:creationId xmlns:a16="http://schemas.microsoft.com/office/drawing/2014/main" id="{2C8E75C4-9C12-4563-98BD-D0320B38EA41}"/>
                </a:ext>
              </a:extLst>
            </p:cNvPr>
            <p:cNvSpPr/>
            <p:nvPr/>
          </p:nvSpPr>
          <p:spPr>
            <a:xfrm>
              <a:off x="15742978" y="3324758"/>
              <a:ext cx="139842" cy="144707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sp>
        <p:nvSpPr>
          <p:cNvPr id="449" name="Line">
            <a:extLst>
              <a:ext uri="{FF2B5EF4-FFF2-40B4-BE49-F238E27FC236}">
                <a16:creationId xmlns:a16="http://schemas.microsoft.com/office/drawing/2014/main" id="{3B751475-6A95-47EB-BE41-B2BCA81F3E64}"/>
              </a:ext>
            </a:extLst>
          </p:cNvPr>
          <p:cNvSpPr/>
          <p:nvPr/>
        </p:nvSpPr>
        <p:spPr>
          <a:xfrm flipV="1">
            <a:off x="16078974" y="1789422"/>
            <a:ext cx="8498" cy="2046146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endParaRPr/>
          </a:p>
        </p:txBody>
      </p:sp>
      <p:sp>
        <p:nvSpPr>
          <p:cNvPr id="452" name="Arm…">
            <a:extLst>
              <a:ext uri="{FF2B5EF4-FFF2-40B4-BE49-F238E27FC236}">
                <a16:creationId xmlns:a16="http://schemas.microsoft.com/office/drawing/2014/main" id="{C1702E1D-30CD-4A80-BB42-B5B1006A4514}"/>
              </a:ext>
            </a:extLst>
          </p:cNvPr>
          <p:cNvSpPr txBox="1"/>
          <p:nvPr/>
        </p:nvSpPr>
        <p:spPr>
          <a:xfrm>
            <a:off x="15410666" y="815274"/>
            <a:ext cx="1466748" cy="8463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numCol="1" anchor="ctr">
            <a:spAutoFit/>
          </a:bodyPr>
          <a:lstStyle/>
          <a:p>
            <a:pPr algn="ctr">
              <a:lnSpc>
                <a:spcPts val="2900"/>
              </a:lnSpc>
              <a:defRPr sz="2900">
                <a:solidFill>
                  <a:srgbClr val="000000"/>
                </a:solidFill>
              </a:defRPr>
            </a:pPr>
            <a:r>
              <a:rPr lang="en-US" dirty="0"/>
              <a:t>Vacuum</a:t>
            </a:r>
          </a:p>
          <a:p>
            <a:pPr algn="ctr">
              <a:lnSpc>
                <a:spcPts val="2900"/>
              </a:lnSpc>
              <a:defRPr sz="2900">
                <a:solidFill>
                  <a:srgbClr val="000000"/>
                </a:solidFill>
              </a:defRPr>
            </a:pPr>
            <a:r>
              <a:rPr lang="en-US" dirty="0"/>
              <a:t>sensor</a:t>
            </a:r>
            <a:endParaRPr dirty="0"/>
          </a:p>
        </p:txBody>
      </p:sp>
      <p:sp>
        <p:nvSpPr>
          <p:cNvPr id="325" name="Rectangle">
            <a:extLst>
              <a:ext uri="{FF2B5EF4-FFF2-40B4-BE49-F238E27FC236}">
                <a16:creationId xmlns:a16="http://schemas.microsoft.com/office/drawing/2014/main" id="{347AC683-512B-4C89-B843-A10B44DEE3D1}"/>
              </a:ext>
            </a:extLst>
          </p:cNvPr>
          <p:cNvSpPr/>
          <p:nvPr/>
        </p:nvSpPr>
        <p:spPr>
          <a:xfrm>
            <a:off x="10862073" y="7946154"/>
            <a:ext cx="3348311" cy="1485272"/>
          </a:xfrm>
          <a:prstGeom prst="rect">
            <a:avLst/>
          </a:prstGeom>
          <a:ln w="63500">
            <a:solidFill>
              <a:schemeClr val="accent3">
                <a:hueOff val="362282"/>
                <a:satOff val="31803"/>
                <a:lumOff val="-18242"/>
              </a:schemeClr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26" name="Line">
            <a:extLst>
              <a:ext uri="{FF2B5EF4-FFF2-40B4-BE49-F238E27FC236}">
                <a16:creationId xmlns:a16="http://schemas.microsoft.com/office/drawing/2014/main" id="{D54D2876-4DB3-4DD3-83B8-91691C279C0E}"/>
              </a:ext>
            </a:extLst>
          </p:cNvPr>
          <p:cNvSpPr/>
          <p:nvPr/>
        </p:nvSpPr>
        <p:spPr>
          <a:xfrm flipV="1">
            <a:off x="12403492" y="8866844"/>
            <a:ext cx="1" cy="1455876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27" name="Line">
            <a:extLst>
              <a:ext uri="{FF2B5EF4-FFF2-40B4-BE49-F238E27FC236}">
                <a16:creationId xmlns:a16="http://schemas.microsoft.com/office/drawing/2014/main" id="{F29B98A3-9550-46EA-921F-B40A0DCFE633}"/>
              </a:ext>
            </a:extLst>
          </p:cNvPr>
          <p:cNvSpPr/>
          <p:nvPr/>
        </p:nvSpPr>
        <p:spPr>
          <a:xfrm flipV="1">
            <a:off x="12364728" y="10285175"/>
            <a:ext cx="2531158" cy="1454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28" name="Duckbill valve…">
            <a:extLst>
              <a:ext uri="{FF2B5EF4-FFF2-40B4-BE49-F238E27FC236}">
                <a16:creationId xmlns:a16="http://schemas.microsoft.com/office/drawing/2014/main" id="{6454FB08-4811-4249-9A32-3A90A4364E4F}"/>
              </a:ext>
            </a:extLst>
          </p:cNvPr>
          <p:cNvSpPr txBox="1"/>
          <p:nvPr/>
        </p:nvSpPr>
        <p:spPr>
          <a:xfrm>
            <a:off x="12469866" y="8216050"/>
            <a:ext cx="1086837" cy="502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defRPr sz="1300">
                <a:solidFill>
                  <a:srgbClr val="000000"/>
                </a:solidFill>
              </a:defRPr>
            </a:pPr>
            <a:r>
              <a:rPr lang="en-US" dirty="0"/>
              <a:t>Downstream </a:t>
            </a:r>
          </a:p>
          <a:p>
            <a:pPr algn="ctr">
              <a:defRPr sz="1300">
                <a:solidFill>
                  <a:srgbClr val="000000"/>
                </a:solidFill>
              </a:defRPr>
            </a:pPr>
            <a:r>
              <a:rPr lang="en-US" dirty="0"/>
              <a:t>M</a:t>
            </a:r>
            <a:r>
              <a:rPr dirty="0"/>
              <a:t>anifold</a:t>
            </a:r>
          </a:p>
        </p:txBody>
      </p:sp>
      <p:sp>
        <p:nvSpPr>
          <p:cNvPr id="330" name="Line">
            <a:extLst>
              <a:ext uri="{FF2B5EF4-FFF2-40B4-BE49-F238E27FC236}">
                <a16:creationId xmlns:a16="http://schemas.microsoft.com/office/drawing/2014/main" id="{54433F0E-0903-4523-BF8B-97770EBE836C}"/>
              </a:ext>
            </a:extLst>
          </p:cNvPr>
          <p:cNvSpPr/>
          <p:nvPr/>
        </p:nvSpPr>
        <p:spPr>
          <a:xfrm flipV="1">
            <a:off x="19782957" y="3847109"/>
            <a:ext cx="14137" cy="2323391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endParaRPr/>
          </a:p>
        </p:txBody>
      </p:sp>
      <p:sp>
        <p:nvSpPr>
          <p:cNvPr id="331" name="Line">
            <a:extLst>
              <a:ext uri="{FF2B5EF4-FFF2-40B4-BE49-F238E27FC236}">
                <a16:creationId xmlns:a16="http://schemas.microsoft.com/office/drawing/2014/main" id="{364B4B30-86FF-40C1-8321-D3696423E63D}"/>
              </a:ext>
            </a:extLst>
          </p:cNvPr>
          <p:cNvSpPr/>
          <p:nvPr/>
        </p:nvSpPr>
        <p:spPr>
          <a:xfrm>
            <a:off x="18740930" y="3839852"/>
            <a:ext cx="1648883" cy="725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endParaRPr/>
          </a:p>
        </p:txBody>
      </p:sp>
      <p:sp>
        <p:nvSpPr>
          <p:cNvPr id="332" name="Vacuum pump">
            <a:extLst>
              <a:ext uri="{FF2B5EF4-FFF2-40B4-BE49-F238E27FC236}">
                <a16:creationId xmlns:a16="http://schemas.microsoft.com/office/drawing/2014/main" id="{4978D167-0BA1-4BB5-ACAD-178D49CC0487}"/>
              </a:ext>
            </a:extLst>
          </p:cNvPr>
          <p:cNvSpPr txBox="1"/>
          <p:nvPr/>
        </p:nvSpPr>
        <p:spPr>
          <a:xfrm>
            <a:off x="20494864" y="3423915"/>
            <a:ext cx="1715213" cy="8463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numCol="1" anchor="ctr">
            <a:spAutoFit/>
          </a:bodyPr>
          <a:lstStyle>
            <a:lvl1pPr algn="ctr">
              <a:lnSpc>
                <a:spcPts val="2900"/>
              </a:lnSpc>
              <a:defRPr sz="29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Waste </a:t>
            </a:r>
          </a:p>
          <a:p>
            <a:r>
              <a:rPr lang="en-US" dirty="0"/>
              <a:t>Container</a:t>
            </a:r>
            <a:endParaRPr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00351F0-59B1-4D2A-BD02-36C91BFD7321}"/>
              </a:ext>
            </a:extLst>
          </p:cNvPr>
          <p:cNvSpPr/>
          <p:nvPr/>
        </p:nvSpPr>
        <p:spPr>
          <a:xfrm>
            <a:off x="17121003" y="2984235"/>
            <a:ext cx="1619927" cy="1691691"/>
          </a:xfrm>
          <a:prstGeom prst="ellipse">
            <a:avLst/>
          </a:prstGeom>
          <a:noFill/>
          <a:ln w="28575" cap="flat">
            <a:solidFill>
              <a:schemeClr val="bg2">
                <a:lumMod val="10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431DF5B-7AA1-47B3-82B6-726F4503A6A7}"/>
              </a:ext>
            </a:extLst>
          </p:cNvPr>
          <p:cNvSpPr/>
          <p:nvPr/>
        </p:nvSpPr>
        <p:spPr>
          <a:xfrm>
            <a:off x="9842368" y="7231758"/>
            <a:ext cx="944269" cy="3175683"/>
          </a:xfrm>
          <a:prstGeom prst="rect">
            <a:avLst/>
          </a:prstGeom>
          <a:noFill/>
          <a:ln w="38100" cap="flat">
            <a:solidFill>
              <a:schemeClr val="bg2">
                <a:lumMod val="10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33" name="Arm…">
            <a:extLst>
              <a:ext uri="{FF2B5EF4-FFF2-40B4-BE49-F238E27FC236}">
                <a16:creationId xmlns:a16="http://schemas.microsoft.com/office/drawing/2014/main" id="{EC224ABF-A7AC-4D2D-B385-A7492F523F93}"/>
              </a:ext>
            </a:extLst>
          </p:cNvPr>
          <p:cNvSpPr txBox="1"/>
          <p:nvPr/>
        </p:nvSpPr>
        <p:spPr>
          <a:xfrm>
            <a:off x="9857205" y="6300479"/>
            <a:ext cx="1032334" cy="8463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numCol="1" anchor="ctr">
            <a:spAutoFit/>
          </a:bodyPr>
          <a:lstStyle/>
          <a:p>
            <a:pPr algn="ctr">
              <a:lnSpc>
                <a:spcPts val="2900"/>
              </a:lnSpc>
              <a:defRPr sz="2900">
                <a:solidFill>
                  <a:srgbClr val="000000"/>
                </a:solidFill>
              </a:defRPr>
            </a:pPr>
            <a:r>
              <a:rPr lang="en-US" dirty="0"/>
              <a:t>Filter </a:t>
            </a:r>
          </a:p>
          <a:p>
            <a:pPr algn="ctr">
              <a:lnSpc>
                <a:spcPts val="2900"/>
              </a:lnSpc>
              <a:defRPr sz="2900">
                <a:solidFill>
                  <a:srgbClr val="000000"/>
                </a:solidFill>
              </a:defRPr>
            </a:pPr>
            <a:r>
              <a:rPr lang="en-US" dirty="0"/>
              <a:t>Puck</a:t>
            </a:r>
            <a:endParaRPr dirty="0"/>
          </a:p>
        </p:txBody>
      </p:sp>
      <p:sp>
        <p:nvSpPr>
          <p:cNvPr id="334" name="Line">
            <a:extLst>
              <a:ext uri="{FF2B5EF4-FFF2-40B4-BE49-F238E27FC236}">
                <a16:creationId xmlns:a16="http://schemas.microsoft.com/office/drawing/2014/main" id="{A0862490-FD48-40E1-ABFE-83F77A5831A8}"/>
              </a:ext>
            </a:extLst>
          </p:cNvPr>
          <p:cNvSpPr/>
          <p:nvPr/>
        </p:nvSpPr>
        <p:spPr>
          <a:xfrm flipV="1">
            <a:off x="6360940" y="8892265"/>
            <a:ext cx="3478942" cy="2830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18E18A1-A34F-4A63-9AE8-C9293AC92DB7}"/>
              </a:ext>
            </a:extLst>
          </p:cNvPr>
          <p:cNvGrpSpPr/>
          <p:nvPr/>
        </p:nvGrpSpPr>
        <p:grpSpPr>
          <a:xfrm>
            <a:off x="16106925" y="1743875"/>
            <a:ext cx="1426748" cy="1352553"/>
            <a:chOff x="4737301" y="1785004"/>
            <a:chExt cx="1426748" cy="1352553"/>
          </a:xfrm>
        </p:grpSpPr>
        <p:sp>
          <p:nvSpPr>
            <p:cNvPr id="336" name="Rectangle">
              <a:extLst>
                <a:ext uri="{FF2B5EF4-FFF2-40B4-BE49-F238E27FC236}">
                  <a16:creationId xmlns:a16="http://schemas.microsoft.com/office/drawing/2014/main" id="{EBCAF270-8529-4BE2-B463-833E50CF71F9}"/>
                </a:ext>
              </a:extLst>
            </p:cNvPr>
            <p:cNvSpPr/>
            <p:nvPr/>
          </p:nvSpPr>
          <p:spPr>
            <a:xfrm rot="5400000">
              <a:off x="5093555" y="2309305"/>
              <a:ext cx="904538" cy="454849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337" name="Line">
              <a:extLst>
                <a:ext uri="{FF2B5EF4-FFF2-40B4-BE49-F238E27FC236}">
                  <a16:creationId xmlns:a16="http://schemas.microsoft.com/office/drawing/2014/main" id="{E9FB8841-0702-4B7C-957D-620A8C0C2F28}"/>
                </a:ext>
              </a:extLst>
            </p:cNvPr>
            <p:cNvSpPr/>
            <p:nvPr/>
          </p:nvSpPr>
          <p:spPr>
            <a:xfrm rot="5400000" flipV="1">
              <a:off x="5545823" y="2273487"/>
              <a:ext cx="1" cy="454849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38" name="Line">
              <a:extLst>
                <a:ext uri="{FF2B5EF4-FFF2-40B4-BE49-F238E27FC236}">
                  <a16:creationId xmlns:a16="http://schemas.microsoft.com/office/drawing/2014/main" id="{7C9D495E-1818-421B-BBF7-4FE4CFA097EE}"/>
                </a:ext>
              </a:extLst>
            </p:cNvPr>
            <p:cNvSpPr/>
            <p:nvPr/>
          </p:nvSpPr>
          <p:spPr>
            <a:xfrm rot="5400000" flipV="1">
              <a:off x="5545823" y="2523293"/>
              <a:ext cx="1" cy="446203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42" name="Line">
              <a:extLst>
                <a:ext uri="{FF2B5EF4-FFF2-40B4-BE49-F238E27FC236}">
                  <a16:creationId xmlns:a16="http://schemas.microsoft.com/office/drawing/2014/main" id="{1C08DFA6-4F27-4B29-8C2A-4DD5974DC30B}"/>
                </a:ext>
              </a:extLst>
            </p:cNvPr>
            <p:cNvSpPr/>
            <p:nvPr/>
          </p:nvSpPr>
          <p:spPr>
            <a:xfrm rot="5400000">
              <a:off x="5404977" y="1877781"/>
              <a:ext cx="296890" cy="111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594"/>
                  </a:moveTo>
                  <a:lnTo>
                    <a:pt x="5926" y="13438"/>
                  </a:lnTo>
                  <a:lnTo>
                    <a:pt x="6523" y="7540"/>
                  </a:lnTo>
                  <a:lnTo>
                    <a:pt x="7948" y="17899"/>
                  </a:lnTo>
                  <a:lnTo>
                    <a:pt x="9183" y="4138"/>
                  </a:lnTo>
                  <a:lnTo>
                    <a:pt x="10811" y="19779"/>
                  </a:lnTo>
                  <a:lnTo>
                    <a:pt x="12267" y="0"/>
                  </a:lnTo>
                  <a:lnTo>
                    <a:pt x="13841" y="21600"/>
                  </a:lnTo>
                  <a:lnTo>
                    <a:pt x="15729" y="12262"/>
                  </a:lnTo>
                  <a:lnTo>
                    <a:pt x="21600" y="12262"/>
                  </a:ln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377" name="Group">
              <a:extLst>
                <a:ext uri="{FF2B5EF4-FFF2-40B4-BE49-F238E27FC236}">
                  <a16:creationId xmlns:a16="http://schemas.microsoft.com/office/drawing/2014/main" id="{1D70EF97-00BF-4249-86F4-C38EA4689815}"/>
                </a:ext>
              </a:extLst>
            </p:cNvPr>
            <p:cNvGrpSpPr/>
            <p:nvPr/>
          </p:nvGrpSpPr>
          <p:grpSpPr>
            <a:xfrm rot="5400000">
              <a:off x="5022644" y="1965579"/>
              <a:ext cx="98516" cy="669202"/>
              <a:chOff x="0" y="0"/>
              <a:chExt cx="98514" cy="669201"/>
            </a:xfrm>
          </p:grpSpPr>
          <p:sp>
            <p:nvSpPr>
              <p:cNvPr id="383" name="Line">
                <a:extLst>
                  <a:ext uri="{FF2B5EF4-FFF2-40B4-BE49-F238E27FC236}">
                    <a16:creationId xmlns:a16="http://schemas.microsoft.com/office/drawing/2014/main" id="{3DC5B2DC-C5BD-47A2-A798-65CA07600AD9}"/>
                  </a:ext>
                </a:extLst>
              </p:cNvPr>
              <p:cNvSpPr/>
              <p:nvPr/>
            </p:nvSpPr>
            <p:spPr>
              <a:xfrm flipH="1">
                <a:off x="49257" y="0"/>
                <a:ext cx="1" cy="66920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384" name="Line">
                <a:extLst>
                  <a:ext uri="{FF2B5EF4-FFF2-40B4-BE49-F238E27FC236}">
                    <a16:creationId xmlns:a16="http://schemas.microsoft.com/office/drawing/2014/main" id="{4B276268-9C62-47CA-A659-78B664988138}"/>
                  </a:ext>
                </a:extLst>
              </p:cNvPr>
              <p:cNvSpPr/>
              <p:nvPr/>
            </p:nvSpPr>
            <p:spPr>
              <a:xfrm>
                <a:off x="0" y="691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378" name="Group">
              <a:extLst>
                <a:ext uri="{FF2B5EF4-FFF2-40B4-BE49-F238E27FC236}">
                  <a16:creationId xmlns:a16="http://schemas.microsoft.com/office/drawing/2014/main" id="{EC732809-2C07-4BFE-A523-EBDEEC172279}"/>
                </a:ext>
              </a:extLst>
            </p:cNvPr>
            <p:cNvGrpSpPr/>
            <p:nvPr/>
          </p:nvGrpSpPr>
          <p:grpSpPr>
            <a:xfrm rot="5400000">
              <a:off x="5837181" y="2070536"/>
              <a:ext cx="146481" cy="507254"/>
              <a:chOff x="0" y="-1879761"/>
              <a:chExt cx="98515" cy="2717287"/>
            </a:xfrm>
          </p:grpSpPr>
          <p:sp>
            <p:nvSpPr>
              <p:cNvPr id="381" name="Line">
                <a:extLst>
                  <a:ext uri="{FF2B5EF4-FFF2-40B4-BE49-F238E27FC236}">
                    <a16:creationId xmlns:a16="http://schemas.microsoft.com/office/drawing/2014/main" id="{36BC9787-A220-4B1C-94AC-5D90E01EAA81}"/>
                  </a:ext>
                </a:extLst>
              </p:cNvPr>
              <p:cNvSpPr/>
              <p:nvPr/>
            </p:nvSpPr>
            <p:spPr>
              <a:xfrm flipV="1">
                <a:off x="49256" y="-1879761"/>
                <a:ext cx="12628" cy="271700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382" name="Line">
                <a:extLst>
                  <a:ext uri="{FF2B5EF4-FFF2-40B4-BE49-F238E27FC236}">
                    <a16:creationId xmlns:a16="http://schemas.microsoft.com/office/drawing/2014/main" id="{873B1BCB-434B-4E29-896B-73AFF90C1E73}"/>
                  </a:ext>
                </a:extLst>
              </p:cNvPr>
              <p:cNvSpPr/>
              <p:nvPr/>
            </p:nvSpPr>
            <p:spPr>
              <a:xfrm>
                <a:off x="0" y="837525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379" name="Line">
              <a:extLst>
                <a:ext uri="{FF2B5EF4-FFF2-40B4-BE49-F238E27FC236}">
                  <a16:creationId xmlns:a16="http://schemas.microsoft.com/office/drawing/2014/main" id="{A20D506E-A6BE-4B9E-89BD-CDFEDD746CB9}"/>
                </a:ext>
              </a:extLst>
            </p:cNvPr>
            <p:cNvSpPr/>
            <p:nvPr/>
          </p:nvSpPr>
          <p:spPr>
            <a:xfrm rot="5400000" flipV="1">
              <a:off x="5626897" y="2989562"/>
              <a:ext cx="147995" cy="147995"/>
            </a:xfrm>
            <a:prstGeom prst="line">
              <a:avLst/>
            </a:prstGeom>
            <a:noFill/>
            <a:ln w="25400" cap="flat">
              <a:solidFill>
                <a:srgbClr val="0433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80" name="Square">
              <a:extLst>
                <a:ext uri="{FF2B5EF4-FFF2-40B4-BE49-F238E27FC236}">
                  <a16:creationId xmlns:a16="http://schemas.microsoft.com/office/drawing/2014/main" id="{6453CE81-ABD1-4B5D-BCE7-80F4B06ED793}"/>
                </a:ext>
              </a:extLst>
            </p:cNvPr>
            <p:cNvSpPr/>
            <p:nvPr/>
          </p:nvSpPr>
          <p:spPr>
            <a:xfrm rot="5400000">
              <a:off x="5630974" y="2989444"/>
              <a:ext cx="139842" cy="144707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133CCA5-B500-4BB8-B269-645C26CD6A7A}"/>
              </a:ext>
            </a:extLst>
          </p:cNvPr>
          <p:cNvGrpSpPr/>
          <p:nvPr/>
        </p:nvGrpSpPr>
        <p:grpSpPr>
          <a:xfrm>
            <a:off x="7162800" y="2971800"/>
            <a:ext cx="10058400" cy="7772400"/>
            <a:chOff x="7162800" y="2971800"/>
            <a:chExt cx="10058400" cy="77724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F594F38-8A8C-43ED-A690-6653A54B01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2800" y="2971800"/>
              <a:ext cx="10058400" cy="7772400"/>
            </a:xfrm>
            <a:prstGeom prst="rect">
              <a:avLst/>
            </a:prstGeom>
          </p:spPr>
        </p:pic>
        <p:sp>
          <p:nvSpPr>
            <p:cNvPr id="4" name="Arrow: Curved Down 3">
              <a:extLst>
                <a:ext uri="{FF2B5EF4-FFF2-40B4-BE49-F238E27FC236}">
                  <a16:creationId xmlns:a16="http://schemas.microsoft.com/office/drawing/2014/main" id="{1CFF444E-5B3A-45D7-9C32-16F15FF2B9F6}"/>
                </a:ext>
              </a:extLst>
            </p:cNvPr>
            <p:cNvSpPr/>
            <p:nvPr/>
          </p:nvSpPr>
          <p:spPr>
            <a:xfrm rot="20195592" flipH="1">
              <a:off x="11330963" y="7066060"/>
              <a:ext cx="864331" cy="590463"/>
            </a:xfrm>
            <a:prstGeom prst="curvedDownArrow">
              <a:avLst/>
            </a:prstGeom>
            <a:solidFill>
              <a:schemeClr val="accent5">
                <a:lumMod val="75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5" name="Arrow: Curved Right 4">
              <a:extLst>
                <a:ext uri="{FF2B5EF4-FFF2-40B4-BE49-F238E27FC236}">
                  <a16:creationId xmlns:a16="http://schemas.microsoft.com/office/drawing/2014/main" id="{DECE0728-3512-41D6-9DBF-81E209F4909E}"/>
                </a:ext>
              </a:extLst>
            </p:cNvPr>
            <p:cNvSpPr/>
            <p:nvPr/>
          </p:nvSpPr>
          <p:spPr>
            <a:xfrm rot="20884748">
              <a:off x="12158306" y="6060560"/>
              <a:ext cx="534445" cy="1329070"/>
            </a:xfrm>
            <a:prstGeom prst="curvedRightArrow">
              <a:avLst>
                <a:gd name="adj1" fmla="val 25000"/>
                <a:gd name="adj2" fmla="val 61663"/>
                <a:gd name="adj3" fmla="val 25000"/>
              </a:avLst>
            </a:prstGeom>
            <a:solidFill>
              <a:schemeClr val="accent5">
                <a:lumMod val="75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494608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rt.googleusercontent.com/docsz/AD_4nXd5WhCHHkPOgg-wNcP1zADbQVS8ULRIMzsDhag16nmgHXEDMD1eeTucqP7R9tcQWARDuChrVnYpJpmdz-z1n86gY5J9cardEh5-vfjSrZUPwFemkTfku5QZohnQzoVMJ_7JcPuShQ?key=H7bTFBX0YBICw3ZB4WrYRWtt">
            <a:extLst>
              <a:ext uri="{FF2B5EF4-FFF2-40B4-BE49-F238E27FC236}">
                <a16:creationId xmlns:a16="http://schemas.microsoft.com/office/drawing/2014/main" id="{97B6971D-7D13-4003-A913-73CD7BCF3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169" y="3923469"/>
            <a:ext cx="11145662" cy="5869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58015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D0E35D40-131F-4459-B49B-79C060447E1A}"/>
              </a:ext>
            </a:extLst>
          </p:cNvPr>
          <p:cNvGrpSpPr/>
          <p:nvPr/>
        </p:nvGrpSpPr>
        <p:grpSpPr>
          <a:xfrm>
            <a:off x="7414006" y="323797"/>
            <a:ext cx="10837219" cy="13068405"/>
            <a:chOff x="7414006" y="323797"/>
            <a:chExt cx="10837219" cy="1306840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09DA13B-D5BC-49F8-84CF-63DD73740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4006" y="323797"/>
              <a:ext cx="9555988" cy="13068405"/>
            </a:xfrm>
            <a:prstGeom prst="rect">
              <a:avLst/>
            </a:prstGeom>
          </p:spPr>
        </p:pic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2A95CDE6-0AFC-4C02-B2D3-907218D88C91}"/>
                </a:ext>
              </a:extLst>
            </p:cNvPr>
            <p:cNvCxnSpPr>
              <a:cxnSpLocks/>
            </p:cNvCxnSpPr>
            <p:nvPr/>
          </p:nvCxnSpPr>
          <p:spPr>
            <a:xfrm>
              <a:off x="17041244" y="4281275"/>
              <a:ext cx="0" cy="5646497"/>
            </a:xfrm>
            <a:prstGeom prst="straightConnector1">
              <a:avLst/>
            </a:prstGeom>
            <a:noFill/>
            <a:ln w="57150" cap="flat">
              <a:solidFill>
                <a:srgbClr val="000000"/>
              </a:solidFill>
              <a:prstDash val="solid"/>
              <a:miter lim="400000"/>
              <a:headEnd type="triangle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4A04DE1B-0045-43FF-9A7E-157B4EC8AF5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704125" y="10331532"/>
              <a:ext cx="3158836" cy="2731325"/>
            </a:xfrm>
            <a:prstGeom prst="straightConnector1">
              <a:avLst/>
            </a:prstGeom>
            <a:noFill/>
            <a:ln w="57150" cap="flat">
              <a:solidFill>
                <a:srgbClr val="000000"/>
              </a:solidFill>
              <a:prstDash val="solid"/>
              <a:miter lim="400000"/>
              <a:headEnd type="triangle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7D74A034-16D8-4369-A110-F56A7C9285F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671460" y="11839699"/>
              <a:ext cx="4952011" cy="1425040"/>
            </a:xfrm>
            <a:prstGeom prst="straightConnector1">
              <a:avLst/>
            </a:prstGeom>
            <a:noFill/>
            <a:ln w="57150" cap="flat">
              <a:solidFill>
                <a:srgbClr val="000000"/>
              </a:solidFill>
              <a:prstDash val="solid"/>
              <a:miter lim="400000"/>
              <a:headEnd type="triangle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387DF6F-4CF2-4B03-9486-1C623DE791F3}"/>
                </a:ext>
              </a:extLst>
            </p:cNvPr>
            <p:cNvSpPr txBox="1"/>
            <p:nvPr/>
          </p:nvSpPr>
          <p:spPr>
            <a:xfrm>
              <a:off x="9334005" y="12748048"/>
              <a:ext cx="940963" cy="4719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l" defTabSz="2438338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spc="0" normalizeH="0" baseline="0" dirty="0">
                  <a:ln>
                    <a:noFill/>
                  </a:ln>
                  <a:solidFill>
                    <a:srgbClr val="5E5E5E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"/>
                </a:rPr>
                <a:t>43 cm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8B5F116-F0C4-4B46-A75F-E6C24A59F9C3}"/>
                </a:ext>
              </a:extLst>
            </p:cNvPr>
            <p:cNvSpPr txBox="1"/>
            <p:nvPr/>
          </p:nvSpPr>
          <p:spPr>
            <a:xfrm>
              <a:off x="15451517" y="11697194"/>
              <a:ext cx="940963" cy="4719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l" defTabSz="2438338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spc="0" normalizeH="0" baseline="0" dirty="0">
                  <a:ln>
                    <a:noFill/>
                  </a:ln>
                  <a:solidFill>
                    <a:srgbClr val="5E5E5E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"/>
                </a:rPr>
                <a:t>47 cm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252CBAC-2A02-4405-9129-21DBAD6B9638}"/>
                </a:ext>
              </a:extLst>
            </p:cNvPr>
            <p:cNvSpPr txBox="1"/>
            <p:nvPr/>
          </p:nvSpPr>
          <p:spPr>
            <a:xfrm>
              <a:off x="17310262" y="6632599"/>
              <a:ext cx="940963" cy="4719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l" defTabSz="2438338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spc="0" normalizeH="0" baseline="0" dirty="0">
                  <a:ln>
                    <a:noFill/>
                  </a:ln>
                  <a:solidFill>
                    <a:srgbClr val="5E5E5E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"/>
                </a:rPr>
                <a:t>49 cm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667316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2389</TotalTime>
  <Words>40</Words>
  <Application>Microsoft Office PowerPoint</Application>
  <PresentationFormat>Custom</PresentationFormat>
  <Paragraphs>28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Helvetica Neue</vt:lpstr>
      <vt:lpstr>Helvetica Neue Medium</vt:lpstr>
      <vt:lpstr>21_BasicWhite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Overall ESP-Sampler Functional Blocks</dc:title>
  <dc:creator>Scott Jensen</dc:creator>
  <cp:lastModifiedBy>Enoch Nicholson</cp:lastModifiedBy>
  <cp:revision>11</cp:revision>
  <dcterms:modified xsi:type="dcterms:W3CDTF">2025-03-31T16:54:08Z</dcterms:modified>
</cp:coreProperties>
</file>