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 ContentType="image/tiff"/>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769" r:id="rId3"/>
    <p:sldId id="2439" r:id="rId4"/>
    <p:sldId id="2451" r:id="rId5"/>
    <p:sldId id="2440" r:id="rId6"/>
    <p:sldId id="743" r:id="rId7"/>
    <p:sldId id="2441" r:id="rId8"/>
    <p:sldId id="2437" r:id="rId9"/>
    <p:sldId id="2450" r:id="rId10"/>
    <p:sldId id="2453" r:id="rId11"/>
    <p:sldId id="2457" r:id="rId12"/>
    <p:sldId id="2458" r:id="rId13"/>
    <p:sldId id="2426" r:id="rId14"/>
    <p:sldId id="2449" r:id="rId15"/>
    <p:sldId id="2454" r:id="rId16"/>
    <p:sldId id="2459" r:id="rId17"/>
    <p:sldId id="2460" r:id="rId18"/>
    <p:sldId id="4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85"/>
    <p:restoredTop sz="89658"/>
  </p:normalViewPr>
  <p:slideViewPr>
    <p:cSldViewPr snapToGrid="0">
      <p:cViewPr varScale="1">
        <p:scale>
          <a:sx n="92" d="100"/>
          <a:sy n="92" d="100"/>
        </p:scale>
        <p:origin x="102" y="103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537BE-F871-EC4D-9556-85755DC3B6CA}"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6E93A-BE8E-8B43-A5C2-63FE6DA7FAE6}" type="slidenum">
              <a:rPr lang="en-US" smtClean="0"/>
              <a:t>‹#›</a:t>
            </a:fld>
            <a:endParaRPr lang="en-US"/>
          </a:p>
        </p:txBody>
      </p:sp>
    </p:spTree>
    <p:extLst>
      <p:ext uri="{BB962C8B-B14F-4D97-AF65-F5344CB8AC3E}">
        <p14:creationId xmlns:p14="http://schemas.microsoft.com/office/powerpoint/2010/main" val="1359829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 I want to start by thanking the organizing and steering committees for giving me the opportunity to present some of our recent developments in the Environmental Sample Processor group at the Monterey Bay Aquarium Research Institute. Today I will be talking about FIDO, or the Filtration Instrument for DNA Observations: </a:t>
            </a:r>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3611666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utilized members of the READI-net program to co-design the instrument. We were invited members to prioritize instrument functions and capabilities through a </a:t>
            </a:r>
            <a:r>
              <a:rPr lang="en-US" dirty="0" err="1"/>
              <a:t>MoSCoW</a:t>
            </a:r>
            <a:r>
              <a:rPr lang="en-US" dirty="0"/>
              <a:t> </a:t>
            </a:r>
            <a:r>
              <a:rPr lang="en-US" dirty="0" err="1"/>
              <a:t>priotization</a:t>
            </a:r>
            <a:r>
              <a:rPr lang="en-US" dirty="0"/>
              <a:t> framework. Here we asked </a:t>
            </a:r>
            <a:r>
              <a:rPr lang="en-US" dirty="0" err="1"/>
              <a:t>readi</a:t>
            </a:r>
            <a:r>
              <a:rPr lang="en-US" dirty="0"/>
              <a:t>-net researchers to prioritize instrument functions that were Must Haves, Should Have, Could Haves or Wont Haves. We generated thousands of sticky notes that were distilled down into the functional requirement of the instrument design. </a:t>
            </a:r>
          </a:p>
        </p:txBody>
      </p:sp>
      <p:sp>
        <p:nvSpPr>
          <p:cNvPr id="4" name="Slide Number Placeholder 3"/>
          <p:cNvSpPr>
            <a:spLocks noGrp="1"/>
          </p:cNvSpPr>
          <p:nvPr>
            <p:ph type="sldNum" sz="quarter" idx="5"/>
          </p:nvPr>
        </p:nvSpPr>
        <p:spPr/>
        <p:txBody>
          <a:bodyPr/>
          <a:lstStyle/>
          <a:p>
            <a:fld id="{8936E93A-BE8E-8B43-A5C2-63FE6DA7FAE6}" type="slidenum">
              <a:rPr lang="en-US" smtClean="0"/>
              <a:t>10</a:t>
            </a:fld>
            <a:endParaRPr lang="en-US"/>
          </a:p>
        </p:txBody>
      </p:sp>
    </p:spTree>
    <p:extLst>
      <p:ext uri="{BB962C8B-B14F-4D97-AF65-F5344CB8AC3E}">
        <p14:creationId xmlns:p14="http://schemas.microsoft.com/office/powerpoint/2010/main" val="1170543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11</a:t>
            </a:fld>
            <a:endParaRPr lang="en-US"/>
          </a:p>
        </p:txBody>
      </p:sp>
    </p:spTree>
    <p:extLst>
      <p:ext uri="{BB962C8B-B14F-4D97-AF65-F5344CB8AC3E}">
        <p14:creationId xmlns:p14="http://schemas.microsoft.com/office/powerpoint/2010/main" val="1761105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12</a:t>
            </a:fld>
            <a:endParaRPr lang="en-US"/>
          </a:p>
        </p:txBody>
      </p:sp>
    </p:spTree>
    <p:extLst>
      <p:ext uri="{BB962C8B-B14F-4D97-AF65-F5344CB8AC3E}">
        <p14:creationId xmlns:p14="http://schemas.microsoft.com/office/powerpoint/2010/main" val="288344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utilized the MOSCOW framework to develop the communication and GUI requirements.  And these are the end products based around web-based application interface using a cloud instance and satellite or cellular communications we can access and control these instruments anywhere in the world. </a:t>
            </a:r>
          </a:p>
          <a:p>
            <a:endParaRPr lang="en-US" dirty="0"/>
          </a:p>
          <a:p>
            <a:r>
              <a:rPr lang="en-US" dirty="0"/>
              <a:t>And on the left is summary page of the instrumentation provide a bit of instrument state, its location, and any important log information. </a:t>
            </a:r>
          </a:p>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13</a:t>
            </a:fld>
            <a:endParaRPr lang="en-US"/>
          </a:p>
        </p:txBody>
      </p:sp>
    </p:spTree>
    <p:extLst>
      <p:ext uri="{BB962C8B-B14F-4D97-AF65-F5344CB8AC3E}">
        <p14:creationId xmlns:p14="http://schemas.microsoft.com/office/powerpoint/2010/main" val="3079338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96758-C8E1-7317-79E9-3B0D1AA80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5B722-9B02-396C-8E87-4A2E3C7F2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68D84-206B-B5CD-7273-9A1B83A0F423}"/>
              </a:ext>
            </a:extLst>
          </p:cNvPr>
          <p:cNvSpPr>
            <a:spLocks noGrp="1"/>
          </p:cNvSpPr>
          <p:nvPr>
            <p:ph type="body" idx="1"/>
          </p:nvPr>
        </p:nvSpPr>
        <p:spPr/>
        <p:txBody>
          <a:bodyPr/>
          <a:lstStyle/>
          <a:p>
            <a:r>
              <a:rPr lang="en-US" dirty="0"/>
              <a:t>Here are two additional screenshots of the GUI, on the left is the management page and the left is the schedule page. The management page allows us to directly interact with the instrument and provides end-users the ability to take a sample, define sample volumes, resupply the sampler and decontaminate the samples. We spent a bunch of time on the GUI scheduler, using a google calendar approach for being able to simply schedule sampling for future events. And this video is showing those functions of scheduling recurring events. </a:t>
            </a:r>
          </a:p>
          <a:p>
            <a:endParaRPr lang="en-US" dirty="0"/>
          </a:p>
        </p:txBody>
      </p:sp>
      <p:sp>
        <p:nvSpPr>
          <p:cNvPr id="4" name="Slide Number Placeholder 3">
            <a:extLst>
              <a:ext uri="{FF2B5EF4-FFF2-40B4-BE49-F238E27FC236}">
                <a16:creationId xmlns:a16="http://schemas.microsoft.com/office/drawing/2014/main" id="{32AFB163-F730-261A-1511-3AC9D61D7A66}"/>
              </a:ext>
            </a:extLst>
          </p:cNvPr>
          <p:cNvSpPr>
            <a:spLocks noGrp="1"/>
          </p:cNvSpPr>
          <p:nvPr>
            <p:ph type="sldNum" sz="quarter" idx="5"/>
          </p:nvPr>
        </p:nvSpPr>
        <p:spPr/>
        <p:txBody>
          <a:bodyPr/>
          <a:lstStyle/>
          <a:p>
            <a:fld id="{8936E93A-BE8E-8B43-A5C2-63FE6DA7FAE6}" type="slidenum">
              <a:rPr lang="en-US" smtClean="0"/>
              <a:t>14</a:t>
            </a:fld>
            <a:endParaRPr lang="en-US"/>
          </a:p>
        </p:txBody>
      </p:sp>
    </p:spTree>
    <p:extLst>
      <p:ext uri="{BB962C8B-B14F-4D97-AF65-F5344CB8AC3E}">
        <p14:creationId xmlns:p14="http://schemas.microsoft.com/office/powerpoint/2010/main" val="3019726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onto the data. </a:t>
            </a:r>
          </a:p>
          <a:p>
            <a:endParaRPr lang="en-US" dirty="0"/>
          </a:p>
          <a:p>
            <a:r>
              <a:rPr lang="en-US" dirty="0"/>
              <a:t>Here I am showing some initial digital PCR data for validation filtration of anchovy and rainbow trout. The red violins are the matched vacuum filtration method and the green violin are the FIDO filtrations. </a:t>
            </a:r>
            <a:r>
              <a:rPr lang="en-US" dirty="0" err="1"/>
              <a:t>dPCR</a:t>
            </a:r>
            <a:r>
              <a:rPr lang="en-US" dirty="0"/>
              <a:t> concentration of the target eDNA on the y-axis. This experiment was performed after we had finalized the filtration housing or puck design. </a:t>
            </a:r>
          </a:p>
          <a:p>
            <a:endParaRPr lang="en-US" dirty="0"/>
          </a:p>
          <a:p>
            <a:r>
              <a:rPr lang="en-US" dirty="0"/>
              <a:t>More recently, as part of a larger instrumentation validation study in November. We performed a similar study using qPCR for anchovies, where the vacuum filtration, is now shown in blue and FIDO is show in red. </a:t>
            </a:r>
          </a:p>
          <a:p>
            <a:endParaRPr lang="en-US" dirty="0"/>
          </a:p>
          <a:p>
            <a:r>
              <a:rPr lang="en-US" dirty="0"/>
              <a:t>For all of these </a:t>
            </a:r>
            <a:r>
              <a:rPr lang="en-US" dirty="0" err="1"/>
              <a:t>comparsons</a:t>
            </a:r>
            <a:r>
              <a:rPr lang="en-US" dirty="0"/>
              <a:t>, there was no significant difference between </a:t>
            </a:r>
            <a:r>
              <a:rPr lang="en-US" dirty="0" err="1"/>
              <a:t>vaccum</a:t>
            </a:r>
            <a:r>
              <a:rPr lang="en-US" dirty="0"/>
              <a:t> filtration and FIDO filtrations. </a:t>
            </a:r>
          </a:p>
        </p:txBody>
      </p:sp>
      <p:sp>
        <p:nvSpPr>
          <p:cNvPr id="4" name="Slide Number Placeholder 3"/>
          <p:cNvSpPr>
            <a:spLocks noGrp="1"/>
          </p:cNvSpPr>
          <p:nvPr>
            <p:ph type="sldNum" sz="quarter" idx="5"/>
          </p:nvPr>
        </p:nvSpPr>
        <p:spPr/>
        <p:txBody>
          <a:bodyPr/>
          <a:lstStyle/>
          <a:p>
            <a:fld id="{8936E93A-BE8E-8B43-A5C2-63FE6DA7FAE6}" type="slidenum">
              <a:rPr lang="en-US" smtClean="0"/>
              <a:t>15</a:t>
            </a:fld>
            <a:endParaRPr lang="en-US"/>
          </a:p>
        </p:txBody>
      </p:sp>
    </p:spTree>
    <p:extLst>
      <p:ext uri="{BB962C8B-B14F-4D97-AF65-F5344CB8AC3E}">
        <p14:creationId xmlns:p14="http://schemas.microsoft.com/office/powerpoint/2010/main" val="1324289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B1CE8-6275-0A87-A8E6-0540611E7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1527B-8E95-C0EE-BBF6-5B98086E57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9BA87-EE18-DB69-0A84-C85710D70432}"/>
              </a:ext>
            </a:extLst>
          </p:cNvPr>
          <p:cNvSpPr>
            <a:spLocks noGrp="1"/>
          </p:cNvSpPr>
          <p:nvPr>
            <p:ph type="body" idx="1"/>
          </p:nvPr>
        </p:nvSpPr>
        <p:spPr/>
        <p:txBody>
          <a:bodyPr/>
          <a:lstStyle/>
          <a:p>
            <a:r>
              <a:rPr lang="en-US" dirty="0"/>
              <a:t>So what are the next steps. </a:t>
            </a:r>
          </a:p>
          <a:p>
            <a:endParaRPr lang="en-US" dirty="0"/>
          </a:p>
          <a:p>
            <a:r>
              <a:rPr lang="en-US" dirty="0"/>
              <a:t>As part of a larger instrumentation validation study, we will continue validation of FIDO filtrations with 12S </a:t>
            </a:r>
            <a:r>
              <a:rPr lang="en-US" dirty="0" err="1"/>
              <a:t>Mifish</a:t>
            </a:r>
            <a:r>
              <a:rPr lang="en-US" dirty="0"/>
              <a:t> Metabarcoding and here is the metabarcoding data that we received last week and plotted yesterday by my partner in crime Elizabeth Allen at the eDNA </a:t>
            </a:r>
            <a:r>
              <a:rPr lang="en-US" dirty="0" err="1"/>
              <a:t>Collabortive</a:t>
            </a:r>
            <a:r>
              <a:rPr lang="en-US" dirty="0"/>
              <a:t>.</a:t>
            </a:r>
          </a:p>
          <a:p>
            <a:endParaRPr lang="en-US" dirty="0"/>
          </a:p>
          <a:p>
            <a:r>
              <a:rPr lang="en-US" dirty="0"/>
              <a:t>We are currently building 10 production instruments for the READI-net program that will be field test this year. </a:t>
            </a:r>
          </a:p>
          <a:p>
            <a:endParaRPr lang="en-US" dirty="0"/>
          </a:p>
          <a:p>
            <a:r>
              <a:rPr lang="en-US" dirty="0"/>
              <a:t>And we are currently investigating the installation of these instruments on research vessels to sample underway water during research cruises. In fact, a few members of our team are in Hobart outfitting the </a:t>
            </a:r>
            <a:r>
              <a:rPr lang="en-US" dirty="0" err="1"/>
              <a:t>Nuryia</a:t>
            </a:r>
            <a:r>
              <a:rPr lang="en-US" dirty="0"/>
              <a:t> for their upcoming </a:t>
            </a:r>
            <a:r>
              <a:rPr lang="en-US" dirty="0" err="1"/>
              <a:t>anartica</a:t>
            </a:r>
            <a:r>
              <a:rPr lang="en-US" dirty="0"/>
              <a:t> cruise. </a:t>
            </a:r>
          </a:p>
          <a:p>
            <a:endParaRPr lang="en-US" dirty="0"/>
          </a:p>
        </p:txBody>
      </p:sp>
      <p:sp>
        <p:nvSpPr>
          <p:cNvPr id="4" name="Slide Number Placeholder 3">
            <a:extLst>
              <a:ext uri="{FF2B5EF4-FFF2-40B4-BE49-F238E27FC236}">
                <a16:creationId xmlns:a16="http://schemas.microsoft.com/office/drawing/2014/main" id="{48A5D055-B90D-E4CB-CAD5-4C09201FB370}"/>
              </a:ext>
            </a:extLst>
          </p:cNvPr>
          <p:cNvSpPr>
            <a:spLocks noGrp="1"/>
          </p:cNvSpPr>
          <p:nvPr>
            <p:ph type="sldNum" sz="quarter" idx="5"/>
          </p:nvPr>
        </p:nvSpPr>
        <p:spPr/>
        <p:txBody>
          <a:bodyPr/>
          <a:lstStyle/>
          <a:p>
            <a:fld id="{8936E93A-BE8E-8B43-A5C2-63FE6DA7FAE6}" type="slidenum">
              <a:rPr lang="en-US" smtClean="0"/>
              <a:t>16</a:t>
            </a:fld>
            <a:endParaRPr lang="en-US"/>
          </a:p>
        </p:txBody>
      </p:sp>
    </p:spTree>
    <p:extLst>
      <p:ext uri="{BB962C8B-B14F-4D97-AF65-F5344CB8AC3E}">
        <p14:creationId xmlns:p14="http://schemas.microsoft.com/office/powerpoint/2010/main" val="2441252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72D07-0A8B-5E8A-D814-DE9EDE631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816E5-22BA-1D66-2A59-7A7CF55B5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A39509-7FA3-2758-78FA-B1DF14CF4F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2C5BF6-4012-1DC6-B3FD-31A075F0CD02}"/>
              </a:ext>
            </a:extLst>
          </p:cNvPr>
          <p:cNvSpPr>
            <a:spLocks noGrp="1"/>
          </p:cNvSpPr>
          <p:nvPr>
            <p:ph type="sldNum" sz="quarter" idx="5"/>
          </p:nvPr>
        </p:nvSpPr>
        <p:spPr/>
        <p:txBody>
          <a:bodyPr/>
          <a:lstStyle/>
          <a:p>
            <a:fld id="{8936E93A-BE8E-8B43-A5C2-63FE6DA7FAE6}" type="slidenum">
              <a:rPr lang="en-US" smtClean="0"/>
              <a:t>17</a:t>
            </a:fld>
            <a:endParaRPr lang="en-US"/>
          </a:p>
        </p:txBody>
      </p:sp>
    </p:spTree>
    <p:extLst>
      <p:ext uri="{BB962C8B-B14F-4D97-AF65-F5344CB8AC3E}">
        <p14:creationId xmlns:p14="http://schemas.microsoft.com/office/powerpoint/2010/main" val="2481084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18</a:t>
            </a:fld>
            <a:endParaRPr lang="en-US"/>
          </a:p>
        </p:txBody>
      </p:sp>
    </p:spTree>
    <p:extLst>
      <p:ext uri="{BB962C8B-B14F-4D97-AF65-F5344CB8AC3E}">
        <p14:creationId xmlns:p14="http://schemas.microsoft.com/office/powerpoint/2010/main" val="365449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inionPro"/>
              </a:rPr>
              <a:t>Conceptualizing the future of biodiversity observations in the ocean is easy and we can envision what these advanced technologies might look like to make these observations. Where we have numerous crewed and uncrewed platforms collecting biological data through omics technologies and also the environmental data used to contextualize these observations.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inionPro"/>
              </a:rPr>
              <a:t>However, developing functional technologies that are cheap, easy to use and robust has proven to be very difficult. As we witness yesterday, there were a number of talk about new sampling technologies. There has been a rise in the number of autonomous sampling instruments over the last 5 or so years, providing renewed hope in making progress towards realizing these conceptual illustrations.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B573B9E-1E81-4651-BD0A-1614FDD447D4}" type="slidenum">
              <a:rPr lang="en-US" smtClean="0"/>
              <a:pPr/>
              <a:t>2</a:t>
            </a:fld>
            <a:endParaRPr lang="en-US"/>
          </a:p>
        </p:txBody>
      </p:sp>
    </p:spTree>
    <p:extLst>
      <p:ext uri="{BB962C8B-B14F-4D97-AF65-F5344CB8AC3E}">
        <p14:creationId xmlns:p14="http://schemas.microsoft.com/office/powerpoint/2010/main" val="748824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reasons that it has been difficult to develop these class of instruments is due to some long standing challenges that still </a:t>
            </a:r>
            <a:r>
              <a:rPr lang="en-US" dirty="0" err="1"/>
              <a:t>exsist</a:t>
            </a:r>
            <a:r>
              <a:rPr lang="en-US" dirty="0"/>
              <a:t> to this day.</a:t>
            </a:r>
          </a:p>
          <a:p>
            <a:endParaRPr lang="en-US" dirty="0"/>
          </a:p>
          <a:p>
            <a:r>
              <a:rPr lang="en-US" dirty="0"/>
              <a:t>First, proving to ourselves and others that we circumvent the traditional laboratory paradigms of sterile environments, large instrumentation, perishable reagents and strict laboratory regimes</a:t>
            </a:r>
          </a:p>
          <a:p>
            <a:endParaRPr lang="en-US" dirty="0"/>
          </a:p>
          <a:p>
            <a:r>
              <a:rPr lang="en-US" dirty="0"/>
              <a:t>Second, there are 6 orders of volumetric magnitude in which these instruments have to perform fluidic measurements. We often start with liters of water which is concentrated into several </a:t>
            </a:r>
            <a:r>
              <a:rPr lang="en-US" dirty="0" err="1"/>
              <a:t>uLs</a:t>
            </a:r>
            <a:r>
              <a:rPr lang="en-US" dirty="0"/>
              <a:t> of nucleic acid that are analyzed. </a:t>
            </a:r>
          </a:p>
          <a:p>
            <a:endParaRPr lang="en-US" dirty="0"/>
          </a:p>
          <a:p>
            <a:r>
              <a:rPr lang="en-US" dirty="0"/>
              <a:t>Finally, there are really diverse user needs. If we asked researchers at this meeting what they want to measure and how, you would get the kitchen sink. From microbes to whales, every conceivable filter choice and filtration volume, and then you add on in-situ analysis. It is difficult to design an instrument with so much flexibility.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3</a:t>
            </a:fld>
            <a:endParaRPr lang="en-US"/>
          </a:p>
        </p:txBody>
      </p:sp>
    </p:spTree>
    <p:extLst>
      <p:ext uri="{BB962C8B-B14F-4D97-AF65-F5344CB8AC3E}">
        <p14:creationId xmlns:p14="http://schemas.microsoft.com/office/powerpoint/2010/main" val="697983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C84FD-039F-AE35-3456-C3CE83150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EF70-6372-51BC-87BD-9B9426D140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14B97-3F80-2BA2-4111-77C162955532}"/>
              </a:ext>
            </a:extLst>
          </p:cNvPr>
          <p:cNvSpPr>
            <a:spLocks noGrp="1"/>
          </p:cNvSpPr>
          <p:nvPr>
            <p:ph type="body" idx="1"/>
          </p:nvPr>
        </p:nvSpPr>
        <p:spPr/>
        <p:txBody>
          <a:bodyPr/>
          <a:lstStyle/>
          <a:p>
            <a:r>
              <a:rPr lang="en-US" dirty="0"/>
              <a:t>For almost 3 decades our team has been developing the ESP or environmental sample processor. Starting with the 2G ESP on the left and 3G ESP on the right. I am happy to discuss these instruments with folks, but I really want to hone in on their design requirements</a:t>
            </a:r>
          </a:p>
          <a:p>
            <a:endParaRPr lang="en-US" dirty="0"/>
          </a:p>
          <a:p>
            <a:r>
              <a:rPr lang="en-US" dirty="0"/>
              <a:t>Both of these instruments were designed with the idea providing in situ analytical capabilities. Where we are no longer returning samples back to the lab but instead sending back data. Moreover, functional these instruments were designed for submerged deployments in the ocean either on stationary moorings, in the case of the 2G ESP or mobile deployments on 3G ESP using AUV. </a:t>
            </a:r>
          </a:p>
          <a:p>
            <a:endParaRPr lang="en-US" dirty="0"/>
          </a:p>
          <a:p>
            <a:r>
              <a:rPr lang="en-US" dirty="0"/>
              <a:t>These are very specific requirements that enable us to ask and solve different scientific research questions.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7C2EC578-1AC3-A080-D5CB-E28CF4456BF9}"/>
              </a:ext>
            </a:extLst>
          </p:cNvPr>
          <p:cNvSpPr>
            <a:spLocks noGrp="1"/>
          </p:cNvSpPr>
          <p:nvPr>
            <p:ph type="sldNum" sz="quarter" idx="5"/>
          </p:nvPr>
        </p:nvSpPr>
        <p:spPr/>
        <p:txBody>
          <a:bodyPr/>
          <a:lstStyle/>
          <a:p>
            <a:fld id="{8936E93A-BE8E-8B43-A5C2-63FE6DA7FAE6}" type="slidenum">
              <a:rPr lang="en-US" smtClean="0"/>
              <a:t>4</a:t>
            </a:fld>
            <a:endParaRPr lang="en-US"/>
          </a:p>
        </p:txBody>
      </p:sp>
    </p:spTree>
    <p:extLst>
      <p:ext uri="{BB962C8B-B14F-4D97-AF65-F5344CB8AC3E}">
        <p14:creationId xmlns:p14="http://schemas.microsoft.com/office/powerpoint/2010/main" val="1834844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over the years, we have shown that the ESP and sampling robots in general have enabled robust science and provided glimpses of biology that might otherwise not be seen using conventional sampling methods. </a:t>
            </a:r>
          </a:p>
          <a:p>
            <a:endParaRPr lang="en-US" dirty="0"/>
          </a:p>
          <a:p>
            <a:r>
              <a:rPr lang="en-US" dirty="0"/>
              <a:t>reveal the potential of utilizing the ESP to detect taxa from microbes to vertebrates and from RNA and </a:t>
            </a:r>
            <a:r>
              <a:rPr lang="en-US" dirty="0" err="1"/>
              <a:t>metatranscriptomes</a:t>
            </a:r>
            <a:r>
              <a:rPr lang="en-US" dirty="0"/>
              <a:t> to DNA and metabarcoding analyses.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5</a:t>
            </a:fld>
            <a:endParaRPr lang="en-US"/>
          </a:p>
        </p:txBody>
      </p:sp>
    </p:spTree>
    <p:extLst>
      <p:ext uri="{BB962C8B-B14F-4D97-AF65-F5344CB8AC3E}">
        <p14:creationId xmlns:p14="http://schemas.microsoft.com/office/powerpoint/2010/main" val="576969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through all of this research with collaborators we have learned that these instruments are good for demonstrations but difficult to scale. But that was never their intended purpose based on the requirements. </a:t>
            </a:r>
          </a:p>
          <a:p>
            <a:endParaRPr lang="en-US" dirty="0"/>
          </a:p>
          <a:p>
            <a:r>
              <a:rPr lang="en-US" dirty="0"/>
              <a:t>	</a:t>
            </a:r>
          </a:p>
        </p:txBody>
      </p:sp>
      <p:sp>
        <p:nvSpPr>
          <p:cNvPr id="4" name="Slide Number Placeholder 3"/>
          <p:cNvSpPr>
            <a:spLocks noGrp="1"/>
          </p:cNvSpPr>
          <p:nvPr>
            <p:ph type="sldNum" sz="quarter" idx="5"/>
          </p:nvPr>
        </p:nvSpPr>
        <p:spPr/>
        <p:txBody>
          <a:bodyPr/>
          <a:lstStyle/>
          <a:p>
            <a:fld id="{8936E93A-BE8E-8B43-A5C2-63FE6DA7FAE6}" type="slidenum">
              <a:rPr lang="en-US" smtClean="0"/>
              <a:t>6</a:t>
            </a:fld>
            <a:endParaRPr lang="en-US"/>
          </a:p>
        </p:txBody>
      </p:sp>
    </p:spTree>
    <p:extLst>
      <p:ext uri="{BB962C8B-B14F-4D97-AF65-F5344CB8AC3E}">
        <p14:creationId xmlns:p14="http://schemas.microsoft.com/office/powerpoint/2010/main" val="3539027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6 or so years, we have been deploying the ESP in lotic systems. </a:t>
            </a:r>
          </a:p>
          <a:p>
            <a:endParaRPr lang="en-US" dirty="0"/>
          </a:p>
          <a:p>
            <a:r>
              <a:rPr lang="en-US" dirty="0"/>
              <a:t>Many of these projects are in collaboration with the USGS in environments like the Snake, Yellowstone and Sandusky Rivers. Here we autonomously collecting water from river systems to look at eDNA of non-indigenous species and species of conservation concern. </a:t>
            </a:r>
          </a:p>
          <a:p>
            <a:endParaRPr lang="en-US" dirty="0"/>
          </a:p>
          <a:p>
            <a:r>
              <a:rPr lang="en-US" dirty="0"/>
              <a:t>A little over a year ago, after one of these deployments, driving home from Wyoming. Like the result of lugging these 55 gallon drums around for a week, it finally stuck. We are only utilizing ½ of the 2G ESP, the sample collection and preservation half. Leaving the processing side of the instrument idle, which is a significant portion of the instrument size and function. </a:t>
            </a:r>
          </a:p>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7</a:t>
            </a:fld>
            <a:endParaRPr lang="en-US"/>
          </a:p>
        </p:txBody>
      </p:sp>
    </p:spTree>
    <p:extLst>
      <p:ext uri="{BB962C8B-B14F-4D97-AF65-F5344CB8AC3E}">
        <p14:creationId xmlns:p14="http://schemas.microsoft.com/office/powerpoint/2010/main" val="2377335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all of these experiences, we decided it was time to build a new sampler, the ESP sampler. </a:t>
            </a:r>
          </a:p>
          <a:p>
            <a:endParaRPr lang="en-US" dirty="0"/>
          </a:p>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8</a:t>
            </a:fld>
            <a:endParaRPr lang="en-US"/>
          </a:p>
        </p:txBody>
      </p:sp>
    </p:spTree>
    <p:extLst>
      <p:ext uri="{BB962C8B-B14F-4D97-AF65-F5344CB8AC3E}">
        <p14:creationId xmlns:p14="http://schemas.microsoft.com/office/powerpoint/2010/main" val="2319330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Merriweather Web"/>
              </a:rPr>
              <a:t>At the same time, we began conceptualizing this instrument. Our collaborator, Adam Sepulveda at the USGS, was funded to establish the READI-Net Program or the </a:t>
            </a:r>
            <a:r>
              <a:rPr lang="en-US" b="1" i="0" dirty="0">
                <a:solidFill>
                  <a:srgbClr val="000000"/>
                </a:solidFill>
                <a:effectLst/>
                <a:latin typeface="Merriweather Web"/>
              </a:rPr>
              <a:t>Rapid environmental (e)DNA Assessment and Deployment Initiative &amp; Network (READI-Net) </a:t>
            </a:r>
            <a:r>
              <a:rPr lang="en-US" b="0" i="0" dirty="0">
                <a:solidFill>
                  <a:srgbClr val="000000"/>
                </a:solidFill>
                <a:effectLst/>
                <a:latin typeface="Merriweather Web"/>
              </a:rPr>
              <a:t>to accelerate the implementation of environmental DNA (eDNA) analysis as a best practice for the early detection of aquatic biological threats.</a:t>
            </a:r>
          </a:p>
          <a:p>
            <a:endParaRPr lang="en-US" b="0" i="0" dirty="0">
              <a:solidFill>
                <a:srgbClr val="000000"/>
              </a:solidFill>
              <a:effectLst/>
              <a:latin typeface="Merriweather Web"/>
            </a:endParaRPr>
          </a:p>
          <a:p>
            <a:r>
              <a:rPr lang="en-US" b="0" i="0" dirty="0">
                <a:solidFill>
                  <a:srgbClr val="000000"/>
                </a:solidFill>
                <a:effectLst/>
                <a:latin typeface="Merriweather Web"/>
              </a:rPr>
              <a:t>Utilizing a technology plan based on eDNA methodologies and autonomous eDNA samplers coupled to an implementation plan where standardized procedures are establish and a national framework for coordinating and communicating of eDNA surveillance. </a:t>
            </a:r>
          </a:p>
          <a:p>
            <a:endParaRPr lang="en-US" dirty="0"/>
          </a:p>
          <a:p>
            <a:endParaRPr lang="en-US" dirty="0"/>
          </a:p>
          <a:p>
            <a:endParaRPr lang="en-US" dirty="0"/>
          </a:p>
          <a:p>
            <a:endParaRPr lang="en-US" b="0" i="0" dirty="0">
              <a:solidFill>
                <a:srgbClr val="000000"/>
              </a:solidFill>
              <a:effectLst/>
              <a:latin typeface="Merriweather Web"/>
            </a:endParaRPr>
          </a:p>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9</a:t>
            </a:fld>
            <a:endParaRPr lang="en-US"/>
          </a:p>
        </p:txBody>
      </p:sp>
    </p:spTree>
    <p:extLst>
      <p:ext uri="{BB962C8B-B14F-4D97-AF65-F5344CB8AC3E}">
        <p14:creationId xmlns:p14="http://schemas.microsoft.com/office/powerpoint/2010/main" val="3227009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06E79-347B-E6D2-A957-D0205F7D82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A70EF0-6B7C-C02B-03EB-7EDDA85E7A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8FF780-ED2E-34A5-01A3-EFBB9579D470}"/>
              </a:ext>
            </a:extLst>
          </p:cNvPr>
          <p:cNvSpPr>
            <a:spLocks noGrp="1"/>
          </p:cNvSpPr>
          <p:nvPr>
            <p:ph type="dt" sz="half" idx="10"/>
          </p:nvPr>
        </p:nvSpPr>
        <p:spPr/>
        <p:txBody>
          <a:bodyPr/>
          <a:lstStyle/>
          <a:p>
            <a:fld id="{EE47C14C-03AF-D849-A00E-EC8AEAEABADD}" type="datetimeFigureOut">
              <a:rPr lang="en-US" smtClean="0"/>
              <a:t>5/15/2025</a:t>
            </a:fld>
            <a:endParaRPr lang="en-US"/>
          </a:p>
        </p:txBody>
      </p:sp>
      <p:sp>
        <p:nvSpPr>
          <p:cNvPr id="5" name="Footer Placeholder 4">
            <a:extLst>
              <a:ext uri="{FF2B5EF4-FFF2-40B4-BE49-F238E27FC236}">
                <a16:creationId xmlns:a16="http://schemas.microsoft.com/office/drawing/2014/main" id="{ECFB7304-0C57-7AF2-6D95-94B3AEC3C1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81AB5-7B79-4E99-6634-EDA82EBBDDAD}"/>
              </a:ext>
            </a:extLst>
          </p:cNvPr>
          <p:cNvSpPr>
            <a:spLocks noGrp="1"/>
          </p:cNvSpPr>
          <p:nvPr>
            <p:ph type="sldNum" sz="quarter" idx="12"/>
          </p:nvPr>
        </p:nvSpPr>
        <p:spPr/>
        <p:txBody>
          <a:bodyPr/>
          <a:lstStyle/>
          <a:p>
            <a:fld id="{8EBE7FD6-1D66-2443-ABA8-72340AAA6277}" type="slidenum">
              <a:rPr lang="en-US" smtClean="0"/>
              <a:t>‹#›</a:t>
            </a:fld>
            <a:endParaRPr lang="en-US"/>
          </a:p>
        </p:txBody>
      </p:sp>
    </p:spTree>
    <p:extLst>
      <p:ext uri="{BB962C8B-B14F-4D97-AF65-F5344CB8AC3E}">
        <p14:creationId xmlns:p14="http://schemas.microsoft.com/office/powerpoint/2010/main" val="608002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CE518-F806-3569-D7B1-FCC666A65063}"/>
              </a:ext>
            </a:extLst>
          </p:cNvPr>
          <p:cNvSpPr>
            <a:spLocks noGrp="1"/>
          </p:cNvSpPr>
          <p:nvPr>
            <p:ph type="title"/>
          </p:nvPr>
        </p:nvSpPr>
        <p:spPr>
          <a:xfrm>
            <a:off x="0" y="-24714"/>
            <a:ext cx="12192000" cy="1215839"/>
          </a:xfrm>
          <a:solidFill>
            <a:schemeClr val="accent1">
              <a:lumMod val="40000"/>
              <a:lumOff val="60000"/>
            </a:schemeClr>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id="{0BE59B6F-0E9A-C963-19C8-58153373F7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E30299-3BFC-95DA-D153-C7DA16944BFB}"/>
              </a:ext>
            </a:extLst>
          </p:cNvPr>
          <p:cNvSpPr>
            <a:spLocks noGrp="1"/>
          </p:cNvSpPr>
          <p:nvPr>
            <p:ph type="dt" sz="half" idx="10"/>
          </p:nvPr>
        </p:nvSpPr>
        <p:spPr/>
        <p:txBody>
          <a:bodyPr/>
          <a:lstStyle/>
          <a:p>
            <a:fld id="{EE47C14C-03AF-D849-A00E-EC8AEAEABADD}" type="datetimeFigureOut">
              <a:rPr lang="en-US" smtClean="0"/>
              <a:t>5/15/2025</a:t>
            </a:fld>
            <a:endParaRPr lang="en-US" dirty="0"/>
          </a:p>
        </p:txBody>
      </p:sp>
      <p:sp>
        <p:nvSpPr>
          <p:cNvPr id="5" name="Footer Placeholder 4">
            <a:extLst>
              <a:ext uri="{FF2B5EF4-FFF2-40B4-BE49-F238E27FC236}">
                <a16:creationId xmlns:a16="http://schemas.microsoft.com/office/drawing/2014/main" id="{44629DD1-0118-3408-3D40-C7399B9BAA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9B4697B-C294-3CBF-35C5-20068D924485}"/>
              </a:ext>
            </a:extLst>
          </p:cNvPr>
          <p:cNvSpPr>
            <a:spLocks noGrp="1"/>
          </p:cNvSpPr>
          <p:nvPr>
            <p:ph type="sldNum" sz="quarter" idx="12"/>
          </p:nvPr>
        </p:nvSpPr>
        <p:spPr/>
        <p:txBody>
          <a:bodyPr/>
          <a:lstStyle/>
          <a:p>
            <a:fld id="{8EBE7FD6-1D66-2443-ABA8-72340AAA6277}" type="slidenum">
              <a:rPr lang="en-US" smtClean="0"/>
              <a:t>‹#›</a:t>
            </a:fld>
            <a:endParaRPr lang="en-US"/>
          </a:p>
        </p:txBody>
      </p:sp>
      <p:pic>
        <p:nvPicPr>
          <p:cNvPr id="8" name="Picture 7">
            <a:extLst>
              <a:ext uri="{FF2B5EF4-FFF2-40B4-BE49-F238E27FC236}">
                <a16:creationId xmlns:a16="http://schemas.microsoft.com/office/drawing/2014/main" id="{ABA9178E-9B27-28D1-48C7-7C9CFBA8D0C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867" y="6011133"/>
            <a:ext cx="735333" cy="764746"/>
          </a:xfrm>
          <a:prstGeom prst="rect">
            <a:avLst/>
          </a:prstGeom>
        </p:spPr>
      </p:pic>
    </p:spTree>
    <p:extLst>
      <p:ext uri="{BB962C8B-B14F-4D97-AF65-F5344CB8AC3E}">
        <p14:creationId xmlns:p14="http://schemas.microsoft.com/office/powerpoint/2010/main" val="184027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BBAE-97FB-D169-1148-893C395EB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15743A-DF25-D52D-8EFB-D0E1D21337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50422F-5206-B1CF-7555-8D95F6B26A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923C2C-CAB8-7B90-2056-1AC1B3C32B0D}"/>
              </a:ext>
            </a:extLst>
          </p:cNvPr>
          <p:cNvSpPr>
            <a:spLocks noGrp="1"/>
          </p:cNvSpPr>
          <p:nvPr>
            <p:ph type="dt" sz="half" idx="10"/>
          </p:nvPr>
        </p:nvSpPr>
        <p:spPr/>
        <p:txBody>
          <a:bodyPr/>
          <a:lstStyle/>
          <a:p>
            <a:fld id="{EE47C14C-03AF-D849-A00E-EC8AEAEABADD}" type="datetimeFigureOut">
              <a:rPr lang="en-US" smtClean="0"/>
              <a:t>5/15/2025</a:t>
            </a:fld>
            <a:endParaRPr lang="en-US"/>
          </a:p>
        </p:txBody>
      </p:sp>
      <p:sp>
        <p:nvSpPr>
          <p:cNvPr id="6" name="Footer Placeholder 5">
            <a:extLst>
              <a:ext uri="{FF2B5EF4-FFF2-40B4-BE49-F238E27FC236}">
                <a16:creationId xmlns:a16="http://schemas.microsoft.com/office/drawing/2014/main" id="{013D9C6B-0C09-7015-9170-C42F31340D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1B14DB-EAE0-C93D-8047-94F89A2B9D2A}"/>
              </a:ext>
            </a:extLst>
          </p:cNvPr>
          <p:cNvSpPr>
            <a:spLocks noGrp="1"/>
          </p:cNvSpPr>
          <p:nvPr>
            <p:ph type="sldNum" sz="quarter" idx="12"/>
          </p:nvPr>
        </p:nvSpPr>
        <p:spPr/>
        <p:txBody>
          <a:bodyPr/>
          <a:lstStyle/>
          <a:p>
            <a:fld id="{8EBE7FD6-1D66-2443-ABA8-72340AAA6277}" type="slidenum">
              <a:rPr lang="en-US" smtClean="0"/>
              <a:t>‹#›</a:t>
            </a:fld>
            <a:endParaRPr lang="en-US"/>
          </a:p>
        </p:txBody>
      </p:sp>
    </p:spTree>
    <p:extLst>
      <p:ext uri="{BB962C8B-B14F-4D97-AF65-F5344CB8AC3E}">
        <p14:creationId xmlns:p14="http://schemas.microsoft.com/office/powerpoint/2010/main" val="3069960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22F9F-2081-22B5-13E5-A15A81E4A7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C73534-BE2C-B2CE-CCBA-3886A9AEB625}"/>
              </a:ext>
            </a:extLst>
          </p:cNvPr>
          <p:cNvSpPr>
            <a:spLocks noGrp="1"/>
          </p:cNvSpPr>
          <p:nvPr>
            <p:ph type="dt" sz="half" idx="10"/>
          </p:nvPr>
        </p:nvSpPr>
        <p:spPr/>
        <p:txBody>
          <a:bodyPr/>
          <a:lstStyle/>
          <a:p>
            <a:fld id="{EE47C14C-03AF-D849-A00E-EC8AEAEABADD}" type="datetimeFigureOut">
              <a:rPr lang="en-US" smtClean="0"/>
              <a:t>5/15/2025</a:t>
            </a:fld>
            <a:endParaRPr lang="en-US"/>
          </a:p>
        </p:txBody>
      </p:sp>
      <p:sp>
        <p:nvSpPr>
          <p:cNvPr id="4" name="Footer Placeholder 3">
            <a:extLst>
              <a:ext uri="{FF2B5EF4-FFF2-40B4-BE49-F238E27FC236}">
                <a16:creationId xmlns:a16="http://schemas.microsoft.com/office/drawing/2014/main" id="{70F5B05B-B385-138A-8BC5-4A1A05B179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AC4910-9911-82F7-AF5E-FDC2C0E3C21B}"/>
              </a:ext>
            </a:extLst>
          </p:cNvPr>
          <p:cNvSpPr>
            <a:spLocks noGrp="1"/>
          </p:cNvSpPr>
          <p:nvPr>
            <p:ph type="sldNum" sz="quarter" idx="12"/>
          </p:nvPr>
        </p:nvSpPr>
        <p:spPr/>
        <p:txBody>
          <a:bodyPr/>
          <a:lstStyle/>
          <a:p>
            <a:fld id="{8EBE7FD6-1D66-2443-ABA8-72340AAA6277}" type="slidenum">
              <a:rPr lang="en-US" smtClean="0"/>
              <a:t>‹#›</a:t>
            </a:fld>
            <a:endParaRPr lang="en-US"/>
          </a:p>
        </p:txBody>
      </p:sp>
    </p:spTree>
    <p:extLst>
      <p:ext uri="{BB962C8B-B14F-4D97-AF65-F5344CB8AC3E}">
        <p14:creationId xmlns:p14="http://schemas.microsoft.com/office/powerpoint/2010/main" val="3635299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BBF4EE-1884-77D7-0C4B-78B864BE4C81}"/>
              </a:ext>
            </a:extLst>
          </p:cNvPr>
          <p:cNvSpPr>
            <a:spLocks noGrp="1"/>
          </p:cNvSpPr>
          <p:nvPr>
            <p:ph type="dt" sz="half" idx="10"/>
          </p:nvPr>
        </p:nvSpPr>
        <p:spPr/>
        <p:txBody>
          <a:bodyPr/>
          <a:lstStyle/>
          <a:p>
            <a:fld id="{EE47C14C-03AF-D849-A00E-EC8AEAEABADD}" type="datetimeFigureOut">
              <a:rPr lang="en-US" smtClean="0"/>
              <a:t>5/15/2025</a:t>
            </a:fld>
            <a:endParaRPr lang="en-US"/>
          </a:p>
        </p:txBody>
      </p:sp>
      <p:sp>
        <p:nvSpPr>
          <p:cNvPr id="3" name="Footer Placeholder 2">
            <a:extLst>
              <a:ext uri="{FF2B5EF4-FFF2-40B4-BE49-F238E27FC236}">
                <a16:creationId xmlns:a16="http://schemas.microsoft.com/office/drawing/2014/main" id="{0CA6AD11-1357-E1D9-3EDA-879C252898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62301F-5690-FADA-46EC-A8FBA66658E2}"/>
              </a:ext>
            </a:extLst>
          </p:cNvPr>
          <p:cNvSpPr>
            <a:spLocks noGrp="1"/>
          </p:cNvSpPr>
          <p:nvPr>
            <p:ph type="sldNum" sz="quarter" idx="12"/>
          </p:nvPr>
        </p:nvSpPr>
        <p:spPr/>
        <p:txBody>
          <a:bodyPr/>
          <a:lstStyle/>
          <a:p>
            <a:fld id="{8EBE7FD6-1D66-2443-ABA8-72340AAA6277}" type="slidenum">
              <a:rPr lang="en-US" smtClean="0"/>
              <a:t>‹#›</a:t>
            </a:fld>
            <a:endParaRPr lang="en-US"/>
          </a:p>
        </p:txBody>
      </p:sp>
    </p:spTree>
    <p:extLst>
      <p:ext uri="{BB962C8B-B14F-4D97-AF65-F5344CB8AC3E}">
        <p14:creationId xmlns:p14="http://schemas.microsoft.com/office/powerpoint/2010/main" val="307070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 Full Blee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9C14E82-CC0F-8D4C-A29B-CED0AAE9475A}"/>
              </a:ext>
            </a:extLst>
          </p:cNvPr>
          <p:cNvPicPr>
            <a:picLocks noChangeAspect="1"/>
          </p:cNvPicPr>
          <p:nvPr userDrawn="1"/>
        </p:nvPicPr>
        <p:blipFill rotWithShape="1">
          <a:blip r:embed="rId2"/>
          <a:srcRect b="17222"/>
          <a:stretch/>
        </p:blipFill>
        <p:spPr>
          <a:xfrm>
            <a:off x="0" y="129810"/>
            <a:ext cx="12192000" cy="6728190"/>
          </a:xfrm>
          <a:prstGeom prst="rect">
            <a:avLst/>
          </a:prstGeom>
        </p:spPr>
      </p:pic>
      <p:sp>
        <p:nvSpPr>
          <p:cNvPr id="2" name="Title 1">
            <a:extLst>
              <a:ext uri="{FF2B5EF4-FFF2-40B4-BE49-F238E27FC236}">
                <a16:creationId xmlns:a16="http://schemas.microsoft.com/office/drawing/2014/main" id="{44996CFF-3C26-AA4C-956D-1452DAED40AF}"/>
              </a:ext>
            </a:extLst>
          </p:cNvPr>
          <p:cNvSpPr>
            <a:spLocks noGrp="1"/>
          </p:cNvSpPr>
          <p:nvPr>
            <p:ph type="ctrTitle"/>
          </p:nvPr>
        </p:nvSpPr>
        <p:spPr>
          <a:xfrm>
            <a:off x="749808" y="2798064"/>
            <a:ext cx="10735056" cy="1161288"/>
          </a:xfrm>
        </p:spPr>
        <p:txBody>
          <a:bodyPr anchor="t">
            <a:normAutofit/>
          </a:bodyPr>
          <a:lstStyle>
            <a:lvl1pPr algn="ctr">
              <a:defRPr sz="3600" b="1">
                <a:solidFill>
                  <a:schemeClr val="bg1"/>
                </a:solidFill>
              </a:defRPr>
            </a:lvl1pPr>
          </a:lstStyle>
          <a:p>
            <a:r>
              <a:rPr lang="en-US" dirty="0"/>
              <a:t>Click to edit Master title style</a:t>
            </a:r>
          </a:p>
        </p:txBody>
      </p:sp>
      <p:pic>
        <p:nvPicPr>
          <p:cNvPr id="6" name="Picture 5">
            <a:extLst>
              <a:ext uri="{FF2B5EF4-FFF2-40B4-BE49-F238E27FC236}">
                <a16:creationId xmlns:a16="http://schemas.microsoft.com/office/drawing/2014/main" id="{72C24003-7383-1A40-927E-EC2B29209ADB}"/>
              </a:ext>
            </a:extLst>
          </p:cNvPr>
          <p:cNvPicPr>
            <a:picLocks noChangeAspect="1"/>
          </p:cNvPicPr>
          <p:nvPr userDrawn="1"/>
        </p:nvPicPr>
        <p:blipFill>
          <a:blip r:embed="rId3"/>
          <a:stretch>
            <a:fillRect/>
          </a:stretch>
        </p:blipFill>
        <p:spPr>
          <a:xfrm>
            <a:off x="612648" y="6055435"/>
            <a:ext cx="4242816" cy="590459"/>
          </a:xfrm>
          <a:prstGeom prst="rect">
            <a:avLst/>
          </a:prstGeom>
          <a:ln>
            <a:noFill/>
          </a:ln>
        </p:spPr>
      </p:pic>
      <p:sp>
        <p:nvSpPr>
          <p:cNvPr id="8" name="Text Placeholder 2">
            <a:extLst>
              <a:ext uri="{FF2B5EF4-FFF2-40B4-BE49-F238E27FC236}">
                <a16:creationId xmlns:a16="http://schemas.microsoft.com/office/drawing/2014/main" id="{259F2D0C-3C37-8F48-9F47-6ADF207AAC85}"/>
              </a:ext>
            </a:extLst>
          </p:cNvPr>
          <p:cNvSpPr>
            <a:spLocks noGrp="1"/>
          </p:cNvSpPr>
          <p:nvPr>
            <p:ph type="body" idx="1"/>
          </p:nvPr>
        </p:nvSpPr>
        <p:spPr>
          <a:xfrm>
            <a:off x="749808" y="4928080"/>
            <a:ext cx="10735056" cy="590459"/>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227933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7F8BD-BAE7-63F5-36AE-F504620A55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B4E684-56EA-BDCA-5161-8BEADA7B0B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BF11E-3105-56EF-CE61-CACC883BAD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7C14C-03AF-D849-A00E-EC8AEAEABADD}" type="datetimeFigureOut">
              <a:rPr lang="en-US" smtClean="0"/>
              <a:t>5/15/2025</a:t>
            </a:fld>
            <a:endParaRPr lang="en-US"/>
          </a:p>
        </p:txBody>
      </p:sp>
      <p:sp>
        <p:nvSpPr>
          <p:cNvPr id="5" name="Footer Placeholder 4">
            <a:extLst>
              <a:ext uri="{FF2B5EF4-FFF2-40B4-BE49-F238E27FC236}">
                <a16:creationId xmlns:a16="http://schemas.microsoft.com/office/drawing/2014/main" id="{0C7FBCDF-BA5E-3FC1-7D6B-3D61F773A6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1A3A798-B0D9-F599-FB19-774FF9C583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BE7FD6-1D66-2443-ABA8-72340AAA6277}" type="slidenum">
              <a:rPr lang="en-US" smtClean="0"/>
              <a:t>‹#›</a:t>
            </a:fld>
            <a:endParaRPr lang="en-US"/>
          </a:p>
        </p:txBody>
      </p:sp>
    </p:spTree>
    <p:extLst>
      <p:ext uri="{BB962C8B-B14F-4D97-AF65-F5344CB8AC3E}">
        <p14:creationId xmlns:p14="http://schemas.microsoft.com/office/powerpoint/2010/main" val="3650557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tiff"/><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emf"/><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61326C-049E-B54D-88DD-88D210F867D8}"/>
              </a:ext>
            </a:extLst>
          </p:cNvPr>
          <p:cNvSpPr>
            <a:spLocks noGrp="1"/>
          </p:cNvSpPr>
          <p:nvPr>
            <p:ph type="ctrTitle"/>
          </p:nvPr>
        </p:nvSpPr>
        <p:spPr>
          <a:xfrm>
            <a:off x="749808" y="2511188"/>
            <a:ext cx="10735056" cy="1448164"/>
          </a:xfrm>
        </p:spPr>
        <p:txBody>
          <a:bodyPr>
            <a:normAutofit/>
          </a:bodyPr>
          <a:lstStyle/>
          <a:p>
            <a:r>
              <a:rPr lang="en-US" b="1" i="0" kern="1200" dirty="0">
                <a:effectLst/>
              </a:rPr>
              <a:t>FIDO: An Innovative Autonomous Instrument for Environmental DNA Sampling</a:t>
            </a:r>
            <a:endParaRPr lang="en-US" dirty="0"/>
          </a:p>
        </p:txBody>
      </p:sp>
      <p:sp>
        <p:nvSpPr>
          <p:cNvPr id="2" name="Text Placeholder 1">
            <a:extLst>
              <a:ext uri="{FF2B5EF4-FFF2-40B4-BE49-F238E27FC236}">
                <a16:creationId xmlns:a16="http://schemas.microsoft.com/office/drawing/2014/main" id="{132515D2-0C18-3147-8C3C-7CFF1EE4FD03}"/>
              </a:ext>
            </a:extLst>
          </p:cNvPr>
          <p:cNvSpPr>
            <a:spLocks noGrp="1"/>
          </p:cNvSpPr>
          <p:nvPr>
            <p:ph type="body" idx="1"/>
          </p:nvPr>
        </p:nvSpPr>
        <p:spPr>
          <a:xfrm>
            <a:off x="749808" y="4928080"/>
            <a:ext cx="10735056" cy="1254356"/>
          </a:xfrm>
        </p:spPr>
        <p:txBody>
          <a:bodyPr>
            <a:norm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lang="en-US" dirty="0">
                <a:ea typeface="+mj-ea"/>
              </a:rPr>
              <a:t>Kevan Yamahara, Scott Jensen, Adam Sepulveda, Enoch Nicholson, James Birch</a:t>
            </a:r>
          </a:p>
          <a:p>
            <a:pPr marL="0" marR="0" lvl="0" indent="0" defTabSz="914400" rtl="0" eaLnBrk="1" fontAlgn="auto" latinLnBrk="0" hangingPunct="1">
              <a:lnSpc>
                <a:spcPct val="90000"/>
              </a:lnSpc>
              <a:spcBef>
                <a:spcPct val="0"/>
              </a:spcBef>
              <a:spcAft>
                <a:spcPts val="0"/>
              </a:spcAft>
              <a:buClrTx/>
              <a:buSzTx/>
              <a:buFontTx/>
              <a:buNone/>
              <a:tabLst/>
              <a:defRPr/>
            </a:pPr>
            <a:endParaRPr lang="en-US" dirty="0">
              <a:ea typeface="+mj-ea"/>
            </a:endParaRPr>
          </a:p>
          <a:p>
            <a:pPr marL="0" marR="0" lvl="0" indent="0" defTabSz="914400" rtl="0" eaLnBrk="1" fontAlgn="auto" latinLnBrk="0" hangingPunct="1">
              <a:lnSpc>
                <a:spcPct val="90000"/>
              </a:lnSpc>
              <a:spcBef>
                <a:spcPct val="0"/>
              </a:spcBef>
              <a:spcAft>
                <a:spcPts val="0"/>
              </a:spcAft>
              <a:buClrTx/>
              <a:buSzTx/>
              <a:buFontTx/>
              <a:buNone/>
              <a:tabLst/>
              <a:defRPr/>
            </a:pPr>
            <a:r>
              <a:rPr lang="en-US" sz="1800" dirty="0">
                <a:ea typeface="+mj-ea"/>
              </a:rPr>
              <a:t>2</a:t>
            </a:r>
            <a:r>
              <a:rPr lang="en-US" sz="1800" baseline="30000" dirty="0">
                <a:ea typeface="+mj-ea"/>
              </a:rPr>
              <a:t>nd</a:t>
            </a:r>
            <a:r>
              <a:rPr lang="en-US" sz="1800" dirty="0">
                <a:ea typeface="+mj-ea"/>
              </a:rPr>
              <a:t> Australian &amp; New Zealand Environmental DNA Conference</a:t>
            </a:r>
          </a:p>
          <a:p>
            <a:pPr marL="0" marR="0" lvl="0" indent="0" defTabSz="914400" rtl="0" eaLnBrk="1" fontAlgn="auto" latinLnBrk="0" hangingPunct="1">
              <a:lnSpc>
                <a:spcPct val="90000"/>
              </a:lnSpc>
              <a:spcBef>
                <a:spcPct val="0"/>
              </a:spcBef>
              <a:spcAft>
                <a:spcPts val="0"/>
              </a:spcAft>
              <a:buClrTx/>
              <a:buSzTx/>
              <a:buFontTx/>
              <a:buNone/>
              <a:tabLst/>
              <a:defRPr/>
            </a:pPr>
            <a:r>
              <a:rPr lang="en-US" sz="1800" dirty="0">
                <a:ea typeface="+mj-ea"/>
              </a:rPr>
              <a:t>February 20</a:t>
            </a:r>
            <a:r>
              <a:rPr lang="en-US" sz="1800" baseline="30000" dirty="0">
                <a:ea typeface="+mj-ea"/>
              </a:rPr>
              <a:t>th</a:t>
            </a:r>
            <a:r>
              <a:rPr lang="en-US" sz="1800" dirty="0">
                <a:ea typeface="+mj-ea"/>
              </a:rPr>
              <a:t>, 2025 </a:t>
            </a:r>
          </a:p>
          <a:p>
            <a:pPr marL="0" marR="0" lvl="0" indent="0" defTabSz="914400" rtl="0" eaLnBrk="1" fontAlgn="auto" latinLnBrk="0" hangingPunct="1">
              <a:lnSpc>
                <a:spcPct val="90000"/>
              </a:lnSpc>
              <a:spcBef>
                <a:spcPct val="0"/>
              </a:spcBef>
              <a:spcAft>
                <a:spcPts val="0"/>
              </a:spcAft>
              <a:buClrTx/>
              <a:buSzTx/>
              <a:buFontTx/>
              <a:buNone/>
              <a:tabLst/>
              <a:defRPr/>
            </a:pPr>
            <a:endParaRPr lang="en-US" dirty="0"/>
          </a:p>
        </p:txBody>
      </p:sp>
    </p:spTree>
    <p:extLst>
      <p:ext uri="{BB962C8B-B14F-4D97-AF65-F5344CB8AC3E}">
        <p14:creationId xmlns:p14="http://schemas.microsoft.com/office/powerpoint/2010/main" val="2988172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13D90-D79D-786E-0873-59F91A8CD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6F636-51FD-1C93-C85F-DE85CE6C7129}"/>
              </a:ext>
            </a:extLst>
          </p:cNvPr>
          <p:cNvSpPr>
            <a:spLocks noGrp="1"/>
          </p:cNvSpPr>
          <p:nvPr>
            <p:ph type="title"/>
          </p:nvPr>
        </p:nvSpPr>
        <p:spPr/>
        <p:txBody>
          <a:bodyPr/>
          <a:lstStyle/>
          <a:p>
            <a:r>
              <a:rPr lang="en-US" dirty="0"/>
              <a:t>USGS READI-NET PROGRAM – </a:t>
            </a:r>
            <a:r>
              <a:rPr lang="en-US" dirty="0" err="1"/>
              <a:t>MoSCoW</a:t>
            </a:r>
            <a:r>
              <a:rPr lang="en-US" dirty="0"/>
              <a:t> </a:t>
            </a:r>
          </a:p>
        </p:txBody>
      </p:sp>
      <p:pic>
        <p:nvPicPr>
          <p:cNvPr id="3" name="Picture 2">
            <a:extLst>
              <a:ext uri="{FF2B5EF4-FFF2-40B4-BE49-F238E27FC236}">
                <a16:creationId xmlns:a16="http://schemas.microsoft.com/office/drawing/2014/main" id="{4A16AC93-0286-997A-858A-E7039FFD4D1D}"/>
              </a:ext>
            </a:extLst>
          </p:cNvPr>
          <p:cNvPicPr>
            <a:picLocks noChangeAspect="1"/>
          </p:cNvPicPr>
          <p:nvPr/>
        </p:nvPicPr>
        <p:blipFill>
          <a:blip r:embed="rId3"/>
          <a:stretch>
            <a:fillRect/>
          </a:stretch>
        </p:blipFill>
        <p:spPr>
          <a:xfrm>
            <a:off x="630030" y="2702923"/>
            <a:ext cx="3657838" cy="2743379"/>
          </a:xfrm>
          <a:prstGeom prst="rect">
            <a:avLst/>
          </a:prstGeom>
        </p:spPr>
      </p:pic>
      <p:pic>
        <p:nvPicPr>
          <p:cNvPr id="6" name="Picture 5">
            <a:extLst>
              <a:ext uri="{FF2B5EF4-FFF2-40B4-BE49-F238E27FC236}">
                <a16:creationId xmlns:a16="http://schemas.microsoft.com/office/drawing/2014/main" id="{F0C80D82-1EAC-3B2E-C000-FCB730ACF0B8}"/>
              </a:ext>
            </a:extLst>
          </p:cNvPr>
          <p:cNvPicPr>
            <a:picLocks noChangeAspect="1"/>
          </p:cNvPicPr>
          <p:nvPr/>
        </p:nvPicPr>
        <p:blipFill>
          <a:blip r:embed="rId4"/>
          <a:srcRect r="16186"/>
          <a:stretch/>
        </p:blipFill>
        <p:spPr>
          <a:xfrm rot="16200000">
            <a:off x="5248820" y="1898025"/>
            <a:ext cx="2725276" cy="4335432"/>
          </a:xfrm>
          <a:prstGeom prst="rect">
            <a:avLst/>
          </a:prstGeom>
        </p:spPr>
      </p:pic>
      <p:pic>
        <p:nvPicPr>
          <p:cNvPr id="8" name="Picture 7">
            <a:extLst>
              <a:ext uri="{FF2B5EF4-FFF2-40B4-BE49-F238E27FC236}">
                <a16:creationId xmlns:a16="http://schemas.microsoft.com/office/drawing/2014/main" id="{860899DC-6170-9BF6-9F1B-18005C18681B}"/>
              </a:ext>
            </a:extLst>
          </p:cNvPr>
          <p:cNvPicPr>
            <a:picLocks noChangeAspect="1"/>
          </p:cNvPicPr>
          <p:nvPr/>
        </p:nvPicPr>
        <p:blipFill>
          <a:blip r:embed="rId5"/>
          <a:srcRect l="21922" t="29232"/>
          <a:stretch/>
        </p:blipFill>
        <p:spPr>
          <a:xfrm rot="16200000">
            <a:off x="8884343" y="2429525"/>
            <a:ext cx="2706371" cy="3270626"/>
          </a:xfrm>
          <a:prstGeom prst="rect">
            <a:avLst/>
          </a:prstGeom>
        </p:spPr>
      </p:pic>
      <p:sp>
        <p:nvSpPr>
          <p:cNvPr id="4" name="TextBox 3">
            <a:extLst>
              <a:ext uri="{FF2B5EF4-FFF2-40B4-BE49-F238E27FC236}">
                <a16:creationId xmlns:a16="http://schemas.microsoft.com/office/drawing/2014/main" id="{EFEA111B-5FB4-F1F6-9B24-8C9679822F02}"/>
              </a:ext>
            </a:extLst>
          </p:cNvPr>
          <p:cNvSpPr txBox="1"/>
          <p:nvPr/>
        </p:nvSpPr>
        <p:spPr>
          <a:xfrm>
            <a:off x="1506070" y="1752936"/>
            <a:ext cx="9756197" cy="646331"/>
          </a:xfrm>
          <a:prstGeom prst="rect">
            <a:avLst/>
          </a:prstGeom>
          <a:noFill/>
        </p:spPr>
        <p:txBody>
          <a:bodyPr wrap="none" rtlCol="0">
            <a:spAutoFit/>
          </a:bodyPr>
          <a:lstStyle/>
          <a:p>
            <a:r>
              <a:rPr lang="en-US" sz="3600" dirty="0"/>
              <a:t>M</a:t>
            </a:r>
            <a:r>
              <a:rPr lang="en-US" sz="2800" dirty="0"/>
              <a:t>ust have, </a:t>
            </a:r>
            <a:r>
              <a:rPr lang="en-US" sz="3600" dirty="0"/>
              <a:t>S</a:t>
            </a:r>
            <a:r>
              <a:rPr lang="en-US" sz="2800" dirty="0"/>
              <a:t>hould have, </a:t>
            </a:r>
            <a:r>
              <a:rPr lang="en-US" sz="3600" dirty="0"/>
              <a:t>C</a:t>
            </a:r>
            <a:r>
              <a:rPr lang="en-US" sz="2800" dirty="0"/>
              <a:t>ould have or </a:t>
            </a:r>
            <a:r>
              <a:rPr lang="en-US" sz="3600" dirty="0"/>
              <a:t>W</a:t>
            </a:r>
            <a:r>
              <a:rPr lang="en-US" sz="2800" dirty="0"/>
              <a:t>on’t have Prioritization</a:t>
            </a:r>
          </a:p>
        </p:txBody>
      </p:sp>
    </p:spTree>
    <p:extLst>
      <p:ext uri="{BB962C8B-B14F-4D97-AF65-F5344CB8AC3E}">
        <p14:creationId xmlns:p14="http://schemas.microsoft.com/office/powerpoint/2010/main" val="393595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A2391-A583-2820-99CE-650025A11669}"/>
              </a:ext>
            </a:extLst>
          </p:cNvPr>
          <p:cNvSpPr>
            <a:spLocks noGrp="1"/>
          </p:cNvSpPr>
          <p:nvPr>
            <p:ph type="title"/>
          </p:nvPr>
        </p:nvSpPr>
        <p:spPr/>
        <p:txBody>
          <a:bodyPr/>
          <a:lstStyle/>
          <a:p>
            <a:r>
              <a:rPr lang="en-US" dirty="0"/>
              <a:t>     FIDO: Filtering Instrument for DNA Observations</a:t>
            </a:r>
          </a:p>
        </p:txBody>
      </p:sp>
      <p:sp>
        <p:nvSpPr>
          <p:cNvPr id="3" name="Content Placeholder 2">
            <a:extLst>
              <a:ext uri="{FF2B5EF4-FFF2-40B4-BE49-F238E27FC236}">
                <a16:creationId xmlns:a16="http://schemas.microsoft.com/office/drawing/2014/main" id="{325F5F9B-E3AD-3A79-E434-A1FC63C0696A}"/>
              </a:ext>
            </a:extLst>
          </p:cNvPr>
          <p:cNvSpPr>
            <a:spLocks noGrp="1"/>
          </p:cNvSpPr>
          <p:nvPr>
            <p:ph idx="1"/>
          </p:nvPr>
        </p:nvSpPr>
        <p:spPr>
          <a:xfrm>
            <a:off x="5163670" y="1825625"/>
            <a:ext cx="6190129" cy="4351338"/>
          </a:xfrm>
        </p:spPr>
        <p:txBody>
          <a:bodyPr/>
          <a:lstStyle/>
          <a:p>
            <a:r>
              <a:rPr lang="en-US" dirty="0"/>
              <a:t>144 samples – 47mm Membranes</a:t>
            </a:r>
          </a:p>
          <a:p>
            <a:r>
              <a:rPr lang="en-US" dirty="0"/>
              <a:t>Liquid Preservation</a:t>
            </a:r>
          </a:p>
          <a:p>
            <a:r>
              <a:rPr lang="en-US" dirty="0"/>
              <a:t>Liquid Decontamination</a:t>
            </a:r>
          </a:p>
          <a:p>
            <a:r>
              <a:rPr lang="en-US" dirty="0"/>
              <a:t>Remote Command &amp; Control GUI </a:t>
            </a:r>
          </a:p>
          <a:p>
            <a:pPr lvl="1"/>
            <a:r>
              <a:rPr lang="en-US" dirty="0" err="1"/>
              <a:t>Wifi</a:t>
            </a:r>
            <a:r>
              <a:rPr lang="en-US" dirty="0"/>
              <a:t>, Cellular and Satellite</a:t>
            </a:r>
          </a:p>
          <a:p>
            <a:r>
              <a:rPr lang="en-US" dirty="0"/>
              <a:t>Sample metadata encoding</a:t>
            </a:r>
          </a:p>
          <a:p>
            <a:r>
              <a:rPr lang="en-US" dirty="0"/>
              <a:t>Simple servicing and replenishment</a:t>
            </a:r>
          </a:p>
        </p:txBody>
      </p:sp>
      <p:pic>
        <p:nvPicPr>
          <p:cNvPr id="4" name="Picture 3">
            <a:extLst>
              <a:ext uri="{FF2B5EF4-FFF2-40B4-BE49-F238E27FC236}">
                <a16:creationId xmlns:a16="http://schemas.microsoft.com/office/drawing/2014/main" id="{52231007-EA37-BD3A-42F4-D918CA0423C4}"/>
              </a:ext>
            </a:extLst>
          </p:cNvPr>
          <p:cNvPicPr>
            <a:picLocks noChangeAspect="1"/>
          </p:cNvPicPr>
          <p:nvPr/>
        </p:nvPicPr>
        <p:blipFill>
          <a:blip r:embed="rId3"/>
          <a:stretch>
            <a:fillRect/>
          </a:stretch>
        </p:blipFill>
        <p:spPr>
          <a:xfrm>
            <a:off x="609950" y="1852625"/>
            <a:ext cx="3693272" cy="3451500"/>
          </a:xfrm>
          <a:prstGeom prst="rect">
            <a:avLst/>
          </a:prstGeom>
        </p:spPr>
      </p:pic>
    </p:spTree>
    <p:extLst>
      <p:ext uri="{BB962C8B-B14F-4D97-AF65-F5344CB8AC3E}">
        <p14:creationId xmlns:p14="http://schemas.microsoft.com/office/powerpoint/2010/main" val="3490993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597E3-FAB0-B225-503A-8900E486FF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F285C-99F4-2911-8E11-537A8F2649BF}"/>
              </a:ext>
            </a:extLst>
          </p:cNvPr>
          <p:cNvSpPr>
            <a:spLocks noGrp="1"/>
          </p:cNvSpPr>
          <p:nvPr>
            <p:ph type="title"/>
          </p:nvPr>
        </p:nvSpPr>
        <p:spPr/>
        <p:txBody>
          <a:bodyPr/>
          <a:lstStyle/>
          <a:p>
            <a:r>
              <a:rPr lang="en-US" dirty="0"/>
              <a:t>     FIDO: Filtering Instrument for DNA Observations</a:t>
            </a:r>
          </a:p>
        </p:txBody>
      </p:sp>
      <p:pic>
        <p:nvPicPr>
          <p:cNvPr id="7" name="Picture 6">
            <a:extLst>
              <a:ext uri="{FF2B5EF4-FFF2-40B4-BE49-F238E27FC236}">
                <a16:creationId xmlns:a16="http://schemas.microsoft.com/office/drawing/2014/main" id="{A3BDE2B6-388C-26B2-88D6-52382E1CFF2C}"/>
              </a:ext>
            </a:extLst>
          </p:cNvPr>
          <p:cNvPicPr>
            <a:picLocks noChangeAspect="1"/>
          </p:cNvPicPr>
          <p:nvPr/>
        </p:nvPicPr>
        <p:blipFill>
          <a:blip r:embed="rId3"/>
          <a:stretch>
            <a:fillRect/>
          </a:stretch>
        </p:blipFill>
        <p:spPr>
          <a:xfrm>
            <a:off x="158222" y="2074412"/>
            <a:ext cx="2844086" cy="2657904"/>
          </a:xfrm>
          <a:prstGeom prst="rect">
            <a:avLst/>
          </a:prstGeom>
        </p:spPr>
      </p:pic>
      <p:pic>
        <p:nvPicPr>
          <p:cNvPr id="8" name="Picture 7">
            <a:extLst>
              <a:ext uri="{FF2B5EF4-FFF2-40B4-BE49-F238E27FC236}">
                <a16:creationId xmlns:a16="http://schemas.microsoft.com/office/drawing/2014/main" id="{F2D47141-070A-D638-FBCC-7874A1F3CFBF}"/>
              </a:ext>
            </a:extLst>
          </p:cNvPr>
          <p:cNvPicPr>
            <a:picLocks noChangeAspect="1"/>
          </p:cNvPicPr>
          <p:nvPr/>
        </p:nvPicPr>
        <p:blipFill>
          <a:blip r:embed="rId4"/>
          <a:srcRect t="16256"/>
          <a:stretch/>
        </p:blipFill>
        <p:spPr>
          <a:xfrm>
            <a:off x="3086268" y="2093026"/>
            <a:ext cx="2487217" cy="2788776"/>
          </a:xfrm>
          <a:prstGeom prst="rect">
            <a:avLst/>
          </a:prstGeom>
        </p:spPr>
      </p:pic>
      <p:pic>
        <p:nvPicPr>
          <p:cNvPr id="9" name="Picture 8">
            <a:extLst>
              <a:ext uri="{FF2B5EF4-FFF2-40B4-BE49-F238E27FC236}">
                <a16:creationId xmlns:a16="http://schemas.microsoft.com/office/drawing/2014/main" id="{08D3500A-E0BD-15C9-B5D9-AF7331A2B518}"/>
              </a:ext>
            </a:extLst>
          </p:cNvPr>
          <p:cNvPicPr>
            <a:picLocks noChangeAspect="1"/>
          </p:cNvPicPr>
          <p:nvPr/>
        </p:nvPicPr>
        <p:blipFill>
          <a:blip r:embed="rId5"/>
          <a:stretch>
            <a:fillRect/>
          </a:stretch>
        </p:blipFill>
        <p:spPr>
          <a:xfrm>
            <a:off x="5675672" y="2123439"/>
            <a:ext cx="3213419" cy="2783049"/>
          </a:xfrm>
          <a:prstGeom prst="rect">
            <a:avLst/>
          </a:prstGeom>
        </p:spPr>
      </p:pic>
      <p:pic>
        <p:nvPicPr>
          <p:cNvPr id="4" name="Picture 3">
            <a:extLst>
              <a:ext uri="{FF2B5EF4-FFF2-40B4-BE49-F238E27FC236}">
                <a16:creationId xmlns:a16="http://schemas.microsoft.com/office/drawing/2014/main" id="{458D54AB-3651-4A43-AE9F-545166CFB4B1}"/>
              </a:ext>
            </a:extLst>
          </p:cNvPr>
          <p:cNvPicPr>
            <a:picLocks noChangeAspect="1"/>
          </p:cNvPicPr>
          <p:nvPr/>
        </p:nvPicPr>
        <p:blipFill>
          <a:blip r:embed="rId6"/>
          <a:srcRect l="17700" t="5832" r="26150" b="14922"/>
          <a:stretch/>
        </p:blipFill>
        <p:spPr>
          <a:xfrm>
            <a:off x="8977743" y="2119744"/>
            <a:ext cx="3089566" cy="2775705"/>
          </a:xfrm>
          <a:prstGeom prst="rect">
            <a:avLst/>
          </a:prstGeom>
        </p:spPr>
      </p:pic>
    </p:spTree>
    <p:extLst>
      <p:ext uri="{BB962C8B-B14F-4D97-AF65-F5344CB8AC3E}">
        <p14:creationId xmlns:p14="http://schemas.microsoft.com/office/powerpoint/2010/main" val="3673927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E19BE-C72B-8C90-C28E-79F55CAF36C8}"/>
              </a:ext>
            </a:extLst>
          </p:cNvPr>
          <p:cNvSpPr>
            <a:spLocks noGrp="1"/>
          </p:cNvSpPr>
          <p:nvPr>
            <p:ph type="title"/>
          </p:nvPr>
        </p:nvSpPr>
        <p:spPr>
          <a:xfrm>
            <a:off x="0" y="0"/>
            <a:ext cx="12192000" cy="1116106"/>
          </a:xfrm>
        </p:spPr>
        <p:txBody>
          <a:bodyPr/>
          <a:lstStyle/>
          <a:p>
            <a:r>
              <a:rPr lang="en-US" dirty="0"/>
              <a:t> Communications and Web Interface </a:t>
            </a:r>
          </a:p>
        </p:txBody>
      </p:sp>
      <p:pic>
        <p:nvPicPr>
          <p:cNvPr id="11" name="Picture 10">
            <a:extLst>
              <a:ext uri="{FF2B5EF4-FFF2-40B4-BE49-F238E27FC236}">
                <a16:creationId xmlns:a16="http://schemas.microsoft.com/office/drawing/2014/main" id="{6A33DE03-70B9-2477-5EFC-E56D3BBAD3D5}"/>
              </a:ext>
            </a:extLst>
          </p:cNvPr>
          <p:cNvPicPr>
            <a:picLocks noChangeAspect="1"/>
          </p:cNvPicPr>
          <p:nvPr/>
        </p:nvPicPr>
        <p:blipFill>
          <a:blip r:embed="rId3"/>
          <a:stretch>
            <a:fillRect/>
          </a:stretch>
        </p:blipFill>
        <p:spPr>
          <a:xfrm>
            <a:off x="5864715" y="1144757"/>
            <a:ext cx="5831229" cy="5713243"/>
          </a:xfrm>
          <a:prstGeom prst="rect">
            <a:avLst/>
          </a:prstGeom>
        </p:spPr>
      </p:pic>
      <p:pic>
        <p:nvPicPr>
          <p:cNvPr id="13" name="Picture 12">
            <a:extLst>
              <a:ext uri="{FF2B5EF4-FFF2-40B4-BE49-F238E27FC236}">
                <a16:creationId xmlns:a16="http://schemas.microsoft.com/office/drawing/2014/main" id="{587900D9-348C-6B43-F8B8-FA82D4FFB33C}"/>
              </a:ext>
            </a:extLst>
          </p:cNvPr>
          <p:cNvPicPr>
            <a:picLocks noChangeAspect="1"/>
          </p:cNvPicPr>
          <p:nvPr/>
        </p:nvPicPr>
        <p:blipFill>
          <a:blip r:embed="rId4"/>
          <a:stretch>
            <a:fillRect/>
          </a:stretch>
        </p:blipFill>
        <p:spPr>
          <a:xfrm>
            <a:off x="221676" y="2248727"/>
            <a:ext cx="5324030" cy="2807367"/>
          </a:xfrm>
          <a:prstGeom prst="rect">
            <a:avLst/>
          </a:prstGeom>
        </p:spPr>
      </p:pic>
    </p:spTree>
    <p:extLst>
      <p:ext uri="{BB962C8B-B14F-4D97-AF65-F5344CB8AC3E}">
        <p14:creationId xmlns:p14="http://schemas.microsoft.com/office/powerpoint/2010/main" val="1809863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84C6-172A-C47D-FE4E-E4FAE1524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708B4-6B5F-0CBC-A4AF-C78839CC713E}"/>
              </a:ext>
            </a:extLst>
          </p:cNvPr>
          <p:cNvSpPr>
            <a:spLocks noGrp="1"/>
          </p:cNvSpPr>
          <p:nvPr>
            <p:ph type="title"/>
          </p:nvPr>
        </p:nvSpPr>
        <p:spPr>
          <a:xfrm>
            <a:off x="0" y="0"/>
            <a:ext cx="12192000" cy="1325563"/>
          </a:xfrm>
        </p:spPr>
        <p:txBody>
          <a:bodyPr/>
          <a:lstStyle/>
          <a:p>
            <a:r>
              <a:rPr lang="en-US" dirty="0"/>
              <a:t>   GUI Management and Scheduler</a:t>
            </a:r>
          </a:p>
        </p:txBody>
      </p:sp>
      <p:pic>
        <p:nvPicPr>
          <p:cNvPr id="7" name="FIDO_GUI">
            <a:hlinkClick r:id="" action="ppaction://media"/>
            <a:extLst>
              <a:ext uri="{FF2B5EF4-FFF2-40B4-BE49-F238E27FC236}">
                <a16:creationId xmlns:a16="http://schemas.microsoft.com/office/drawing/2014/main" id="{4B042F06-DC6A-A429-F352-6E9684BD6A35}"/>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2366" r="22382"/>
          <a:stretch/>
        </p:blipFill>
        <p:spPr>
          <a:xfrm>
            <a:off x="6210472" y="1301074"/>
            <a:ext cx="5458364" cy="5556926"/>
          </a:xfrm>
          <a:prstGeom prst="rect">
            <a:avLst/>
          </a:prstGeom>
        </p:spPr>
      </p:pic>
      <p:pic>
        <p:nvPicPr>
          <p:cNvPr id="8" name="Picture 7">
            <a:extLst>
              <a:ext uri="{FF2B5EF4-FFF2-40B4-BE49-F238E27FC236}">
                <a16:creationId xmlns:a16="http://schemas.microsoft.com/office/drawing/2014/main" id="{CA5A3CD3-A96B-8E2F-7E3A-507757BDE896}"/>
              </a:ext>
            </a:extLst>
          </p:cNvPr>
          <p:cNvPicPr>
            <a:picLocks noChangeAspect="1"/>
          </p:cNvPicPr>
          <p:nvPr/>
        </p:nvPicPr>
        <p:blipFill>
          <a:blip r:embed="rId6"/>
          <a:stretch>
            <a:fillRect/>
          </a:stretch>
        </p:blipFill>
        <p:spPr>
          <a:xfrm>
            <a:off x="109182" y="1309468"/>
            <a:ext cx="5800299" cy="5548531"/>
          </a:xfrm>
          <a:prstGeom prst="rect">
            <a:avLst/>
          </a:prstGeom>
        </p:spPr>
      </p:pic>
    </p:spTree>
    <p:extLst>
      <p:ext uri="{BB962C8B-B14F-4D97-AF65-F5344CB8AC3E}">
        <p14:creationId xmlns:p14="http://schemas.microsoft.com/office/powerpoint/2010/main" val="70046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1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1D43A-975A-ED31-DFF5-80864373EE81}"/>
              </a:ext>
            </a:extLst>
          </p:cNvPr>
          <p:cNvSpPr>
            <a:spLocks noGrp="1"/>
          </p:cNvSpPr>
          <p:nvPr>
            <p:ph type="title"/>
          </p:nvPr>
        </p:nvSpPr>
        <p:spPr/>
        <p:txBody>
          <a:bodyPr/>
          <a:lstStyle/>
          <a:p>
            <a:r>
              <a:rPr lang="en-US" dirty="0"/>
              <a:t> FIDO </a:t>
            </a:r>
            <a:r>
              <a:rPr lang="en-US" dirty="0" err="1"/>
              <a:t>dPCR</a:t>
            </a:r>
            <a:r>
              <a:rPr lang="en-US" dirty="0"/>
              <a:t> and qPCR Validations</a:t>
            </a:r>
          </a:p>
        </p:txBody>
      </p:sp>
      <p:pic>
        <p:nvPicPr>
          <p:cNvPr id="5" name="Picture 4">
            <a:extLst>
              <a:ext uri="{FF2B5EF4-FFF2-40B4-BE49-F238E27FC236}">
                <a16:creationId xmlns:a16="http://schemas.microsoft.com/office/drawing/2014/main" id="{81B6BF2B-0109-AD28-C105-111A632DEB75}"/>
              </a:ext>
            </a:extLst>
          </p:cNvPr>
          <p:cNvPicPr>
            <a:picLocks noChangeAspect="1"/>
          </p:cNvPicPr>
          <p:nvPr/>
        </p:nvPicPr>
        <p:blipFill>
          <a:blip r:embed="rId3"/>
          <a:stretch>
            <a:fillRect/>
          </a:stretch>
        </p:blipFill>
        <p:spPr>
          <a:xfrm>
            <a:off x="365172" y="1905561"/>
            <a:ext cx="5754208" cy="4099188"/>
          </a:xfrm>
          <a:prstGeom prst="rect">
            <a:avLst/>
          </a:prstGeom>
        </p:spPr>
      </p:pic>
      <p:pic>
        <p:nvPicPr>
          <p:cNvPr id="7" name="Picture 6">
            <a:extLst>
              <a:ext uri="{FF2B5EF4-FFF2-40B4-BE49-F238E27FC236}">
                <a16:creationId xmlns:a16="http://schemas.microsoft.com/office/drawing/2014/main" id="{29BC4EB0-A5CC-C4B4-6DBF-2693CF45D68B}"/>
              </a:ext>
            </a:extLst>
          </p:cNvPr>
          <p:cNvPicPr>
            <a:picLocks noChangeAspect="1"/>
          </p:cNvPicPr>
          <p:nvPr/>
        </p:nvPicPr>
        <p:blipFill>
          <a:blip r:embed="rId4"/>
          <a:stretch>
            <a:fillRect/>
          </a:stretch>
        </p:blipFill>
        <p:spPr>
          <a:xfrm>
            <a:off x="6770403" y="2073601"/>
            <a:ext cx="5205079" cy="3708000"/>
          </a:xfrm>
          <a:prstGeom prst="rect">
            <a:avLst/>
          </a:prstGeom>
        </p:spPr>
      </p:pic>
      <p:sp>
        <p:nvSpPr>
          <p:cNvPr id="3" name="TextBox 2">
            <a:extLst>
              <a:ext uri="{FF2B5EF4-FFF2-40B4-BE49-F238E27FC236}">
                <a16:creationId xmlns:a16="http://schemas.microsoft.com/office/drawing/2014/main" id="{9E45ACBB-A4EB-2CF1-F9F7-6D72AA6C8C4B}"/>
              </a:ext>
            </a:extLst>
          </p:cNvPr>
          <p:cNvSpPr txBox="1"/>
          <p:nvPr/>
        </p:nvSpPr>
        <p:spPr>
          <a:xfrm>
            <a:off x="1310185" y="1678675"/>
            <a:ext cx="3357650" cy="369332"/>
          </a:xfrm>
          <a:prstGeom prst="rect">
            <a:avLst/>
          </a:prstGeom>
          <a:noFill/>
        </p:spPr>
        <p:txBody>
          <a:bodyPr wrap="none" rtlCol="0">
            <a:spAutoFit/>
          </a:bodyPr>
          <a:lstStyle/>
          <a:p>
            <a:r>
              <a:rPr lang="en-US" dirty="0" err="1"/>
              <a:t>dPCR</a:t>
            </a:r>
            <a:r>
              <a:rPr lang="en-US" dirty="0"/>
              <a:t> Anchovy and Rainbow Trout</a:t>
            </a:r>
          </a:p>
        </p:txBody>
      </p:sp>
      <p:sp>
        <p:nvSpPr>
          <p:cNvPr id="4" name="TextBox 3">
            <a:extLst>
              <a:ext uri="{FF2B5EF4-FFF2-40B4-BE49-F238E27FC236}">
                <a16:creationId xmlns:a16="http://schemas.microsoft.com/office/drawing/2014/main" id="{03738843-30F0-279D-7D37-82CD8F246D9D}"/>
              </a:ext>
            </a:extLst>
          </p:cNvPr>
          <p:cNvSpPr txBox="1"/>
          <p:nvPr/>
        </p:nvSpPr>
        <p:spPr>
          <a:xfrm>
            <a:off x="8368353" y="1667301"/>
            <a:ext cx="1531510" cy="369332"/>
          </a:xfrm>
          <a:prstGeom prst="rect">
            <a:avLst/>
          </a:prstGeom>
          <a:noFill/>
        </p:spPr>
        <p:txBody>
          <a:bodyPr wrap="none" rtlCol="0">
            <a:spAutoFit/>
          </a:bodyPr>
          <a:lstStyle/>
          <a:p>
            <a:r>
              <a:rPr lang="en-US" dirty="0"/>
              <a:t>qPCR Anchovy</a:t>
            </a:r>
          </a:p>
        </p:txBody>
      </p:sp>
    </p:spTree>
    <p:extLst>
      <p:ext uri="{BB962C8B-B14F-4D97-AF65-F5344CB8AC3E}">
        <p14:creationId xmlns:p14="http://schemas.microsoft.com/office/powerpoint/2010/main" val="361484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4DEEC-5800-B335-3A41-B9F8D26A8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A2E52-2A76-16BB-024C-2B5E2DF29AEF}"/>
              </a:ext>
            </a:extLst>
          </p:cNvPr>
          <p:cNvSpPr>
            <a:spLocks noGrp="1"/>
          </p:cNvSpPr>
          <p:nvPr>
            <p:ph type="title"/>
          </p:nvPr>
        </p:nvSpPr>
        <p:spPr/>
        <p:txBody>
          <a:bodyPr/>
          <a:lstStyle/>
          <a:p>
            <a:r>
              <a:rPr lang="en-US" dirty="0"/>
              <a:t>  Next Steps</a:t>
            </a:r>
          </a:p>
        </p:txBody>
      </p:sp>
      <p:sp>
        <p:nvSpPr>
          <p:cNvPr id="6" name="Content Placeholder 2">
            <a:extLst>
              <a:ext uri="{FF2B5EF4-FFF2-40B4-BE49-F238E27FC236}">
                <a16:creationId xmlns:a16="http://schemas.microsoft.com/office/drawing/2014/main" id="{F5065C7E-5C90-BF69-5300-9C2BF6B3FD27}"/>
              </a:ext>
            </a:extLst>
          </p:cNvPr>
          <p:cNvSpPr txBox="1">
            <a:spLocks/>
          </p:cNvSpPr>
          <p:nvPr/>
        </p:nvSpPr>
        <p:spPr>
          <a:xfrm>
            <a:off x="134470" y="1231433"/>
            <a:ext cx="6990063" cy="277579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Validation is continuing </a:t>
            </a:r>
          </a:p>
          <a:p>
            <a:pPr lvl="1"/>
            <a:r>
              <a:rPr lang="en-US" dirty="0"/>
              <a:t> qPCR and  metabarcoding</a:t>
            </a:r>
          </a:p>
          <a:p>
            <a:pPr marL="0" indent="0">
              <a:buNone/>
            </a:pPr>
            <a:endParaRPr lang="en-US" dirty="0"/>
          </a:p>
          <a:p>
            <a:r>
              <a:rPr lang="en-US" dirty="0" err="1"/>
              <a:t>READi</a:t>
            </a:r>
            <a:r>
              <a:rPr lang="en-US" dirty="0"/>
              <a:t>-net Implementation in 2025</a:t>
            </a:r>
          </a:p>
          <a:p>
            <a:pPr lvl="1"/>
            <a:r>
              <a:rPr lang="en-US" dirty="0"/>
              <a:t>10 production units are currently being built</a:t>
            </a:r>
          </a:p>
        </p:txBody>
      </p:sp>
      <p:grpSp>
        <p:nvGrpSpPr>
          <p:cNvPr id="9" name="Group 8">
            <a:extLst>
              <a:ext uri="{FF2B5EF4-FFF2-40B4-BE49-F238E27FC236}">
                <a16:creationId xmlns:a16="http://schemas.microsoft.com/office/drawing/2014/main" id="{DACE428C-C7CA-288D-3239-3B7D627837CD}"/>
              </a:ext>
            </a:extLst>
          </p:cNvPr>
          <p:cNvGrpSpPr/>
          <p:nvPr/>
        </p:nvGrpSpPr>
        <p:grpSpPr>
          <a:xfrm>
            <a:off x="6427967" y="1182946"/>
            <a:ext cx="5732192" cy="2514568"/>
            <a:chOff x="6065647" y="1251185"/>
            <a:chExt cx="5641203" cy="2474653"/>
          </a:xfrm>
        </p:grpSpPr>
        <p:grpSp>
          <p:nvGrpSpPr>
            <p:cNvPr id="3" name="Group 2">
              <a:extLst>
                <a:ext uri="{FF2B5EF4-FFF2-40B4-BE49-F238E27FC236}">
                  <a16:creationId xmlns:a16="http://schemas.microsoft.com/office/drawing/2014/main" id="{70627F98-AD3C-AB28-4901-3251FDB68ED1}"/>
                </a:ext>
              </a:extLst>
            </p:cNvPr>
            <p:cNvGrpSpPr/>
            <p:nvPr/>
          </p:nvGrpSpPr>
          <p:grpSpPr>
            <a:xfrm>
              <a:off x="6318297" y="1483547"/>
              <a:ext cx="5388553" cy="2242291"/>
              <a:chOff x="6672647" y="1639330"/>
              <a:chExt cx="3781173" cy="1573426"/>
            </a:xfrm>
          </p:grpSpPr>
          <p:pic>
            <p:nvPicPr>
              <p:cNvPr id="4" name="Picture 3">
                <a:extLst>
                  <a:ext uri="{FF2B5EF4-FFF2-40B4-BE49-F238E27FC236}">
                    <a16:creationId xmlns:a16="http://schemas.microsoft.com/office/drawing/2014/main" id="{492F9365-54CB-86AB-6F47-8AE372803640}"/>
                  </a:ext>
                </a:extLst>
              </p:cNvPr>
              <p:cNvPicPr>
                <a:picLocks noChangeAspect="1"/>
              </p:cNvPicPr>
              <p:nvPr/>
            </p:nvPicPr>
            <p:blipFill>
              <a:blip r:embed="rId3"/>
              <a:srcRect l="37462" t="49982" r="30631" b="4072"/>
              <a:stretch/>
            </p:blipFill>
            <p:spPr>
              <a:xfrm>
                <a:off x="9218144" y="1647570"/>
                <a:ext cx="1235676" cy="1556949"/>
              </a:xfrm>
              <a:prstGeom prst="rect">
                <a:avLst/>
              </a:prstGeom>
            </p:spPr>
          </p:pic>
          <p:pic>
            <p:nvPicPr>
              <p:cNvPr id="5" name="Picture 4">
                <a:extLst>
                  <a:ext uri="{FF2B5EF4-FFF2-40B4-BE49-F238E27FC236}">
                    <a16:creationId xmlns:a16="http://schemas.microsoft.com/office/drawing/2014/main" id="{F7306331-73D2-29A3-BE00-58A82C842D2D}"/>
                  </a:ext>
                </a:extLst>
              </p:cNvPr>
              <p:cNvPicPr>
                <a:picLocks noChangeAspect="1"/>
              </p:cNvPicPr>
              <p:nvPr/>
            </p:nvPicPr>
            <p:blipFill>
              <a:blip r:embed="rId3"/>
              <a:srcRect l="2869" t="3629" r="31616" b="49939"/>
              <a:stretch/>
            </p:blipFill>
            <p:spPr>
              <a:xfrm>
                <a:off x="6672647" y="1639330"/>
                <a:ext cx="2537254" cy="1573426"/>
              </a:xfrm>
              <a:prstGeom prst="rect">
                <a:avLst/>
              </a:prstGeom>
            </p:spPr>
          </p:pic>
        </p:grpSp>
        <p:sp>
          <p:nvSpPr>
            <p:cNvPr id="7" name="TextBox 6">
              <a:extLst>
                <a:ext uri="{FF2B5EF4-FFF2-40B4-BE49-F238E27FC236}">
                  <a16:creationId xmlns:a16="http://schemas.microsoft.com/office/drawing/2014/main" id="{69119172-5D95-491F-F6E6-A7B931131C45}"/>
                </a:ext>
              </a:extLst>
            </p:cNvPr>
            <p:cNvSpPr txBox="1"/>
            <p:nvPr/>
          </p:nvSpPr>
          <p:spPr>
            <a:xfrm rot="16200000">
              <a:off x="5719719" y="2368026"/>
              <a:ext cx="938077" cy="246221"/>
            </a:xfrm>
            <a:prstGeom prst="rect">
              <a:avLst/>
            </a:prstGeom>
            <a:noFill/>
          </p:spPr>
          <p:txBody>
            <a:bodyPr wrap="none" rtlCol="0">
              <a:spAutoFit/>
            </a:bodyPr>
            <a:lstStyle/>
            <a:p>
              <a:r>
                <a:rPr lang="en-US" sz="1000" dirty="0">
                  <a:latin typeface="+mj-lt"/>
                </a:rPr>
                <a:t>Relative Reads</a:t>
              </a:r>
            </a:p>
          </p:txBody>
        </p:sp>
        <p:sp>
          <p:nvSpPr>
            <p:cNvPr id="8" name="TextBox 7">
              <a:extLst>
                <a:ext uri="{FF2B5EF4-FFF2-40B4-BE49-F238E27FC236}">
                  <a16:creationId xmlns:a16="http://schemas.microsoft.com/office/drawing/2014/main" id="{3C0B74A1-6AB5-1388-5553-99EA499225E0}"/>
                </a:ext>
              </a:extLst>
            </p:cNvPr>
            <p:cNvSpPr txBox="1"/>
            <p:nvPr/>
          </p:nvSpPr>
          <p:spPr>
            <a:xfrm>
              <a:off x="8410603" y="1251185"/>
              <a:ext cx="1364476" cy="246221"/>
            </a:xfrm>
            <a:prstGeom prst="rect">
              <a:avLst/>
            </a:prstGeom>
            <a:noFill/>
          </p:spPr>
          <p:txBody>
            <a:bodyPr wrap="none" rtlCol="0">
              <a:spAutoFit/>
            </a:bodyPr>
            <a:lstStyle/>
            <a:p>
              <a:r>
                <a:rPr lang="en-US" sz="1000" dirty="0">
                  <a:latin typeface="+mj-lt"/>
                </a:rPr>
                <a:t>ASV Level – 12S </a:t>
              </a:r>
              <a:r>
                <a:rPr lang="en-US" sz="1000" dirty="0" err="1">
                  <a:latin typeface="+mj-lt"/>
                </a:rPr>
                <a:t>MiFish</a:t>
              </a:r>
              <a:endParaRPr lang="en-US" sz="1000" dirty="0">
                <a:latin typeface="+mj-lt"/>
              </a:endParaRPr>
            </a:p>
          </p:txBody>
        </p:sp>
      </p:grpSp>
      <p:pic>
        <p:nvPicPr>
          <p:cNvPr id="11" name="Picture 10">
            <a:extLst>
              <a:ext uri="{FF2B5EF4-FFF2-40B4-BE49-F238E27FC236}">
                <a16:creationId xmlns:a16="http://schemas.microsoft.com/office/drawing/2014/main" id="{A71767A6-36E0-4988-4B9D-971A0076590C}"/>
              </a:ext>
            </a:extLst>
          </p:cNvPr>
          <p:cNvPicPr>
            <a:picLocks noChangeAspect="1"/>
          </p:cNvPicPr>
          <p:nvPr/>
        </p:nvPicPr>
        <p:blipFill>
          <a:blip r:embed="rId4"/>
          <a:srcRect l="12091" t="8130" r="17884" b="8579"/>
          <a:stretch/>
        </p:blipFill>
        <p:spPr>
          <a:xfrm rot="5400000">
            <a:off x="1856032" y="4248605"/>
            <a:ext cx="2616079" cy="2333769"/>
          </a:xfrm>
          <a:prstGeom prst="rect">
            <a:avLst/>
          </a:prstGeom>
        </p:spPr>
      </p:pic>
      <p:sp>
        <p:nvSpPr>
          <p:cNvPr id="15" name="Content Placeholder 2">
            <a:extLst>
              <a:ext uri="{FF2B5EF4-FFF2-40B4-BE49-F238E27FC236}">
                <a16:creationId xmlns:a16="http://schemas.microsoft.com/office/drawing/2014/main" id="{6129BF17-9452-95B6-1913-11089CE9B2C6}"/>
              </a:ext>
            </a:extLst>
          </p:cNvPr>
          <p:cNvSpPr txBox="1">
            <a:spLocks/>
          </p:cNvSpPr>
          <p:nvPr/>
        </p:nvSpPr>
        <p:spPr>
          <a:xfrm>
            <a:off x="4912658" y="4718704"/>
            <a:ext cx="6990063" cy="47070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dirty="0"/>
          </a:p>
          <a:p>
            <a:r>
              <a:rPr lang="en-US" dirty="0"/>
              <a:t>Integration on-board research vessels</a:t>
            </a:r>
          </a:p>
        </p:txBody>
      </p:sp>
      <p:sp>
        <p:nvSpPr>
          <p:cNvPr id="17" name="TextBox 16">
            <a:extLst>
              <a:ext uri="{FF2B5EF4-FFF2-40B4-BE49-F238E27FC236}">
                <a16:creationId xmlns:a16="http://schemas.microsoft.com/office/drawing/2014/main" id="{D34E6298-3714-62DA-D2E1-A750EC1B05C0}"/>
              </a:ext>
            </a:extLst>
          </p:cNvPr>
          <p:cNvSpPr txBox="1"/>
          <p:nvPr/>
        </p:nvSpPr>
        <p:spPr>
          <a:xfrm>
            <a:off x="10086109" y="3602183"/>
            <a:ext cx="1935658" cy="338554"/>
          </a:xfrm>
          <a:prstGeom prst="rect">
            <a:avLst/>
          </a:prstGeom>
          <a:noFill/>
        </p:spPr>
        <p:txBody>
          <a:bodyPr wrap="none" rtlCol="0">
            <a:spAutoFit/>
          </a:bodyPr>
          <a:lstStyle/>
          <a:p>
            <a:r>
              <a:rPr lang="en-US" sz="1600" dirty="0"/>
              <a:t>Courtesy of </a:t>
            </a:r>
            <a:r>
              <a:rPr lang="en-US" sz="1600" dirty="0" err="1"/>
              <a:t>Eily</a:t>
            </a:r>
            <a:r>
              <a:rPr lang="en-US" sz="1600" dirty="0"/>
              <a:t> Allan</a:t>
            </a:r>
          </a:p>
        </p:txBody>
      </p:sp>
    </p:spTree>
    <p:extLst>
      <p:ext uri="{BB962C8B-B14F-4D97-AF65-F5344CB8AC3E}">
        <p14:creationId xmlns:p14="http://schemas.microsoft.com/office/powerpoint/2010/main" val="26420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37DC5-D5D9-BBC2-D466-BEA46B225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1EB5C-8E89-9477-D508-EF61706547E7}"/>
              </a:ext>
            </a:extLst>
          </p:cNvPr>
          <p:cNvSpPr>
            <a:spLocks noGrp="1"/>
          </p:cNvSpPr>
          <p:nvPr>
            <p:ph type="title"/>
          </p:nvPr>
        </p:nvSpPr>
        <p:spPr/>
        <p:txBody>
          <a:bodyPr/>
          <a:lstStyle/>
          <a:p>
            <a:r>
              <a:rPr lang="en-US" dirty="0"/>
              <a:t>  Take Aways</a:t>
            </a:r>
          </a:p>
        </p:txBody>
      </p:sp>
      <p:sp>
        <p:nvSpPr>
          <p:cNvPr id="6" name="Content Placeholder 2">
            <a:extLst>
              <a:ext uri="{FF2B5EF4-FFF2-40B4-BE49-F238E27FC236}">
                <a16:creationId xmlns:a16="http://schemas.microsoft.com/office/drawing/2014/main" id="{AB01418E-4BA5-E8A3-0567-669D23304673}"/>
              </a:ext>
            </a:extLst>
          </p:cNvPr>
          <p:cNvSpPr txBox="1">
            <a:spLocks/>
          </p:cNvSpPr>
          <p:nvPr/>
        </p:nvSpPr>
        <p:spPr>
          <a:xfrm>
            <a:off x="134470" y="1231433"/>
            <a:ext cx="12057530" cy="44432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r>
              <a:rPr lang="en-US" dirty="0"/>
              <a:t>There is no single “silver bullet” instrument for each application or use case</a:t>
            </a:r>
          </a:p>
          <a:p>
            <a:pPr lvl="1"/>
            <a:r>
              <a:rPr lang="en-US" dirty="0"/>
              <a:t>Each instrument is designed for an intended purpose with specific design requirements</a:t>
            </a:r>
          </a:p>
          <a:p>
            <a:pPr lvl="1"/>
            <a:endParaRPr lang="en-US" dirty="0"/>
          </a:p>
          <a:p>
            <a:r>
              <a:rPr lang="en-US" dirty="0"/>
              <a:t>Instruments should be co-designed for intended use cases / applications</a:t>
            </a:r>
          </a:p>
          <a:p>
            <a:pPr lvl="1"/>
            <a:r>
              <a:rPr lang="en-US" dirty="0"/>
              <a:t>Or applications should be matched to appropriate instrumentation</a:t>
            </a:r>
          </a:p>
          <a:p>
            <a:pPr lvl="1"/>
            <a:endParaRPr lang="en-US" dirty="0"/>
          </a:p>
          <a:p>
            <a:r>
              <a:rPr lang="en-US" dirty="0"/>
              <a:t>Proper validation build confidence in data and reduces operational risks</a:t>
            </a:r>
          </a:p>
          <a:p>
            <a:endParaRPr lang="en-US" dirty="0"/>
          </a:p>
        </p:txBody>
      </p:sp>
    </p:spTree>
    <p:extLst>
      <p:ext uri="{BB962C8B-B14F-4D97-AF65-F5344CB8AC3E}">
        <p14:creationId xmlns:p14="http://schemas.microsoft.com/office/powerpoint/2010/main" val="985064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7"/>
          <p:cNvSpPr txBox="1">
            <a:spLocks noChangeArrowheads="1"/>
          </p:cNvSpPr>
          <p:nvPr/>
        </p:nvSpPr>
        <p:spPr>
          <a:xfrm>
            <a:off x="533401" y="-25400"/>
            <a:ext cx="8229600" cy="11430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t>Acknowledgements</a:t>
            </a:r>
          </a:p>
        </p:txBody>
      </p:sp>
      <p:pic>
        <p:nvPicPr>
          <p:cNvPr id="5" name="Picture 4" descr="esp_2013group5.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52897" y="1203273"/>
            <a:ext cx="7276067" cy="3126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53429" y="5241767"/>
            <a:ext cx="3367063" cy="1273076"/>
          </a:xfrm>
          <a:prstGeom prst="rect">
            <a:avLst/>
          </a:prstGeom>
        </p:spPr>
      </p:pic>
      <p:pic>
        <p:nvPicPr>
          <p:cNvPr id="9" name="Picture 8" descr="MBARI_logo+type.eps"/>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46096" y="5376821"/>
            <a:ext cx="2665760" cy="990600"/>
          </a:xfrm>
          <a:prstGeom prst="rect">
            <a:avLst/>
          </a:prstGeom>
        </p:spPr>
      </p:pic>
      <p:cxnSp>
        <p:nvCxnSpPr>
          <p:cNvPr id="4" name="Straight Connector 3">
            <a:extLst>
              <a:ext uri="{FF2B5EF4-FFF2-40B4-BE49-F238E27FC236}">
                <a16:creationId xmlns:a16="http://schemas.microsoft.com/office/drawing/2014/main" id="{39F9DC99-FB14-7C34-1087-59B099EBDC24}"/>
              </a:ext>
            </a:extLst>
          </p:cNvPr>
          <p:cNvCxnSpPr>
            <a:cxnSpLocks/>
          </p:cNvCxnSpPr>
          <p:nvPr/>
        </p:nvCxnSpPr>
        <p:spPr>
          <a:xfrm>
            <a:off x="516467" y="787400"/>
            <a:ext cx="11370733" cy="0"/>
          </a:xfrm>
          <a:prstGeom prst="line">
            <a:avLst/>
          </a:prstGeom>
          <a:ln w="31750" cmpd="sng">
            <a:solidFill>
              <a:srgbClr val="166389"/>
            </a:solidFill>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908012C0-CF41-C624-B3DD-1F936B429D14}"/>
              </a:ext>
            </a:extLst>
          </p:cNvPr>
          <p:cNvGrpSpPr/>
          <p:nvPr/>
        </p:nvGrpSpPr>
        <p:grpSpPr>
          <a:xfrm>
            <a:off x="9193958" y="1216720"/>
            <a:ext cx="2333950" cy="3544140"/>
            <a:chOff x="4680970" y="1267191"/>
            <a:chExt cx="1872887" cy="2844008"/>
          </a:xfrm>
        </p:grpSpPr>
        <p:pic>
          <p:nvPicPr>
            <p:cNvPr id="18" name="Picture 17">
              <a:extLst>
                <a:ext uri="{FF2B5EF4-FFF2-40B4-BE49-F238E27FC236}">
                  <a16:creationId xmlns:a16="http://schemas.microsoft.com/office/drawing/2014/main" id="{7071D6A8-D232-1481-7BD4-7B45AA0101E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680970" y="1267191"/>
              <a:ext cx="1805111" cy="24946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F802C2C6-8FD0-AB6F-0A7C-61418193A08B}"/>
                </a:ext>
              </a:extLst>
            </p:cNvPr>
            <p:cNvSpPr txBox="1"/>
            <p:nvPr/>
          </p:nvSpPr>
          <p:spPr>
            <a:xfrm>
              <a:off x="5014370" y="3836488"/>
              <a:ext cx="1539487" cy="274711"/>
            </a:xfrm>
            <a:prstGeom prst="rect">
              <a:avLst/>
            </a:prstGeom>
            <a:noFill/>
          </p:spPr>
          <p:txBody>
            <a:bodyPr wrap="square" rtlCol="0">
              <a:spAutoFit/>
            </a:bodyPr>
            <a:lstStyle/>
            <a:p>
              <a:r>
                <a:rPr lang="en-US" sz="1400" dirty="0"/>
                <a:t>Adam Sepulveda</a:t>
              </a:r>
            </a:p>
          </p:txBody>
        </p:sp>
      </p:grpSp>
      <p:pic>
        <p:nvPicPr>
          <p:cNvPr id="22" name="Picture 21">
            <a:extLst>
              <a:ext uri="{FF2B5EF4-FFF2-40B4-BE49-F238E27FC236}">
                <a16:creationId xmlns:a16="http://schemas.microsoft.com/office/drawing/2014/main" id="{F0A8D4A5-A247-DE7A-BA2B-A557B94ED85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644974" y="5292090"/>
            <a:ext cx="2741871" cy="1011065"/>
          </a:xfrm>
          <a:prstGeom prst="rect">
            <a:avLst/>
          </a:prstGeom>
        </p:spPr>
      </p:pic>
      <p:sp>
        <p:nvSpPr>
          <p:cNvPr id="2" name="TextBox 1">
            <a:extLst>
              <a:ext uri="{FF2B5EF4-FFF2-40B4-BE49-F238E27FC236}">
                <a16:creationId xmlns:a16="http://schemas.microsoft.com/office/drawing/2014/main" id="{8FA83C66-6CA4-D204-05C6-634CB31255F0}"/>
              </a:ext>
            </a:extLst>
          </p:cNvPr>
          <p:cNvSpPr txBox="1"/>
          <p:nvPr/>
        </p:nvSpPr>
        <p:spPr>
          <a:xfrm>
            <a:off x="4084365" y="4475386"/>
            <a:ext cx="1918474" cy="307777"/>
          </a:xfrm>
          <a:prstGeom prst="rect">
            <a:avLst/>
          </a:prstGeom>
          <a:noFill/>
        </p:spPr>
        <p:txBody>
          <a:bodyPr wrap="square" rtlCol="0">
            <a:spAutoFit/>
          </a:bodyPr>
          <a:lstStyle/>
          <a:p>
            <a:r>
              <a:rPr lang="en-US" sz="1400" dirty="0"/>
              <a:t>MBARI ESP Team</a:t>
            </a:r>
          </a:p>
        </p:txBody>
      </p:sp>
    </p:spTree>
    <p:extLst>
      <p:ext uri="{BB962C8B-B14F-4D97-AF65-F5344CB8AC3E}">
        <p14:creationId xmlns:p14="http://schemas.microsoft.com/office/powerpoint/2010/main" val="288911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4E127F-2D59-44CF-DF93-0533AE5A6820}"/>
              </a:ext>
            </a:extLst>
          </p:cNvPr>
          <p:cNvSpPr>
            <a:spLocks noGrp="1"/>
          </p:cNvSpPr>
          <p:nvPr>
            <p:ph type="title"/>
          </p:nvPr>
        </p:nvSpPr>
        <p:spPr>
          <a:xfrm>
            <a:off x="0" y="0"/>
            <a:ext cx="12192000" cy="1143000"/>
          </a:xfrm>
        </p:spPr>
        <p:txBody>
          <a:bodyPr/>
          <a:lstStyle/>
          <a:p>
            <a:r>
              <a:rPr lang="en-US" dirty="0"/>
              <a:t>  Conceptualizing is easy…….</a:t>
            </a:r>
          </a:p>
        </p:txBody>
      </p:sp>
      <p:sp>
        <p:nvSpPr>
          <p:cNvPr id="7" name="TextBox 6">
            <a:extLst>
              <a:ext uri="{FF2B5EF4-FFF2-40B4-BE49-F238E27FC236}">
                <a16:creationId xmlns:a16="http://schemas.microsoft.com/office/drawing/2014/main" id="{3FB2B2EE-3218-55D4-D170-4E4B3A2F85C2}"/>
              </a:ext>
            </a:extLst>
          </p:cNvPr>
          <p:cNvSpPr txBox="1"/>
          <p:nvPr/>
        </p:nvSpPr>
        <p:spPr>
          <a:xfrm>
            <a:off x="1231557" y="6453028"/>
            <a:ext cx="9448800" cy="297454"/>
          </a:xfrm>
          <a:prstGeom prst="rect">
            <a:avLst/>
          </a:prstGeom>
          <a:noFill/>
        </p:spPr>
        <p:txBody>
          <a:bodyPr wrap="square">
            <a:spAutoFit/>
          </a:bodyPr>
          <a:lstStyle/>
          <a:p>
            <a:pPr algn="ctr"/>
            <a:r>
              <a:rPr lang="en-US" sz="1333" i="1" dirty="0">
                <a:latin typeface="ProximaNova"/>
              </a:rPr>
              <a:t>Figure courtesy of E. Virginia </a:t>
            </a:r>
            <a:r>
              <a:rPr lang="en-US" sz="1333" i="1" dirty="0" err="1">
                <a:latin typeface="ProximaNova"/>
              </a:rPr>
              <a:t>Armbrust</a:t>
            </a:r>
            <a:r>
              <a:rPr lang="en-US" sz="1333" i="1" dirty="0">
                <a:latin typeface="ProximaNova"/>
              </a:rPr>
              <a:t> and the Center for Environmental Visualization at the University of Washington Seattle </a:t>
            </a:r>
            <a:endParaRPr lang="en-US" sz="1333" dirty="0"/>
          </a:p>
        </p:txBody>
      </p:sp>
      <p:pic>
        <p:nvPicPr>
          <p:cNvPr id="6" name="Picture 5">
            <a:extLst>
              <a:ext uri="{FF2B5EF4-FFF2-40B4-BE49-F238E27FC236}">
                <a16:creationId xmlns:a16="http://schemas.microsoft.com/office/drawing/2014/main" id="{34F85224-75F7-7890-64A9-2B4850C4DC78}"/>
              </a:ext>
            </a:extLst>
          </p:cNvPr>
          <p:cNvPicPr>
            <a:picLocks noChangeAspect="1"/>
          </p:cNvPicPr>
          <p:nvPr/>
        </p:nvPicPr>
        <p:blipFill>
          <a:blip r:embed="rId3"/>
          <a:stretch>
            <a:fillRect/>
          </a:stretch>
        </p:blipFill>
        <p:spPr>
          <a:xfrm>
            <a:off x="1119351" y="1146412"/>
            <a:ext cx="10155161" cy="5711588"/>
          </a:xfrm>
          <a:prstGeom prst="rect">
            <a:avLst/>
          </a:prstGeom>
        </p:spPr>
      </p:pic>
    </p:spTree>
    <p:extLst>
      <p:ext uri="{BB962C8B-B14F-4D97-AF65-F5344CB8AC3E}">
        <p14:creationId xmlns:p14="http://schemas.microsoft.com/office/powerpoint/2010/main" val="3690048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2C82A-D890-CB84-3AC1-FA301CC192CA}"/>
              </a:ext>
            </a:extLst>
          </p:cNvPr>
          <p:cNvSpPr>
            <a:spLocks noGrp="1"/>
          </p:cNvSpPr>
          <p:nvPr>
            <p:ph type="title"/>
          </p:nvPr>
        </p:nvSpPr>
        <p:spPr/>
        <p:txBody>
          <a:bodyPr/>
          <a:lstStyle/>
          <a:p>
            <a:r>
              <a:rPr lang="en-US" dirty="0"/>
              <a:t> Large Challenges to Overcome</a:t>
            </a:r>
          </a:p>
        </p:txBody>
      </p:sp>
      <p:sp>
        <p:nvSpPr>
          <p:cNvPr id="3" name="Content Placeholder 2">
            <a:extLst>
              <a:ext uri="{FF2B5EF4-FFF2-40B4-BE49-F238E27FC236}">
                <a16:creationId xmlns:a16="http://schemas.microsoft.com/office/drawing/2014/main" id="{0764EBA3-4FBC-8856-F2B4-568145454C4B}"/>
              </a:ext>
            </a:extLst>
          </p:cNvPr>
          <p:cNvSpPr>
            <a:spLocks noGrp="1"/>
          </p:cNvSpPr>
          <p:nvPr>
            <p:ph idx="1"/>
          </p:nvPr>
        </p:nvSpPr>
        <p:spPr>
          <a:xfrm>
            <a:off x="838200" y="1825625"/>
            <a:ext cx="6192795" cy="4351338"/>
          </a:xfrm>
        </p:spPr>
        <p:txBody>
          <a:bodyPr/>
          <a:lstStyle/>
          <a:p>
            <a:r>
              <a:rPr lang="en-US" dirty="0"/>
              <a:t>Conventional wisdom of decades long traditional laboratory practices</a:t>
            </a:r>
          </a:p>
          <a:p>
            <a:endParaRPr lang="en-US" dirty="0"/>
          </a:p>
          <a:p>
            <a:r>
              <a:rPr lang="en-US" dirty="0"/>
              <a:t>Fluid handling over 6 orders of volumetric magnitude (Liters to </a:t>
            </a:r>
            <a:r>
              <a:rPr lang="en-US" dirty="0" err="1"/>
              <a:t>uLs</a:t>
            </a:r>
            <a:r>
              <a:rPr lang="en-US" dirty="0"/>
              <a:t>)</a:t>
            </a:r>
          </a:p>
          <a:p>
            <a:endParaRPr lang="en-US" dirty="0"/>
          </a:p>
          <a:p>
            <a:r>
              <a:rPr lang="en-US" dirty="0"/>
              <a:t>Diverse user needs, expectations and environments</a:t>
            </a:r>
          </a:p>
          <a:p>
            <a:endParaRPr lang="en-US" dirty="0"/>
          </a:p>
          <a:p>
            <a:endParaRPr lang="en-US" dirty="0"/>
          </a:p>
          <a:p>
            <a:endParaRPr lang="en-US" dirty="0"/>
          </a:p>
          <a:p>
            <a:endParaRPr lang="en-US" dirty="0"/>
          </a:p>
        </p:txBody>
      </p:sp>
      <p:pic>
        <p:nvPicPr>
          <p:cNvPr id="4098" name="Picture 2" descr="Ice Bucket : Severn Biotech, Limited">
            <a:extLst>
              <a:ext uri="{FF2B5EF4-FFF2-40B4-BE49-F238E27FC236}">
                <a16:creationId xmlns:a16="http://schemas.microsoft.com/office/drawing/2014/main" id="{7DD17016-6D1C-03D7-F7EB-115A89E58BA2}"/>
              </a:ext>
            </a:extLst>
          </p:cNvPr>
          <p:cNvPicPr>
            <a:picLocks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990176" y="1550640"/>
            <a:ext cx="2050990" cy="2051621"/>
          </a:xfrm>
          <a:prstGeom prst="ellipse">
            <a:avLst/>
          </a:prstGeom>
          <a:noFill/>
          <a:extLst>
            <a:ext uri="{909E8E84-426E-40DD-AFC4-6F175D3DCCD1}">
              <a14:hiddenFill xmlns:a14="http://schemas.microsoft.com/office/drawing/2010/main">
                <a:solidFill>
                  <a:srgbClr val="FFFFFF"/>
                </a:solidFill>
              </a14:hiddenFill>
            </a:ext>
          </a:extLst>
        </p:spPr>
      </p:pic>
      <p:pic>
        <p:nvPicPr>
          <p:cNvPr id="4100" name="Picture 4" descr="Vector scientist albert einstein cartoon character with callout">
            <a:extLst>
              <a:ext uri="{FF2B5EF4-FFF2-40B4-BE49-F238E27FC236}">
                <a16:creationId xmlns:a16="http://schemas.microsoft.com/office/drawing/2014/main" id="{7ABFC570-5B39-B407-FB24-BC92DD98B737}"/>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7787355" y="3956703"/>
            <a:ext cx="1707023" cy="2901297"/>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ular Callout 5">
            <a:extLst>
              <a:ext uri="{FF2B5EF4-FFF2-40B4-BE49-F238E27FC236}">
                <a16:creationId xmlns:a16="http://schemas.microsoft.com/office/drawing/2014/main" id="{6FBADBD8-ED1E-16A3-0DFB-DCEA7EF985F7}"/>
              </a:ext>
            </a:extLst>
          </p:cNvPr>
          <p:cNvSpPr/>
          <p:nvPr/>
        </p:nvSpPr>
        <p:spPr>
          <a:xfrm>
            <a:off x="9494378" y="4050600"/>
            <a:ext cx="2358639" cy="1427148"/>
          </a:xfrm>
          <a:prstGeom prst="wedgeRoundRectCallout">
            <a:avLst>
              <a:gd name="adj1" fmla="val -41848"/>
              <a:gd name="adj2" fmla="val 78069"/>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0.45 + 5.0 um filters, 100 mL to 2L, </a:t>
            </a:r>
          </a:p>
          <a:p>
            <a:pPr algn="ctr"/>
            <a:r>
              <a:rPr lang="en-US" dirty="0">
                <a:solidFill>
                  <a:sysClr val="windowText" lastClr="000000"/>
                </a:solidFill>
              </a:rPr>
              <a:t>SHA arrays + PCR + </a:t>
            </a:r>
          </a:p>
          <a:p>
            <a:pPr algn="ctr"/>
            <a:r>
              <a:rPr lang="en-US" dirty="0">
                <a:solidFill>
                  <a:sysClr val="windowText" lastClr="000000"/>
                </a:solidFill>
              </a:rPr>
              <a:t>sequencing</a:t>
            </a:r>
          </a:p>
        </p:txBody>
      </p:sp>
    </p:spTree>
    <p:extLst>
      <p:ext uri="{BB962C8B-B14F-4D97-AF65-F5344CB8AC3E}">
        <p14:creationId xmlns:p14="http://schemas.microsoft.com/office/powerpoint/2010/main" val="1392574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69C17-55B7-A8FF-E744-DBCDC7BCCE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109FA-D583-8C79-FC8A-84E4822BD9CF}"/>
              </a:ext>
            </a:extLst>
          </p:cNvPr>
          <p:cNvSpPr>
            <a:spLocks noGrp="1"/>
          </p:cNvSpPr>
          <p:nvPr>
            <p:ph type="title"/>
          </p:nvPr>
        </p:nvSpPr>
        <p:spPr>
          <a:xfrm>
            <a:off x="0" y="0"/>
            <a:ext cx="12192000" cy="1325563"/>
          </a:xfrm>
        </p:spPr>
        <p:txBody>
          <a:bodyPr/>
          <a:lstStyle/>
          <a:p>
            <a:r>
              <a:rPr lang="en-US" dirty="0"/>
              <a:t>  Environmental Sample Processor</a:t>
            </a:r>
          </a:p>
        </p:txBody>
      </p:sp>
      <p:pic>
        <p:nvPicPr>
          <p:cNvPr id="8" name="Picture 7" descr="esp_scott_look.jpg">
            <a:extLst>
              <a:ext uri="{FF2B5EF4-FFF2-40B4-BE49-F238E27FC236}">
                <a16:creationId xmlns:a16="http://schemas.microsoft.com/office/drawing/2014/main" id="{3A5EA029-E666-7B6F-E762-787AE99A32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818908" y="1954010"/>
            <a:ext cx="3806533" cy="3757731"/>
          </a:xfrm>
          <a:prstGeom prst="rect">
            <a:avLst/>
          </a:prstGeom>
        </p:spPr>
      </p:pic>
      <p:pic>
        <p:nvPicPr>
          <p:cNvPr id="9" name="Picture 8" descr="G3_Toroid_Makai_Blowup.png">
            <a:extLst>
              <a:ext uri="{FF2B5EF4-FFF2-40B4-BE49-F238E27FC236}">
                <a16:creationId xmlns:a16="http://schemas.microsoft.com/office/drawing/2014/main" id="{27716F32-DD3B-89F6-F00C-F4398F1DB48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50671" y="1750729"/>
            <a:ext cx="3860148" cy="4063726"/>
          </a:xfrm>
          <a:prstGeom prst="rect">
            <a:avLst/>
          </a:prstGeom>
        </p:spPr>
      </p:pic>
      <p:sp>
        <p:nvSpPr>
          <p:cNvPr id="3" name="TextBox 2">
            <a:extLst>
              <a:ext uri="{FF2B5EF4-FFF2-40B4-BE49-F238E27FC236}">
                <a16:creationId xmlns:a16="http://schemas.microsoft.com/office/drawing/2014/main" id="{4893DC7D-C26F-7D29-E53E-D4CAE3EC85AF}"/>
              </a:ext>
            </a:extLst>
          </p:cNvPr>
          <p:cNvSpPr txBox="1"/>
          <p:nvPr/>
        </p:nvSpPr>
        <p:spPr>
          <a:xfrm>
            <a:off x="2595282" y="1452282"/>
            <a:ext cx="2157450" cy="400110"/>
          </a:xfrm>
          <a:prstGeom prst="rect">
            <a:avLst/>
          </a:prstGeom>
          <a:noFill/>
        </p:spPr>
        <p:txBody>
          <a:bodyPr wrap="none" rtlCol="0">
            <a:spAutoFit/>
          </a:bodyPr>
          <a:lstStyle/>
          <a:p>
            <a:r>
              <a:rPr lang="en-US" sz="2000" dirty="0"/>
              <a:t>2</a:t>
            </a:r>
            <a:r>
              <a:rPr lang="en-US" sz="2000" baseline="30000" dirty="0"/>
              <a:t>nd</a:t>
            </a:r>
            <a:r>
              <a:rPr lang="en-US" sz="2000" dirty="0"/>
              <a:t> Generation ESP</a:t>
            </a:r>
          </a:p>
        </p:txBody>
      </p:sp>
      <p:sp>
        <p:nvSpPr>
          <p:cNvPr id="4" name="TextBox 3">
            <a:extLst>
              <a:ext uri="{FF2B5EF4-FFF2-40B4-BE49-F238E27FC236}">
                <a16:creationId xmlns:a16="http://schemas.microsoft.com/office/drawing/2014/main" id="{B55178A1-00ED-E1CA-3393-8021F8C6652E}"/>
              </a:ext>
            </a:extLst>
          </p:cNvPr>
          <p:cNvSpPr txBox="1"/>
          <p:nvPr/>
        </p:nvSpPr>
        <p:spPr>
          <a:xfrm>
            <a:off x="7064188" y="1416423"/>
            <a:ext cx="2198807" cy="400110"/>
          </a:xfrm>
          <a:prstGeom prst="rect">
            <a:avLst/>
          </a:prstGeom>
          <a:noFill/>
        </p:spPr>
        <p:txBody>
          <a:bodyPr wrap="none" rtlCol="0">
            <a:spAutoFit/>
          </a:bodyPr>
          <a:lstStyle/>
          <a:p>
            <a:r>
              <a:rPr lang="en-US" sz="2000" dirty="0"/>
              <a:t>3rd Generation ESP</a:t>
            </a:r>
          </a:p>
        </p:txBody>
      </p:sp>
      <p:sp>
        <p:nvSpPr>
          <p:cNvPr id="5" name="TextBox 4">
            <a:extLst>
              <a:ext uri="{FF2B5EF4-FFF2-40B4-BE49-F238E27FC236}">
                <a16:creationId xmlns:a16="http://schemas.microsoft.com/office/drawing/2014/main" id="{B1024577-3FF4-BAB9-CB18-8D24A699A9C4}"/>
              </a:ext>
            </a:extLst>
          </p:cNvPr>
          <p:cNvSpPr txBox="1"/>
          <p:nvPr/>
        </p:nvSpPr>
        <p:spPr>
          <a:xfrm>
            <a:off x="1447269" y="5903258"/>
            <a:ext cx="10023072" cy="830997"/>
          </a:xfrm>
          <a:prstGeom prst="rect">
            <a:avLst/>
          </a:prstGeom>
          <a:noFill/>
        </p:spPr>
        <p:txBody>
          <a:bodyPr wrap="square" rtlCol="0">
            <a:spAutoFit/>
          </a:bodyPr>
          <a:lstStyle/>
          <a:p>
            <a:r>
              <a:rPr lang="en-US" sz="2400" dirty="0"/>
              <a:t>Specific design requirements: </a:t>
            </a:r>
          </a:p>
          <a:p>
            <a:r>
              <a:rPr lang="en-US" sz="2400" dirty="0"/>
              <a:t>Submerged or Autonomous Vehicle Deployments with </a:t>
            </a:r>
            <a:r>
              <a:rPr lang="en-US" sz="2400" i="1" dirty="0"/>
              <a:t>in situ </a:t>
            </a:r>
            <a:r>
              <a:rPr lang="en-US" sz="2400" dirty="0"/>
              <a:t>analysis</a:t>
            </a:r>
          </a:p>
        </p:txBody>
      </p:sp>
    </p:spTree>
    <p:extLst>
      <p:ext uri="{BB962C8B-B14F-4D97-AF65-F5344CB8AC3E}">
        <p14:creationId xmlns:p14="http://schemas.microsoft.com/office/powerpoint/2010/main" val="1233569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1C4EF-B0F6-1D4D-97C6-023E050A682F}"/>
              </a:ext>
            </a:extLst>
          </p:cNvPr>
          <p:cNvSpPr>
            <a:spLocks noGrp="1"/>
          </p:cNvSpPr>
          <p:nvPr>
            <p:ph type="title"/>
          </p:nvPr>
        </p:nvSpPr>
        <p:spPr/>
        <p:txBody>
          <a:bodyPr/>
          <a:lstStyle/>
          <a:p>
            <a:r>
              <a:rPr lang="en-US" dirty="0"/>
              <a:t>  Sampling robots have enabled good science</a:t>
            </a:r>
          </a:p>
        </p:txBody>
      </p:sp>
      <p:grpSp>
        <p:nvGrpSpPr>
          <p:cNvPr id="4" name="Group 3">
            <a:extLst>
              <a:ext uri="{FF2B5EF4-FFF2-40B4-BE49-F238E27FC236}">
                <a16:creationId xmlns:a16="http://schemas.microsoft.com/office/drawing/2014/main" id="{54CAC912-8636-285E-5326-B6B276DEE4A6}"/>
              </a:ext>
            </a:extLst>
          </p:cNvPr>
          <p:cNvGrpSpPr/>
          <p:nvPr/>
        </p:nvGrpSpPr>
        <p:grpSpPr>
          <a:xfrm>
            <a:off x="2135791" y="4738369"/>
            <a:ext cx="9991576" cy="747613"/>
            <a:chOff x="1341259" y="2641543"/>
            <a:chExt cx="7493682" cy="560710"/>
          </a:xfrm>
        </p:grpSpPr>
        <p:pic>
          <p:nvPicPr>
            <p:cNvPr id="5" name="Picture 4" descr="New open access article published in Scientific Reports, the technical  section of the well-known journal NATURE - Eliosoft">
              <a:extLst>
                <a:ext uri="{FF2B5EF4-FFF2-40B4-BE49-F238E27FC236}">
                  <a16:creationId xmlns:a16="http://schemas.microsoft.com/office/drawing/2014/main" id="{0870A337-0160-0DE2-F638-790AEE6F9D7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937805" y="2641543"/>
              <a:ext cx="897136" cy="5607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7675835-9C54-5779-C55E-8D7DE12FFE8F}"/>
                </a:ext>
              </a:extLst>
            </p:cNvPr>
            <p:cNvSpPr txBox="1"/>
            <p:nvPr/>
          </p:nvSpPr>
          <p:spPr>
            <a:xfrm>
              <a:off x="1341259" y="2710702"/>
              <a:ext cx="6602819" cy="379191"/>
            </a:xfrm>
            <a:prstGeom prst="rect">
              <a:avLst/>
            </a:prstGeom>
            <a:noFill/>
          </p:spPr>
          <p:txBody>
            <a:bodyPr wrap="square">
              <a:spAutoFit/>
            </a:bodyPr>
            <a:lstStyle/>
            <a:p>
              <a:pPr marL="600272" indent="-600272">
                <a:lnSpc>
                  <a:spcPts val="1600"/>
                </a:lnSpc>
              </a:pPr>
              <a:r>
                <a:rPr lang="en-GB" sz="1600" dirty="0"/>
                <a:t>Sepulveda, A.J., et al. 2020. Robotic environmental DNA bio-surveillance of freshwater health.  Scientific Reports 10:14389.  </a:t>
              </a:r>
              <a:endParaRPr lang="en-US" sz="1600" dirty="0"/>
            </a:p>
          </p:txBody>
        </p:sp>
      </p:grpSp>
      <p:grpSp>
        <p:nvGrpSpPr>
          <p:cNvPr id="7" name="Group 6">
            <a:extLst>
              <a:ext uri="{FF2B5EF4-FFF2-40B4-BE49-F238E27FC236}">
                <a16:creationId xmlns:a16="http://schemas.microsoft.com/office/drawing/2014/main" id="{C5BC0477-1C31-2726-8AAE-131757E7C242}"/>
              </a:ext>
            </a:extLst>
          </p:cNvPr>
          <p:cNvGrpSpPr/>
          <p:nvPr/>
        </p:nvGrpSpPr>
        <p:grpSpPr>
          <a:xfrm>
            <a:off x="1144655" y="6239566"/>
            <a:ext cx="10880193" cy="505588"/>
            <a:chOff x="486124" y="1483724"/>
            <a:chExt cx="8160145" cy="379191"/>
          </a:xfrm>
        </p:grpSpPr>
        <p:sp>
          <p:nvSpPr>
            <p:cNvPr id="8" name="TextBox 7">
              <a:extLst>
                <a:ext uri="{FF2B5EF4-FFF2-40B4-BE49-F238E27FC236}">
                  <a16:creationId xmlns:a16="http://schemas.microsoft.com/office/drawing/2014/main" id="{1879E973-C821-2626-5210-81E8118007EC}"/>
                </a:ext>
              </a:extLst>
            </p:cNvPr>
            <p:cNvSpPr txBox="1"/>
            <p:nvPr/>
          </p:nvSpPr>
          <p:spPr>
            <a:xfrm>
              <a:off x="486124" y="1483724"/>
              <a:ext cx="5867400" cy="379191"/>
            </a:xfrm>
            <a:prstGeom prst="rect">
              <a:avLst/>
            </a:prstGeom>
            <a:noFill/>
          </p:spPr>
          <p:txBody>
            <a:bodyPr wrap="square">
              <a:spAutoFit/>
            </a:bodyPr>
            <a:lstStyle/>
            <a:p>
              <a:pPr marL="600272" indent="-600272">
                <a:lnSpc>
                  <a:spcPts val="1600"/>
                </a:lnSpc>
              </a:pPr>
              <a:r>
                <a:rPr lang="en-GB" sz="1600" dirty="0"/>
                <a:t>Truelove, N.K., et al. 2022. Expanding the temporal and spatial scales of environmental DNA research with autonomous sampling.  Environmental DNA. 4: 972-984.</a:t>
              </a:r>
            </a:p>
          </p:txBody>
        </p:sp>
        <p:pic>
          <p:nvPicPr>
            <p:cNvPr id="9" name="Picture 2" descr="Environmental DNA">
              <a:extLst>
                <a:ext uri="{FF2B5EF4-FFF2-40B4-BE49-F238E27FC236}">
                  <a16:creationId xmlns:a16="http://schemas.microsoft.com/office/drawing/2014/main" id="{0AD247A5-04D5-A53E-DA39-24644082B3B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02170" y="1520743"/>
              <a:ext cx="2344099" cy="2738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F72A433C-265E-56B3-46B0-70C6622ED8DF}"/>
              </a:ext>
            </a:extLst>
          </p:cNvPr>
          <p:cNvGrpSpPr/>
          <p:nvPr/>
        </p:nvGrpSpPr>
        <p:grpSpPr>
          <a:xfrm>
            <a:off x="1144655" y="3550219"/>
            <a:ext cx="10651267" cy="1099095"/>
            <a:chOff x="259249" y="2021072"/>
            <a:chExt cx="7988450" cy="824321"/>
          </a:xfrm>
        </p:grpSpPr>
        <p:sp>
          <p:nvSpPr>
            <p:cNvPr id="11" name="TextBox 10">
              <a:extLst>
                <a:ext uri="{FF2B5EF4-FFF2-40B4-BE49-F238E27FC236}">
                  <a16:creationId xmlns:a16="http://schemas.microsoft.com/office/drawing/2014/main" id="{3A6E8953-4A77-4580-E132-C3B7FBB5BF9B}"/>
                </a:ext>
              </a:extLst>
            </p:cNvPr>
            <p:cNvSpPr txBox="1"/>
            <p:nvPr/>
          </p:nvSpPr>
          <p:spPr>
            <a:xfrm>
              <a:off x="1605449" y="2021072"/>
              <a:ext cx="6602819" cy="379191"/>
            </a:xfrm>
            <a:prstGeom prst="rect">
              <a:avLst/>
            </a:prstGeom>
            <a:noFill/>
          </p:spPr>
          <p:txBody>
            <a:bodyPr wrap="square">
              <a:spAutoFit/>
            </a:bodyPr>
            <a:lstStyle/>
            <a:p>
              <a:pPr marL="600272" indent="-600272">
                <a:lnSpc>
                  <a:spcPts val="1600"/>
                </a:lnSpc>
              </a:pPr>
              <a:r>
                <a:rPr lang="en-GB" sz="1600" dirty="0" err="1"/>
                <a:t>Yamahara</a:t>
              </a:r>
              <a:r>
                <a:rPr lang="en-GB" sz="1600" dirty="0"/>
                <a:t>, K., et al. </a:t>
              </a:r>
              <a:r>
                <a:rPr lang="en-GB" sz="1600" i="1" dirty="0"/>
                <a:t>In situ </a:t>
              </a:r>
              <a:r>
                <a:rPr lang="en-GB" sz="1600" dirty="0"/>
                <a:t>autonomous acquisition and preservation of marine environmental DNA using an autonomous underwater vehicle.  2019.  Frontiers in Marine Science. 6:373.</a:t>
              </a:r>
            </a:p>
          </p:txBody>
        </p:sp>
        <p:pic>
          <p:nvPicPr>
            <p:cNvPr id="12" name="Picture 4" descr="New journal article in Frontiers in Marine Science - Maine ...">
              <a:extLst>
                <a:ext uri="{FF2B5EF4-FFF2-40B4-BE49-F238E27FC236}">
                  <a16:creationId xmlns:a16="http://schemas.microsoft.com/office/drawing/2014/main" id="{582456FA-1F19-EC41-26D7-6F37617D2D90}"/>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59249" y="2166436"/>
              <a:ext cx="1346200" cy="4583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395D281-AED2-FFAA-8649-910CB01FCEBB}"/>
                </a:ext>
              </a:extLst>
            </p:cNvPr>
            <p:cNvSpPr txBox="1"/>
            <p:nvPr/>
          </p:nvSpPr>
          <p:spPr>
            <a:xfrm>
              <a:off x="1644880" y="2466202"/>
              <a:ext cx="6602819" cy="379191"/>
            </a:xfrm>
            <a:prstGeom prst="rect">
              <a:avLst/>
            </a:prstGeom>
            <a:noFill/>
          </p:spPr>
          <p:txBody>
            <a:bodyPr wrap="square">
              <a:spAutoFit/>
            </a:bodyPr>
            <a:lstStyle/>
            <a:p>
              <a:pPr marL="600272" indent="-600272">
                <a:lnSpc>
                  <a:spcPts val="1600"/>
                </a:lnSpc>
              </a:pPr>
              <a:r>
                <a:rPr lang="en-GB" sz="1600" dirty="0"/>
                <a:t>Den </a:t>
              </a:r>
              <a:r>
                <a:rPr lang="en-GB" sz="1600" dirty="0" err="1"/>
                <a:t>Uyl</a:t>
              </a:r>
              <a:r>
                <a:rPr lang="en-GB" sz="1600" dirty="0"/>
                <a:t>, P., et al. Lake Erie field trials to advance autonomous monitoring of cyanobacterial harmful algal blooms.  2022.  Frontiers in Marine Science. 9:1021952.</a:t>
              </a:r>
            </a:p>
          </p:txBody>
        </p:sp>
      </p:grpSp>
      <p:grpSp>
        <p:nvGrpSpPr>
          <p:cNvPr id="14" name="Group 13">
            <a:extLst>
              <a:ext uri="{FF2B5EF4-FFF2-40B4-BE49-F238E27FC236}">
                <a16:creationId xmlns:a16="http://schemas.microsoft.com/office/drawing/2014/main" id="{D15D6EF1-86A0-6E81-5CAA-667BE2616FDF}"/>
              </a:ext>
            </a:extLst>
          </p:cNvPr>
          <p:cNvGrpSpPr/>
          <p:nvPr/>
        </p:nvGrpSpPr>
        <p:grpSpPr>
          <a:xfrm>
            <a:off x="2042121" y="1520751"/>
            <a:ext cx="9652000" cy="621417"/>
            <a:chOff x="990600" y="2925961"/>
            <a:chExt cx="7239000" cy="466063"/>
          </a:xfrm>
        </p:grpSpPr>
        <p:sp>
          <p:nvSpPr>
            <p:cNvPr id="15" name="TextBox 14">
              <a:extLst>
                <a:ext uri="{FF2B5EF4-FFF2-40B4-BE49-F238E27FC236}">
                  <a16:creationId xmlns:a16="http://schemas.microsoft.com/office/drawing/2014/main" id="{D7ACE71B-7C56-4500-6F66-5D30B2B38245}"/>
                </a:ext>
              </a:extLst>
            </p:cNvPr>
            <p:cNvSpPr txBox="1"/>
            <p:nvPr/>
          </p:nvSpPr>
          <p:spPr>
            <a:xfrm>
              <a:off x="990600" y="2973211"/>
              <a:ext cx="5660205" cy="379191"/>
            </a:xfrm>
            <a:prstGeom prst="rect">
              <a:avLst/>
            </a:prstGeom>
            <a:noFill/>
          </p:spPr>
          <p:txBody>
            <a:bodyPr wrap="square">
              <a:spAutoFit/>
            </a:bodyPr>
            <a:lstStyle/>
            <a:p>
              <a:pPr marL="600272" indent="-600272">
                <a:lnSpc>
                  <a:spcPts val="1600"/>
                </a:lnSpc>
              </a:pPr>
              <a:r>
                <a:rPr lang="en-GB" sz="1600" dirty="0"/>
                <a:t>Ottesen, E.A., et al. </a:t>
              </a:r>
              <a:r>
                <a:rPr lang="en-GB" sz="1600" dirty="0" err="1"/>
                <a:t>Metatranscriptomic</a:t>
              </a:r>
              <a:r>
                <a:rPr lang="en-GB" sz="1600" dirty="0"/>
                <a:t> analysis of autonomously collected and preserved marine bacterioplankton. 2011.  ISME Journal 5: 1881-1895</a:t>
              </a:r>
            </a:p>
          </p:txBody>
        </p:sp>
        <p:pic>
          <p:nvPicPr>
            <p:cNvPr id="16" name="Picture 6" descr="News – Kent Lab">
              <a:extLst>
                <a:ext uri="{FF2B5EF4-FFF2-40B4-BE49-F238E27FC236}">
                  <a16:creationId xmlns:a16="http://schemas.microsoft.com/office/drawing/2014/main" id="{B811ED08-5FA3-EE00-0982-CE001119AA7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248400" y="2925961"/>
              <a:ext cx="1981200" cy="4660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17" name="Group 16">
            <a:extLst>
              <a:ext uri="{FF2B5EF4-FFF2-40B4-BE49-F238E27FC236}">
                <a16:creationId xmlns:a16="http://schemas.microsoft.com/office/drawing/2014/main" id="{17394504-AA53-4544-1BD7-D2D6417BF645}"/>
              </a:ext>
            </a:extLst>
          </p:cNvPr>
          <p:cNvGrpSpPr/>
          <p:nvPr/>
        </p:nvGrpSpPr>
        <p:grpSpPr>
          <a:xfrm>
            <a:off x="1413712" y="2811639"/>
            <a:ext cx="10611136" cy="610889"/>
            <a:chOff x="1821997" y="3492784"/>
            <a:chExt cx="7958352" cy="458167"/>
          </a:xfrm>
        </p:grpSpPr>
        <p:pic>
          <p:nvPicPr>
            <p:cNvPr id="18" name="Picture 8" descr="Environmental Microbiology">
              <a:extLst>
                <a:ext uri="{FF2B5EF4-FFF2-40B4-BE49-F238E27FC236}">
                  <a16:creationId xmlns:a16="http://schemas.microsoft.com/office/drawing/2014/main" id="{A424A028-837E-290D-8711-67ED3C649EBE}"/>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7910175" y="3492784"/>
              <a:ext cx="1870174" cy="350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0A003382-05D6-F047-DEAC-5A8AC40E8763}"/>
                </a:ext>
              </a:extLst>
            </p:cNvPr>
            <p:cNvSpPr txBox="1"/>
            <p:nvPr/>
          </p:nvSpPr>
          <p:spPr>
            <a:xfrm>
              <a:off x="1821997" y="3571760"/>
              <a:ext cx="6602819" cy="379191"/>
            </a:xfrm>
            <a:prstGeom prst="rect">
              <a:avLst/>
            </a:prstGeom>
            <a:noFill/>
          </p:spPr>
          <p:txBody>
            <a:bodyPr wrap="square">
              <a:spAutoFit/>
            </a:bodyPr>
            <a:lstStyle/>
            <a:p>
              <a:pPr marL="600272" indent="-600272">
                <a:lnSpc>
                  <a:spcPts val="1600"/>
                </a:lnSpc>
              </a:pPr>
              <a:r>
                <a:rPr lang="en-GB" sz="1600" dirty="0" err="1"/>
                <a:t>Nowinski</a:t>
              </a:r>
              <a:r>
                <a:rPr lang="en-GB" sz="1600" dirty="0"/>
                <a:t>, B., et al. </a:t>
              </a:r>
              <a:r>
                <a:rPr lang="en-GB" sz="1600" dirty="0" err="1"/>
                <a:t>Microdiversity</a:t>
              </a:r>
              <a:r>
                <a:rPr lang="en-GB" sz="1600" dirty="0"/>
                <a:t> and temporal dynamics of marine bacterial </a:t>
              </a:r>
              <a:r>
                <a:rPr lang="en-GB" sz="1600" dirty="0" err="1"/>
                <a:t>dimethylsulfoniopropionate</a:t>
              </a:r>
              <a:r>
                <a:rPr lang="en-GB" sz="1600" dirty="0"/>
                <a:t> genes. 2019.  Environmental Microbiology 21(5): 1687-1701.</a:t>
              </a:r>
            </a:p>
          </p:txBody>
        </p:sp>
      </p:grpSp>
      <p:grpSp>
        <p:nvGrpSpPr>
          <p:cNvPr id="20" name="Group 19">
            <a:extLst>
              <a:ext uri="{FF2B5EF4-FFF2-40B4-BE49-F238E27FC236}">
                <a16:creationId xmlns:a16="http://schemas.microsoft.com/office/drawing/2014/main" id="{252C0AEB-F834-488E-1A70-74D770540B00}"/>
              </a:ext>
            </a:extLst>
          </p:cNvPr>
          <p:cNvGrpSpPr/>
          <p:nvPr/>
        </p:nvGrpSpPr>
        <p:grpSpPr>
          <a:xfrm>
            <a:off x="1132585" y="5123462"/>
            <a:ext cx="9114272" cy="990600"/>
            <a:chOff x="628805" y="3326244"/>
            <a:chExt cx="6835704" cy="742950"/>
          </a:xfrm>
        </p:grpSpPr>
        <p:sp>
          <p:nvSpPr>
            <p:cNvPr id="21" name="TextBox 20">
              <a:extLst>
                <a:ext uri="{FF2B5EF4-FFF2-40B4-BE49-F238E27FC236}">
                  <a16:creationId xmlns:a16="http://schemas.microsoft.com/office/drawing/2014/main" id="{62A07136-9A21-1017-3F3F-0AA6C8607357}"/>
                </a:ext>
              </a:extLst>
            </p:cNvPr>
            <p:cNvSpPr txBox="1"/>
            <p:nvPr/>
          </p:nvSpPr>
          <p:spPr>
            <a:xfrm>
              <a:off x="1368509" y="3550958"/>
              <a:ext cx="6096000" cy="379191"/>
            </a:xfrm>
            <a:prstGeom prst="rect">
              <a:avLst/>
            </a:prstGeom>
            <a:noFill/>
          </p:spPr>
          <p:txBody>
            <a:bodyPr wrap="square">
              <a:spAutoFit/>
            </a:bodyPr>
            <a:lstStyle/>
            <a:p>
              <a:pPr marL="600272" indent="-600272">
                <a:lnSpc>
                  <a:spcPts val="1600"/>
                </a:lnSpc>
              </a:pPr>
              <a:r>
                <a:rPr lang="en-GB" sz="1600" dirty="0"/>
                <a:t>Zhang, Y., et al. A system of coordinated autonomous robots for </a:t>
              </a:r>
              <a:r>
                <a:rPr lang="en-GB" sz="1600" dirty="0" err="1"/>
                <a:t>Lagrangian</a:t>
              </a:r>
              <a:r>
                <a:rPr lang="en-GB" sz="1600" dirty="0"/>
                <a:t> studies of microbes in the oceanic deep chlorophyll maximum. 2021.  Science Robotics 6: eabb9138.</a:t>
              </a:r>
            </a:p>
          </p:txBody>
        </p:sp>
        <p:pic>
          <p:nvPicPr>
            <p:cNvPr id="22" name="Picture 12" descr="Science Robotics - Home | Facebook">
              <a:extLst>
                <a:ext uri="{FF2B5EF4-FFF2-40B4-BE49-F238E27FC236}">
                  <a16:creationId xmlns:a16="http://schemas.microsoft.com/office/drawing/2014/main" id="{7869B050-6ACA-17A2-4B60-5208F0F97F3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28805" y="3326244"/>
              <a:ext cx="742950" cy="742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E3E86DA6-018A-9EA1-4D58-DE591BAD8EC2}"/>
              </a:ext>
            </a:extLst>
          </p:cNvPr>
          <p:cNvGrpSpPr/>
          <p:nvPr/>
        </p:nvGrpSpPr>
        <p:grpSpPr>
          <a:xfrm>
            <a:off x="136136" y="2167057"/>
            <a:ext cx="9328840" cy="710772"/>
            <a:chOff x="1540883" y="3837958"/>
            <a:chExt cx="6996630" cy="533079"/>
          </a:xfrm>
        </p:grpSpPr>
        <p:pic>
          <p:nvPicPr>
            <p:cNvPr id="24" name="Picture 14" descr="Blog Archives - DEROME LABORATORY">
              <a:extLst>
                <a:ext uri="{FF2B5EF4-FFF2-40B4-BE49-F238E27FC236}">
                  <a16:creationId xmlns:a16="http://schemas.microsoft.com/office/drawing/2014/main" id="{525ED91F-B7DF-AEE3-47F2-7F307566629A}"/>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1540883" y="3848756"/>
              <a:ext cx="1079500" cy="450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96A5F768-EDC7-7B85-E8F6-9D40E22E825D}"/>
                </a:ext>
              </a:extLst>
            </p:cNvPr>
            <p:cNvSpPr txBox="1"/>
            <p:nvPr/>
          </p:nvSpPr>
          <p:spPr>
            <a:xfrm>
              <a:off x="2670113" y="3837958"/>
              <a:ext cx="5867400" cy="533079"/>
            </a:xfrm>
            <a:prstGeom prst="rect">
              <a:avLst/>
            </a:prstGeom>
            <a:noFill/>
          </p:spPr>
          <p:txBody>
            <a:bodyPr wrap="square">
              <a:spAutoFit/>
            </a:bodyPr>
            <a:lstStyle/>
            <a:p>
              <a:pPr marL="600272" indent="-600272">
                <a:lnSpc>
                  <a:spcPts val="1600"/>
                </a:lnSpc>
              </a:pPr>
              <a:r>
                <a:rPr lang="en-GB" sz="1600" dirty="0"/>
                <a:t>Saito, M.A., et al. 2011. Examination of microbial proteome preservation techniques applicable to autonomous environmental sample collection.  Frontiers in Aquatic Microbiology. 2: 215.</a:t>
              </a:r>
            </a:p>
          </p:txBody>
        </p:sp>
      </p:grpSp>
    </p:spTree>
    <p:extLst>
      <p:ext uri="{BB962C8B-B14F-4D97-AF65-F5344CB8AC3E}">
        <p14:creationId xmlns:p14="http://schemas.microsoft.com/office/powerpoint/2010/main" val="880100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F4F5-3A2E-2D4F-81FC-9AB1996F2F5B}"/>
              </a:ext>
            </a:extLst>
          </p:cNvPr>
          <p:cNvSpPr>
            <a:spLocks noGrp="1"/>
          </p:cNvSpPr>
          <p:nvPr>
            <p:ph type="title"/>
          </p:nvPr>
        </p:nvSpPr>
        <p:spPr>
          <a:xfrm>
            <a:off x="0" y="0"/>
            <a:ext cx="12192000" cy="1136822"/>
          </a:xfrm>
        </p:spPr>
        <p:txBody>
          <a:bodyPr>
            <a:normAutofit/>
          </a:bodyPr>
          <a:lstStyle/>
          <a:p>
            <a:r>
              <a:rPr lang="en-US" dirty="0"/>
              <a:t> Lessons learned from field demonstrations</a:t>
            </a:r>
          </a:p>
        </p:txBody>
      </p:sp>
      <p:pic>
        <p:nvPicPr>
          <p:cNvPr id="17" name="Picture 16">
            <a:extLst>
              <a:ext uri="{FF2B5EF4-FFF2-40B4-BE49-F238E27FC236}">
                <a16:creationId xmlns:a16="http://schemas.microsoft.com/office/drawing/2014/main" id="{EDD21FB1-C850-BB90-9E33-2159E1495B0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33376" y="1629482"/>
            <a:ext cx="2810485" cy="2107864"/>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5ED75A51-3F21-2049-39E4-DA9952173C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33376" y="3966879"/>
            <a:ext cx="2952852" cy="2214640"/>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9D62C04B-9399-51FA-96A6-1FA9BA674355}"/>
              </a:ext>
            </a:extLst>
          </p:cNvPr>
          <p:cNvSpPr/>
          <p:nvPr/>
        </p:nvSpPr>
        <p:spPr>
          <a:xfrm>
            <a:off x="910667" y="1208787"/>
            <a:ext cx="8799100" cy="5021055"/>
          </a:xfrm>
          <a:prstGeom prst="rect">
            <a:avLst/>
          </a:prstGeom>
        </p:spPr>
        <p:txBody>
          <a:bodyPr wrap="square">
            <a:spAutoFit/>
          </a:bodyPr>
          <a:lstStyle/>
          <a:p>
            <a:pPr marL="380981" indent="-380981">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Every user/deployment has different requirements</a:t>
            </a:r>
          </a:p>
          <a:p>
            <a:pPr marL="380981" indent="-380981">
              <a:lnSpc>
                <a:spcPct val="150000"/>
              </a:lnSpc>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80981" indent="-380981">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Many collaborators just want samples not analysis </a:t>
            </a:r>
          </a:p>
          <a:p>
            <a:pPr marL="380981" indent="-380981">
              <a:lnSpc>
                <a:spcPct val="150000"/>
              </a:lnSpc>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80981" indent="-380981">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Collect samples over extended periods of time</a:t>
            </a:r>
          </a:p>
          <a:p>
            <a:pPr marL="380981" indent="-380981">
              <a:lnSpc>
                <a:spcPct val="150000"/>
              </a:lnSpc>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80981" indent="-380981">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End Users want access and control of instrumentation</a:t>
            </a:r>
          </a:p>
          <a:p>
            <a:pPr marL="380981" indent="-380981">
              <a:lnSpc>
                <a:spcPct val="150000"/>
              </a:lnSpc>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80981" indent="-380981">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Instruments need to be SIMPLE, CHEAPER &amp; EASY to deploy</a:t>
            </a:r>
          </a:p>
        </p:txBody>
      </p:sp>
    </p:spTree>
    <p:extLst>
      <p:ext uri="{BB962C8B-B14F-4D97-AF65-F5344CB8AC3E}">
        <p14:creationId xmlns:p14="http://schemas.microsoft.com/office/powerpoint/2010/main" val="3063688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7F5BD-22CB-3E07-FB0C-3982459804D2}"/>
              </a:ext>
            </a:extLst>
          </p:cNvPr>
          <p:cNvSpPr>
            <a:spLocks noGrp="1"/>
          </p:cNvSpPr>
          <p:nvPr>
            <p:ph type="title"/>
          </p:nvPr>
        </p:nvSpPr>
        <p:spPr/>
        <p:txBody>
          <a:bodyPr/>
          <a:lstStyle/>
          <a:p>
            <a:r>
              <a:rPr lang="en-US" dirty="0"/>
              <a:t>  Freshwater Lotic Systems</a:t>
            </a:r>
          </a:p>
        </p:txBody>
      </p:sp>
      <p:pic>
        <p:nvPicPr>
          <p:cNvPr id="4" name="Picture 3">
            <a:extLst>
              <a:ext uri="{FF2B5EF4-FFF2-40B4-BE49-F238E27FC236}">
                <a16:creationId xmlns:a16="http://schemas.microsoft.com/office/drawing/2014/main" id="{58B47252-76B8-EF53-32AB-7B0994F3FD1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89518" y="1498415"/>
            <a:ext cx="9253491" cy="5092136"/>
          </a:xfrm>
          <a:prstGeom prst="rect">
            <a:avLst/>
          </a:prstGeom>
        </p:spPr>
      </p:pic>
    </p:spTree>
    <p:extLst>
      <p:ext uri="{BB962C8B-B14F-4D97-AF65-F5344CB8AC3E}">
        <p14:creationId xmlns:p14="http://schemas.microsoft.com/office/powerpoint/2010/main" val="2571160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94D99-CEFE-4AE1-5283-C684A9077984}"/>
              </a:ext>
            </a:extLst>
          </p:cNvPr>
          <p:cNvSpPr>
            <a:spLocks noGrp="1"/>
          </p:cNvSpPr>
          <p:nvPr>
            <p:ph type="title"/>
          </p:nvPr>
        </p:nvSpPr>
        <p:spPr>
          <a:xfrm>
            <a:off x="0" y="0"/>
            <a:ext cx="12192000" cy="1325563"/>
          </a:xfrm>
        </p:spPr>
        <p:txBody>
          <a:bodyPr/>
          <a:lstStyle/>
          <a:p>
            <a:r>
              <a:rPr lang="en-US" dirty="0"/>
              <a:t>  ESP Sampler</a:t>
            </a:r>
          </a:p>
        </p:txBody>
      </p:sp>
      <p:pic>
        <p:nvPicPr>
          <p:cNvPr id="4" name="Picture 3">
            <a:extLst>
              <a:ext uri="{FF2B5EF4-FFF2-40B4-BE49-F238E27FC236}">
                <a16:creationId xmlns:a16="http://schemas.microsoft.com/office/drawing/2014/main" id="{6DCC62EA-A73E-FEDE-417F-C99D5771014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6229" y="1337946"/>
            <a:ext cx="3521441" cy="2593394"/>
          </a:xfrm>
          <a:prstGeom prst="rect">
            <a:avLst/>
          </a:prstGeom>
        </p:spPr>
      </p:pic>
      <p:sp>
        <p:nvSpPr>
          <p:cNvPr id="5" name="Content Placeholder 2">
            <a:extLst>
              <a:ext uri="{FF2B5EF4-FFF2-40B4-BE49-F238E27FC236}">
                <a16:creationId xmlns:a16="http://schemas.microsoft.com/office/drawing/2014/main" id="{76479194-39AD-BB69-E305-413DBEB155F0}"/>
              </a:ext>
            </a:extLst>
          </p:cNvPr>
          <p:cNvSpPr txBox="1">
            <a:spLocks/>
          </p:cNvSpPr>
          <p:nvPr/>
        </p:nvSpPr>
        <p:spPr>
          <a:xfrm>
            <a:off x="4397385" y="996286"/>
            <a:ext cx="7328450" cy="35211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r>
              <a:rPr lang="en-US" dirty="0" err="1"/>
              <a:t>Terrestial</a:t>
            </a:r>
            <a:r>
              <a:rPr lang="en-US" dirty="0"/>
              <a:t> based deployments (non-submerged)</a:t>
            </a:r>
          </a:p>
          <a:p>
            <a:r>
              <a:rPr lang="en-US" dirty="0"/>
              <a:t>Portable, easy to deploy and re-supply</a:t>
            </a:r>
          </a:p>
          <a:p>
            <a:r>
              <a:rPr lang="en-US" dirty="0"/>
              <a:t>Minimum 160 samples</a:t>
            </a:r>
          </a:p>
          <a:p>
            <a:r>
              <a:rPr lang="en-US" dirty="0"/>
              <a:t>Interactive communication and control</a:t>
            </a:r>
          </a:p>
          <a:p>
            <a:pPr marL="457200" lvl="1" indent="0">
              <a:buFont typeface="Arial" panose="020B0604020202020204" pitchFamily="34" charset="0"/>
              <a:buNone/>
            </a:pPr>
            <a:endParaRPr lang="en-US" dirty="0"/>
          </a:p>
          <a:p>
            <a:pPr lvl="1"/>
            <a:endParaRPr lang="en-US" dirty="0"/>
          </a:p>
        </p:txBody>
      </p:sp>
      <p:pic>
        <p:nvPicPr>
          <p:cNvPr id="3" name="Picture 2" descr="Amazon.com: HP LaserJet Pro M404dn Monochrome Printer with built-in  Ethernet &amp; 2-sided printing, works with Alexa (W1A53A) : Office Products">
            <a:extLst>
              <a:ext uri="{FF2B5EF4-FFF2-40B4-BE49-F238E27FC236}">
                <a16:creationId xmlns:a16="http://schemas.microsoft.com/office/drawing/2014/main" id="{1987DA6C-642C-94B2-F4BA-2ED66C61FFD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114416" y="4315221"/>
            <a:ext cx="3554421" cy="225617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AA21C3EE-BB5A-47D2-0DEE-A3E45216F92F}"/>
              </a:ext>
            </a:extLst>
          </p:cNvPr>
          <p:cNvSpPr>
            <a:spLocks noGrp="1"/>
          </p:cNvSpPr>
          <p:nvPr>
            <p:ph idx="1"/>
          </p:nvPr>
        </p:nvSpPr>
        <p:spPr>
          <a:xfrm>
            <a:off x="2735040" y="4799048"/>
            <a:ext cx="5214897" cy="1686649"/>
          </a:xfrm>
        </p:spPr>
        <p:txBody>
          <a:bodyPr>
            <a:normAutofit/>
          </a:bodyPr>
          <a:lstStyle/>
          <a:p>
            <a:r>
              <a:rPr lang="en-US" dirty="0"/>
              <a:t>Easy to Setup</a:t>
            </a:r>
          </a:p>
          <a:p>
            <a:r>
              <a:rPr lang="en-US" dirty="0"/>
              <a:t>Easy to Use / Operate</a:t>
            </a:r>
          </a:p>
          <a:p>
            <a:r>
              <a:rPr lang="en-US" dirty="0"/>
              <a:t>Easy to Maintain</a:t>
            </a:r>
          </a:p>
          <a:p>
            <a:pPr marL="457200" lvl="1" indent="0">
              <a:buNone/>
            </a:pPr>
            <a:endParaRPr lang="en-US" dirty="0"/>
          </a:p>
          <a:p>
            <a:pPr lvl="1"/>
            <a:endParaRPr lang="en-US" dirty="0"/>
          </a:p>
        </p:txBody>
      </p:sp>
      <p:sp>
        <p:nvSpPr>
          <p:cNvPr id="7" name="TextBox 6">
            <a:extLst>
              <a:ext uri="{FF2B5EF4-FFF2-40B4-BE49-F238E27FC236}">
                <a16:creationId xmlns:a16="http://schemas.microsoft.com/office/drawing/2014/main" id="{B8522638-A6FC-5CB1-2818-2E30E8B301D5}"/>
              </a:ext>
            </a:extLst>
          </p:cNvPr>
          <p:cNvSpPr txBox="1"/>
          <p:nvPr/>
        </p:nvSpPr>
        <p:spPr>
          <a:xfrm>
            <a:off x="2553938" y="4151929"/>
            <a:ext cx="2672398" cy="523220"/>
          </a:xfrm>
          <a:prstGeom prst="rect">
            <a:avLst/>
          </a:prstGeom>
          <a:noFill/>
        </p:spPr>
        <p:txBody>
          <a:bodyPr wrap="none" rtlCol="0">
            <a:spAutoFit/>
          </a:bodyPr>
          <a:lstStyle/>
          <a:p>
            <a:r>
              <a:rPr lang="en-US" sz="2800" dirty="0"/>
              <a:t>Printer Approach</a:t>
            </a:r>
          </a:p>
        </p:txBody>
      </p:sp>
    </p:spTree>
    <p:extLst>
      <p:ext uri="{BB962C8B-B14F-4D97-AF65-F5344CB8AC3E}">
        <p14:creationId xmlns:p14="http://schemas.microsoft.com/office/powerpoint/2010/main" val="2394938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A8AB0-5115-5C47-5475-DF01FDDC16AF}"/>
              </a:ext>
            </a:extLst>
          </p:cNvPr>
          <p:cNvSpPr>
            <a:spLocks noGrp="1"/>
          </p:cNvSpPr>
          <p:nvPr>
            <p:ph type="title"/>
          </p:nvPr>
        </p:nvSpPr>
        <p:spPr/>
        <p:txBody>
          <a:bodyPr/>
          <a:lstStyle/>
          <a:p>
            <a:r>
              <a:rPr lang="en-US" dirty="0"/>
              <a:t>USGS READI-NET PROGRAM</a:t>
            </a:r>
          </a:p>
        </p:txBody>
      </p:sp>
      <p:pic>
        <p:nvPicPr>
          <p:cNvPr id="5" name="Picture 4">
            <a:extLst>
              <a:ext uri="{FF2B5EF4-FFF2-40B4-BE49-F238E27FC236}">
                <a16:creationId xmlns:a16="http://schemas.microsoft.com/office/drawing/2014/main" id="{8BEEB57B-A998-0524-A280-9A27344EA19C}"/>
              </a:ext>
            </a:extLst>
          </p:cNvPr>
          <p:cNvPicPr>
            <a:picLocks noChangeAspect="1"/>
          </p:cNvPicPr>
          <p:nvPr/>
        </p:nvPicPr>
        <p:blipFill>
          <a:blip r:embed="rId3"/>
          <a:srcRect t="13514"/>
          <a:stretch/>
        </p:blipFill>
        <p:spPr>
          <a:xfrm>
            <a:off x="1610088" y="1184683"/>
            <a:ext cx="8609092" cy="5673317"/>
          </a:xfrm>
          <a:prstGeom prst="rect">
            <a:avLst/>
          </a:prstGeom>
        </p:spPr>
      </p:pic>
      <p:sp>
        <p:nvSpPr>
          <p:cNvPr id="3" name="TextBox 2">
            <a:extLst>
              <a:ext uri="{FF2B5EF4-FFF2-40B4-BE49-F238E27FC236}">
                <a16:creationId xmlns:a16="http://schemas.microsoft.com/office/drawing/2014/main" id="{E2A232BB-E9BC-DC3D-9017-E2C90093B79F}"/>
              </a:ext>
            </a:extLst>
          </p:cNvPr>
          <p:cNvSpPr txBox="1"/>
          <p:nvPr/>
        </p:nvSpPr>
        <p:spPr>
          <a:xfrm>
            <a:off x="6741994" y="6488668"/>
            <a:ext cx="3559692" cy="369332"/>
          </a:xfrm>
          <a:prstGeom prst="rect">
            <a:avLst/>
          </a:prstGeom>
          <a:noFill/>
        </p:spPr>
        <p:txBody>
          <a:bodyPr wrap="none" rtlCol="0">
            <a:spAutoFit/>
          </a:bodyPr>
          <a:lstStyle/>
          <a:p>
            <a:r>
              <a:rPr lang="en-US" dirty="0"/>
              <a:t>Courtesy of Adam Sepulveda - USGS</a:t>
            </a:r>
          </a:p>
        </p:txBody>
      </p:sp>
    </p:spTree>
    <p:extLst>
      <p:ext uri="{BB962C8B-B14F-4D97-AF65-F5344CB8AC3E}">
        <p14:creationId xmlns:p14="http://schemas.microsoft.com/office/powerpoint/2010/main" val="2127346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20105</TotalTime>
  <Words>1977</Words>
  <Application>Microsoft Office PowerPoint</Application>
  <PresentationFormat>Widescreen</PresentationFormat>
  <Paragraphs>176</Paragraphs>
  <Slides>18</Slides>
  <Notes>18</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Merriweather Web</vt:lpstr>
      <vt:lpstr>MinionPro</vt:lpstr>
      <vt:lpstr>ProximaNova</vt:lpstr>
      <vt:lpstr>Times New Roman</vt:lpstr>
      <vt:lpstr>Office Theme</vt:lpstr>
      <vt:lpstr>FIDO: An Innovative Autonomous Instrument for Environmental DNA Sampling</vt:lpstr>
      <vt:lpstr>  Conceptualizing is easy…….</vt:lpstr>
      <vt:lpstr> Large Challenges to Overcome</vt:lpstr>
      <vt:lpstr>  Environmental Sample Processor</vt:lpstr>
      <vt:lpstr>  Sampling robots have enabled good science</vt:lpstr>
      <vt:lpstr> Lessons learned from field demonstrations</vt:lpstr>
      <vt:lpstr>  Freshwater Lotic Systems</vt:lpstr>
      <vt:lpstr>  ESP Sampler</vt:lpstr>
      <vt:lpstr>USGS READI-NET PROGRAM</vt:lpstr>
      <vt:lpstr>USGS READI-NET PROGRAM – MoSCoW </vt:lpstr>
      <vt:lpstr>     FIDO: Filtering Instrument for DNA Observations</vt:lpstr>
      <vt:lpstr>     FIDO: Filtering Instrument for DNA Observations</vt:lpstr>
      <vt:lpstr> Communications and Web Interface </vt:lpstr>
      <vt:lpstr>   GUI Management and Scheduler</vt:lpstr>
      <vt:lpstr> FIDO dPCR and qPCR Validations</vt:lpstr>
      <vt:lpstr>  Next Steps</vt:lpstr>
      <vt:lpstr>  Take Aways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Kevan Yamahara</dc:creator>
  <cp:lastModifiedBy>Enoch Nicholson</cp:lastModifiedBy>
  <cp:revision>36</cp:revision>
  <dcterms:created xsi:type="dcterms:W3CDTF">2023-01-18T16:45:33Z</dcterms:created>
  <dcterms:modified xsi:type="dcterms:W3CDTF">2025-05-15T21:48:17Z</dcterms:modified>
</cp:coreProperties>
</file>