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7" r:id="rId2"/>
    <p:sldId id="736" r:id="rId3"/>
    <p:sldId id="737" r:id="rId4"/>
    <p:sldId id="643" r:id="rId5"/>
    <p:sldId id="738" r:id="rId6"/>
    <p:sldId id="739" r:id="rId7"/>
    <p:sldId id="740" r:id="rId8"/>
    <p:sldId id="741" r:id="rId9"/>
    <p:sldId id="742" r:id="rId10"/>
    <p:sldId id="743" r:id="rId11"/>
    <p:sldId id="744" r:id="rId12"/>
    <p:sldId id="747" r:id="rId13"/>
    <p:sldId id="748" r:id="rId14"/>
    <p:sldId id="745" r:id="rId15"/>
    <p:sldId id="746" r:id="rId16"/>
    <p:sldId id="533" r:id="rId1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61"/>
    <a:srgbClr val="002060"/>
    <a:srgbClr val="002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81948"/>
  </p:normalViewPr>
  <p:slideViewPr>
    <p:cSldViewPr snapToGrid="0" snapToObjects="1">
      <p:cViewPr varScale="1">
        <p:scale>
          <a:sx n="98" d="100"/>
          <a:sy n="98" d="100"/>
        </p:scale>
        <p:origin x="102" y="15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88" d="100"/>
        <a:sy n="188" d="100"/>
      </p:scale>
      <p:origin x="0" y="0"/>
    </p:cViewPr>
  </p:sorterViewPr>
  <p:notesViewPr>
    <p:cSldViewPr snapToGrid="0" snapToObjects="1">
      <p:cViewPr varScale="1">
        <p:scale>
          <a:sx n="163" d="100"/>
          <a:sy n="163" d="100"/>
        </p:scale>
        <p:origin x="294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F7B325A-EC6B-1D4B-ADA3-6BAA2DEED72B}"/>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50F31AE-72B4-9844-A70D-1B4E8E5074A4}" type="datetimeFigureOut">
              <a:rPr lang="en-US" smtClean="0">
                <a:latin typeface="Arial" panose="020B0604020202020204" pitchFamily="34" charset="0"/>
              </a:rPr>
              <a:t>5/20/2025</a:t>
            </a:fld>
            <a:endParaRPr 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8E936A98-DCD5-DF4B-A673-C1EB57B57CBD}"/>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AE4C8898-87D8-D44E-B51F-EE52F41657F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A76F6E1-82FA-B345-903A-2084F24B31E0}" type="slidenum">
              <a:rPr lang="en-US" smtClean="0">
                <a:latin typeface="Arial" panose="020B0604020202020204" pitchFamily="34" charset="0"/>
              </a:rPr>
              <a:t>‹#›</a:t>
            </a:fld>
            <a:endParaRPr lang="en-US" dirty="0">
              <a:latin typeface="Arial" panose="020B0604020202020204" pitchFamily="34" charset="0"/>
            </a:endParaRPr>
          </a:p>
        </p:txBody>
      </p:sp>
      <p:sp>
        <p:nvSpPr>
          <p:cNvPr id="6" name="Header Placeholder 5">
            <a:extLst>
              <a:ext uri="{FF2B5EF4-FFF2-40B4-BE49-F238E27FC236}">
                <a16:creationId xmlns:a16="http://schemas.microsoft.com/office/drawing/2014/main" id="{B6E2CF94-8FB6-F843-B170-21A31506637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Tree>
    <p:extLst>
      <p:ext uri="{BB962C8B-B14F-4D97-AF65-F5344CB8AC3E}">
        <p14:creationId xmlns:p14="http://schemas.microsoft.com/office/powerpoint/2010/main" val="2077043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90DC1977-F70E-FD4E-AAD5-9EF2CC54E998}" type="datetimeFigureOut">
              <a:rPr lang="en-US" smtClean="0"/>
              <a:pPr/>
              <a:t>5/20/2025</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AC3D73A8-64CC-4E41-885D-56FF3DA44E7B}" type="slidenum">
              <a:rPr lang="en-US" smtClean="0"/>
              <a:pPr/>
              <a:t>‹#›</a:t>
            </a:fld>
            <a:endParaRPr lang="en-US" dirty="0"/>
          </a:p>
        </p:txBody>
      </p:sp>
    </p:spTree>
    <p:extLst>
      <p:ext uri="{BB962C8B-B14F-4D97-AF65-F5344CB8AC3E}">
        <p14:creationId xmlns:p14="http://schemas.microsoft.com/office/powerpoint/2010/main" val="112224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3611666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1991905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5</a:t>
            </a:fld>
            <a:endParaRPr lang="en-US" dirty="0"/>
          </a:p>
        </p:txBody>
      </p:sp>
    </p:spTree>
    <p:extLst>
      <p:ext uri="{BB962C8B-B14F-4D97-AF65-F5344CB8AC3E}">
        <p14:creationId xmlns:p14="http://schemas.microsoft.com/office/powerpoint/2010/main" val="288512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almost 3 decades our team has been developing the ESP or environmental sample processor. Starting with the 2G ESP on the left and 3G ESP on the right. I am happy to discuss these instruments with folks, but I really want to hone in on their design requirements</a:t>
            </a:r>
          </a:p>
          <a:p>
            <a:endParaRPr lang="en-US" dirty="0"/>
          </a:p>
          <a:p>
            <a:r>
              <a:rPr lang="en-US" dirty="0"/>
              <a:t>Both of these instruments were designed with the idea providing in situ analytical capabilities. Where we are no longer returning samples back to the lab but instead sending back data. Moreover, functional these instruments were designed for submerged deployments in the ocean either on stationary moorings, in the case of the 2G ESP or mobile deployments on 3G ESP using AUV. </a:t>
            </a:r>
          </a:p>
          <a:p>
            <a:endParaRPr lang="en-US" dirty="0"/>
          </a:p>
          <a:p>
            <a:r>
              <a:rPr lang="en-US" dirty="0"/>
              <a:t>These are very specific requirements that enable us to ask and solve different scientific research questions. </a:t>
            </a:r>
          </a:p>
          <a:p>
            <a:endParaRPr lang="en-US" dirty="0"/>
          </a:p>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pPr/>
              <a:t>6</a:t>
            </a:fld>
            <a:endParaRPr lang="en-US" dirty="0"/>
          </a:p>
        </p:txBody>
      </p:sp>
    </p:spTree>
    <p:extLst>
      <p:ext uri="{BB962C8B-B14F-4D97-AF65-F5344CB8AC3E}">
        <p14:creationId xmlns:p14="http://schemas.microsoft.com/office/powerpoint/2010/main" val="228283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16</a:t>
            </a:fld>
            <a:endParaRPr lang="en-US"/>
          </a:p>
        </p:txBody>
      </p:sp>
    </p:spTree>
    <p:extLst>
      <p:ext uri="{BB962C8B-B14F-4D97-AF65-F5344CB8AC3E}">
        <p14:creationId xmlns:p14="http://schemas.microsoft.com/office/powerpoint/2010/main" val="1721728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5284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386625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98392450"/>
      </p:ext>
    </p:extLst>
  </p:cSld>
  <p:clrMapOvr>
    <a:masterClrMapping/>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519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410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72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09486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25467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5/20/2025</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78315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96560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1317042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7366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452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6912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7489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2447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9253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19"/>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583279987"/>
      </p:ext>
    </p:extLst>
  </p:cSld>
  <p:clrMap bg1="lt1" tx1="dk1" bg2="lt2" tx2="dk2" accent1="accent1" accent2="accent2" accent3="accent3" accent4="accent4" accent5="accent5" accent6="accent6" hlink="hlink" folHlink="folHlink"/>
  <p:sldLayoutIdLst>
    <p:sldLayoutId id="2147483709" r:id="rId1"/>
    <p:sldLayoutId id="2147483713" r:id="rId2"/>
    <p:sldLayoutId id="2147483714" r:id="rId3"/>
    <p:sldLayoutId id="2147483649" r:id="rId4"/>
    <p:sldLayoutId id="2147483650" r:id="rId5"/>
    <p:sldLayoutId id="2147483651" r:id="rId6"/>
    <p:sldLayoutId id="2147483710" r:id="rId7"/>
    <p:sldLayoutId id="2147483711" r:id="rId8"/>
    <p:sldLayoutId id="2147483707" r:id="rId9"/>
    <p:sldLayoutId id="2147483706" r:id="rId10"/>
    <p:sldLayoutId id="2147483652" r:id="rId11"/>
    <p:sldLayoutId id="2147483705" r:id="rId12"/>
    <p:sldLayoutId id="2147483654" r:id="rId13"/>
    <p:sldLayoutId id="2147483655" r:id="rId14"/>
    <p:sldLayoutId id="2147483656" r:id="rId15"/>
    <p:sldLayoutId id="2147483657" r:id="rId16"/>
    <p:sldLayoutId id="2147483712" r:id="rId17"/>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744" userDrawn="1">
          <p15:clr>
            <a:srgbClr val="F26B43"/>
          </p15:clr>
        </p15:guide>
        <p15:guide id="4" orient="horz" pos="3888" userDrawn="1">
          <p15:clr>
            <a:srgbClr val="F26B43"/>
          </p15:clr>
        </p15:guide>
        <p15:guide id="5" pos="528" userDrawn="1">
          <p15:clr>
            <a:srgbClr val="F26B43"/>
          </p15:clr>
        </p15:guide>
        <p15:guide id="6" pos="7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0.png"/><Relationship Id="rId3" Type="http://schemas.openxmlformats.org/officeDocument/2006/relationships/image" Target="../media/image30.emf"/><Relationship Id="rId7" Type="http://schemas.openxmlformats.org/officeDocument/2006/relationships/image" Target="../media/image34.jp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33.jpg"/><Relationship Id="rId11" Type="http://schemas.openxmlformats.org/officeDocument/2006/relationships/image" Target="../media/image38.png"/><Relationship Id="rId5" Type="http://schemas.openxmlformats.org/officeDocument/2006/relationships/image" Target="../media/image32.jpe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61326C-049E-B54D-88DD-88D210F867D8}"/>
              </a:ext>
            </a:extLst>
          </p:cNvPr>
          <p:cNvSpPr>
            <a:spLocks noGrp="1"/>
          </p:cNvSpPr>
          <p:nvPr>
            <p:ph type="ctrTitle"/>
          </p:nvPr>
        </p:nvSpPr>
        <p:spPr/>
        <p:txBody>
          <a:bodyPr>
            <a:normAutofit fontScale="90000"/>
          </a:bodyPr>
          <a:lstStyle/>
          <a:p>
            <a:r>
              <a:rPr lang="en-US" dirty="0"/>
              <a:t>FIDO: A Low-Cost, Scalable Autonomous Robot</a:t>
            </a:r>
            <a:br>
              <a:rPr lang="en-US" dirty="0"/>
            </a:br>
            <a:r>
              <a:rPr lang="en-US" dirty="0"/>
              <a:t>for Environmental DNA Sampling and Preservation</a:t>
            </a:r>
          </a:p>
        </p:txBody>
      </p:sp>
      <p:sp>
        <p:nvSpPr>
          <p:cNvPr id="2" name="Text Placeholder 1">
            <a:extLst>
              <a:ext uri="{FF2B5EF4-FFF2-40B4-BE49-F238E27FC236}">
                <a16:creationId xmlns:a16="http://schemas.microsoft.com/office/drawing/2014/main" id="{132515D2-0C18-3147-8C3C-7CFF1EE4FD03}"/>
              </a:ext>
            </a:extLst>
          </p:cNvPr>
          <p:cNvSpPr>
            <a:spLocks noGrp="1"/>
          </p:cNvSpPr>
          <p:nvPr>
            <p:ph type="body" idx="1"/>
          </p:nvPr>
        </p:nvSpPr>
        <p:spPr/>
        <p:txBody>
          <a:bodyPr>
            <a:noAutofit/>
          </a:bodyPr>
          <a:lstStyle/>
          <a:p>
            <a:pPr lvl="0">
              <a:spcBef>
                <a:spcPct val="0"/>
              </a:spcBef>
              <a:defRPr/>
            </a:pPr>
            <a:r>
              <a:rPr lang="en-US" dirty="0">
                <a:solidFill>
                  <a:prstClr val="white"/>
                </a:solidFill>
                <a:latin typeface="Calibri" panose="020F0502020204030204"/>
              </a:rPr>
              <a:t>Enoch Nicholson, </a:t>
            </a:r>
            <a:r>
              <a:rPr lang="en-US" dirty="0">
                <a:solidFill>
                  <a:prstClr val="white"/>
                </a:solidFill>
                <a:latin typeface="Calibri" panose="020F0502020204030204"/>
                <a:cs typeface="+mn-cs"/>
              </a:rPr>
              <a:t>Scott Jensen, Adam Sepulveda, </a:t>
            </a:r>
            <a:r>
              <a:rPr lang="en-US" dirty="0">
                <a:solidFill>
                  <a:prstClr val="white"/>
                </a:solidFill>
                <a:latin typeface="Calibri" panose="020F0502020204030204"/>
              </a:rPr>
              <a:t>Kevan </a:t>
            </a:r>
            <a:r>
              <a:rPr lang="en-US" dirty="0" err="1">
                <a:solidFill>
                  <a:prstClr val="white"/>
                </a:solidFill>
                <a:latin typeface="Calibri" panose="020F0502020204030204"/>
              </a:rPr>
              <a:t>Yamahara</a:t>
            </a:r>
            <a:r>
              <a:rPr lang="en-US" dirty="0">
                <a:solidFill>
                  <a:prstClr val="white"/>
                </a:solidFill>
                <a:latin typeface="Calibri" panose="020F0502020204030204"/>
              </a:rPr>
              <a:t>,</a:t>
            </a:r>
            <a:r>
              <a:rPr lang="en-US" dirty="0">
                <a:solidFill>
                  <a:prstClr val="white"/>
                </a:solidFill>
                <a:latin typeface="Calibri" panose="020F0502020204030204"/>
                <a:cs typeface="+mn-cs"/>
              </a:rPr>
              <a:t> James Birch</a:t>
            </a:r>
          </a:p>
          <a:p>
            <a:pPr lvl="0">
              <a:spcBef>
                <a:spcPct val="0"/>
              </a:spcBef>
              <a:defRPr/>
            </a:pPr>
            <a:endParaRPr lang="en-US" sz="1800" dirty="0">
              <a:solidFill>
                <a:prstClr val="white"/>
              </a:solidFill>
              <a:latin typeface="Calibri" panose="020F0502020204030204"/>
              <a:cs typeface="+mn-cs"/>
            </a:endParaRPr>
          </a:p>
          <a:p>
            <a:pPr lvl="0">
              <a:spcBef>
                <a:spcPct val="0"/>
              </a:spcBef>
              <a:defRPr/>
            </a:pPr>
            <a:r>
              <a:rPr lang="en-US" sz="1800" dirty="0">
                <a:solidFill>
                  <a:prstClr val="white"/>
                </a:solidFill>
                <a:latin typeface="Calibri" panose="020F0502020204030204"/>
                <a:cs typeface="+mn-cs"/>
              </a:rPr>
              <a:t>OCEANS Brest</a:t>
            </a:r>
          </a:p>
          <a:p>
            <a:pPr lvl="0">
              <a:spcBef>
                <a:spcPct val="0"/>
              </a:spcBef>
              <a:defRPr/>
            </a:pPr>
            <a:r>
              <a:rPr lang="en-US" sz="1800" dirty="0">
                <a:solidFill>
                  <a:prstClr val="white"/>
                </a:solidFill>
                <a:latin typeface="Calibri" panose="020F0502020204030204"/>
                <a:cs typeface="+mn-cs"/>
              </a:rPr>
              <a:t>June 18</a:t>
            </a:r>
            <a:r>
              <a:rPr lang="en-US" sz="1800" baseline="30000" dirty="0">
                <a:solidFill>
                  <a:prstClr val="white"/>
                </a:solidFill>
                <a:latin typeface="Calibri" panose="020F0502020204030204"/>
                <a:cs typeface="+mn-cs"/>
              </a:rPr>
              <a:t>th</a:t>
            </a:r>
            <a:r>
              <a:rPr lang="en-US" sz="1800" dirty="0">
                <a:solidFill>
                  <a:prstClr val="white"/>
                </a:solidFill>
                <a:latin typeface="Calibri" panose="020F0502020204030204"/>
                <a:cs typeface="+mn-cs"/>
              </a:rPr>
              <a:t>, 2025 </a:t>
            </a:r>
          </a:p>
        </p:txBody>
      </p:sp>
    </p:spTree>
    <p:extLst>
      <p:ext uri="{BB962C8B-B14F-4D97-AF65-F5344CB8AC3E}">
        <p14:creationId xmlns:p14="http://schemas.microsoft.com/office/powerpoint/2010/main" val="2988172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61A3-2C36-4EBB-9D9D-D4619E09E88B}"/>
              </a:ext>
            </a:extLst>
          </p:cNvPr>
          <p:cNvSpPr>
            <a:spLocks noGrp="1"/>
          </p:cNvSpPr>
          <p:nvPr>
            <p:ph type="title"/>
          </p:nvPr>
        </p:nvSpPr>
        <p:spPr/>
        <p:txBody>
          <a:bodyPr/>
          <a:lstStyle/>
          <a:p>
            <a:r>
              <a:rPr lang="en-US" dirty="0"/>
              <a:t>FIDO: System Architecture</a:t>
            </a:r>
          </a:p>
        </p:txBody>
      </p:sp>
      <p:pic>
        <p:nvPicPr>
          <p:cNvPr id="6" name="Content Placeholder 5">
            <a:extLst>
              <a:ext uri="{FF2B5EF4-FFF2-40B4-BE49-F238E27FC236}">
                <a16:creationId xmlns:a16="http://schemas.microsoft.com/office/drawing/2014/main" id="{83A94471-1088-4B31-861D-A6DF94CF70B2}"/>
              </a:ext>
            </a:extLst>
          </p:cNvPr>
          <p:cNvPicPr>
            <a:picLocks noGrp="1" noChangeAspect="1"/>
          </p:cNvPicPr>
          <p:nvPr>
            <p:ph idx="1"/>
          </p:nvPr>
        </p:nvPicPr>
        <p:blipFill>
          <a:blip r:embed="rId2"/>
          <a:stretch>
            <a:fillRect/>
          </a:stretch>
        </p:blipFill>
        <p:spPr>
          <a:xfrm>
            <a:off x="1541511" y="1203325"/>
            <a:ext cx="9108978" cy="4795838"/>
          </a:xfrm>
        </p:spPr>
      </p:pic>
      <p:sp>
        <p:nvSpPr>
          <p:cNvPr id="4" name="Subtitle 3">
            <a:extLst>
              <a:ext uri="{FF2B5EF4-FFF2-40B4-BE49-F238E27FC236}">
                <a16:creationId xmlns:a16="http://schemas.microsoft.com/office/drawing/2014/main" id="{D27B5995-2447-4A90-9BA3-7F677DFC8189}"/>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50858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81B9F-FE93-4796-95DD-8EBBF9C381A7}"/>
              </a:ext>
            </a:extLst>
          </p:cNvPr>
          <p:cNvSpPr>
            <a:spLocks noGrp="1"/>
          </p:cNvSpPr>
          <p:nvPr>
            <p:ph type="title"/>
          </p:nvPr>
        </p:nvSpPr>
        <p:spPr/>
        <p:txBody>
          <a:bodyPr/>
          <a:lstStyle/>
          <a:p>
            <a:r>
              <a:rPr lang="en-US" dirty="0"/>
              <a:t>FIDO: GUI Control</a:t>
            </a:r>
          </a:p>
        </p:txBody>
      </p:sp>
      <p:pic>
        <p:nvPicPr>
          <p:cNvPr id="6" name="FIDO_GUI">
            <a:hlinkClick r:id="" action="ppaction://media"/>
            <a:extLst>
              <a:ext uri="{FF2B5EF4-FFF2-40B4-BE49-F238E27FC236}">
                <a16:creationId xmlns:a16="http://schemas.microsoft.com/office/drawing/2014/main" id="{E4D4952A-8B16-6B69-B5F9-15720FFFA635}"/>
              </a:ext>
            </a:extLst>
          </p:cNvPr>
          <p:cNvPicPr>
            <a:picLocks noChangeAspect="1"/>
          </p:cNvPicPr>
          <p:nvPr/>
        </p:nvPicPr>
        <p:blipFill>
          <a:blip r:embed="rId2"/>
          <a:srcRect l="22366" r="22382"/>
          <a:stretch/>
        </p:blipFill>
        <p:spPr>
          <a:xfrm>
            <a:off x="6305196" y="1050811"/>
            <a:ext cx="5048604" cy="5139767"/>
          </a:xfrm>
          <a:prstGeom prst="rect">
            <a:avLst/>
          </a:prstGeom>
        </p:spPr>
      </p:pic>
      <p:pic>
        <p:nvPicPr>
          <p:cNvPr id="7" name="Picture 6">
            <a:extLst>
              <a:ext uri="{FF2B5EF4-FFF2-40B4-BE49-F238E27FC236}">
                <a16:creationId xmlns:a16="http://schemas.microsoft.com/office/drawing/2014/main" id="{BD7B87A7-A59B-BB83-DFF4-F5D110A3CCFA}"/>
              </a:ext>
            </a:extLst>
          </p:cNvPr>
          <p:cNvPicPr>
            <a:picLocks noChangeAspect="1"/>
          </p:cNvPicPr>
          <p:nvPr/>
        </p:nvPicPr>
        <p:blipFill>
          <a:blip r:embed="rId3"/>
          <a:stretch>
            <a:fillRect/>
          </a:stretch>
        </p:blipFill>
        <p:spPr>
          <a:xfrm>
            <a:off x="654930" y="1050811"/>
            <a:ext cx="5364870" cy="5132002"/>
          </a:xfrm>
          <a:prstGeom prst="rect">
            <a:avLst/>
          </a:prstGeom>
        </p:spPr>
      </p:pic>
    </p:spTree>
    <p:extLst>
      <p:ext uri="{BB962C8B-B14F-4D97-AF65-F5344CB8AC3E}">
        <p14:creationId xmlns:p14="http://schemas.microsoft.com/office/powerpoint/2010/main" val="2638046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Laboratory Work</a:t>
            </a:r>
          </a:p>
        </p:txBody>
      </p:sp>
      <p:pic>
        <p:nvPicPr>
          <p:cNvPr id="11" name="Picture 10">
            <a:extLst>
              <a:ext uri="{FF2B5EF4-FFF2-40B4-BE49-F238E27FC236}">
                <a16:creationId xmlns:a16="http://schemas.microsoft.com/office/drawing/2014/main" id="{A8974A5E-BB9A-4BE5-BDFE-4529F1307E7D}"/>
              </a:ext>
            </a:extLst>
          </p:cNvPr>
          <p:cNvPicPr>
            <a:picLocks noChangeAspect="1"/>
          </p:cNvPicPr>
          <p:nvPr/>
        </p:nvPicPr>
        <p:blipFill>
          <a:blip r:embed="rId2"/>
          <a:stretch>
            <a:fillRect/>
          </a:stretch>
        </p:blipFill>
        <p:spPr>
          <a:xfrm>
            <a:off x="341555" y="1558089"/>
            <a:ext cx="5754208" cy="4099188"/>
          </a:xfrm>
          <a:prstGeom prst="rect">
            <a:avLst/>
          </a:prstGeom>
        </p:spPr>
      </p:pic>
      <p:pic>
        <p:nvPicPr>
          <p:cNvPr id="12" name="Picture 11">
            <a:extLst>
              <a:ext uri="{FF2B5EF4-FFF2-40B4-BE49-F238E27FC236}">
                <a16:creationId xmlns:a16="http://schemas.microsoft.com/office/drawing/2014/main" id="{F52B5C78-3690-4565-AAFC-727E81791FE1}"/>
              </a:ext>
            </a:extLst>
          </p:cNvPr>
          <p:cNvPicPr>
            <a:picLocks noChangeAspect="1"/>
          </p:cNvPicPr>
          <p:nvPr/>
        </p:nvPicPr>
        <p:blipFill>
          <a:blip r:embed="rId3"/>
          <a:stretch>
            <a:fillRect/>
          </a:stretch>
        </p:blipFill>
        <p:spPr>
          <a:xfrm>
            <a:off x="6746786" y="1726129"/>
            <a:ext cx="5205079" cy="3708000"/>
          </a:xfrm>
          <a:prstGeom prst="rect">
            <a:avLst/>
          </a:prstGeom>
        </p:spPr>
      </p:pic>
      <p:sp>
        <p:nvSpPr>
          <p:cNvPr id="13" name="TextBox 12">
            <a:extLst>
              <a:ext uri="{FF2B5EF4-FFF2-40B4-BE49-F238E27FC236}">
                <a16:creationId xmlns:a16="http://schemas.microsoft.com/office/drawing/2014/main" id="{AE74C124-C8A8-4D85-8FBF-56C3AAF30CC9}"/>
              </a:ext>
            </a:extLst>
          </p:cNvPr>
          <p:cNvSpPr txBox="1"/>
          <p:nvPr/>
        </p:nvSpPr>
        <p:spPr>
          <a:xfrm>
            <a:off x="1286568" y="1331203"/>
            <a:ext cx="3357650" cy="369332"/>
          </a:xfrm>
          <a:prstGeom prst="rect">
            <a:avLst/>
          </a:prstGeom>
          <a:noFill/>
        </p:spPr>
        <p:txBody>
          <a:bodyPr wrap="none" rtlCol="0">
            <a:spAutoFit/>
          </a:bodyPr>
          <a:lstStyle/>
          <a:p>
            <a:r>
              <a:rPr lang="en-US" dirty="0" err="1"/>
              <a:t>dPCR</a:t>
            </a:r>
            <a:r>
              <a:rPr lang="en-US" dirty="0"/>
              <a:t> Anchovy and Rainbow Trout</a:t>
            </a:r>
          </a:p>
        </p:txBody>
      </p:sp>
      <p:sp>
        <p:nvSpPr>
          <p:cNvPr id="14" name="TextBox 13">
            <a:extLst>
              <a:ext uri="{FF2B5EF4-FFF2-40B4-BE49-F238E27FC236}">
                <a16:creationId xmlns:a16="http://schemas.microsoft.com/office/drawing/2014/main" id="{E1DC47B3-D5B4-4F37-B806-559D19AD75C1}"/>
              </a:ext>
            </a:extLst>
          </p:cNvPr>
          <p:cNvSpPr txBox="1"/>
          <p:nvPr/>
        </p:nvSpPr>
        <p:spPr>
          <a:xfrm>
            <a:off x="8344736" y="1319829"/>
            <a:ext cx="1531510" cy="369332"/>
          </a:xfrm>
          <a:prstGeom prst="rect">
            <a:avLst/>
          </a:prstGeom>
          <a:noFill/>
        </p:spPr>
        <p:txBody>
          <a:bodyPr wrap="none" rtlCol="0">
            <a:spAutoFit/>
          </a:bodyPr>
          <a:lstStyle/>
          <a:p>
            <a:r>
              <a:rPr lang="en-US" dirty="0"/>
              <a:t>qPCR Anchovy</a:t>
            </a:r>
          </a:p>
        </p:txBody>
      </p:sp>
    </p:spTree>
    <p:extLst>
      <p:ext uri="{BB962C8B-B14F-4D97-AF65-F5344CB8AC3E}">
        <p14:creationId xmlns:p14="http://schemas.microsoft.com/office/powerpoint/2010/main" val="109335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0CC7-506A-485F-A65D-4366DE34AA09}"/>
              </a:ext>
            </a:extLst>
          </p:cNvPr>
          <p:cNvSpPr>
            <a:spLocks noGrp="1"/>
          </p:cNvSpPr>
          <p:nvPr>
            <p:ph type="title"/>
          </p:nvPr>
        </p:nvSpPr>
        <p:spPr/>
        <p:txBody>
          <a:bodyPr/>
          <a:lstStyle/>
          <a:p>
            <a:r>
              <a:rPr lang="en-US" dirty="0"/>
              <a:t>Testing &amp; Validation: Field Tests</a:t>
            </a:r>
          </a:p>
        </p:txBody>
      </p:sp>
      <p:sp>
        <p:nvSpPr>
          <p:cNvPr id="3" name="Content Placeholder 2">
            <a:extLst>
              <a:ext uri="{FF2B5EF4-FFF2-40B4-BE49-F238E27FC236}">
                <a16:creationId xmlns:a16="http://schemas.microsoft.com/office/drawing/2014/main" id="{EB713C0E-CF07-4F8D-BC0B-6FA3F0FC5169}"/>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C69FF420-BDD1-49F5-8F98-C7321E62A631}"/>
              </a:ext>
            </a:extLst>
          </p:cNvPr>
          <p:cNvSpPr>
            <a:spLocks noGrp="1"/>
          </p:cNvSpPr>
          <p:nvPr>
            <p:ph sz="half" idx="2"/>
          </p:nvPr>
        </p:nvSpPr>
        <p:spPr/>
        <p:txBody>
          <a:bodyPr/>
          <a:lstStyle/>
          <a:p>
            <a:endParaRPr lang="en-US"/>
          </a:p>
        </p:txBody>
      </p:sp>
      <p:sp>
        <p:nvSpPr>
          <p:cNvPr id="5" name="Subtitle 4">
            <a:extLst>
              <a:ext uri="{FF2B5EF4-FFF2-40B4-BE49-F238E27FC236}">
                <a16:creationId xmlns:a16="http://schemas.microsoft.com/office/drawing/2014/main" id="{579C1D08-04B5-404E-BA08-34DE1EEAFF5C}"/>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765149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3F22-2CF2-4B70-9B75-2A8540EE421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636BDB52-131E-4057-94DA-1655D0DF77FC}"/>
              </a:ext>
            </a:extLst>
          </p:cNvPr>
          <p:cNvSpPr>
            <a:spLocks noGrp="1"/>
          </p:cNvSpPr>
          <p:nvPr>
            <p:ph sz="half" idx="1"/>
          </p:nvPr>
        </p:nvSpPr>
        <p:spPr>
          <a:xfrm>
            <a:off x="631371" y="1253330"/>
            <a:ext cx="5388429" cy="4562253"/>
          </a:xfrm>
        </p:spPr>
        <p:txBody>
          <a:bodyPr/>
          <a:lstStyle/>
          <a:p>
            <a:r>
              <a:rPr lang="en-US" dirty="0"/>
              <a:t>Validation is continuing </a:t>
            </a:r>
          </a:p>
          <a:p>
            <a:pPr lvl="1"/>
            <a:r>
              <a:rPr lang="en-US" dirty="0"/>
              <a:t> qPCR and  metabarcoding</a:t>
            </a:r>
          </a:p>
          <a:p>
            <a:pPr marL="0" indent="0">
              <a:buNone/>
            </a:pPr>
            <a:endParaRPr lang="en-US" dirty="0"/>
          </a:p>
          <a:p>
            <a:r>
              <a:rPr lang="en-US" dirty="0"/>
              <a:t>READI-Net Implementation in 2025</a:t>
            </a:r>
          </a:p>
          <a:p>
            <a:pPr lvl="1"/>
            <a:r>
              <a:rPr lang="en-US" dirty="0"/>
              <a:t>10 production units are currently being built</a:t>
            </a:r>
          </a:p>
          <a:p>
            <a:pPr lvl="1"/>
            <a:r>
              <a:rPr lang="en-US" dirty="0"/>
              <a:t>Open to collaborate on field deployments</a:t>
            </a:r>
          </a:p>
          <a:p>
            <a:pPr lvl="1"/>
            <a:r>
              <a:rPr lang="en-US" dirty="0"/>
              <a:t>Looking to license to commercial vendor</a:t>
            </a:r>
          </a:p>
          <a:p>
            <a:pPr lvl="1"/>
            <a:endParaRPr lang="en-US" dirty="0"/>
          </a:p>
        </p:txBody>
      </p:sp>
      <p:pic>
        <p:nvPicPr>
          <p:cNvPr id="6" name="Picture 5">
            <a:extLst>
              <a:ext uri="{FF2B5EF4-FFF2-40B4-BE49-F238E27FC236}">
                <a16:creationId xmlns:a16="http://schemas.microsoft.com/office/drawing/2014/main" id="{0550731B-2324-F0FB-AB2D-00D4E4755821}"/>
              </a:ext>
            </a:extLst>
          </p:cNvPr>
          <p:cNvPicPr>
            <a:picLocks noChangeAspect="1"/>
          </p:cNvPicPr>
          <p:nvPr/>
        </p:nvPicPr>
        <p:blipFill>
          <a:blip r:embed="rId2"/>
          <a:srcRect t="3208" b="14972"/>
          <a:stretch/>
        </p:blipFill>
        <p:spPr>
          <a:xfrm>
            <a:off x="6645617" y="3465358"/>
            <a:ext cx="4586704" cy="211096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3E98250-730E-71C3-E046-7411A2F419AA}"/>
              </a:ext>
            </a:extLst>
          </p:cNvPr>
          <p:cNvPicPr>
            <a:picLocks noChangeAspect="1"/>
          </p:cNvPicPr>
          <p:nvPr/>
        </p:nvPicPr>
        <p:blipFill>
          <a:blip r:embed="rId3"/>
          <a:srcRect l="10826" t="11482" r="4754" b="16562"/>
          <a:stretch/>
        </p:blipFill>
        <p:spPr>
          <a:xfrm>
            <a:off x="8989547" y="676581"/>
            <a:ext cx="2208217" cy="250955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DF0705B7-B34E-2E1D-2D84-6839DF4174E3}"/>
              </a:ext>
            </a:extLst>
          </p:cNvPr>
          <p:cNvPicPr>
            <a:picLocks noChangeAspect="1"/>
          </p:cNvPicPr>
          <p:nvPr/>
        </p:nvPicPr>
        <p:blipFill>
          <a:blip r:embed="rId4"/>
          <a:srcRect l="2307" t="20866" r="8518"/>
          <a:stretch/>
        </p:blipFill>
        <p:spPr>
          <a:xfrm>
            <a:off x="6622044" y="676386"/>
            <a:ext cx="2121084" cy="250967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D9FEB33-97EF-4E03-98D1-A37541E571B2}"/>
              </a:ext>
            </a:extLst>
          </p:cNvPr>
          <p:cNvSpPr txBox="1"/>
          <p:nvPr/>
        </p:nvSpPr>
        <p:spPr>
          <a:xfrm>
            <a:off x="6951612" y="5863014"/>
            <a:ext cx="3583032" cy="369332"/>
          </a:xfrm>
          <a:prstGeom prst="rect">
            <a:avLst/>
          </a:prstGeom>
          <a:noFill/>
        </p:spPr>
        <p:txBody>
          <a:bodyPr wrap="none" rtlCol="0">
            <a:spAutoFit/>
          </a:bodyPr>
          <a:lstStyle/>
          <a:p>
            <a:r>
              <a:rPr lang="en-US" dirty="0"/>
              <a:t>Integration on-board RSV </a:t>
            </a:r>
            <a:r>
              <a:rPr lang="en-US" dirty="0" err="1"/>
              <a:t>Nuyina</a:t>
            </a:r>
            <a:endParaRPr lang="en-US" dirty="0"/>
          </a:p>
        </p:txBody>
      </p:sp>
      <p:sp>
        <p:nvSpPr>
          <p:cNvPr id="10" name="Rectangle 9">
            <a:extLst>
              <a:ext uri="{FF2B5EF4-FFF2-40B4-BE49-F238E27FC236}">
                <a16:creationId xmlns:a16="http://schemas.microsoft.com/office/drawing/2014/main" id="{4F0E03B3-F321-4953-B014-1B2E9E5BB920}"/>
              </a:ext>
            </a:extLst>
          </p:cNvPr>
          <p:cNvSpPr/>
          <p:nvPr/>
        </p:nvSpPr>
        <p:spPr>
          <a:xfrm>
            <a:off x="982766" y="3905428"/>
            <a:ext cx="4529271" cy="1811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PICTURE OF THE BUILD</a:t>
            </a:r>
          </a:p>
        </p:txBody>
      </p:sp>
    </p:spTree>
    <p:extLst>
      <p:ext uri="{BB962C8B-B14F-4D97-AF65-F5344CB8AC3E}">
        <p14:creationId xmlns:p14="http://schemas.microsoft.com/office/powerpoint/2010/main" val="2011174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07FA-4429-44AF-BEF9-F62AC31AD8C0}"/>
              </a:ext>
            </a:extLst>
          </p:cNvPr>
          <p:cNvSpPr>
            <a:spLocks noGrp="1"/>
          </p:cNvSpPr>
          <p:nvPr>
            <p:ph type="title"/>
          </p:nvPr>
        </p:nvSpPr>
        <p:spPr/>
        <p:txBody>
          <a:bodyPr/>
          <a:lstStyle/>
          <a:p>
            <a:r>
              <a:rPr lang="en-US" dirty="0"/>
              <a:t>Acknowledgments</a:t>
            </a:r>
          </a:p>
        </p:txBody>
      </p:sp>
      <p:pic>
        <p:nvPicPr>
          <p:cNvPr id="5" name="Picture 4">
            <a:extLst>
              <a:ext uri="{FF2B5EF4-FFF2-40B4-BE49-F238E27FC236}">
                <a16:creationId xmlns:a16="http://schemas.microsoft.com/office/drawing/2014/main" id="{43E77DAB-240F-4058-85BE-2D7E647682E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819412" y="4740762"/>
            <a:ext cx="3367063" cy="1273076"/>
          </a:xfrm>
          <a:prstGeom prst="rect">
            <a:avLst/>
          </a:prstGeom>
        </p:spPr>
      </p:pic>
      <p:pic>
        <p:nvPicPr>
          <p:cNvPr id="6" name="Picture 5" descr="MBARI_logo+type.eps">
            <a:extLst>
              <a:ext uri="{FF2B5EF4-FFF2-40B4-BE49-F238E27FC236}">
                <a16:creationId xmlns:a16="http://schemas.microsoft.com/office/drawing/2014/main" id="{1D894C9E-7A71-4564-8D25-AAE2000E992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9398" y="4978232"/>
            <a:ext cx="2665760" cy="990600"/>
          </a:xfrm>
          <a:prstGeom prst="rect">
            <a:avLst/>
          </a:prstGeom>
        </p:spPr>
      </p:pic>
      <p:pic>
        <p:nvPicPr>
          <p:cNvPr id="7" name="Picture 6">
            <a:extLst>
              <a:ext uri="{FF2B5EF4-FFF2-40B4-BE49-F238E27FC236}">
                <a16:creationId xmlns:a16="http://schemas.microsoft.com/office/drawing/2014/main" id="{F7039203-3024-4581-BA4C-F3C8566C34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52183" y="4740762"/>
            <a:ext cx="2741871" cy="1011065"/>
          </a:xfrm>
          <a:prstGeom prst="rect">
            <a:avLst/>
          </a:prstGeom>
        </p:spPr>
      </p:pic>
      <p:pic>
        <p:nvPicPr>
          <p:cNvPr id="9" name="Picture 8">
            <a:extLst>
              <a:ext uri="{FF2B5EF4-FFF2-40B4-BE49-F238E27FC236}">
                <a16:creationId xmlns:a16="http://schemas.microsoft.com/office/drawing/2014/main" id="{2801BF14-2273-4AE3-8E65-6411C340462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806008" y="1015602"/>
            <a:ext cx="2465896" cy="340784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3200721C-966D-4E4B-A7DE-A6EC02AF1C29}"/>
              </a:ext>
            </a:extLst>
          </p:cNvPr>
          <p:cNvPicPr>
            <a:picLocks noChangeAspect="1"/>
          </p:cNvPicPr>
          <p:nvPr/>
        </p:nvPicPr>
        <p:blipFill>
          <a:blip r:embed="rId6"/>
          <a:stretch>
            <a:fillRect/>
          </a:stretch>
        </p:blipFill>
        <p:spPr>
          <a:xfrm>
            <a:off x="4289851" y="1021333"/>
            <a:ext cx="1551626" cy="1551626"/>
          </a:xfrm>
          <a:prstGeom prst="rect">
            <a:avLst/>
          </a:prstGeom>
        </p:spPr>
      </p:pic>
      <p:pic>
        <p:nvPicPr>
          <p:cNvPr id="17" name="Picture 16">
            <a:extLst>
              <a:ext uri="{FF2B5EF4-FFF2-40B4-BE49-F238E27FC236}">
                <a16:creationId xmlns:a16="http://schemas.microsoft.com/office/drawing/2014/main" id="{2ECAC1BB-054D-4C9D-B3B8-3B644D075B24}"/>
              </a:ext>
            </a:extLst>
          </p:cNvPr>
          <p:cNvPicPr>
            <a:picLocks noChangeAspect="1"/>
          </p:cNvPicPr>
          <p:nvPr/>
        </p:nvPicPr>
        <p:blipFill>
          <a:blip r:embed="rId7"/>
          <a:stretch>
            <a:fillRect/>
          </a:stretch>
        </p:blipFill>
        <p:spPr>
          <a:xfrm>
            <a:off x="585430" y="1022527"/>
            <a:ext cx="1550693" cy="1550693"/>
          </a:xfrm>
          <a:prstGeom prst="rect">
            <a:avLst/>
          </a:prstGeom>
        </p:spPr>
      </p:pic>
      <p:pic>
        <p:nvPicPr>
          <p:cNvPr id="19" name="Picture 18">
            <a:extLst>
              <a:ext uri="{FF2B5EF4-FFF2-40B4-BE49-F238E27FC236}">
                <a16:creationId xmlns:a16="http://schemas.microsoft.com/office/drawing/2014/main" id="{F4FC01FC-93E8-4AE4-92E5-4C4F6385A4AF}"/>
              </a:ext>
            </a:extLst>
          </p:cNvPr>
          <p:cNvPicPr>
            <a:picLocks noChangeAspect="1"/>
          </p:cNvPicPr>
          <p:nvPr/>
        </p:nvPicPr>
        <p:blipFill>
          <a:blip r:embed="rId8"/>
          <a:stretch>
            <a:fillRect/>
          </a:stretch>
        </p:blipFill>
        <p:spPr>
          <a:xfrm>
            <a:off x="6096000" y="1021333"/>
            <a:ext cx="1550693" cy="1550693"/>
          </a:xfrm>
          <a:prstGeom prst="rect">
            <a:avLst/>
          </a:prstGeom>
        </p:spPr>
      </p:pic>
      <p:pic>
        <p:nvPicPr>
          <p:cNvPr id="20" name="Picture 19">
            <a:extLst>
              <a:ext uri="{FF2B5EF4-FFF2-40B4-BE49-F238E27FC236}">
                <a16:creationId xmlns:a16="http://schemas.microsoft.com/office/drawing/2014/main" id="{F103888D-3DF5-47AF-8B82-79BD30089C6A}"/>
              </a:ext>
            </a:extLst>
          </p:cNvPr>
          <p:cNvPicPr>
            <a:picLocks noChangeAspect="1"/>
          </p:cNvPicPr>
          <p:nvPr/>
        </p:nvPicPr>
        <p:blipFill>
          <a:blip r:embed="rId9"/>
          <a:stretch>
            <a:fillRect/>
          </a:stretch>
        </p:blipFill>
        <p:spPr>
          <a:xfrm>
            <a:off x="6096000" y="2881128"/>
            <a:ext cx="1550694" cy="1550694"/>
          </a:xfrm>
          <a:prstGeom prst="rect">
            <a:avLst/>
          </a:prstGeom>
        </p:spPr>
      </p:pic>
      <p:pic>
        <p:nvPicPr>
          <p:cNvPr id="21" name="Picture 20">
            <a:extLst>
              <a:ext uri="{FF2B5EF4-FFF2-40B4-BE49-F238E27FC236}">
                <a16:creationId xmlns:a16="http://schemas.microsoft.com/office/drawing/2014/main" id="{AF0945FD-7212-4B7D-89DD-323B83F2C287}"/>
              </a:ext>
            </a:extLst>
          </p:cNvPr>
          <p:cNvPicPr>
            <a:picLocks noChangeAspect="1"/>
          </p:cNvPicPr>
          <p:nvPr/>
        </p:nvPicPr>
        <p:blipFill>
          <a:blip r:embed="rId10"/>
          <a:stretch>
            <a:fillRect/>
          </a:stretch>
        </p:blipFill>
        <p:spPr>
          <a:xfrm>
            <a:off x="2448752" y="1021333"/>
            <a:ext cx="1551887" cy="1551887"/>
          </a:xfrm>
          <a:prstGeom prst="rect">
            <a:avLst/>
          </a:prstGeom>
        </p:spPr>
      </p:pic>
      <p:pic>
        <p:nvPicPr>
          <p:cNvPr id="22" name="Picture 21">
            <a:extLst>
              <a:ext uri="{FF2B5EF4-FFF2-40B4-BE49-F238E27FC236}">
                <a16:creationId xmlns:a16="http://schemas.microsoft.com/office/drawing/2014/main" id="{1975E373-7346-4AC2-A800-720E701D434F}"/>
              </a:ext>
            </a:extLst>
          </p:cNvPr>
          <p:cNvPicPr>
            <a:picLocks noChangeAspect="1"/>
          </p:cNvPicPr>
          <p:nvPr/>
        </p:nvPicPr>
        <p:blipFill>
          <a:blip r:embed="rId11"/>
          <a:stretch>
            <a:fillRect/>
          </a:stretch>
        </p:blipFill>
        <p:spPr>
          <a:xfrm>
            <a:off x="584497" y="2871816"/>
            <a:ext cx="1551626" cy="1551626"/>
          </a:xfrm>
          <a:prstGeom prst="rect">
            <a:avLst/>
          </a:prstGeom>
        </p:spPr>
      </p:pic>
      <p:pic>
        <p:nvPicPr>
          <p:cNvPr id="23" name="Picture 22">
            <a:extLst>
              <a:ext uri="{FF2B5EF4-FFF2-40B4-BE49-F238E27FC236}">
                <a16:creationId xmlns:a16="http://schemas.microsoft.com/office/drawing/2014/main" id="{0AB5FFFC-D564-4489-95EA-8B1BC5AA1991}"/>
              </a:ext>
            </a:extLst>
          </p:cNvPr>
          <p:cNvPicPr>
            <a:picLocks noChangeAspect="1"/>
          </p:cNvPicPr>
          <p:nvPr/>
        </p:nvPicPr>
        <p:blipFill>
          <a:blip r:embed="rId12"/>
          <a:stretch>
            <a:fillRect/>
          </a:stretch>
        </p:blipFill>
        <p:spPr>
          <a:xfrm>
            <a:off x="4272211" y="2878767"/>
            <a:ext cx="1550693" cy="1550693"/>
          </a:xfrm>
          <a:prstGeom prst="rect">
            <a:avLst/>
          </a:prstGeom>
        </p:spPr>
      </p:pic>
      <p:pic>
        <p:nvPicPr>
          <p:cNvPr id="24" name="Picture 23">
            <a:extLst>
              <a:ext uri="{FF2B5EF4-FFF2-40B4-BE49-F238E27FC236}">
                <a16:creationId xmlns:a16="http://schemas.microsoft.com/office/drawing/2014/main" id="{5558F354-F9A7-4CBE-A55C-702569583E4E}"/>
              </a:ext>
            </a:extLst>
          </p:cNvPr>
          <p:cNvPicPr>
            <a:picLocks noChangeAspect="1"/>
          </p:cNvPicPr>
          <p:nvPr/>
        </p:nvPicPr>
        <p:blipFill>
          <a:blip r:embed="rId13"/>
          <a:stretch>
            <a:fillRect/>
          </a:stretch>
        </p:blipFill>
        <p:spPr>
          <a:xfrm>
            <a:off x="2448752" y="2878767"/>
            <a:ext cx="1550693" cy="1582756"/>
          </a:xfrm>
          <a:prstGeom prst="rect">
            <a:avLst/>
          </a:prstGeom>
        </p:spPr>
      </p:pic>
    </p:spTree>
    <p:extLst>
      <p:ext uri="{BB962C8B-B14F-4D97-AF65-F5344CB8AC3E}">
        <p14:creationId xmlns:p14="http://schemas.microsoft.com/office/powerpoint/2010/main" val="2980966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12700000" cy="7086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9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D070B-D245-4B0A-A148-88AF56436936}"/>
              </a:ext>
            </a:extLst>
          </p:cNvPr>
          <p:cNvSpPr>
            <a:spLocks noGrp="1"/>
          </p:cNvSpPr>
          <p:nvPr>
            <p:ph type="title"/>
          </p:nvPr>
        </p:nvSpPr>
        <p:spPr/>
        <p:txBody>
          <a:bodyPr/>
          <a:lstStyle/>
          <a:p>
            <a:r>
              <a:rPr lang="en-US" dirty="0"/>
              <a:t>MBARI (Monterey Bay Aquarium Research Institute)</a:t>
            </a:r>
          </a:p>
        </p:txBody>
      </p:sp>
      <p:pic>
        <p:nvPicPr>
          <p:cNvPr id="1029" name="Picture 5" descr="https://mww.mbari.org/itd/communications/image_exchange/general/aerial_2000_pp.jpg">
            <a:extLst>
              <a:ext uri="{FF2B5EF4-FFF2-40B4-BE49-F238E27FC236}">
                <a16:creationId xmlns:a16="http://schemas.microsoft.com/office/drawing/2014/main" id="{A1C6D213-77ED-4867-ABAD-53DAD6E27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811901"/>
            <a:ext cx="5867400" cy="358563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4852569-BFCF-4015-BE49-4216A75F056C}"/>
              </a:ext>
            </a:extLst>
          </p:cNvPr>
          <p:cNvGrpSpPr/>
          <p:nvPr/>
        </p:nvGrpSpPr>
        <p:grpSpPr>
          <a:xfrm>
            <a:off x="609600" y="1324380"/>
            <a:ext cx="4553538" cy="4560676"/>
            <a:chOff x="838200" y="1324380"/>
            <a:chExt cx="4553538" cy="4560676"/>
          </a:xfrm>
        </p:grpSpPr>
        <p:pic>
          <p:nvPicPr>
            <p:cNvPr id="1027" name="Picture 3" descr="http://eol.jsc.nasa.gov/sseop/images/EFS/lowres/STS073/STS073-725-82.jpg">
              <a:extLst>
                <a:ext uri="{FF2B5EF4-FFF2-40B4-BE49-F238E27FC236}">
                  <a16:creationId xmlns:a16="http://schemas.microsoft.com/office/drawing/2014/main" id="{8E1537F2-C490-411A-B6A2-B74FB8EBF9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324380"/>
              <a:ext cx="4553538" cy="45606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CATION">
              <a:extLst>
                <a:ext uri="{FF2B5EF4-FFF2-40B4-BE49-F238E27FC236}">
                  <a16:creationId xmlns:a16="http://schemas.microsoft.com/office/drawing/2014/main" id="{86FD8968-34BD-4460-AB52-06E34D9FFE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3958" y="1324380"/>
              <a:ext cx="1597780" cy="89875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1B607A0-6BA0-4FAB-8CA3-1593F9558078}"/>
                </a:ext>
              </a:extLst>
            </p:cNvPr>
            <p:cNvSpPr txBox="1"/>
            <p:nvPr/>
          </p:nvSpPr>
          <p:spPr>
            <a:xfrm>
              <a:off x="3028173" y="2632712"/>
              <a:ext cx="1449019" cy="276999"/>
            </a:xfrm>
            <a:prstGeom prst="rect">
              <a:avLst/>
            </a:prstGeom>
            <a:solidFill>
              <a:schemeClr val="tx1"/>
            </a:solidFill>
            <a:ln w="38100" cmpd="sng">
              <a:solidFill>
                <a:srgbClr val="FF0000"/>
              </a:solidFill>
            </a:ln>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We are here</a:t>
              </a:r>
            </a:p>
          </p:txBody>
        </p:sp>
        <p:cxnSp>
          <p:nvCxnSpPr>
            <p:cNvPr id="12" name="Straight Arrow Connector 11">
              <a:extLst>
                <a:ext uri="{FF2B5EF4-FFF2-40B4-BE49-F238E27FC236}">
                  <a16:creationId xmlns:a16="http://schemas.microsoft.com/office/drawing/2014/main" id="{75065F74-1E13-465F-8D1F-D12D45C9496B}"/>
                </a:ext>
              </a:extLst>
            </p:cNvPr>
            <p:cNvCxnSpPr>
              <a:cxnSpLocks/>
            </p:cNvCxnSpPr>
            <p:nvPr/>
          </p:nvCxnSpPr>
          <p:spPr>
            <a:xfrm flipH="1">
              <a:off x="3103519" y="2912352"/>
              <a:ext cx="649163" cy="197904"/>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6207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6CF4-AD49-4996-91BC-A6F1C242A127}"/>
              </a:ext>
            </a:extLst>
          </p:cNvPr>
          <p:cNvSpPr>
            <a:spLocks noGrp="1"/>
          </p:cNvSpPr>
          <p:nvPr>
            <p:ph type="title"/>
          </p:nvPr>
        </p:nvSpPr>
        <p:spPr/>
        <p:txBody>
          <a:bodyPr/>
          <a:lstStyle/>
          <a:p>
            <a:r>
              <a:rPr lang="en-US" dirty="0"/>
              <a:t>MBARI (Monterey Bay Aquarium Research Institute)</a:t>
            </a:r>
          </a:p>
        </p:txBody>
      </p:sp>
      <p:pic>
        <p:nvPicPr>
          <p:cNvPr id="4" name="Content Placeholder 3">
            <a:extLst>
              <a:ext uri="{FF2B5EF4-FFF2-40B4-BE49-F238E27FC236}">
                <a16:creationId xmlns:a16="http://schemas.microsoft.com/office/drawing/2014/main" id="{506187D6-E59C-4C23-A17F-8A7DEF452989}"/>
              </a:ext>
            </a:extLst>
          </p:cNvPr>
          <p:cNvPicPr>
            <a:picLocks noGrp="1" noChangeAspect="1"/>
          </p:cNvPicPr>
          <p:nvPr>
            <p:ph idx="1"/>
          </p:nvPr>
        </p:nvPicPr>
        <p:blipFill>
          <a:blip r:embed="rId2"/>
          <a:stretch>
            <a:fillRect/>
          </a:stretch>
        </p:blipFill>
        <p:spPr>
          <a:xfrm>
            <a:off x="1674988" y="1089025"/>
            <a:ext cx="8842023" cy="4973638"/>
          </a:xfrm>
          <a:prstGeom prst="rect">
            <a:avLst/>
          </a:prstGeom>
        </p:spPr>
      </p:pic>
    </p:spTree>
    <p:extLst>
      <p:ext uri="{BB962C8B-B14F-4D97-AF65-F5344CB8AC3E}">
        <p14:creationId xmlns:p14="http://schemas.microsoft.com/office/powerpoint/2010/main" val="294013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E900-5B5B-2447-8684-0BAD9B23CC25}"/>
              </a:ext>
            </a:extLst>
          </p:cNvPr>
          <p:cNvSpPr>
            <a:spLocks noGrp="1"/>
          </p:cNvSpPr>
          <p:nvPr>
            <p:ph type="title"/>
          </p:nvPr>
        </p:nvSpPr>
        <p:spPr>
          <a:xfrm>
            <a:off x="283464" y="148823"/>
            <a:ext cx="11089999" cy="929601"/>
          </a:xfrm>
        </p:spPr>
        <p:txBody>
          <a:bodyPr/>
          <a:lstStyle/>
          <a:p>
            <a:r>
              <a:rPr lang="en-US" dirty="0"/>
              <a:t>Environmental DNA (eDNA) and marine biodiversity assessments</a:t>
            </a:r>
          </a:p>
        </p:txBody>
      </p:sp>
      <p:grpSp>
        <p:nvGrpSpPr>
          <p:cNvPr id="5" name="Group 4">
            <a:extLst>
              <a:ext uri="{FF2B5EF4-FFF2-40B4-BE49-F238E27FC236}">
                <a16:creationId xmlns:a16="http://schemas.microsoft.com/office/drawing/2014/main" id="{1FD8E81D-ECAD-584C-ABDB-856724384532}"/>
              </a:ext>
            </a:extLst>
          </p:cNvPr>
          <p:cNvGrpSpPr/>
          <p:nvPr/>
        </p:nvGrpSpPr>
        <p:grpSpPr>
          <a:xfrm>
            <a:off x="1410847" y="1078424"/>
            <a:ext cx="8835232" cy="5274044"/>
            <a:chOff x="2075343" y="2144730"/>
            <a:chExt cx="7442974" cy="4166618"/>
          </a:xfrm>
        </p:grpSpPr>
        <p:pic>
          <p:nvPicPr>
            <p:cNvPr id="6" name="Picture 2" descr="Screen Shot 2016-08-08 at 9.39.26 AM.png">
              <a:extLst>
                <a:ext uri="{FF2B5EF4-FFF2-40B4-BE49-F238E27FC236}">
                  <a16:creationId xmlns:a16="http://schemas.microsoft.com/office/drawing/2014/main" id="{0A219503-B8D6-BB40-97AB-BC73D6AF859C}"/>
                </a:ext>
              </a:extLst>
            </p:cNvPr>
            <p:cNvPicPr>
              <a:picLocks noChangeAspect="1"/>
            </p:cNvPicPr>
            <p:nvPr/>
          </p:nvPicPr>
          <p:blipFill>
            <a:blip r:embed="rId3">
              <a:extLst>
                <a:ext uri="{28A0092B-C50C-407E-A947-70E740481C1C}">
                  <a14:useLocalDpi xmlns:a14="http://schemas.microsoft.com/office/drawing/2010/main" val="0"/>
                </a:ext>
              </a:extLst>
            </a:blip>
            <a:srcRect l="2028" t="2032"/>
            <a:stretch>
              <a:fillRect/>
            </a:stretch>
          </p:blipFill>
          <p:spPr bwMode="auto">
            <a:xfrm>
              <a:off x="2158611" y="2144730"/>
              <a:ext cx="7359706" cy="408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B94FAAEC-70A5-8940-943F-0B541CC58C0D}"/>
                </a:ext>
              </a:extLst>
            </p:cNvPr>
            <p:cNvSpPr/>
            <p:nvPr/>
          </p:nvSpPr>
          <p:spPr>
            <a:xfrm>
              <a:off x="2075343" y="5834270"/>
              <a:ext cx="687735"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Tree>
    <p:extLst>
      <p:ext uri="{BB962C8B-B14F-4D97-AF65-F5344CB8AC3E}">
        <p14:creationId xmlns:p14="http://schemas.microsoft.com/office/powerpoint/2010/main" val="213761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26 -0.00069 L -0.12266 -0.00069 " pathEditMode="relative" rAng="0" ptsTypes="AA">
                                      <p:cBhvr>
                                        <p:cTn id="6" dur="2000" fill="hold"/>
                                        <p:tgtEl>
                                          <p:spTgt spid="5"/>
                                        </p:tgtEl>
                                        <p:attrNameLst>
                                          <p:attrName>ppt_x</p:attrName>
                                          <p:attrName>ppt_y</p:attrName>
                                        </p:attrNameLst>
                                      </p:cBhvr>
                                      <p:rCtr x="-612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861B5-6EBC-461C-82ED-D30B2F2D1052}"/>
              </a:ext>
            </a:extLst>
          </p:cNvPr>
          <p:cNvSpPr>
            <a:spLocks noGrp="1"/>
          </p:cNvSpPr>
          <p:nvPr>
            <p:ph type="title"/>
          </p:nvPr>
        </p:nvSpPr>
        <p:spPr/>
        <p:txBody>
          <a:bodyPr/>
          <a:lstStyle/>
          <a:p>
            <a:r>
              <a:rPr lang="en-US" dirty="0"/>
              <a:t>eDNA requires sample collection</a:t>
            </a:r>
          </a:p>
        </p:txBody>
      </p:sp>
      <p:sp>
        <p:nvSpPr>
          <p:cNvPr id="4" name="Subtitle 3">
            <a:extLst>
              <a:ext uri="{FF2B5EF4-FFF2-40B4-BE49-F238E27FC236}">
                <a16:creationId xmlns:a16="http://schemas.microsoft.com/office/drawing/2014/main" id="{AC47A704-ACC5-4DCB-89AA-61E50269FAA0}"/>
              </a:ext>
            </a:extLst>
          </p:cNvPr>
          <p:cNvSpPr>
            <a:spLocks noGrp="1"/>
          </p:cNvSpPr>
          <p:nvPr>
            <p:ph type="subTitle" idx="10"/>
          </p:nvPr>
        </p:nvSpPr>
        <p:spPr>
          <a:xfrm>
            <a:off x="838200" y="5632668"/>
            <a:ext cx="10515600" cy="347472"/>
          </a:xfrm>
        </p:spPr>
        <p:txBody>
          <a:bodyPr/>
          <a:lstStyle/>
          <a:p>
            <a:r>
              <a:rPr lang="en-US" dirty="0"/>
              <a:t>In the quest for answers, this is boring…</a:t>
            </a:r>
          </a:p>
          <a:p>
            <a:endParaRPr lang="en-US" dirty="0"/>
          </a:p>
        </p:txBody>
      </p:sp>
      <p:pic>
        <p:nvPicPr>
          <p:cNvPr id="5" name="Picture 4">
            <a:extLst>
              <a:ext uri="{FF2B5EF4-FFF2-40B4-BE49-F238E27FC236}">
                <a16:creationId xmlns:a16="http://schemas.microsoft.com/office/drawing/2014/main" id="{D47E08CE-DE1A-422C-9C98-728043031A20}"/>
              </a:ext>
            </a:extLst>
          </p:cNvPr>
          <p:cNvPicPr>
            <a:picLocks noChangeAspect="1"/>
          </p:cNvPicPr>
          <p:nvPr/>
        </p:nvPicPr>
        <p:blipFill rotWithShape="1">
          <a:blip r:embed="rId3"/>
          <a:srcRect l="45242" t="26495" r="12125"/>
          <a:stretch/>
        </p:blipFill>
        <p:spPr>
          <a:xfrm>
            <a:off x="660612" y="1838751"/>
            <a:ext cx="3180498" cy="3180498"/>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616657FA-AFAB-4157-B4D2-A9276B320BC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275390" y="1674782"/>
            <a:ext cx="3510164" cy="3508436"/>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414DD8A3-2954-4868-B8E8-490C4BE31994}"/>
              </a:ext>
            </a:extLst>
          </p:cNvPr>
          <p:cNvPicPr>
            <a:picLocks noChangeAspect="1"/>
          </p:cNvPicPr>
          <p:nvPr/>
        </p:nvPicPr>
        <p:blipFill rotWithShape="1">
          <a:blip r:embed="rId5"/>
          <a:srcRect l="24001" r="9333"/>
          <a:stretch/>
        </p:blipFill>
        <p:spPr>
          <a:xfrm>
            <a:off x="8219834" y="1766767"/>
            <a:ext cx="3324466" cy="3324466"/>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384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ED04F-891C-4829-B375-BE16721B4E63}"/>
              </a:ext>
            </a:extLst>
          </p:cNvPr>
          <p:cNvSpPr>
            <a:spLocks noGrp="1"/>
          </p:cNvSpPr>
          <p:nvPr>
            <p:ph type="title"/>
          </p:nvPr>
        </p:nvSpPr>
        <p:spPr/>
        <p:txBody>
          <a:bodyPr/>
          <a:lstStyle/>
          <a:p>
            <a:r>
              <a:rPr lang="en-US" dirty="0"/>
              <a:t>Environmental Sample Processor</a:t>
            </a:r>
          </a:p>
        </p:txBody>
      </p:sp>
      <p:sp>
        <p:nvSpPr>
          <p:cNvPr id="5" name="Subtitle 4">
            <a:extLst>
              <a:ext uri="{FF2B5EF4-FFF2-40B4-BE49-F238E27FC236}">
                <a16:creationId xmlns:a16="http://schemas.microsoft.com/office/drawing/2014/main" id="{955E403E-28C3-4D7A-B73D-F2FCFC3178B7}"/>
              </a:ext>
            </a:extLst>
          </p:cNvPr>
          <p:cNvSpPr>
            <a:spLocks noGrp="1"/>
          </p:cNvSpPr>
          <p:nvPr>
            <p:ph type="subTitle" idx="10"/>
          </p:nvPr>
        </p:nvSpPr>
        <p:spPr/>
        <p:txBody>
          <a:bodyPr/>
          <a:lstStyle/>
          <a:p>
            <a:endParaRPr lang="en-US"/>
          </a:p>
        </p:txBody>
      </p:sp>
      <p:sp>
        <p:nvSpPr>
          <p:cNvPr id="12" name="Rectangle 8">
            <a:extLst>
              <a:ext uri="{FF2B5EF4-FFF2-40B4-BE49-F238E27FC236}">
                <a16:creationId xmlns:a16="http://schemas.microsoft.com/office/drawing/2014/main" id="{24B5B76E-00D6-4233-B0A5-3B3C00BDB7BD}"/>
              </a:ext>
            </a:extLst>
          </p:cNvPr>
          <p:cNvSpPr>
            <a:spLocks noChangeArrowheads="1"/>
          </p:cNvSpPr>
          <p:nvPr/>
        </p:nvSpPr>
        <p:spPr bwMode="auto">
          <a:xfrm>
            <a:off x="1447269" y="1227675"/>
            <a:ext cx="5496487" cy="492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2</a:t>
            </a:r>
            <a:r>
              <a:rPr lang="en-US" sz="2800" b="1" baseline="30000" dirty="0">
                <a:latin typeface="Arial" charset="0"/>
              </a:rPr>
              <a:t>nd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sp>
        <p:nvSpPr>
          <p:cNvPr id="13" name="Rectangle 8">
            <a:extLst>
              <a:ext uri="{FF2B5EF4-FFF2-40B4-BE49-F238E27FC236}">
                <a16:creationId xmlns:a16="http://schemas.microsoft.com/office/drawing/2014/main" id="{B0FC3F1F-7C20-403D-9184-CE26CC88D3C7}"/>
              </a:ext>
            </a:extLst>
          </p:cNvPr>
          <p:cNvSpPr>
            <a:spLocks noChangeArrowheads="1"/>
          </p:cNvSpPr>
          <p:nvPr/>
        </p:nvSpPr>
        <p:spPr bwMode="auto">
          <a:xfrm>
            <a:off x="7140009" y="1175194"/>
            <a:ext cx="5496487" cy="4921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3</a:t>
            </a:r>
            <a:r>
              <a:rPr lang="en-US" sz="2800" b="1" baseline="30000" dirty="0">
                <a:latin typeface="Arial" charset="0"/>
              </a:rPr>
              <a:t>rd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pic>
        <p:nvPicPr>
          <p:cNvPr id="14" name="Picture 13" descr="esp_scott_look.jpg">
            <a:extLst>
              <a:ext uri="{FF2B5EF4-FFF2-40B4-BE49-F238E27FC236}">
                <a16:creationId xmlns:a16="http://schemas.microsoft.com/office/drawing/2014/main" id="{2D2B1715-9BC2-4D35-84EE-6CF068FD59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12440" y="1715250"/>
            <a:ext cx="3806533" cy="3757731"/>
          </a:xfrm>
          <a:prstGeom prst="rect">
            <a:avLst/>
          </a:prstGeom>
          <a:ln>
            <a:noFill/>
          </a:ln>
          <a:effectLst>
            <a:outerShdw blurRad="292100" dist="139700" dir="2700000" algn="tl" rotWithShape="0">
              <a:srgbClr val="333333">
                <a:alpha val="65000"/>
              </a:srgbClr>
            </a:outerShdw>
          </a:effectLst>
        </p:spPr>
      </p:pic>
      <p:pic>
        <p:nvPicPr>
          <p:cNvPr id="15" name="Picture 14" descr="G3_Toroid_Makai_Blowup.png">
            <a:extLst>
              <a:ext uri="{FF2B5EF4-FFF2-40B4-BE49-F238E27FC236}">
                <a16:creationId xmlns:a16="http://schemas.microsoft.com/office/drawing/2014/main" id="{1743E16C-790B-444E-9AAD-59198783ACE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34560" y="1705665"/>
            <a:ext cx="3728049" cy="39246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5788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A32F-9D93-44FD-A37B-A8A61B8421E3}"/>
              </a:ext>
            </a:extLst>
          </p:cNvPr>
          <p:cNvSpPr>
            <a:spLocks noGrp="1"/>
          </p:cNvSpPr>
          <p:nvPr>
            <p:ph type="title"/>
          </p:nvPr>
        </p:nvSpPr>
        <p:spPr/>
        <p:txBody>
          <a:bodyPr/>
          <a:lstStyle/>
          <a:p>
            <a:r>
              <a:rPr lang="en-US"/>
              <a:t>READI-Net</a:t>
            </a:r>
          </a:p>
        </p:txBody>
      </p:sp>
      <p:sp>
        <p:nvSpPr>
          <p:cNvPr id="5" name="Subtitle 4">
            <a:extLst>
              <a:ext uri="{FF2B5EF4-FFF2-40B4-BE49-F238E27FC236}">
                <a16:creationId xmlns:a16="http://schemas.microsoft.com/office/drawing/2014/main" id="{92FC6136-27B7-4AB7-BCB5-65CAB29223E4}"/>
              </a:ext>
            </a:extLst>
          </p:cNvPr>
          <p:cNvSpPr>
            <a:spLocks noGrp="1"/>
          </p:cNvSpPr>
          <p:nvPr>
            <p:ph type="subTitle" idx="10"/>
          </p:nvPr>
        </p:nvSpPr>
        <p:spPr/>
        <p:txBody>
          <a:bodyPr/>
          <a:lstStyle/>
          <a:p>
            <a:endParaRPr lang="en-US"/>
          </a:p>
        </p:txBody>
      </p:sp>
      <p:grpSp>
        <p:nvGrpSpPr>
          <p:cNvPr id="6" name="Group 5">
            <a:extLst>
              <a:ext uri="{FF2B5EF4-FFF2-40B4-BE49-F238E27FC236}">
                <a16:creationId xmlns:a16="http://schemas.microsoft.com/office/drawing/2014/main" id="{DB4F9175-8CB6-4A8E-B817-7527466894D9}"/>
              </a:ext>
            </a:extLst>
          </p:cNvPr>
          <p:cNvGrpSpPr/>
          <p:nvPr/>
        </p:nvGrpSpPr>
        <p:grpSpPr>
          <a:xfrm>
            <a:off x="4716998" y="1275667"/>
            <a:ext cx="6889189" cy="4594651"/>
            <a:chOff x="943042" y="1065358"/>
            <a:chExt cx="8609092" cy="5741716"/>
          </a:xfrm>
        </p:grpSpPr>
        <p:pic>
          <p:nvPicPr>
            <p:cNvPr id="7" name="Picture 6">
              <a:extLst>
                <a:ext uri="{FF2B5EF4-FFF2-40B4-BE49-F238E27FC236}">
                  <a16:creationId xmlns:a16="http://schemas.microsoft.com/office/drawing/2014/main" id="{75FA8B2F-1AE5-47EA-80C5-023F862213CA}"/>
                </a:ext>
              </a:extLst>
            </p:cNvPr>
            <p:cNvPicPr>
              <a:picLocks noChangeAspect="1"/>
            </p:cNvPicPr>
            <p:nvPr/>
          </p:nvPicPr>
          <p:blipFill>
            <a:blip r:embed="rId2"/>
            <a:srcRect t="13514"/>
            <a:stretch/>
          </p:blipFill>
          <p:spPr>
            <a:xfrm>
              <a:off x="943042" y="1065358"/>
              <a:ext cx="8609092" cy="5673317"/>
            </a:xfrm>
            <a:prstGeom prst="rect">
              <a:avLst/>
            </a:prstGeom>
          </p:spPr>
        </p:pic>
        <p:sp>
          <p:nvSpPr>
            <p:cNvPr id="8" name="TextBox 7">
              <a:extLst>
                <a:ext uri="{FF2B5EF4-FFF2-40B4-BE49-F238E27FC236}">
                  <a16:creationId xmlns:a16="http://schemas.microsoft.com/office/drawing/2014/main" id="{D86352BF-FACE-4F0D-A574-7DD1B256C73C}"/>
                </a:ext>
              </a:extLst>
            </p:cNvPr>
            <p:cNvSpPr txBox="1"/>
            <p:nvPr/>
          </p:nvSpPr>
          <p:spPr>
            <a:xfrm>
              <a:off x="4546980" y="6345537"/>
              <a:ext cx="5005154" cy="461537"/>
            </a:xfrm>
            <a:prstGeom prst="rect">
              <a:avLst/>
            </a:prstGeom>
            <a:noFill/>
          </p:spPr>
          <p:txBody>
            <a:bodyPr wrap="square" rtlCol="0">
              <a:spAutoFit/>
            </a:bodyPr>
            <a:lstStyle/>
            <a:p>
              <a:r>
                <a:rPr lang="en-US" dirty="0"/>
                <a:t>Courtesy of Adam Sepulveda - USGS</a:t>
              </a:r>
            </a:p>
          </p:txBody>
        </p:sp>
      </p:grpSp>
      <p:pic>
        <p:nvPicPr>
          <p:cNvPr id="9" name="Content Placeholder 8">
            <a:extLst>
              <a:ext uri="{FF2B5EF4-FFF2-40B4-BE49-F238E27FC236}">
                <a16:creationId xmlns:a16="http://schemas.microsoft.com/office/drawing/2014/main" id="{06D4B796-1837-4287-A1FA-66890E0CB4D0}"/>
              </a:ext>
            </a:extLst>
          </p:cNvPr>
          <p:cNvPicPr>
            <a:picLocks noGrp="1" noChangeAspect="1"/>
          </p:cNvPicPr>
          <p:nvPr>
            <p:ph sz="half" idx="1"/>
          </p:nvPr>
        </p:nvPicPr>
        <p:blipFill>
          <a:blip r:embed="rId3"/>
          <a:stretch>
            <a:fillRect/>
          </a:stretch>
        </p:blipFill>
        <p:spPr>
          <a:xfrm rot="5400000">
            <a:off x="267890" y="1845977"/>
            <a:ext cx="4562475" cy="34218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114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Filtering Instrument for DNA Observation</a:t>
            </a:r>
          </a:p>
        </p:txBody>
      </p:sp>
      <p:sp>
        <p:nvSpPr>
          <p:cNvPr id="3" name="Content Placeholder 2">
            <a:extLst>
              <a:ext uri="{FF2B5EF4-FFF2-40B4-BE49-F238E27FC236}">
                <a16:creationId xmlns:a16="http://schemas.microsoft.com/office/drawing/2014/main" id="{D90260DC-6206-4F5C-A64C-F264403BDE16}"/>
              </a:ext>
            </a:extLst>
          </p:cNvPr>
          <p:cNvSpPr>
            <a:spLocks noGrp="1"/>
          </p:cNvSpPr>
          <p:nvPr>
            <p:ph sz="half" idx="1"/>
          </p:nvPr>
        </p:nvSpPr>
        <p:spPr>
          <a:xfrm>
            <a:off x="489857" y="1253330"/>
            <a:ext cx="5529943" cy="4562253"/>
          </a:xfrm>
        </p:spPr>
        <p:txBody>
          <a:bodyPr>
            <a:normAutofit fontScale="77500" lnSpcReduction="20000"/>
          </a:bodyPr>
          <a:lstStyle/>
          <a:p>
            <a:pPr marL="0" indent="0">
              <a:buNone/>
            </a:pPr>
            <a:r>
              <a:rPr lang="en-US" b="1" dirty="0"/>
              <a:t>Hardware:</a:t>
            </a:r>
          </a:p>
          <a:p>
            <a:r>
              <a:rPr lang="en-US" dirty="0"/>
              <a:t>Affordable enough for wide adoption</a:t>
            </a:r>
          </a:p>
          <a:p>
            <a:r>
              <a:rPr lang="en-US" dirty="0"/>
              <a:t>Acquire at least 100 samples</a:t>
            </a:r>
          </a:p>
          <a:p>
            <a:r>
              <a:rPr lang="en-US" dirty="0"/>
              <a:t>Deployable by 2 people (max)</a:t>
            </a:r>
          </a:p>
          <a:p>
            <a:r>
              <a:rPr lang="en-US" dirty="0"/>
              <a:t>Simple setup and maintenance</a:t>
            </a:r>
          </a:p>
          <a:p>
            <a:r>
              <a:rPr lang="en-US" dirty="0"/>
              <a:t>System must decontaminate itself</a:t>
            </a:r>
          </a:p>
          <a:p>
            <a:r>
              <a:rPr lang="en-US" dirty="0"/>
              <a:t>Comms options (WIFI, Bluetooth, Cellular, Satellite)</a:t>
            </a:r>
          </a:p>
          <a:p>
            <a:r>
              <a:rPr lang="en-US" dirty="0"/>
              <a:t>Maximize sample volume</a:t>
            </a:r>
          </a:p>
          <a:p>
            <a:pPr marL="0" indent="0">
              <a:buNone/>
            </a:pPr>
            <a:endParaRPr lang="en-US" b="1" dirty="0"/>
          </a:p>
          <a:p>
            <a:pPr marL="0" indent="0">
              <a:buNone/>
            </a:pPr>
            <a:r>
              <a:rPr lang="en-US" b="1" dirty="0"/>
              <a:t>Software:</a:t>
            </a:r>
          </a:p>
          <a:p>
            <a:r>
              <a:rPr lang="en-US" dirty="0"/>
              <a:t>Device should have two-way communication</a:t>
            </a:r>
          </a:p>
          <a:p>
            <a:r>
              <a:rPr lang="en-US" dirty="0"/>
              <a:t>Control via simple web-based GUI</a:t>
            </a:r>
          </a:p>
          <a:p>
            <a:r>
              <a:rPr lang="en-US" dirty="0"/>
              <a:t>Sample data logging (volume, date-time, flowrate)</a:t>
            </a:r>
          </a:p>
          <a:p>
            <a:r>
              <a:rPr lang="en-US" dirty="0"/>
              <a:t>Manual and Schedule-Based Sampling</a:t>
            </a:r>
          </a:p>
          <a:p>
            <a:r>
              <a:rPr lang="en-US" dirty="0"/>
              <a:t>Instrument State (Current State)</a:t>
            </a:r>
          </a:p>
          <a:p>
            <a:pPr marL="0" indent="0">
              <a:buNone/>
            </a:pPr>
            <a:endParaRPr lang="en-US" dirty="0"/>
          </a:p>
        </p:txBody>
      </p:sp>
      <p:pic>
        <p:nvPicPr>
          <p:cNvPr id="6" name="Picture 5">
            <a:extLst>
              <a:ext uri="{FF2B5EF4-FFF2-40B4-BE49-F238E27FC236}">
                <a16:creationId xmlns:a16="http://schemas.microsoft.com/office/drawing/2014/main" id="{B1784BA8-6BC2-46DD-8906-FCAD7C7412EA}"/>
              </a:ext>
            </a:extLst>
          </p:cNvPr>
          <p:cNvPicPr>
            <a:picLocks noChangeAspect="1"/>
          </p:cNvPicPr>
          <p:nvPr/>
        </p:nvPicPr>
        <p:blipFill>
          <a:blip r:embed="rId2"/>
          <a:stretch>
            <a:fillRect/>
          </a:stretch>
        </p:blipFill>
        <p:spPr>
          <a:xfrm>
            <a:off x="5794046" y="1042402"/>
            <a:ext cx="2808657" cy="2109714"/>
          </a:xfrm>
          <a:prstGeom prst="rect">
            <a:avLst/>
          </a:prstGeom>
        </p:spPr>
      </p:pic>
      <p:pic>
        <p:nvPicPr>
          <p:cNvPr id="7" name="Picture 6">
            <a:extLst>
              <a:ext uri="{FF2B5EF4-FFF2-40B4-BE49-F238E27FC236}">
                <a16:creationId xmlns:a16="http://schemas.microsoft.com/office/drawing/2014/main" id="{3694FFF0-8279-4AEF-ADFF-2E5788E7FA20}"/>
              </a:ext>
            </a:extLst>
          </p:cNvPr>
          <p:cNvPicPr>
            <a:picLocks noChangeAspect="1"/>
          </p:cNvPicPr>
          <p:nvPr/>
        </p:nvPicPr>
        <p:blipFill>
          <a:blip r:embed="rId3"/>
          <a:stretch>
            <a:fillRect/>
          </a:stretch>
        </p:blipFill>
        <p:spPr>
          <a:xfrm>
            <a:off x="8780316" y="1042402"/>
            <a:ext cx="2810885" cy="2109714"/>
          </a:xfrm>
          <a:prstGeom prst="rect">
            <a:avLst/>
          </a:prstGeom>
        </p:spPr>
      </p:pic>
      <p:pic>
        <p:nvPicPr>
          <p:cNvPr id="1026" name="Picture 2" descr="https://lh7-rt.googleusercontent.com/slidesz/AGV_vUeXyTA_ADfladbOrI6ZiWcVEWaQnDMSSM3TCXtCxSWgO9TpztQmd02hoaBtalyWF_ILnPiG0LxANYMXoyxWlV6QX82CK8uyaVUC8791RhrqCHROR4YrUWL676DqhSWrOIEny0MYUQ=nw?key=ARfAptT0QIQ2h7PYtQzXiIue">
            <a:extLst>
              <a:ext uri="{FF2B5EF4-FFF2-40B4-BE49-F238E27FC236}">
                <a16:creationId xmlns:a16="http://schemas.microsoft.com/office/drawing/2014/main" id="{8278E404-C0A1-44B5-8DE1-4E45767B66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311"/>
          <a:stretch/>
        </p:blipFill>
        <p:spPr bwMode="auto">
          <a:xfrm>
            <a:off x="5794046" y="3327734"/>
            <a:ext cx="2815351" cy="2991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h7-rt.googleusercontent.com/slidesz/AGV_vUdiKv457VviBPnhqI16Gk3ish8pZuEe07MC3HavNhHhJeyeganaWQOXqKOykUPxQf79bwB6uXaFVTouLgLe0QgO_--Dtm43CzT42V-Cfg28JFTIrtCYcbhmf9-YaLtmsx1quRhs=nw?key=ARfAptT0QIQ2h7PYtQzXiIue">
            <a:extLst>
              <a:ext uri="{FF2B5EF4-FFF2-40B4-BE49-F238E27FC236}">
                <a16:creationId xmlns:a16="http://schemas.microsoft.com/office/drawing/2014/main" id="{743DF4EA-29CF-464A-9B5C-52079E047DE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79" r="4586"/>
          <a:stretch/>
        </p:blipFill>
        <p:spPr bwMode="auto">
          <a:xfrm>
            <a:off x="8773623" y="3323036"/>
            <a:ext cx="2808657" cy="2996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334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F6D1-2733-4D0D-BCBB-B19BE5D3851D}"/>
              </a:ext>
            </a:extLst>
          </p:cNvPr>
          <p:cNvSpPr>
            <a:spLocks noGrp="1"/>
          </p:cNvSpPr>
          <p:nvPr>
            <p:ph type="title"/>
          </p:nvPr>
        </p:nvSpPr>
        <p:spPr/>
        <p:txBody>
          <a:bodyPr/>
          <a:lstStyle/>
          <a:p>
            <a:r>
              <a:rPr lang="en-US" dirty="0"/>
              <a:t>FIDO: Instrument Overview</a:t>
            </a:r>
          </a:p>
        </p:txBody>
      </p:sp>
      <p:sp>
        <p:nvSpPr>
          <p:cNvPr id="3" name="Content Placeholder 2">
            <a:extLst>
              <a:ext uri="{FF2B5EF4-FFF2-40B4-BE49-F238E27FC236}">
                <a16:creationId xmlns:a16="http://schemas.microsoft.com/office/drawing/2014/main" id="{D90260DC-6206-4F5C-A64C-F264403BDE16}"/>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01C799E0-730F-4A21-A079-90B7B8A93C13}"/>
              </a:ext>
            </a:extLst>
          </p:cNvPr>
          <p:cNvSpPr>
            <a:spLocks noGrp="1"/>
          </p:cNvSpPr>
          <p:nvPr>
            <p:ph sz="half" idx="2"/>
          </p:nvPr>
        </p:nvSpPr>
        <p:spPr/>
        <p:txBody>
          <a:bodyPr/>
          <a:lstStyle/>
          <a:p>
            <a:endParaRPr lang="en-US"/>
          </a:p>
        </p:txBody>
      </p:sp>
      <p:sp>
        <p:nvSpPr>
          <p:cNvPr id="5" name="Subtitle 4">
            <a:extLst>
              <a:ext uri="{FF2B5EF4-FFF2-40B4-BE49-F238E27FC236}">
                <a16:creationId xmlns:a16="http://schemas.microsoft.com/office/drawing/2014/main" id="{A5D2A675-14B1-4EEA-A303-79F1F85B84F9}"/>
              </a:ext>
            </a:extLst>
          </p:cNvPr>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4586469"/>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6378</TotalTime>
  <Words>385</Words>
  <Application>Microsoft Office PowerPoint</Application>
  <PresentationFormat>Widescreen</PresentationFormat>
  <Paragraphs>60</Paragraphs>
  <Slides>16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System Font Regular</vt:lpstr>
      <vt:lpstr>Office Theme</vt:lpstr>
      <vt:lpstr>FIDO: A Low-Cost, Scalable Autonomous Robot for Environmental DNA Sampling and Preservation</vt:lpstr>
      <vt:lpstr>MBARI (Monterey Bay Aquarium Research Institute)</vt:lpstr>
      <vt:lpstr>MBARI (Monterey Bay Aquarium Research Institute)</vt:lpstr>
      <vt:lpstr>Environmental DNA (eDNA) and marine biodiversity assessments</vt:lpstr>
      <vt:lpstr>eDNA requires sample collection</vt:lpstr>
      <vt:lpstr>Environmental Sample Processor</vt:lpstr>
      <vt:lpstr>READI-Net</vt:lpstr>
      <vt:lpstr>FIDO: Filtering Instrument for DNA Observation</vt:lpstr>
      <vt:lpstr>FIDO: Instrument Overview</vt:lpstr>
      <vt:lpstr>FIDO: System Architecture</vt:lpstr>
      <vt:lpstr>FIDO: GUI Control</vt:lpstr>
      <vt:lpstr>Testing &amp; Validation: Laboratory Work</vt:lpstr>
      <vt:lpstr>Testing &amp; Validation: Field Tests</vt:lpstr>
      <vt:lpstr>Next Steps</vt:lpstr>
      <vt:lpstr>Acknowledgments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Cullen</dc:creator>
  <cp:lastModifiedBy>Enoch Nicholson</cp:lastModifiedBy>
  <cp:revision>493</cp:revision>
  <cp:lastPrinted>2019-01-30T18:37:10Z</cp:lastPrinted>
  <dcterms:created xsi:type="dcterms:W3CDTF">2019-01-30T18:15:38Z</dcterms:created>
  <dcterms:modified xsi:type="dcterms:W3CDTF">2025-05-20T16:45:31Z</dcterms:modified>
</cp:coreProperties>
</file>