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7" r:id="rId2"/>
    <p:sldId id="736" r:id="rId3"/>
    <p:sldId id="737" r:id="rId4"/>
    <p:sldId id="643" r:id="rId5"/>
    <p:sldId id="738" r:id="rId6"/>
    <p:sldId id="739" r:id="rId7"/>
    <p:sldId id="740" r:id="rId8"/>
    <p:sldId id="741" r:id="rId9"/>
    <p:sldId id="749" r:id="rId10"/>
    <p:sldId id="751" r:id="rId11"/>
    <p:sldId id="753" r:id="rId12"/>
    <p:sldId id="755" r:id="rId13"/>
    <p:sldId id="743" r:id="rId14"/>
    <p:sldId id="744" r:id="rId15"/>
    <p:sldId id="752" r:id="rId16"/>
    <p:sldId id="747" r:id="rId17"/>
    <p:sldId id="748" r:id="rId18"/>
    <p:sldId id="745" r:id="rId19"/>
    <p:sldId id="746" r:id="rId20"/>
    <p:sldId id="533" r:id="rId2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61"/>
    <a:srgbClr val="002060"/>
    <a:srgbClr val="002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5" autoAdjust="0"/>
    <p:restoredTop sz="58091" autoAdjust="0"/>
  </p:normalViewPr>
  <p:slideViewPr>
    <p:cSldViewPr snapToGrid="0" snapToObjects="1">
      <p:cViewPr varScale="1">
        <p:scale>
          <a:sx n="91" d="100"/>
          <a:sy n="91" d="100"/>
        </p:scale>
        <p:origin x="90" y="151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88" d="100"/>
        <a:sy n="188" d="100"/>
      </p:scale>
      <p:origin x="0" y="0"/>
    </p:cViewPr>
  </p:sorterViewPr>
  <p:notesViewPr>
    <p:cSldViewPr snapToGrid="0" snapToObjects="1">
      <p:cViewPr varScale="1">
        <p:scale>
          <a:sx n="162" d="100"/>
          <a:sy n="162" d="100"/>
        </p:scale>
        <p:origin x="138" y="12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F7B325A-EC6B-1D4B-ADA3-6BAA2DEED72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50F31AE-72B4-9844-A70D-1B4E8E5074A4}" type="datetimeFigureOut">
              <a:rPr lang="en-US" smtClean="0">
                <a:latin typeface="Arial" panose="020B0604020202020204" pitchFamily="34" charset="0"/>
              </a:rPr>
              <a:t>5/28/2025</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8E936A98-DCD5-DF4B-A673-C1EB57B57CBD}"/>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AE4C8898-87D8-D44E-B51F-EE52F41657F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A76F6E1-82FA-B345-903A-2084F24B31E0}" type="slidenum">
              <a:rPr lang="en-US" smtClean="0">
                <a:latin typeface="Arial" panose="020B0604020202020204" pitchFamily="34" charset="0"/>
              </a:rPr>
              <a:t>‹#›</a:t>
            </a:fld>
            <a:endParaRPr lang="en-US" dirty="0">
              <a:latin typeface="Arial" panose="020B0604020202020204" pitchFamily="34" charset="0"/>
            </a:endParaRPr>
          </a:p>
        </p:txBody>
      </p:sp>
      <p:sp>
        <p:nvSpPr>
          <p:cNvPr id="6" name="Header Placeholder 5">
            <a:extLst>
              <a:ext uri="{FF2B5EF4-FFF2-40B4-BE49-F238E27FC236}">
                <a16:creationId xmlns:a16="http://schemas.microsoft.com/office/drawing/2014/main" id="{B6E2CF94-8FB6-F843-B170-21A31506637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Tree>
    <p:extLst>
      <p:ext uri="{BB962C8B-B14F-4D97-AF65-F5344CB8AC3E}">
        <p14:creationId xmlns:p14="http://schemas.microsoft.com/office/powerpoint/2010/main" val="2077043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90DC1977-F70E-FD4E-AAD5-9EF2CC54E998}" type="datetimeFigureOut">
              <a:rPr lang="en-US" smtClean="0"/>
              <a:pPr/>
              <a:t>5/28/2025</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AC3D73A8-64CC-4E41-885D-56FF3DA44E7B}" type="slidenum">
              <a:rPr lang="en-US" smtClean="0"/>
              <a:pPr/>
              <a:t>‹#›</a:t>
            </a:fld>
            <a:endParaRPr lang="en-US" dirty="0"/>
          </a:p>
        </p:txBody>
      </p:sp>
    </p:spTree>
    <p:extLst>
      <p:ext uri="{BB962C8B-B14F-4D97-AF65-F5344CB8AC3E}">
        <p14:creationId xmlns:p14="http://schemas.microsoft.com/office/powerpoint/2010/main" val="112224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everyone. I'm Enoch Nicholson from the Monterey Bay Aquarium Research Institute, and I'm excited to share our work on FIDO - a low-cost, scalable autonomous robot designed specifically for environmental DNA sampling and preservation. This work represents a collaboration between MBARI and the United States Geological Survey to make robotic eDNA sampling more accessible to researchers worldwide.</a:t>
            </a:r>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3611666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show you how FIDO operates... </a:t>
            </a:r>
          </a:p>
          <a:p>
            <a:endParaRPr lang="en-US" dirty="0"/>
          </a:p>
          <a:p>
            <a:r>
              <a:rPr lang="en-US" dirty="0"/>
              <a:t>[If video doesn't work: "While we don't have the video available right now, let me walk you through the sampling process: FIDO rotates the carousel to select a tube, uses a distance sensor to count available pucks, picks up a puck with the robotic arm, places it in the clamp, filters water through it while monitoring flow rate, adds liquid preservative, displaces the preservative with nitrogen gas, writes sampling metadata to an RFID tag in the puck, ejects the used puck to storage, and performs a bleach decontamination cycle before the next sample."]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10</a:t>
            </a:fld>
            <a:endParaRPr lang="en-US" dirty="0"/>
          </a:p>
        </p:txBody>
      </p:sp>
    </p:spTree>
    <p:extLst>
      <p:ext uri="{BB962C8B-B14F-4D97-AF65-F5344CB8AC3E}">
        <p14:creationId xmlns:p14="http://schemas.microsoft.com/office/powerpoint/2010/main" val="663875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heart of the system is these filter pucks. Each puck creates a sealed chamber around a standard 47mm filter. The cross-section shows the internal flow path and the integrated mini-valves that maintain the sealed environment after preservation. The pucks are designed to be reusable and sized to standard filter formats after extensive consultation with potential users.</a:t>
            </a:r>
          </a:p>
        </p:txBody>
      </p:sp>
      <p:sp>
        <p:nvSpPr>
          <p:cNvPr id="4" name="Slide Number Placeholder 3"/>
          <p:cNvSpPr>
            <a:spLocks noGrp="1"/>
          </p:cNvSpPr>
          <p:nvPr>
            <p:ph type="sldNum" sz="quarter" idx="5"/>
          </p:nvPr>
        </p:nvSpPr>
        <p:spPr/>
        <p:txBody>
          <a:bodyPr/>
          <a:lstStyle/>
          <a:p>
            <a:fld id="{AC3D73A8-64CC-4E41-885D-56FF3DA44E7B}" type="slidenum">
              <a:rPr lang="en-US" smtClean="0"/>
              <a:pPr/>
              <a:t>11</a:t>
            </a:fld>
            <a:endParaRPr lang="en-US" dirty="0"/>
          </a:p>
        </p:txBody>
      </p:sp>
    </p:spTree>
    <p:extLst>
      <p:ext uri="{BB962C8B-B14F-4D97-AF65-F5344CB8AC3E}">
        <p14:creationId xmlns:p14="http://schemas.microsoft.com/office/powerpoint/2010/main" val="3041365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fluidics system handles multiple reagents - RNA Later preservative, bleach for decontamination, and compressed nitrogen for preservation. We use chemically resistant ceramic piston pumps and PEEK solenoid valves throughout. The system includes a sealed waste container to minimize environmental discharge. The schematic shows the flow paths for sampling, preservation, and decontamination, with the vacuum system supporting both puck manipulation and filtration.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12</a:t>
            </a:fld>
            <a:endParaRPr lang="en-US" dirty="0"/>
          </a:p>
        </p:txBody>
      </p:sp>
    </p:spTree>
    <p:extLst>
      <p:ext uri="{BB962C8B-B14F-4D97-AF65-F5344CB8AC3E}">
        <p14:creationId xmlns:p14="http://schemas.microsoft.com/office/powerpoint/2010/main" val="168127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FIDO's control architecture is designed for remote deployment. The instrument communicates through cellular, satellite, or </a:t>
            </a:r>
            <a:r>
              <a:rPr lang="en-US" dirty="0" err="1"/>
              <a:t>WiFi</a:t>
            </a:r>
            <a:r>
              <a:rPr lang="en-US" dirty="0"/>
              <a:t> connections to an AWS cloud instance. Users can control one or multiple FIDO units through a simple web interface from anywhere in the world. The system continues operating on its last schedule even if connectivity is lost, ensuring reliable autonomous operation.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13</a:t>
            </a:fld>
            <a:endParaRPr lang="en-US" dirty="0"/>
          </a:p>
        </p:txBody>
      </p:sp>
    </p:spTree>
    <p:extLst>
      <p:ext uri="{BB962C8B-B14F-4D97-AF65-F5344CB8AC3E}">
        <p14:creationId xmlns:p14="http://schemas.microsoft.com/office/powerpoint/2010/main" val="2572310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web interface provides comprehensive control without requiring any special software - just a web browser. Users can manage instrument settings, manually trigger samples, set up complex sampling schedules, monitor instrument health, and view real-time status. The calendar interface makes it easy to plan extended deployments, and the system automatically logs GPS coordinates and environmental conditions with each sample.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14</a:t>
            </a:fld>
            <a:endParaRPr lang="en-US" dirty="0"/>
          </a:p>
        </p:txBody>
      </p:sp>
    </p:spTree>
    <p:extLst>
      <p:ext uri="{BB962C8B-B14F-4D97-AF65-F5344CB8AC3E}">
        <p14:creationId xmlns:p14="http://schemas.microsoft.com/office/powerpoint/2010/main" val="1029937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key design goal was affordability, and this cost breakdown shows where we focused our spending. Over half the cost goes to fluidics and filter pucks - the components directly responsible for sample quality. We prioritized spending on the parts that matter most for scientific integrity. The manufacturing approach emphasizes off-the-shelf components and leverages online fabrication services for custom parts. We can produce components through multiple vendors without requiring highly detailed drawings, making the system scalable for production.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15</a:t>
            </a:fld>
            <a:endParaRPr lang="en-US" dirty="0"/>
          </a:p>
        </p:txBody>
      </p:sp>
    </p:spTree>
    <p:extLst>
      <p:ext uri="{BB962C8B-B14F-4D97-AF65-F5344CB8AC3E}">
        <p14:creationId xmlns:p14="http://schemas.microsoft.com/office/powerpoint/2010/main" val="2732540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course, none of this matters if the science isn't solid. We validated FIDO against traditional laboratory vacuum filtration methods using both digital PCR and quantitative PCR on anchovy and rainbow trout eDNA from both fresh and seawater samples. The results show no significant difference between FIDO filtration and traditional methods - the automated system performs as well as careful laboratory work. This gives us confidence that FIDO can serve as a direct replacement for manual sampling in many applications.</a:t>
            </a:r>
          </a:p>
        </p:txBody>
      </p:sp>
      <p:sp>
        <p:nvSpPr>
          <p:cNvPr id="4" name="Slide Number Placeholder 3"/>
          <p:cNvSpPr>
            <a:spLocks noGrp="1"/>
          </p:cNvSpPr>
          <p:nvPr>
            <p:ph type="sldNum" sz="quarter" idx="5"/>
          </p:nvPr>
        </p:nvSpPr>
        <p:spPr/>
        <p:txBody>
          <a:bodyPr/>
          <a:lstStyle/>
          <a:p>
            <a:fld id="{AC3D73A8-64CC-4E41-885D-56FF3DA44E7B}" type="slidenum">
              <a:rPr lang="en-US" smtClean="0"/>
              <a:pPr/>
              <a:t>16</a:t>
            </a:fld>
            <a:endParaRPr lang="en-US" dirty="0"/>
          </a:p>
        </p:txBody>
      </p:sp>
    </p:spTree>
    <p:extLst>
      <p:ext uri="{BB962C8B-B14F-4D97-AF65-F5344CB8AC3E}">
        <p14:creationId xmlns:p14="http://schemas.microsoft.com/office/powerpoint/2010/main" val="637337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conducted extensive field testing in diverse environments. Most recently, FIDO was deployed aboard the RSV </a:t>
            </a:r>
            <a:r>
              <a:rPr lang="en-US" dirty="0" err="1"/>
              <a:t>Nuyina</a:t>
            </a:r>
            <a:r>
              <a:rPr lang="en-US" dirty="0"/>
              <a:t> research vessel during a 10-week Southern Ocean expedition, where it collected samples twice daily from the ship's underway seawater system. We've also tested it at the MBARI dock, at the Monterey Bay Aquarium alongside other eDNA samplers, and in various freshwater environments. Each deployment has taught us something new and helped refine the design. The Antarctic deployment was particularly valuable as it tested the system under extreme conditions with limited opportunities for intervention.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17</a:t>
            </a:fld>
            <a:endParaRPr lang="en-US" dirty="0"/>
          </a:p>
        </p:txBody>
      </p:sp>
    </p:spTree>
    <p:extLst>
      <p:ext uri="{BB962C8B-B14F-4D97-AF65-F5344CB8AC3E}">
        <p14:creationId xmlns:p14="http://schemas.microsoft.com/office/powerpoint/2010/main" val="1577804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forward, we're continuing validation work including metabarcoding studies. We're currently building 10 production units that will be deployed through the READI-Net program later this year. We're actively seeking collaborations for field deployments to expand our understanding of FIDO's capabilities across different environments. Ultimately, we're looking to license this technology to a commercial partner who can make it widely available to the research community. If you're interested in collaborating or learning more, please find me after the presentation.</a:t>
            </a:r>
          </a:p>
          <a:p>
            <a:endParaRPr lang="en-US" dirty="0"/>
          </a:p>
          <a:p>
            <a:r>
              <a:rPr lang="en-US" dirty="0"/>
              <a:t>---</a:t>
            </a:r>
          </a:p>
          <a:p>
            <a:endParaRPr lang="en-US" dirty="0"/>
          </a:p>
          <a:p>
            <a:r>
              <a:rPr lang="en-US" dirty="0"/>
              <a:t>Validation is continuing </a:t>
            </a:r>
          </a:p>
          <a:p>
            <a:r>
              <a:rPr lang="en-US" dirty="0"/>
              <a:t> qPCR and  metabarcoding</a:t>
            </a:r>
          </a:p>
          <a:p>
            <a:r>
              <a:rPr lang="en-US" dirty="0"/>
              <a:t>READI-Net Implementation in 2025</a:t>
            </a:r>
          </a:p>
          <a:p>
            <a:r>
              <a:rPr lang="en-US" dirty="0"/>
              <a:t>10 production units are currently being built</a:t>
            </a:r>
          </a:p>
          <a:p>
            <a:r>
              <a:rPr lang="en-US" dirty="0"/>
              <a:t>Open to collaborate on field deployments</a:t>
            </a:r>
          </a:p>
          <a:p>
            <a:r>
              <a:rPr lang="en-US" dirty="0"/>
              <a:t>Looking to license to commercial vendor</a:t>
            </a:r>
          </a:p>
          <a:p>
            <a:endParaRPr lang="en-US" dirty="0"/>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18</a:t>
            </a:fld>
            <a:endParaRPr lang="en-US" dirty="0"/>
          </a:p>
        </p:txBody>
      </p:sp>
    </p:spTree>
    <p:extLst>
      <p:ext uri="{BB962C8B-B14F-4D97-AF65-F5344CB8AC3E}">
        <p14:creationId xmlns:p14="http://schemas.microsoft.com/office/powerpoint/2010/main" val="1981661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 wouldn't be possible without our fantastic team at MBARI and our partners at USGS. Special thanks to Adam Sepulveda for leading the READI-Net initiative. Funding came from the David and Lucile Packard Foundation and the USGS. Thank you for your attention, and I'm happy to take questions.</a:t>
            </a:r>
          </a:p>
        </p:txBody>
      </p:sp>
      <p:sp>
        <p:nvSpPr>
          <p:cNvPr id="4" name="Slide Number Placeholder 3"/>
          <p:cNvSpPr>
            <a:spLocks noGrp="1"/>
          </p:cNvSpPr>
          <p:nvPr>
            <p:ph type="sldNum" sz="quarter" idx="5"/>
          </p:nvPr>
        </p:nvSpPr>
        <p:spPr/>
        <p:txBody>
          <a:bodyPr/>
          <a:lstStyle/>
          <a:p>
            <a:fld id="{AC3D73A8-64CC-4E41-885D-56FF3DA44E7B}" type="slidenum">
              <a:rPr lang="en-US" smtClean="0"/>
              <a:pPr/>
              <a:t>19</a:t>
            </a:fld>
            <a:endParaRPr lang="en-US" dirty="0"/>
          </a:p>
        </p:txBody>
      </p:sp>
    </p:spTree>
    <p:extLst>
      <p:ext uri="{BB962C8B-B14F-4D97-AF65-F5344CB8AC3E}">
        <p14:creationId xmlns:p14="http://schemas.microsoft.com/office/powerpoint/2010/main" val="91654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738CAEA-0B42-4B2A-9300-920049EFCBDB}"/>
              </a:ext>
            </a:extLst>
          </p:cNvPr>
          <p:cNvSpPr>
            <a:spLocks noGrp="1"/>
          </p:cNvSpPr>
          <p:nvPr>
            <p:ph type="body" idx="1"/>
          </p:nvPr>
        </p:nvSpPr>
        <p:spPr/>
        <p:txBody>
          <a:bodyPr/>
          <a:lstStyle/>
          <a:p>
            <a:r>
              <a:rPr lang="en-US" dirty="0"/>
              <a:t>Before diving into FIDO, let me quickly orient you to where we are. MBARI is located in Moss Landing, California, right at the head of the Monterey Bay canyon system. This location gives us unique access to both coastal and deep ocean environments, making it an ideal place for developing and testing marine technology.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20</a:t>
            </a:fld>
            <a:endParaRPr lang="en-US"/>
          </a:p>
        </p:txBody>
      </p:sp>
    </p:spTree>
    <p:extLst>
      <p:ext uri="{BB962C8B-B14F-4D97-AF65-F5344CB8AC3E}">
        <p14:creationId xmlns:p14="http://schemas.microsoft.com/office/powerpoint/2010/main" val="1721728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MBARI's approach is fundamentally collaborative - we bring together engineers and scientists to develop technology that answers important questions about our oceans. This beautiful visualization shows the kind of interconnected ecosystem monitoring we envision - from surface vessels to autonomous underwater vehicles, all working together to understand marine biodiversity. This vision of comprehensive ocean monitoring directly connects to the power of environmental DNA.</a:t>
            </a:r>
          </a:p>
        </p:txBody>
      </p:sp>
      <p:sp>
        <p:nvSpPr>
          <p:cNvPr id="4" name="Slide Number Placeholder 3"/>
          <p:cNvSpPr>
            <a:spLocks noGrp="1"/>
          </p:cNvSpPr>
          <p:nvPr>
            <p:ph type="sldNum" sz="quarter" idx="5"/>
          </p:nvPr>
        </p:nvSpPr>
        <p:spPr/>
        <p:txBody>
          <a:bodyPr/>
          <a:lstStyle/>
          <a:p>
            <a:fld id="{AC3D73A8-64CC-4E41-885D-56FF3DA44E7B}" type="slidenum">
              <a:rPr lang="en-US" smtClean="0"/>
              <a:pPr/>
              <a:t>3</a:t>
            </a:fld>
            <a:endParaRPr lang="en-US" dirty="0"/>
          </a:p>
        </p:txBody>
      </p:sp>
    </p:spTree>
    <p:extLst>
      <p:ext uri="{BB962C8B-B14F-4D97-AF65-F5344CB8AC3E}">
        <p14:creationId xmlns:p14="http://schemas.microsoft.com/office/powerpoint/2010/main" val="226678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Environmental DNA, or eDNA, has revolutionized how we study marine biodiversity. As organisms move through the water, they continuously shed genetic material - skin cells, scales, metabolic waste, tissue fragments. This creates a genetic 'soup' that we can filter and analyze to identify what species are present. Instead of trying to catch or observe organisms directly, we can simply collect water samples and sequence the DNA to get a comprehensive picture of the biological community. It's like taking a genetic census of the ocean.</a:t>
            </a:r>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1991905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here's the challenge - eDNA analysis starts with sample collection, and traditionally, this has been labor-intensive, weather-dependent, and frankly, quite boring work. Whether you're collecting from a stream, deploying instruments from a research vessel, or working in challenging field conditions, the sampling process requires significant personnel time and is limited by access, weather, and logistics. As the subtitle says - 'In the quest for answers, this is boring' - but it's also expensive and doesn't scale well.</a:t>
            </a:r>
          </a:p>
        </p:txBody>
      </p:sp>
      <p:sp>
        <p:nvSpPr>
          <p:cNvPr id="4" name="Slide Number Placeholder 3"/>
          <p:cNvSpPr>
            <a:spLocks noGrp="1"/>
          </p:cNvSpPr>
          <p:nvPr>
            <p:ph type="sldNum" sz="quarter" idx="5"/>
          </p:nvPr>
        </p:nvSpPr>
        <p:spPr/>
        <p:txBody>
          <a:bodyPr/>
          <a:lstStyle/>
          <a:p>
            <a:fld id="{AC3D73A8-64CC-4E41-885D-56FF3DA44E7B}" type="slidenum">
              <a:rPr lang="en-US" smtClean="0"/>
              <a:pPr/>
              <a:t>5</a:t>
            </a:fld>
            <a:endParaRPr lang="en-US" dirty="0"/>
          </a:p>
        </p:txBody>
      </p:sp>
    </p:spTree>
    <p:extLst>
      <p:ext uri="{BB962C8B-B14F-4D97-AF65-F5344CB8AC3E}">
        <p14:creationId xmlns:p14="http://schemas.microsoft.com/office/powerpoint/2010/main" val="2885124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MBARI, we've been working on this problem for over two decades with our Environmental Sample Processor, or ESP. The 2nd generation ESP was a large, sophisticated instrument designed for long-term autonomous deployments with in-situ analysis capabilities. The 3rd generation ESP pushed this further into autonomous underwater vehicles for truly mobile sampling. These instruments have enabled groundbreaking science, but they share common limitations - they're complex, expensive, and require significant expertise to deploy and maintain. While perfect for certain applications, they haven't been accessible enough for widespread adoption.</a:t>
            </a:r>
          </a:p>
          <a:p>
            <a:endParaRPr lang="en-US" dirty="0"/>
          </a:p>
          <a:p>
            <a:r>
              <a:rPr lang="en-US" dirty="0"/>
              <a:t>---</a:t>
            </a:r>
          </a:p>
          <a:p>
            <a:endParaRPr lang="en-US" dirty="0"/>
          </a:p>
          <a:p>
            <a:r>
              <a:rPr lang="en-US" dirty="0"/>
              <a:t>For almost 3 decades our team has been developing the ESP or environmental sample processor. Starting with the 2G ESP on the left and 3G ESP on the right. I am happy to discuss these instruments with folks, but I really want to hone in on their design requirements</a:t>
            </a:r>
          </a:p>
          <a:p>
            <a:endParaRPr lang="en-US" dirty="0"/>
          </a:p>
          <a:p>
            <a:r>
              <a:rPr lang="en-US" dirty="0"/>
              <a:t>Both of these instruments were designed with the idea providing in situ analytical capabilities. Where we are no longer returning samples back to the lab but instead sending back data. Moreover, functional these instruments were designed for submerged deployments in the ocean either on stationary moorings, in the case of the 2G ESP or mobile deployments on 3G ESP using AUV. </a:t>
            </a:r>
          </a:p>
          <a:p>
            <a:endParaRPr lang="en-US" dirty="0"/>
          </a:p>
          <a:p>
            <a:r>
              <a:rPr lang="en-US" dirty="0"/>
              <a:t>These are very specific requirements that enable us to ask and solve different scientific research questions. </a:t>
            </a:r>
          </a:p>
          <a:p>
            <a:endParaRPr lang="en-US" dirty="0"/>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6</a:t>
            </a:fld>
            <a:endParaRPr lang="en-US" dirty="0"/>
          </a:p>
        </p:txBody>
      </p:sp>
    </p:spTree>
    <p:extLst>
      <p:ext uri="{BB962C8B-B14F-4D97-AF65-F5344CB8AC3E}">
        <p14:creationId xmlns:p14="http://schemas.microsoft.com/office/powerpoint/2010/main" val="2282833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challenge caught the attention of our partners at the US Geological Survey, who approached us as part of their READI-Net program - the Rapid eDNA Assessment and Deployment Initiative &amp; Network. READI-Net is designed to enable early detection of invasive species through coordinated eDNA monitoring across entire watersheds. The program has six integrated components, but the key insight was that existing autonomous sampling technology was too complex and expensive for the scale of deployment they envisioned. They needed something simpler, cheaper, and more accessible.</a:t>
            </a:r>
          </a:p>
        </p:txBody>
      </p:sp>
      <p:sp>
        <p:nvSpPr>
          <p:cNvPr id="4" name="Slide Number Placeholder 3"/>
          <p:cNvSpPr>
            <a:spLocks noGrp="1"/>
          </p:cNvSpPr>
          <p:nvPr>
            <p:ph type="sldNum" sz="quarter" idx="5"/>
          </p:nvPr>
        </p:nvSpPr>
        <p:spPr/>
        <p:txBody>
          <a:bodyPr/>
          <a:lstStyle/>
          <a:p>
            <a:fld id="{AC3D73A8-64CC-4E41-885D-56FF3DA44E7B}" type="slidenum">
              <a:rPr lang="en-US" smtClean="0"/>
              <a:pPr/>
              <a:t>7</a:t>
            </a:fld>
            <a:endParaRPr lang="en-US" dirty="0"/>
          </a:p>
        </p:txBody>
      </p:sp>
    </p:spTree>
    <p:extLst>
      <p:ext uri="{BB962C8B-B14F-4D97-AF65-F5344CB8AC3E}">
        <p14:creationId xmlns:p14="http://schemas.microsoft.com/office/powerpoint/2010/main" val="2895633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went back to the drawing board with a clear set of requirements. On the hardware side, we needed something affordable enough for wide adoption, capable of collecting at least 100 samples per deployment, deployable by just two people, simple to set up and maintain, with built-in decontamination and multiple communication options while maximizing sample volume.</a:t>
            </a:r>
          </a:p>
          <a:p>
            <a:r>
              <a:rPr lang="en-US" dirty="0"/>
              <a:t>On the software side, we wanted two-way communication, simple web-based control, comprehensive data logging, both manual and scheduled sampling capabilities, and real-time instrument status monitoring. These images show the evolution from early prototypes to our current production design. The key insight was to prioritize simplicity and reliability over sophisticated capabilities.</a:t>
            </a:r>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8</a:t>
            </a:fld>
            <a:endParaRPr lang="en-US" dirty="0"/>
          </a:p>
        </p:txBody>
      </p:sp>
    </p:spTree>
    <p:extLst>
      <p:ext uri="{BB962C8B-B14F-4D97-AF65-F5344CB8AC3E}">
        <p14:creationId xmlns:p14="http://schemas.microsoft.com/office/powerpoint/2010/main" val="2529333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FIDO - the Filtering Instrument for DNA Observation. It fits in a 50cm cube, weighs less than 25kg, and can filter and preserve up to 144 eDNA samples with decontamination between each collection. The system has three main components: the carousel that holds 12 tubes of 12 filter pucks each, the robotic arm with suction cups that manipulates the pucks, and the integrated fluidics and control systems. Users access the instrument by simply lifting the lid to load pucks and replace reagents.</a:t>
            </a:r>
          </a:p>
        </p:txBody>
      </p:sp>
      <p:sp>
        <p:nvSpPr>
          <p:cNvPr id="4" name="Slide Number Placeholder 3"/>
          <p:cNvSpPr>
            <a:spLocks noGrp="1"/>
          </p:cNvSpPr>
          <p:nvPr>
            <p:ph type="sldNum" sz="quarter" idx="5"/>
          </p:nvPr>
        </p:nvSpPr>
        <p:spPr/>
        <p:txBody>
          <a:bodyPr/>
          <a:lstStyle/>
          <a:p>
            <a:fld id="{AC3D73A8-64CC-4E41-885D-56FF3DA44E7B}" type="slidenum">
              <a:rPr lang="en-US" smtClean="0"/>
              <a:pPr/>
              <a:t>9</a:t>
            </a:fld>
            <a:endParaRPr lang="en-US" dirty="0"/>
          </a:p>
        </p:txBody>
      </p:sp>
    </p:spTree>
    <p:extLst>
      <p:ext uri="{BB962C8B-B14F-4D97-AF65-F5344CB8AC3E}">
        <p14:creationId xmlns:p14="http://schemas.microsoft.com/office/powerpoint/2010/main" val="2330145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5284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386625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98392450"/>
      </p:ext>
    </p:extLst>
  </p:cSld>
  <p:clrMapOvr>
    <a:masterClrMapping/>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519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410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72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09486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25467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5/28/2025</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78315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96560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1317042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7366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452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6912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7489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2447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9253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19"/>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583279987"/>
      </p:ext>
    </p:extLst>
  </p:cSld>
  <p:clrMap bg1="lt1" tx1="dk1" bg2="lt2" tx2="dk2" accent1="accent1" accent2="accent2" accent3="accent3" accent4="accent4" accent5="accent5" accent6="accent6" hlink="hlink" folHlink="folHlink"/>
  <p:sldLayoutIdLst>
    <p:sldLayoutId id="2147483709" r:id="rId1"/>
    <p:sldLayoutId id="2147483713" r:id="rId2"/>
    <p:sldLayoutId id="2147483714" r:id="rId3"/>
    <p:sldLayoutId id="2147483649" r:id="rId4"/>
    <p:sldLayoutId id="2147483650" r:id="rId5"/>
    <p:sldLayoutId id="2147483651" r:id="rId6"/>
    <p:sldLayoutId id="2147483710" r:id="rId7"/>
    <p:sldLayoutId id="2147483711" r:id="rId8"/>
    <p:sldLayoutId id="2147483707" r:id="rId9"/>
    <p:sldLayoutId id="2147483706" r:id="rId10"/>
    <p:sldLayoutId id="2147483652" r:id="rId11"/>
    <p:sldLayoutId id="2147483705" r:id="rId12"/>
    <p:sldLayoutId id="2147483654" r:id="rId13"/>
    <p:sldLayoutId id="2147483655" r:id="rId14"/>
    <p:sldLayoutId id="2147483656" r:id="rId15"/>
    <p:sldLayoutId id="2147483657" r:id="rId16"/>
    <p:sldLayoutId id="2147483712" r:id="rId17"/>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744" userDrawn="1">
          <p15:clr>
            <a:srgbClr val="F26B43"/>
          </p15:clr>
        </p15:guide>
        <p15:guide id="4" orient="horz" pos="3888" userDrawn="1">
          <p15:clr>
            <a:srgbClr val="F26B43"/>
          </p15:clr>
        </p15:guide>
        <p15:guide id="5" pos="528" userDrawn="1">
          <p15:clr>
            <a:srgbClr val="F26B43"/>
          </p15:clr>
        </p15:guide>
        <p15:guide id="6" pos="7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7.jp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33.jp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8" Type="http://schemas.openxmlformats.org/officeDocument/2006/relationships/image" Target="../media/image47.jp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jpg"/><Relationship Id="rId12"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emf"/><Relationship Id="rId9" Type="http://schemas.openxmlformats.org/officeDocument/2006/relationships/image" Target="../media/image48.jpg"/><Relationship Id="rId1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61326C-049E-B54D-88DD-88D210F867D8}"/>
              </a:ext>
            </a:extLst>
          </p:cNvPr>
          <p:cNvSpPr>
            <a:spLocks noGrp="1"/>
          </p:cNvSpPr>
          <p:nvPr>
            <p:ph type="ctrTitle"/>
          </p:nvPr>
        </p:nvSpPr>
        <p:spPr/>
        <p:txBody>
          <a:bodyPr>
            <a:normAutofit fontScale="90000"/>
          </a:bodyPr>
          <a:lstStyle/>
          <a:p>
            <a:r>
              <a:rPr lang="en-US" dirty="0"/>
              <a:t>FIDO: A Low-Cost, Scalable Autonomous Robot</a:t>
            </a:r>
            <a:br>
              <a:rPr lang="en-US" dirty="0"/>
            </a:br>
            <a:r>
              <a:rPr lang="en-US" dirty="0"/>
              <a:t>for Environmental DNA Sampling and Preservation</a:t>
            </a:r>
          </a:p>
        </p:txBody>
      </p:sp>
      <p:sp>
        <p:nvSpPr>
          <p:cNvPr id="2" name="Text Placeholder 1">
            <a:extLst>
              <a:ext uri="{FF2B5EF4-FFF2-40B4-BE49-F238E27FC236}">
                <a16:creationId xmlns:a16="http://schemas.microsoft.com/office/drawing/2014/main" id="{132515D2-0C18-3147-8C3C-7CFF1EE4FD03}"/>
              </a:ext>
            </a:extLst>
          </p:cNvPr>
          <p:cNvSpPr>
            <a:spLocks noGrp="1"/>
          </p:cNvSpPr>
          <p:nvPr>
            <p:ph type="body" idx="1"/>
          </p:nvPr>
        </p:nvSpPr>
        <p:spPr/>
        <p:txBody>
          <a:bodyPr>
            <a:noAutofit/>
          </a:bodyPr>
          <a:lstStyle/>
          <a:p>
            <a:pPr lvl="0">
              <a:spcBef>
                <a:spcPct val="0"/>
              </a:spcBef>
              <a:defRPr/>
            </a:pPr>
            <a:r>
              <a:rPr lang="en-US" dirty="0">
                <a:solidFill>
                  <a:prstClr val="white"/>
                </a:solidFill>
                <a:latin typeface="Calibri" panose="020F0502020204030204"/>
              </a:rPr>
              <a:t>Enoch Nicholson, </a:t>
            </a:r>
            <a:r>
              <a:rPr lang="en-US" dirty="0">
                <a:solidFill>
                  <a:prstClr val="white"/>
                </a:solidFill>
                <a:latin typeface="Calibri" panose="020F0502020204030204"/>
                <a:cs typeface="+mn-cs"/>
              </a:rPr>
              <a:t>Scott Jensen, Adam Sepulveda, </a:t>
            </a:r>
            <a:r>
              <a:rPr lang="en-US" dirty="0">
                <a:solidFill>
                  <a:prstClr val="white"/>
                </a:solidFill>
                <a:latin typeface="Calibri" panose="020F0502020204030204"/>
              </a:rPr>
              <a:t>Kevan </a:t>
            </a:r>
            <a:r>
              <a:rPr lang="en-US" dirty="0" err="1">
                <a:solidFill>
                  <a:prstClr val="white"/>
                </a:solidFill>
                <a:latin typeface="Calibri" panose="020F0502020204030204"/>
              </a:rPr>
              <a:t>Yamahara</a:t>
            </a:r>
            <a:r>
              <a:rPr lang="en-US" dirty="0">
                <a:solidFill>
                  <a:prstClr val="white"/>
                </a:solidFill>
                <a:latin typeface="Calibri" panose="020F0502020204030204"/>
              </a:rPr>
              <a:t>,</a:t>
            </a:r>
            <a:r>
              <a:rPr lang="en-US" dirty="0">
                <a:solidFill>
                  <a:prstClr val="white"/>
                </a:solidFill>
                <a:latin typeface="Calibri" panose="020F0502020204030204"/>
                <a:cs typeface="+mn-cs"/>
              </a:rPr>
              <a:t> James Birch</a:t>
            </a:r>
          </a:p>
          <a:p>
            <a:pPr lvl="0">
              <a:spcBef>
                <a:spcPct val="0"/>
              </a:spcBef>
              <a:defRPr/>
            </a:pPr>
            <a:endParaRPr lang="en-US" sz="1800" dirty="0">
              <a:solidFill>
                <a:prstClr val="white"/>
              </a:solidFill>
              <a:latin typeface="Calibri" panose="020F0502020204030204"/>
              <a:cs typeface="+mn-cs"/>
            </a:endParaRPr>
          </a:p>
          <a:p>
            <a:pPr lvl="0">
              <a:spcBef>
                <a:spcPct val="0"/>
              </a:spcBef>
              <a:defRPr/>
            </a:pPr>
            <a:r>
              <a:rPr lang="en-US" sz="1800" dirty="0">
                <a:solidFill>
                  <a:prstClr val="white"/>
                </a:solidFill>
                <a:latin typeface="Calibri" panose="020F0502020204030204"/>
                <a:cs typeface="+mn-cs"/>
              </a:rPr>
              <a:t>OCEANS Brest</a:t>
            </a:r>
          </a:p>
          <a:p>
            <a:pPr lvl="0">
              <a:spcBef>
                <a:spcPct val="0"/>
              </a:spcBef>
              <a:defRPr/>
            </a:pPr>
            <a:r>
              <a:rPr lang="en-US" sz="1800" dirty="0">
                <a:solidFill>
                  <a:prstClr val="white"/>
                </a:solidFill>
                <a:latin typeface="Calibri" panose="020F0502020204030204"/>
                <a:cs typeface="+mn-cs"/>
              </a:rPr>
              <a:t>June 18</a:t>
            </a:r>
            <a:r>
              <a:rPr lang="en-US" sz="1800" baseline="30000" dirty="0">
                <a:solidFill>
                  <a:prstClr val="white"/>
                </a:solidFill>
                <a:latin typeface="Calibri" panose="020F0502020204030204"/>
                <a:cs typeface="+mn-cs"/>
              </a:rPr>
              <a:t>th</a:t>
            </a:r>
            <a:r>
              <a:rPr lang="en-US" sz="1800" dirty="0">
                <a:solidFill>
                  <a:prstClr val="white"/>
                </a:solidFill>
                <a:latin typeface="Calibri" panose="020F0502020204030204"/>
                <a:cs typeface="+mn-cs"/>
              </a:rPr>
              <a:t>, 2025 </a:t>
            </a:r>
          </a:p>
        </p:txBody>
      </p:sp>
    </p:spTree>
    <p:extLst>
      <p:ext uri="{BB962C8B-B14F-4D97-AF65-F5344CB8AC3E}">
        <p14:creationId xmlns:p14="http://schemas.microsoft.com/office/powerpoint/2010/main" val="2988172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Instrument Overview</a:t>
            </a:r>
          </a:p>
        </p:txBody>
      </p:sp>
      <p:sp>
        <p:nvSpPr>
          <p:cNvPr id="3" name="Content Placeholder 2">
            <a:extLst>
              <a:ext uri="{FF2B5EF4-FFF2-40B4-BE49-F238E27FC236}">
                <a16:creationId xmlns:a16="http://schemas.microsoft.com/office/drawing/2014/main" id="{D90260DC-6206-4F5C-A64C-F264403BDE16}"/>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01C799E0-730F-4A21-A079-90B7B8A93C13}"/>
              </a:ext>
            </a:extLst>
          </p:cNvPr>
          <p:cNvSpPr>
            <a:spLocks noGrp="1"/>
          </p:cNvSpPr>
          <p:nvPr>
            <p:ph sz="half" idx="2"/>
          </p:nvPr>
        </p:nvSpPr>
        <p:spPr/>
        <p:txBody>
          <a:bodyPr/>
          <a:lstStyle/>
          <a:p>
            <a:endParaRPr lang="en-US"/>
          </a:p>
        </p:txBody>
      </p:sp>
      <p:sp>
        <p:nvSpPr>
          <p:cNvPr id="6" name="Rectangle 5">
            <a:extLst>
              <a:ext uri="{FF2B5EF4-FFF2-40B4-BE49-F238E27FC236}">
                <a16:creationId xmlns:a16="http://schemas.microsoft.com/office/drawing/2014/main" id="{54FB9793-FFF4-4148-9443-4A1CA256A5AE}"/>
              </a:ext>
            </a:extLst>
          </p:cNvPr>
          <p:cNvSpPr/>
          <p:nvPr/>
        </p:nvSpPr>
        <p:spPr>
          <a:xfrm>
            <a:off x="584886" y="1112108"/>
            <a:ext cx="11096368" cy="4989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Operational Video</a:t>
            </a:r>
          </a:p>
        </p:txBody>
      </p:sp>
    </p:spTree>
    <p:extLst>
      <p:ext uri="{BB962C8B-B14F-4D97-AF65-F5344CB8AC3E}">
        <p14:creationId xmlns:p14="http://schemas.microsoft.com/office/powerpoint/2010/main" val="122611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Pucks</a:t>
            </a:r>
          </a:p>
        </p:txBody>
      </p:sp>
      <p:pic>
        <p:nvPicPr>
          <p:cNvPr id="7" name="Content Placeholder 6">
            <a:extLst>
              <a:ext uri="{FF2B5EF4-FFF2-40B4-BE49-F238E27FC236}">
                <a16:creationId xmlns:a16="http://schemas.microsoft.com/office/drawing/2014/main" id="{CD53E1FE-E8CE-438E-A009-EE29779568F0}"/>
              </a:ext>
            </a:extLst>
          </p:cNvPr>
          <p:cNvPicPr>
            <a:picLocks noGrp="1" noChangeAspect="1"/>
          </p:cNvPicPr>
          <p:nvPr>
            <p:ph sz="half" idx="1"/>
          </p:nvPr>
        </p:nvPicPr>
        <p:blipFill>
          <a:blip r:embed="rId3"/>
          <a:stretch>
            <a:fillRect/>
          </a:stretch>
        </p:blipFill>
        <p:spPr>
          <a:xfrm>
            <a:off x="533400" y="2341222"/>
            <a:ext cx="5181600" cy="2385106"/>
          </a:xfrm>
        </p:spPr>
      </p:pic>
      <p:pic>
        <p:nvPicPr>
          <p:cNvPr id="9" name="Google Shape;176;p8">
            <a:extLst>
              <a:ext uri="{FF2B5EF4-FFF2-40B4-BE49-F238E27FC236}">
                <a16:creationId xmlns:a16="http://schemas.microsoft.com/office/drawing/2014/main" id="{EDB920DD-AB8B-418A-9493-9F57C14CB410}"/>
              </a:ext>
            </a:extLst>
          </p:cNvPr>
          <p:cNvPicPr preferRelativeResize="0"/>
          <p:nvPr/>
        </p:nvPicPr>
        <p:blipFill rotWithShape="1">
          <a:blip r:embed="rId4">
            <a:alphaModFix/>
          </a:blip>
          <a:srcRect/>
          <a:stretch/>
        </p:blipFill>
        <p:spPr>
          <a:xfrm>
            <a:off x="5894768" y="815547"/>
            <a:ext cx="5763832" cy="4819204"/>
          </a:xfrm>
          <a:prstGeom prst="rect">
            <a:avLst/>
          </a:prstGeom>
          <a:noFill/>
          <a:ln>
            <a:noFill/>
          </a:ln>
          <a:effectLst>
            <a:outerShdw blurRad="292100" dist="139700" dir="2700000" algn="tl" rotWithShape="0">
              <a:srgbClr val="333333">
                <a:alpha val="64705"/>
              </a:srgbClr>
            </a:outerShdw>
          </a:effectLst>
        </p:spPr>
      </p:pic>
    </p:spTree>
    <p:extLst>
      <p:ext uri="{BB962C8B-B14F-4D97-AF65-F5344CB8AC3E}">
        <p14:creationId xmlns:p14="http://schemas.microsoft.com/office/powerpoint/2010/main" val="346092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6923F37-E5B4-4471-A608-E75BFC851881}"/>
              </a:ext>
            </a:extLst>
          </p:cNvPr>
          <p:cNvPicPr>
            <a:picLocks noGrp="1" noChangeAspect="1"/>
          </p:cNvPicPr>
          <p:nvPr>
            <p:ph idx="1"/>
          </p:nvPr>
        </p:nvPicPr>
        <p:blipFill rotWithShape="1">
          <a:blip r:embed="rId3"/>
          <a:srcRect l="11642" t="3080" r="5747" b="6913"/>
          <a:stretch/>
        </p:blipFill>
        <p:spPr>
          <a:xfrm>
            <a:off x="618721" y="1246575"/>
            <a:ext cx="7774608" cy="4764788"/>
          </a:xfrm>
        </p:spPr>
      </p:pic>
      <p:sp>
        <p:nvSpPr>
          <p:cNvPr id="2" name="Title 1">
            <a:extLst>
              <a:ext uri="{FF2B5EF4-FFF2-40B4-BE49-F238E27FC236}">
                <a16:creationId xmlns:a16="http://schemas.microsoft.com/office/drawing/2014/main" id="{5ECCD7C1-A095-4F11-B3CD-7DD19D851A75}"/>
              </a:ext>
            </a:extLst>
          </p:cNvPr>
          <p:cNvSpPr>
            <a:spLocks noGrp="1"/>
          </p:cNvSpPr>
          <p:nvPr>
            <p:ph type="title"/>
          </p:nvPr>
        </p:nvSpPr>
        <p:spPr/>
        <p:txBody>
          <a:bodyPr/>
          <a:lstStyle/>
          <a:p>
            <a:r>
              <a:rPr lang="en-US" dirty="0"/>
              <a:t>FIDO: Fluid System &amp; Reagents</a:t>
            </a:r>
          </a:p>
        </p:txBody>
      </p:sp>
      <p:pic>
        <p:nvPicPr>
          <p:cNvPr id="4" name="Content Placeholder 7">
            <a:extLst>
              <a:ext uri="{FF2B5EF4-FFF2-40B4-BE49-F238E27FC236}">
                <a16:creationId xmlns:a16="http://schemas.microsoft.com/office/drawing/2014/main" id="{5606B7C7-89A9-4F65-9886-D1C6D225AA2C}"/>
              </a:ext>
            </a:extLst>
          </p:cNvPr>
          <p:cNvPicPr>
            <a:picLocks noChangeAspect="1"/>
          </p:cNvPicPr>
          <p:nvPr/>
        </p:nvPicPr>
        <p:blipFill>
          <a:blip r:embed="rId4"/>
          <a:stretch>
            <a:fillRect/>
          </a:stretch>
        </p:blipFill>
        <p:spPr>
          <a:xfrm>
            <a:off x="8691131" y="188980"/>
            <a:ext cx="3400142" cy="3240020"/>
          </a:xfrm>
          <a:prstGeom prst="rect">
            <a:avLst/>
          </a:prstGeom>
        </p:spPr>
      </p:pic>
      <p:pic>
        <p:nvPicPr>
          <p:cNvPr id="5" name="Content Placeholder 9">
            <a:extLst>
              <a:ext uri="{FF2B5EF4-FFF2-40B4-BE49-F238E27FC236}">
                <a16:creationId xmlns:a16="http://schemas.microsoft.com/office/drawing/2014/main" id="{D6969A47-E9B1-4BEC-B8C7-04EAD4FE8697}"/>
              </a:ext>
            </a:extLst>
          </p:cNvPr>
          <p:cNvPicPr>
            <a:picLocks noChangeAspect="1"/>
          </p:cNvPicPr>
          <p:nvPr/>
        </p:nvPicPr>
        <p:blipFill>
          <a:blip r:embed="rId5"/>
          <a:stretch>
            <a:fillRect/>
          </a:stretch>
        </p:blipFill>
        <p:spPr>
          <a:xfrm>
            <a:off x="8691131" y="3509318"/>
            <a:ext cx="3400144" cy="3303791"/>
          </a:xfrm>
          <a:prstGeom prst="rect">
            <a:avLst/>
          </a:prstGeom>
        </p:spPr>
      </p:pic>
    </p:spTree>
    <p:extLst>
      <p:ext uri="{BB962C8B-B14F-4D97-AF65-F5344CB8AC3E}">
        <p14:creationId xmlns:p14="http://schemas.microsoft.com/office/powerpoint/2010/main" val="2716375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61A3-2C36-4EBB-9D9D-D4619E09E88B}"/>
              </a:ext>
            </a:extLst>
          </p:cNvPr>
          <p:cNvSpPr>
            <a:spLocks noGrp="1"/>
          </p:cNvSpPr>
          <p:nvPr>
            <p:ph type="title"/>
          </p:nvPr>
        </p:nvSpPr>
        <p:spPr/>
        <p:txBody>
          <a:bodyPr/>
          <a:lstStyle/>
          <a:p>
            <a:r>
              <a:rPr lang="en-US" dirty="0"/>
              <a:t>FIDO: System Architecture</a:t>
            </a:r>
          </a:p>
        </p:txBody>
      </p:sp>
      <p:pic>
        <p:nvPicPr>
          <p:cNvPr id="6" name="Content Placeholder 5">
            <a:extLst>
              <a:ext uri="{FF2B5EF4-FFF2-40B4-BE49-F238E27FC236}">
                <a16:creationId xmlns:a16="http://schemas.microsoft.com/office/drawing/2014/main" id="{83A94471-1088-4B31-861D-A6DF94CF70B2}"/>
              </a:ext>
            </a:extLst>
          </p:cNvPr>
          <p:cNvPicPr>
            <a:picLocks noGrp="1" noChangeAspect="1"/>
          </p:cNvPicPr>
          <p:nvPr>
            <p:ph idx="1"/>
          </p:nvPr>
        </p:nvPicPr>
        <p:blipFill>
          <a:blip r:embed="rId3"/>
          <a:stretch>
            <a:fillRect/>
          </a:stretch>
        </p:blipFill>
        <p:spPr>
          <a:xfrm>
            <a:off x="1541511" y="1203325"/>
            <a:ext cx="9108978" cy="4795838"/>
          </a:xfrm>
        </p:spPr>
      </p:pic>
      <p:sp>
        <p:nvSpPr>
          <p:cNvPr id="4" name="Subtitle 3">
            <a:extLst>
              <a:ext uri="{FF2B5EF4-FFF2-40B4-BE49-F238E27FC236}">
                <a16:creationId xmlns:a16="http://schemas.microsoft.com/office/drawing/2014/main" id="{D27B5995-2447-4A90-9BA3-7F677DFC8189}"/>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50858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81B9F-FE93-4796-95DD-8EBBF9C381A7}"/>
              </a:ext>
            </a:extLst>
          </p:cNvPr>
          <p:cNvSpPr>
            <a:spLocks noGrp="1"/>
          </p:cNvSpPr>
          <p:nvPr>
            <p:ph type="title"/>
          </p:nvPr>
        </p:nvSpPr>
        <p:spPr/>
        <p:txBody>
          <a:bodyPr/>
          <a:lstStyle/>
          <a:p>
            <a:r>
              <a:rPr lang="en-US" dirty="0"/>
              <a:t>FIDO: GUI Control</a:t>
            </a:r>
          </a:p>
        </p:txBody>
      </p:sp>
      <p:pic>
        <p:nvPicPr>
          <p:cNvPr id="6" name="FIDO_GUI">
            <a:hlinkClick r:id="" action="ppaction://media"/>
            <a:extLst>
              <a:ext uri="{FF2B5EF4-FFF2-40B4-BE49-F238E27FC236}">
                <a16:creationId xmlns:a16="http://schemas.microsoft.com/office/drawing/2014/main" id="{E4D4952A-8B16-6B69-B5F9-15720FFFA635}"/>
              </a:ext>
            </a:extLst>
          </p:cNvPr>
          <p:cNvPicPr>
            <a:picLocks noChangeAspect="1"/>
          </p:cNvPicPr>
          <p:nvPr/>
        </p:nvPicPr>
        <p:blipFill>
          <a:blip r:embed="rId3"/>
          <a:srcRect l="22366" r="22382"/>
          <a:stretch/>
        </p:blipFill>
        <p:spPr>
          <a:xfrm>
            <a:off x="6305196" y="1050811"/>
            <a:ext cx="5048604" cy="5139767"/>
          </a:xfrm>
          <a:prstGeom prst="rect">
            <a:avLst/>
          </a:prstGeom>
        </p:spPr>
      </p:pic>
      <p:pic>
        <p:nvPicPr>
          <p:cNvPr id="7" name="Picture 6">
            <a:extLst>
              <a:ext uri="{FF2B5EF4-FFF2-40B4-BE49-F238E27FC236}">
                <a16:creationId xmlns:a16="http://schemas.microsoft.com/office/drawing/2014/main" id="{BD7B87A7-A59B-BB83-DFF4-F5D110A3CCFA}"/>
              </a:ext>
            </a:extLst>
          </p:cNvPr>
          <p:cNvPicPr>
            <a:picLocks noChangeAspect="1"/>
          </p:cNvPicPr>
          <p:nvPr/>
        </p:nvPicPr>
        <p:blipFill>
          <a:blip r:embed="rId4"/>
          <a:stretch>
            <a:fillRect/>
          </a:stretch>
        </p:blipFill>
        <p:spPr>
          <a:xfrm>
            <a:off x="654930" y="1050811"/>
            <a:ext cx="5364870" cy="5132002"/>
          </a:xfrm>
          <a:prstGeom prst="rect">
            <a:avLst/>
          </a:prstGeom>
        </p:spPr>
      </p:pic>
    </p:spTree>
    <p:extLst>
      <p:ext uri="{BB962C8B-B14F-4D97-AF65-F5344CB8AC3E}">
        <p14:creationId xmlns:p14="http://schemas.microsoft.com/office/powerpoint/2010/main" val="2638046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System Costs &amp; Manufacturing</a:t>
            </a:r>
          </a:p>
        </p:txBody>
      </p:sp>
      <p:pic>
        <p:nvPicPr>
          <p:cNvPr id="7" name="Content Placeholder 6">
            <a:extLst>
              <a:ext uri="{FF2B5EF4-FFF2-40B4-BE49-F238E27FC236}">
                <a16:creationId xmlns:a16="http://schemas.microsoft.com/office/drawing/2014/main" id="{2FBC522B-9B29-4E68-BDEF-C7D6D70CED95}"/>
              </a:ext>
            </a:extLst>
          </p:cNvPr>
          <p:cNvPicPr>
            <a:picLocks noGrp="1" noChangeAspect="1"/>
          </p:cNvPicPr>
          <p:nvPr>
            <p:ph sz="half" idx="1"/>
          </p:nvPr>
        </p:nvPicPr>
        <p:blipFill>
          <a:blip r:embed="rId3"/>
          <a:stretch>
            <a:fillRect/>
          </a:stretch>
        </p:blipFill>
        <p:spPr>
          <a:xfrm>
            <a:off x="838200" y="1690135"/>
            <a:ext cx="5181600" cy="3687280"/>
          </a:xfrm>
        </p:spPr>
      </p:pic>
      <p:pic>
        <p:nvPicPr>
          <p:cNvPr id="9" name="Picture 8">
            <a:extLst>
              <a:ext uri="{FF2B5EF4-FFF2-40B4-BE49-F238E27FC236}">
                <a16:creationId xmlns:a16="http://schemas.microsoft.com/office/drawing/2014/main" id="{9E33A3C1-056D-4C5D-9D12-9ABD4B295C8D}"/>
              </a:ext>
            </a:extLst>
          </p:cNvPr>
          <p:cNvPicPr>
            <a:picLocks noChangeAspect="1"/>
          </p:cNvPicPr>
          <p:nvPr/>
        </p:nvPicPr>
        <p:blipFill rotWithShape="1">
          <a:blip r:embed="rId4"/>
          <a:srcRect t="12637" b="22253"/>
          <a:stretch/>
        </p:blipFill>
        <p:spPr>
          <a:xfrm>
            <a:off x="6890495" y="3895180"/>
            <a:ext cx="4831871" cy="2367815"/>
          </a:xfrm>
          <a:prstGeom prst="rect">
            <a:avLst/>
          </a:prstGeom>
        </p:spPr>
      </p:pic>
      <p:pic>
        <p:nvPicPr>
          <p:cNvPr id="11" name="Picture 10">
            <a:extLst>
              <a:ext uri="{FF2B5EF4-FFF2-40B4-BE49-F238E27FC236}">
                <a16:creationId xmlns:a16="http://schemas.microsoft.com/office/drawing/2014/main" id="{34EAB1B1-7CD0-467D-A794-00E8420E4172}"/>
              </a:ext>
            </a:extLst>
          </p:cNvPr>
          <p:cNvPicPr>
            <a:picLocks noChangeAspect="1"/>
          </p:cNvPicPr>
          <p:nvPr/>
        </p:nvPicPr>
        <p:blipFill rotWithShape="1">
          <a:blip r:embed="rId5"/>
          <a:srcRect t="10816" r="46972" b="51574"/>
          <a:stretch/>
        </p:blipFill>
        <p:spPr>
          <a:xfrm>
            <a:off x="6890494" y="1144977"/>
            <a:ext cx="4831871" cy="2579262"/>
          </a:xfrm>
          <a:prstGeom prst="rect">
            <a:avLst/>
          </a:prstGeom>
        </p:spPr>
      </p:pic>
    </p:spTree>
    <p:extLst>
      <p:ext uri="{BB962C8B-B14F-4D97-AF65-F5344CB8AC3E}">
        <p14:creationId xmlns:p14="http://schemas.microsoft.com/office/powerpoint/2010/main" val="1849081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Laboratory Work</a:t>
            </a:r>
          </a:p>
        </p:txBody>
      </p:sp>
      <p:pic>
        <p:nvPicPr>
          <p:cNvPr id="11" name="Picture 10">
            <a:extLst>
              <a:ext uri="{FF2B5EF4-FFF2-40B4-BE49-F238E27FC236}">
                <a16:creationId xmlns:a16="http://schemas.microsoft.com/office/drawing/2014/main" id="{A8974A5E-BB9A-4BE5-BDFE-4529F1307E7D}"/>
              </a:ext>
            </a:extLst>
          </p:cNvPr>
          <p:cNvPicPr>
            <a:picLocks noChangeAspect="1"/>
          </p:cNvPicPr>
          <p:nvPr/>
        </p:nvPicPr>
        <p:blipFill>
          <a:blip r:embed="rId3"/>
          <a:stretch>
            <a:fillRect/>
          </a:stretch>
        </p:blipFill>
        <p:spPr>
          <a:xfrm>
            <a:off x="341555" y="1558089"/>
            <a:ext cx="5754208" cy="4099188"/>
          </a:xfrm>
          <a:prstGeom prst="rect">
            <a:avLst/>
          </a:prstGeom>
        </p:spPr>
      </p:pic>
      <p:pic>
        <p:nvPicPr>
          <p:cNvPr id="12" name="Picture 11">
            <a:extLst>
              <a:ext uri="{FF2B5EF4-FFF2-40B4-BE49-F238E27FC236}">
                <a16:creationId xmlns:a16="http://schemas.microsoft.com/office/drawing/2014/main" id="{F52B5C78-3690-4565-AAFC-727E81791FE1}"/>
              </a:ext>
            </a:extLst>
          </p:cNvPr>
          <p:cNvPicPr>
            <a:picLocks noChangeAspect="1"/>
          </p:cNvPicPr>
          <p:nvPr/>
        </p:nvPicPr>
        <p:blipFill>
          <a:blip r:embed="rId4"/>
          <a:stretch>
            <a:fillRect/>
          </a:stretch>
        </p:blipFill>
        <p:spPr>
          <a:xfrm>
            <a:off x="6746786" y="1726129"/>
            <a:ext cx="5205079" cy="3708000"/>
          </a:xfrm>
          <a:prstGeom prst="rect">
            <a:avLst/>
          </a:prstGeom>
        </p:spPr>
      </p:pic>
      <p:sp>
        <p:nvSpPr>
          <p:cNvPr id="13" name="TextBox 12">
            <a:extLst>
              <a:ext uri="{FF2B5EF4-FFF2-40B4-BE49-F238E27FC236}">
                <a16:creationId xmlns:a16="http://schemas.microsoft.com/office/drawing/2014/main" id="{AE74C124-C8A8-4D85-8FBF-56C3AAF30CC9}"/>
              </a:ext>
            </a:extLst>
          </p:cNvPr>
          <p:cNvSpPr txBox="1"/>
          <p:nvPr/>
        </p:nvSpPr>
        <p:spPr>
          <a:xfrm>
            <a:off x="1286568" y="1331203"/>
            <a:ext cx="3357650" cy="369332"/>
          </a:xfrm>
          <a:prstGeom prst="rect">
            <a:avLst/>
          </a:prstGeom>
          <a:noFill/>
        </p:spPr>
        <p:txBody>
          <a:bodyPr wrap="none" rtlCol="0">
            <a:spAutoFit/>
          </a:bodyPr>
          <a:lstStyle/>
          <a:p>
            <a:r>
              <a:rPr lang="en-US" dirty="0" err="1"/>
              <a:t>dPCR</a:t>
            </a:r>
            <a:r>
              <a:rPr lang="en-US" dirty="0"/>
              <a:t> Anchovy and Rainbow Trout</a:t>
            </a:r>
          </a:p>
        </p:txBody>
      </p:sp>
      <p:sp>
        <p:nvSpPr>
          <p:cNvPr id="14" name="TextBox 13">
            <a:extLst>
              <a:ext uri="{FF2B5EF4-FFF2-40B4-BE49-F238E27FC236}">
                <a16:creationId xmlns:a16="http://schemas.microsoft.com/office/drawing/2014/main" id="{E1DC47B3-D5B4-4F37-B806-559D19AD75C1}"/>
              </a:ext>
            </a:extLst>
          </p:cNvPr>
          <p:cNvSpPr txBox="1"/>
          <p:nvPr/>
        </p:nvSpPr>
        <p:spPr>
          <a:xfrm>
            <a:off x="8344736" y="1319829"/>
            <a:ext cx="1531510" cy="369332"/>
          </a:xfrm>
          <a:prstGeom prst="rect">
            <a:avLst/>
          </a:prstGeom>
          <a:noFill/>
        </p:spPr>
        <p:txBody>
          <a:bodyPr wrap="none" rtlCol="0">
            <a:spAutoFit/>
          </a:bodyPr>
          <a:lstStyle/>
          <a:p>
            <a:r>
              <a:rPr lang="en-US" dirty="0"/>
              <a:t>qPCR Anchovy</a:t>
            </a:r>
          </a:p>
        </p:txBody>
      </p:sp>
    </p:spTree>
    <p:extLst>
      <p:ext uri="{BB962C8B-B14F-4D97-AF65-F5344CB8AC3E}">
        <p14:creationId xmlns:p14="http://schemas.microsoft.com/office/powerpoint/2010/main" val="109335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Field Tests</a:t>
            </a:r>
          </a:p>
        </p:txBody>
      </p:sp>
      <p:pic>
        <p:nvPicPr>
          <p:cNvPr id="6" name="Picture 5">
            <a:extLst>
              <a:ext uri="{FF2B5EF4-FFF2-40B4-BE49-F238E27FC236}">
                <a16:creationId xmlns:a16="http://schemas.microsoft.com/office/drawing/2014/main" id="{0FFEC156-10B5-4E56-9D3A-66C49EA96286}"/>
              </a:ext>
            </a:extLst>
          </p:cNvPr>
          <p:cNvPicPr>
            <a:picLocks noChangeAspect="1"/>
          </p:cNvPicPr>
          <p:nvPr/>
        </p:nvPicPr>
        <p:blipFill>
          <a:blip r:embed="rId3"/>
          <a:srcRect t="3208" b="14972"/>
          <a:stretch/>
        </p:blipFill>
        <p:spPr>
          <a:xfrm>
            <a:off x="6645617" y="3761926"/>
            <a:ext cx="4586704" cy="211096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052E6FB2-5E04-4A19-BAD7-EBBF9FCCF471}"/>
              </a:ext>
            </a:extLst>
          </p:cNvPr>
          <p:cNvPicPr>
            <a:picLocks noChangeAspect="1"/>
          </p:cNvPicPr>
          <p:nvPr/>
        </p:nvPicPr>
        <p:blipFill>
          <a:blip r:embed="rId4"/>
          <a:srcRect l="10826" t="11482" r="4754" b="16562"/>
          <a:stretch/>
        </p:blipFill>
        <p:spPr>
          <a:xfrm>
            <a:off x="8989547" y="1033203"/>
            <a:ext cx="2208217" cy="250955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AE8C5C69-5209-4A54-805B-0C890C063B95}"/>
              </a:ext>
            </a:extLst>
          </p:cNvPr>
          <p:cNvPicPr>
            <a:picLocks noChangeAspect="1"/>
          </p:cNvPicPr>
          <p:nvPr/>
        </p:nvPicPr>
        <p:blipFill>
          <a:blip r:embed="rId5"/>
          <a:srcRect l="2307" t="20866" r="8518"/>
          <a:stretch/>
        </p:blipFill>
        <p:spPr>
          <a:xfrm>
            <a:off x="6622044" y="1033008"/>
            <a:ext cx="2121084" cy="250967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C47A09E-50C6-4F99-960E-64767D7F3307}"/>
              </a:ext>
            </a:extLst>
          </p:cNvPr>
          <p:cNvSpPr txBox="1"/>
          <p:nvPr/>
        </p:nvSpPr>
        <p:spPr>
          <a:xfrm>
            <a:off x="6951612" y="6110154"/>
            <a:ext cx="3583032" cy="369332"/>
          </a:xfrm>
          <a:prstGeom prst="rect">
            <a:avLst/>
          </a:prstGeom>
          <a:noFill/>
        </p:spPr>
        <p:txBody>
          <a:bodyPr wrap="none" rtlCol="0">
            <a:spAutoFit/>
          </a:bodyPr>
          <a:lstStyle/>
          <a:p>
            <a:r>
              <a:rPr lang="en-US" dirty="0"/>
              <a:t>Integration on-board RSV </a:t>
            </a:r>
            <a:r>
              <a:rPr lang="en-US" dirty="0" err="1"/>
              <a:t>Nuyina</a:t>
            </a:r>
            <a:endParaRPr lang="en-US" dirty="0"/>
          </a:p>
        </p:txBody>
      </p:sp>
      <p:pic>
        <p:nvPicPr>
          <p:cNvPr id="11" name="Picture 10">
            <a:extLst>
              <a:ext uri="{FF2B5EF4-FFF2-40B4-BE49-F238E27FC236}">
                <a16:creationId xmlns:a16="http://schemas.microsoft.com/office/drawing/2014/main" id="{10D5474E-52B9-4104-8EC3-4284468EAE2D}"/>
              </a:ext>
            </a:extLst>
          </p:cNvPr>
          <p:cNvPicPr>
            <a:picLocks noChangeAspect="1"/>
          </p:cNvPicPr>
          <p:nvPr/>
        </p:nvPicPr>
        <p:blipFill rotWithShape="1">
          <a:blip r:embed="rId6"/>
          <a:srcRect l="9419" r="13409" b="4756"/>
          <a:stretch/>
        </p:blipFill>
        <p:spPr>
          <a:xfrm>
            <a:off x="803587" y="1033203"/>
            <a:ext cx="5292413" cy="4898857"/>
          </a:xfrm>
          <a:prstGeom prst="rect">
            <a:avLst/>
          </a:prstGeom>
        </p:spPr>
      </p:pic>
    </p:spTree>
    <p:extLst>
      <p:ext uri="{BB962C8B-B14F-4D97-AF65-F5344CB8AC3E}">
        <p14:creationId xmlns:p14="http://schemas.microsoft.com/office/powerpoint/2010/main" val="1765149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3F22-2CF2-4B70-9B75-2A8540EE421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636BDB52-131E-4057-94DA-1655D0DF77FC}"/>
              </a:ext>
            </a:extLst>
          </p:cNvPr>
          <p:cNvSpPr>
            <a:spLocks noGrp="1"/>
          </p:cNvSpPr>
          <p:nvPr>
            <p:ph sz="half" idx="1"/>
          </p:nvPr>
        </p:nvSpPr>
        <p:spPr>
          <a:xfrm>
            <a:off x="679808" y="1079911"/>
            <a:ext cx="5388429" cy="4562253"/>
          </a:xfrm>
        </p:spPr>
        <p:txBody>
          <a:bodyPr/>
          <a:lstStyle/>
          <a:p>
            <a:r>
              <a:rPr lang="en-US" dirty="0"/>
              <a:t>Validation is continuing </a:t>
            </a:r>
          </a:p>
          <a:p>
            <a:r>
              <a:rPr lang="en-US" dirty="0"/>
              <a:t>10 production units are currently being built</a:t>
            </a:r>
          </a:p>
          <a:p>
            <a:r>
              <a:rPr lang="en-US" dirty="0"/>
              <a:t>Open to collaborate on field deployments</a:t>
            </a:r>
          </a:p>
          <a:p>
            <a:r>
              <a:rPr lang="en-US" dirty="0"/>
              <a:t>Looking to license to commercial vendor</a:t>
            </a:r>
          </a:p>
          <a:p>
            <a:pPr lvl="1"/>
            <a:endParaRPr lang="en-US" dirty="0"/>
          </a:p>
        </p:txBody>
      </p:sp>
      <p:pic>
        <p:nvPicPr>
          <p:cNvPr id="5" name="Picture 4">
            <a:extLst>
              <a:ext uri="{FF2B5EF4-FFF2-40B4-BE49-F238E27FC236}">
                <a16:creationId xmlns:a16="http://schemas.microsoft.com/office/drawing/2014/main" id="{C4AFD362-F225-46A3-B964-E167E0AFF78A}"/>
              </a:ext>
            </a:extLst>
          </p:cNvPr>
          <p:cNvPicPr>
            <a:picLocks noChangeAspect="1"/>
          </p:cNvPicPr>
          <p:nvPr/>
        </p:nvPicPr>
        <p:blipFill>
          <a:blip r:embed="rId3"/>
          <a:stretch>
            <a:fillRect/>
          </a:stretch>
        </p:blipFill>
        <p:spPr>
          <a:xfrm>
            <a:off x="7016316" y="510139"/>
            <a:ext cx="4337484" cy="5760720"/>
          </a:xfrm>
          <a:prstGeom prst="rect">
            <a:avLst/>
          </a:prstGeom>
        </p:spPr>
      </p:pic>
      <p:pic>
        <p:nvPicPr>
          <p:cNvPr id="7" name="Picture 6">
            <a:extLst>
              <a:ext uri="{FF2B5EF4-FFF2-40B4-BE49-F238E27FC236}">
                <a16:creationId xmlns:a16="http://schemas.microsoft.com/office/drawing/2014/main" id="{1AE7C4E9-AC7D-479F-A1FF-C377A90203C8}"/>
              </a:ext>
            </a:extLst>
          </p:cNvPr>
          <p:cNvPicPr>
            <a:picLocks noChangeAspect="1"/>
          </p:cNvPicPr>
          <p:nvPr/>
        </p:nvPicPr>
        <p:blipFill rotWithShape="1">
          <a:blip r:embed="rId4"/>
          <a:srcRect b="17851"/>
          <a:stretch/>
        </p:blipFill>
        <p:spPr>
          <a:xfrm>
            <a:off x="706870" y="2890355"/>
            <a:ext cx="5465332" cy="3380504"/>
          </a:xfrm>
          <a:prstGeom prst="rect">
            <a:avLst/>
          </a:prstGeom>
        </p:spPr>
      </p:pic>
    </p:spTree>
    <p:extLst>
      <p:ext uri="{BB962C8B-B14F-4D97-AF65-F5344CB8AC3E}">
        <p14:creationId xmlns:p14="http://schemas.microsoft.com/office/powerpoint/2010/main" val="2011174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07FA-4429-44AF-BEF9-F62AC31AD8C0}"/>
              </a:ext>
            </a:extLst>
          </p:cNvPr>
          <p:cNvSpPr>
            <a:spLocks noGrp="1"/>
          </p:cNvSpPr>
          <p:nvPr>
            <p:ph type="title"/>
          </p:nvPr>
        </p:nvSpPr>
        <p:spPr/>
        <p:txBody>
          <a:bodyPr/>
          <a:lstStyle/>
          <a:p>
            <a:r>
              <a:rPr lang="en-US" dirty="0"/>
              <a:t>Acknowledgments</a:t>
            </a:r>
          </a:p>
        </p:txBody>
      </p:sp>
      <p:pic>
        <p:nvPicPr>
          <p:cNvPr id="5" name="Picture 4">
            <a:extLst>
              <a:ext uri="{FF2B5EF4-FFF2-40B4-BE49-F238E27FC236}">
                <a16:creationId xmlns:a16="http://schemas.microsoft.com/office/drawing/2014/main" id="{43E77DAB-240F-4058-85BE-2D7E647682E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19412" y="4740762"/>
            <a:ext cx="3367063" cy="1273076"/>
          </a:xfrm>
          <a:prstGeom prst="rect">
            <a:avLst/>
          </a:prstGeom>
        </p:spPr>
      </p:pic>
      <p:pic>
        <p:nvPicPr>
          <p:cNvPr id="6" name="Picture 5" descr="MBARI_logo+type.eps">
            <a:extLst>
              <a:ext uri="{FF2B5EF4-FFF2-40B4-BE49-F238E27FC236}">
                <a16:creationId xmlns:a16="http://schemas.microsoft.com/office/drawing/2014/main" id="{1D894C9E-7A71-4564-8D25-AAE2000E99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9398" y="4978232"/>
            <a:ext cx="2665760" cy="990600"/>
          </a:xfrm>
          <a:prstGeom prst="rect">
            <a:avLst/>
          </a:prstGeom>
        </p:spPr>
      </p:pic>
      <p:pic>
        <p:nvPicPr>
          <p:cNvPr id="7" name="Picture 6">
            <a:extLst>
              <a:ext uri="{FF2B5EF4-FFF2-40B4-BE49-F238E27FC236}">
                <a16:creationId xmlns:a16="http://schemas.microsoft.com/office/drawing/2014/main" id="{F7039203-3024-4581-BA4C-F3C8566C34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52183" y="4740762"/>
            <a:ext cx="2741871" cy="1011065"/>
          </a:xfrm>
          <a:prstGeom prst="rect">
            <a:avLst/>
          </a:prstGeom>
        </p:spPr>
      </p:pic>
      <p:pic>
        <p:nvPicPr>
          <p:cNvPr id="9" name="Picture 8">
            <a:extLst>
              <a:ext uri="{FF2B5EF4-FFF2-40B4-BE49-F238E27FC236}">
                <a16:creationId xmlns:a16="http://schemas.microsoft.com/office/drawing/2014/main" id="{2801BF14-2273-4AE3-8E65-6411C340462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06008" y="1015602"/>
            <a:ext cx="2465896" cy="340784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3200721C-966D-4E4B-A7DE-A6EC02AF1C29}"/>
              </a:ext>
            </a:extLst>
          </p:cNvPr>
          <p:cNvPicPr>
            <a:picLocks noChangeAspect="1"/>
          </p:cNvPicPr>
          <p:nvPr/>
        </p:nvPicPr>
        <p:blipFill>
          <a:blip r:embed="rId7"/>
          <a:stretch>
            <a:fillRect/>
          </a:stretch>
        </p:blipFill>
        <p:spPr>
          <a:xfrm>
            <a:off x="4289851" y="1021333"/>
            <a:ext cx="1551626" cy="1551626"/>
          </a:xfrm>
          <a:prstGeom prst="rect">
            <a:avLst/>
          </a:prstGeom>
        </p:spPr>
      </p:pic>
      <p:pic>
        <p:nvPicPr>
          <p:cNvPr id="17" name="Picture 16">
            <a:extLst>
              <a:ext uri="{FF2B5EF4-FFF2-40B4-BE49-F238E27FC236}">
                <a16:creationId xmlns:a16="http://schemas.microsoft.com/office/drawing/2014/main" id="{2ECAC1BB-054D-4C9D-B3B8-3B644D075B24}"/>
              </a:ext>
            </a:extLst>
          </p:cNvPr>
          <p:cNvPicPr>
            <a:picLocks noChangeAspect="1"/>
          </p:cNvPicPr>
          <p:nvPr/>
        </p:nvPicPr>
        <p:blipFill>
          <a:blip r:embed="rId8"/>
          <a:stretch>
            <a:fillRect/>
          </a:stretch>
        </p:blipFill>
        <p:spPr>
          <a:xfrm>
            <a:off x="585430" y="1022527"/>
            <a:ext cx="1550693" cy="1550693"/>
          </a:xfrm>
          <a:prstGeom prst="rect">
            <a:avLst/>
          </a:prstGeom>
        </p:spPr>
      </p:pic>
      <p:pic>
        <p:nvPicPr>
          <p:cNvPr id="19" name="Picture 18">
            <a:extLst>
              <a:ext uri="{FF2B5EF4-FFF2-40B4-BE49-F238E27FC236}">
                <a16:creationId xmlns:a16="http://schemas.microsoft.com/office/drawing/2014/main" id="{F4FC01FC-93E8-4AE4-92E5-4C4F6385A4AF}"/>
              </a:ext>
            </a:extLst>
          </p:cNvPr>
          <p:cNvPicPr>
            <a:picLocks noChangeAspect="1"/>
          </p:cNvPicPr>
          <p:nvPr/>
        </p:nvPicPr>
        <p:blipFill>
          <a:blip r:embed="rId9"/>
          <a:stretch>
            <a:fillRect/>
          </a:stretch>
        </p:blipFill>
        <p:spPr>
          <a:xfrm>
            <a:off x="6096000" y="1021333"/>
            <a:ext cx="1550693" cy="1550693"/>
          </a:xfrm>
          <a:prstGeom prst="rect">
            <a:avLst/>
          </a:prstGeom>
        </p:spPr>
      </p:pic>
      <p:pic>
        <p:nvPicPr>
          <p:cNvPr id="20" name="Picture 19">
            <a:extLst>
              <a:ext uri="{FF2B5EF4-FFF2-40B4-BE49-F238E27FC236}">
                <a16:creationId xmlns:a16="http://schemas.microsoft.com/office/drawing/2014/main" id="{F103888D-3DF5-47AF-8B82-79BD30089C6A}"/>
              </a:ext>
            </a:extLst>
          </p:cNvPr>
          <p:cNvPicPr>
            <a:picLocks noChangeAspect="1"/>
          </p:cNvPicPr>
          <p:nvPr/>
        </p:nvPicPr>
        <p:blipFill>
          <a:blip r:embed="rId10"/>
          <a:stretch>
            <a:fillRect/>
          </a:stretch>
        </p:blipFill>
        <p:spPr>
          <a:xfrm>
            <a:off x="6096000" y="2881128"/>
            <a:ext cx="1550694" cy="1550694"/>
          </a:xfrm>
          <a:prstGeom prst="rect">
            <a:avLst/>
          </a:prstGeom>
        </p:spPr>
      </p:pic>
      <p:pic>
        <p:nvPicPr>
          <p:cNvPr id="21" name="Picture 20">
            <a:extLst>
              <a:ext uri="{FF2B5EF4-FFF2-40B4-BE49-F238E27FC236}">
                <a16:creationId xmlns:a16="http://schemas.microsoft.com/office/drawing/2014/main" id="{AF0945FD-7212-4B7D-89DD-323B83F2C287}"/>
              </a:ext>
            </a:extLst>
          </p:cNvPr>
          <p:cNvPicPr>
            <a:picLocks noChangeAspect="1"/>
          </p:cNvPicPr>
          <p:nvPr/>
        </p:nvPicPr>
        <p:blipFill>
          <a:blip r:embed="rId11"/>
          <a:stretch>
            <a:fillRect/>
          </a:stretch>
        </p:blipFill>
        <p:spPr>
          <a:xfrm>
            <a:off x="2448752" y="1021333"/>
            <a:ext cx="1551887" cy="1551887"/>
          </a:xfrm>
          <a:prstGeom prst="rect">
            <a:avLst/>
          </a:prstGeom>
        </p:spPr>
      </p:pic>
      <p:pic>
        <p:nvPicPr>
          <p:cNvPr id="22" name="Picture 21">
            <a:extLst>
              <a:ext uri="{FF2B5EF4-FFF2-40B4-BE49-F238E27FC236}">
                <a16:creationId xmlns:a16="http://schemas.microsoft.com/office/drawing/2014/main" id="{1975E373-7346-4AC2-A800-720E701D434F}"/>
              </a:ext>
            </a:extLst>
          </p:cNvPr>
          <p:cNvPicPr>
            <a:picLocks noChangeAspect="1"/>
          </p:cNvPicPr>
          <p:nvPr/>
        </p:nvPicPr>
        <p:blipFill>
          <a:blip r:embed="rId12"/>
          <a:stretch>
            <a:fillRect/>
          </a:stretch>
        </p:blipFill>
        <p:spPr>
          <a:xfrm>
            <a:off x="584497" y="2871816"/>
            <a:ext cx="1551626" cy="1551626"/>
          </a:xfrm>
          <a:prstGeom prst="rect">
            <a:avLst/>
          </a:prstGeom>
        </p:spPr>
      </p:pic>
      <p:pic>
        <p:nvPicPr>
          <p:cNvPr id="23" name="Picture 22">
            <a:extLst>
              <a:ext uri="{FF2B5EF4-FFF2-40B4-BE49-F238E27FC236}">
                <a16:creationId xmlns:a16="http://schemas.microsoft.com/office/drawing/2014/main" id="{0AB5FFFC-D564-4489-95EA-8B1BC5AA1991}"/>
              </a:ext>
            </a:extLst>
          </p:cNvPr>
          <p:cNvPicPr>
            <a:picLocks noChangeAspect="1"/>
          </p:cNvPicPr>
          <p:nvPr/>
        </p:nvPicPr>
        <p:blipFill>
          <a:blip r:embed="rId13"/>
          <a:stretch>
            <a:fillRect/>
          </a:stretch>
        </p:blipFill>
        <p:spPr>
          <a:xfrm>
            <a:off x="4272211" y="2878767"/>
            <a:ext cx="1550693" cy="1550693"/>
          </a:xfrm>
          <a:prstGeom prst="rect">
            <a:avLst/>
          </a:prstGeom>
        </p:spPr>
      </p:pic>
      <p:pic>
        <p:nvPicPr>
          <p:cNvPr id="24" name="Picture 23">
            <a:extLst>
              <a:ext uri="{FF2B5EF4-FFF2-40B4-BE49-F238E27FC236}">
                <a16:creationId xmlns:a16="http://schemas.microsoft.com/office/drawing/2014/main" id="{5558F354-F9A7-4CBE-A55C-702569583E4E}"/>
              </a:ext>
            </a:extLst>
          </p:cNvPr>
          <p:cNvPicPr>
            <a:picLocks noChangeAspect="1"/>
          </p:cNvPicPr>
          <p:nvPr/>
        </p:nvPicPr>
        <p:blipFill>
          <a:blip r:embed="rId14"/>
          <a:stretch>
            <a:fillRect/>
          </a:stretch>
        </p:blipFill>
        <p:spPr>
          <a:xfrm>
            <a:off x="2448752" y="2878767"/>
            <a:ext cx="1550693" cy="1582756"/>
          </a:xfrm>
          <a:prstGeom prst="rect">
            <a:avLst/>
          </a:prstGeom>
        </p:spPr>
      </p:pic>
    </p:spTree>
    <p:extLst>
      <p:ext uri="{BB962C8B-B14F-4D97-AF65-F5344CB8AC3E}">
        <p14:creationId xmlns:p14="http://schemas.microsoft.com/office/powerpoint/2010/main" val="298096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D070B-D245-4B0A-A148-88AF56436936}"/>
              </a:ext>
            </a:extLst>
          </p:cNvPr>
          <p:cNvSpPr>
            <a:spLocks noGrp="1"/>
          </p:cNvSpPr>
          <p:nvPr>
            <p:ph type="title"/>
          </p:nvPr>
        </p:nvSpPr>
        <p:spPr/>
        <p:txBody>
          <a:bodyPr/>
          <a:lstStyle/>
          <a:p>
            <a:r>
              <a:rPr lang="en-US" dirty="0"/>
              <a:t>MBARI (Monterey Bay Aquarium Research Institute)</a:t>
            </a:r>
          </a:p>
        </p:txBody>
      </p:sp>
      <p:pic>
        <p:nvPicPr>
          <p:cNvPr id="1029" name="Picture 5" descr="https://mww.mbari.org/itd/communications/image_exchange/general/aerial_2000_pp.jpg">
            <a:extLst>
              <a:ext uri="{FF2B5EF4-FFF2-40B4-BE49-F238E27FC236}">
                <a16:creationId xmlns:a16="http://schemas.microsoft.com/office/drawing/2014/main" id="{A1C6D213-77ED-4867-ABAD-53DAD6E27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811901"/>
            <a:ext cx="5867400" cy="358563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4852569-BFCF-4015-BE49-4216A75F056C}"/>
              </a:ext>
            </a:extLst>
          </p:cNvPr>
          <p:cNvGrpSpPr/>
          <p:nvPr/>
        </p:nvGrpSpPr>
        <p:grpSpPr>
          <a:xfrm>
            <a:off x="609600" y="1324380"/>
            <a:ext cx="4553538" cy="4560676"/>
            <a:chOff x="838200" y="1324380"/>
            <a:chExt cx="4553538" cy="4560676"/>
          </a:xfrm>
        </p:grpSpPr>
        <p:pic>
          <p:nvPicPr>
            <p:cNvPr id="1027" name="Picture 3" descr="http://eol.jsc.nasa.gov/sseop/images/EFS/lowres/STS073/STS073-725-82.jpg">
              <a:extLst>
                <a:ext uri="{FF2B5EF4-FFF2-40B4-BE49-F238E27FC236}">
                  <a16:creationId xmlns:a16="http://schemas.microsoft.com/office/drawing/2014/main" id="{8E1537F2-C490-411A-B6A2-B74FB8EBF9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324380"/>
              <a:ext cx="4553538" cy="45606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CATION">
              <a:extLst>
                <a:ext uri="{FF2B5EF4-FFF2-40B4-BE49-F238E27FC236}">
                  <a16:creationId xmlns:a16="http://schemas.microsoft.com/office/drawing/2014/main" id="{86FD8968-34BD-4460-AB52-06E34D9FFE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3958" y="1324380"/>
              <a:ext cx="1597780" cy="89875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1B607A0-6BA0-4FAB-8CA3-1593F9558078}"/>
                </a:ext>
              </a:extLst>
            </p:cNvPr>
            <p:cNvSpPr txBox="1"/>
            <p:nvPr/>
          </p:nvSpPr>
          <p:spPr>
            <a:xfrm>
              <a:off x="3028173" y="2632712"/>
              <a:ext cx="1449019" cy="276999"/>
            </a:xfrm>
            <a:prstGeom prst="rect">
              <a:avLst/>
            </a:prstGeom>
            <a:solidFill>
              <a:schemeClr val="tx1"/>
            </a:solidFill>
            <a:ln w="38100" cmpd="sng">
              <a:solidFill>
                <a:srgbClr val="FF0000"/>
              </a:solidFill>
            </a:ln>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We are here</a:t>
              </a:r>
            </a:p>
          </p:txBody>
        </p:sp>
        <p:cxnSp>
          <p:nvCxnSpPr>
            <p:cNvPr id="12" name="Straight Arrow Connector 11">
              <a:extLst>
                <a:ext uri="{FF2B5EF4-FFF2-40B4-BE49-F238E27FC236}">
                  <a16:creationId xmlns:a16="http://schemas.microsoft.com/office/drawing/2014/main" id="{75065F74-1E13-465F-8D1F-D12D45C9496B}"/>
                </a:ext>
              </a:extLst>
            </p:cNvPr>
            <p:cNvCxnSpPr>
              <a:cxnSpLocks/>
            </p:cNvCxnSpPr>
            <p:nvPr/>
          </p:nvCxnSpPr>
          <p:spPr>
            <a:xfrm flipH="1">
              <a:off x="3103519" y="2912352"/>
              <a:ext cx="649163" cy="197904"/>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62077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12700000" cy="7086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9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6CF4-AD49-4996-91BC-A6F1C242A127}"/>
              </a:ext>
            </a:extLst>
          </p:cNvPr>
          <p:cNvSpPr>
            <a:spLocks noGrp="1"/>
          </p:cNvSpPr>
          <p:nvPr>
            <p:ph type="title"/>
          </p:nvPr>
        </p:nvSpPr>
        <p:spPr/>
        <p:txBody>
          <a:bodyPr/>
          <a:lstStyle/>
          <a:p>
            <a:r>
              <a:rPr lang="en-US" dirty="0"/>
              <a:t>MBARI (Monterey Bay Aquarium Research Institute)</a:t>
            </a:r>
          </a:p>
        </p:txBody>
      </p:sp>
      <p:pic>
        <p:nvPicPr>
          <p:cNvPr id="4" name="Content Placeholder 3">
            <a:extLst>
              <a:ext uri="{FF2B5EF4-FFF2-40B4-BE49-F238E27FC236}">
                <a16:creationId xmlns:a16="http://schemas.microsoft.com/office/drawing/2014/main" id="{506187D6-E59C-4C23-A17F-8A7DEF452989}"/>
              </a:ext>
            </a:extLst>
          </p:cNvPr>
          <p:cNvPicPr>
            <a:picLocks noGrp="1" noChangeAspect="1"/>
          </p:cNvPicPr>
          <p:nvPr>
            <p:ph idx="1"/>
          </p:nvPr>
        </p:nvPicPr>
        <p:blipFill>
          <a:blip r:embed="rId3"/>
          <a:stretch>
            <a:fillRect/>
          </a:stretch>
        </p:blipFill>
        <p:spPr>
          <a:xfrm>
            <a:off x="1674988" y="1089025"/>
            <a:ext cx="8842023" cy="4973638"/>
          </a:xfrm>
          <a:prstGeom prst="rect">
            <a:avLst/>
          </a:prstGeom>
        </p:spPr>
      </p:pic>
    </p:spTree>
    <p:extLst>
      <p:ext uri="{BB962C8B-B14F-4D97-AF65-F5344CB8AC3E}">
        <p14:creationId xmlns:p14="http://schemas.microsoft.com/office/powerpoint/2010/main" val="294013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E900-5B5B-2447-8684-0BAD9B23CC25}"/>
              </a:ext>
            </a:extLst>
          </p:cNvPr>
          <p:cNvSpPr>
            <a:spLocks noGrp="1"/>
          </p:cNvSpPr>
          <p:nvPr>
            <p:ph type="title"/>
          </p:nvPr>
        </p:nvSpPr>
        <p:spPr>
          <a:xfrm>
            <a:off x="283464" y="148823"/>
            <a:ext cx="11089999" cy="929601"/>
          </a:xfrm>
        </p:spPr>
        <p:txBody>
          <a:bodyPr/>
          <a:lstStyle/>
          <a:p>
            <a:r>
              <a:rPr lang="en-US" dirty="0"/>
              <a:t>Environmental DNA (eDNA) and marine biodiversity assessments</a:t>
            </a:r>
          </a:p>
        </p:txBody>
      </p:sp>
      <p:grpSp>
        <p:nvGrpSpPr>
          <p:cNvPr id="5" name="Group 4">
            <a:extLst>
              <a:ext uri="{FF2B5EF4-FFF2-40B4-BE49-F238E27FC236}">
                <a16:creationId xmlns:a16="http://schemas.microsoft.com/office/drawing/2014/main" id="{1FD8E81D-ECAD-584C-ABDB-856724384532}"/>
              </a:ext>
            </a:extLst>
          </p:cNvPr>
          <p:cNvGrpSpPr/>
          <p:nvPr/>
        </p:nvGrpSpPr>
        <p:grpSpPr>
          <a:xfrm>
            <a:off x="1410847" y="1078424"/>
            <a:ext cx="8835232" cy="5274044"/>
            <a:chOff x="2075343" y="2144730"/>
            <a:chExt cx="7442974" cy="4166618"/>
          </a:xfrm>
        </p:grpSpPr>
        <p:pic>
          <p:nvPicPr>
            <p:cNvPr id="6" name="Picture 2" descr="Screen Shot 2016-08-08 at 9.39.26 AM.png">
              <a:extLst>
                <a:ext uri="{FF2B5EF4-FFF2-40B4-BE49-F238E27FC236}">
                  <a16:creationId xmlns:a16="http://schemas.microsoft.com/office/drawing/2014/main" id="{0A219503-B8D6-BB40-97AB-BC73D6AF859C}"/>
                </a:ext>
              </a:extLst>
            </p:cNvPr>
            <p:cNvPicPr>
              <a:picLocks noChangeAspect="1"/>
            </p:cNvPicPr>
            <p:nvPr/>
          </p:nvPicPr>
          <p:blipFill>
            <a:blip r:embed="rId3">
              <a:extLst>
                <a:ext uri="{28A0092B-C50C-407E-A947-70E740481C1C}">
                  <a14:useLocalDpi xmlns:a14="http://schemas.microsoft.com/office/drawing/2010/main" val="0"/>
                </a:ext>
              </a:extLst>
            </a:blip>
            <a:srcRect l="2028" t="2032"/>
            <a:stretch>
              <a:fillRect/>
            </a:stretch>
          </p:blipFill>
          <p:spPr bwMode="auto">
            <a:xfrm>
              <a:off x="2158611" y="2144730"/>
              <a:ext cx="7359706" cy="408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B94FAAEC-70A5-8940-943F-0B541CC58C0D}"/>
                </a:ext>
              </a:extLst>
            </p:cNvPr>
            <p:cNvSpPr/>
            <p:nvPr/>
          </p:nvSpPr>
          <p:spPr>
            <a:xfrm>
              <a:off x="2075343" y="5834270"/>
              <a:ext cx="687735"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Tree>
    <p:extLst>
      <p:ext uri="{BB962C8B-B14F-4D97-AF65-F5344CB8AC3E}">
        <p14:creationId xmlns:p14="http://schemas.microsoft.com/office/powerpoint/2010/main" val="213761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26 -0.00069 L -0.12266 -0.00069 " pathEditMode="relative" rAng="0" ptsTypes="AA">
                                      <p:cBhvr>
                                        <p:cTn id="6" dur="2000" fill="hold"/>
                                        <p:tgtEl>
                                          <p:spTgt spid="5"/>
                                        </p:tgtEl>
                                        <p:attrNameLst>
                                          <p:attrName>ppt_x</p:attrName>
                                          <p:attrName>ppt_y</p:attrName>
                                        </p:attrNameLst>
                                      </p:cBhvr>
                                      <p:rCtr x="-612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861B5-6EBC-461C-82ED-D30B2F2D1052}"/>
              </a:ext>
            </a:extLst>
          </p:cNvPr>
          <p:cNvSpPr>
            <a:spLocks noGrp="1"/>
          </p:cNvSpPr>
          <p:nvPr>
            <p:ph type="title"/>
          </p:nvPr>
        </p:nvSpPr>
        <p:spPr/>
        <p:txBody>
          <a:bodyPr/>
          <a:lstStyle/>
          <a:p>
            <a:r>
              <a:rPr lang="en-US" dirty="0"/>
              <a:t>eDNA requires sample collection</a:t>
            </a:r>
          </a:p>
        </p:txBody>
      </p:sp>
      <p:sp>
        <p:nvSpPr>
          <p:cNvPr id="4" name="Subtitle 3">
            <a:extLst>
              <a:ext uri="{FF2B5EF4-FFF2-40B4-BE49-F238E27FC236}">
                <a16:creationId xmlns:a16="http://schemas.microsoft.com/office/drawing/2014/main" id="{AC47A704-ACC5-4DCB-89AA-61E50269FAA0}"/>
              </a:ext>
            </a:extLst>
          </p:cNvPr>
          <p:cNvSpPr>
            <a:spLocks noGrp="1"/>
          </p:cNvSpPr>
          <p:nvPr>
            <p:ph type="subTitle" idx="10"/>
          </p:nvPr>
        </p:nvSpPr>
        <p:spPr>
          <a:xfrm>
            <a:off x="838200" y="5632668"/>
            <a:ext cx="10515600" cy="347472"/>
          </a:xfrm>
        </p:spPr>
        <p:txBody>
          <a:bodyPr/>
          <a:lstStyle/>
          <a:p>
            <a:r>
              <a:rPr lang="en-US" dirty="0"/>
              <a:t>In the quest for answers, this is boring…</a:t>
            </a:r>
          </a:p>
          <a:p>
            <a:endParaRPr lang="en-US" dirty="0"/>
          </a:p>
        </p:txBody>
      </p:sp>
      <p:pic>
        <p:nvPicPr>
          <p:cNvPr id="5" name="Picture 4">
            <a:extLst>
              <a:ext uri="{FF2B5EF4-FFF2-40B4-BE49-F238E27FC236}">
                <a16:creationId xmlns:a16="http://schemas.microsoft.com/office/drawing/2014/main" id="{D47E08CE-DE1A-422C-9C98-728043031A20}"/>
              </a:ext>
            </a:extLst>
          </p:cNvPr>
          <p:cNvPicPr>
            <a:picLocks noChangeAspect="1"/>
          </p:cNvPicPr>
          <p:nvPr/>
        </p:nvPicPr>
        <p:blipFill rotWithShape="1">
          <a:blip r:embed="rId3"/>
          <a:srcRect l="45242" t="26495" r="12125"/>
          <a:stretch/>
        </p:blipFill>
        <p:spPr>
          <a:xfrm>
            <a:off x="660612" y="1838751"/>
            <a:ext cx="3180498" cy="3180498"/>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616657FA-AFAB-4157-B4D2-A9276B320BC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275390" y="1674782"/>
            <a:ext cx="3510164" cy="3508436"/>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414DD8A3-2954-4868-B8E8-490C4BE31994}"/>
              </a:ext>
            </a:extLst>
          </p:cNvPr>
          <p:cNvPicPr>
            <a:picLocks noChangeAspect="1"/>
          </p:cNvPicPr>
          <p:nvPr/>
        </p:nvPicPr>
        <p:blipFill rotWithShape="1">
          <a:blip r:embed="rId5"/>
          <a:srcRect l="24001" r="9333"/>
          <a:stretch/>
        </p:blipFill>
        <p:spPr>
          <a:xfrm>
            <a:off x="8219834" y="1766767"/>
            <a:ext cx="3324466" cy="3324466"/>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384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ED04F-891C-4829-B375-BE16721B4E63}"/>
              </a:ext>
            </a:extLst>
          </p:cNvPr>
          <p:cNvSpPr>
            <a:spLocks noGrp="1"/>
          </p:cNvSpPr>
          <p:nvPr>
            <p:ph type="title"/>
          </p:nvPr>
        </p:nvSpPr>
        <p:spPr/>
        <p:txBody>
          <a:bodyPr/>
          <a:lstStyle/>
          <a:p>
            <a:r>
              <a:rPr lang="en-US" dirty="0"/>
              <a:t>Environmental Sample Processor</a:t>
            </a:r>
          </a:p>
        </p:txBody>
      </p:sp>
      <p:sp>
        <p:nvSpPr>
          <p:cNvPr id="5" name="Subtitle 4">
            <a:extLst>
              <a:ext uri="{FF2B5EF4-FFF2-40B4-BE49-F238E27FC236}">
                <a16:creationId xmlns:a16="http://schemas.microsoft.com/office/drawing/2014/main" id="{955E403E-28C3-4D7A-B73D-F2FCFC3178B7}"/>
              </a:ext>
            </a:extLst>
          </p:cNvPr>
          <p:cNvSpPr>
            <a:spLocks noGrp="1"/>
          </p:cNvSpPr>
          <p:nvPr>
            <p:ph type="subTitle" idx="10"/>
          </p:nvPr>
        </p:nvSpPr>
        <p:spPr/>
        <p:txBody>
          <a:bodyPr/>
          <a:lstStyle/>
          <a:p>
            <a:endParaRPr lang="en-US"/>
          </a:p>
        </p:txBody>
      </p:sp>
      <p:sp>
        <p:nvSpPr>
          <p:cNvPr id="12" name="Rectangle 8">
            <a:extLst>
              <a:ext uri="{FF2B5EF4-FFF2-40B4-BE49-F238E27FC236}">
                <a16:creationId xmlns:a16="http://schemas.microsoft.com/office/drawing/2014/main" id="{24B5B76E-00D6-4233-B0A5-3B3C00BDB7BD}"/>
              </a:ext>
            </a:extLst>
          </p:cNvPr>
          <p:cNvSpPr>
            <a:spLocks noChangeArrowheads="1"/>
          </p:cNvSpPr>
          <p:nvPr/>
        </p:nvSpPr>
        <p:spPr bwMode="auto">
          <a:xfrm>
            <a:off x="1447269" y="1227675"/>
            <a:ext cx="5496487" cy="492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2</a:t>
            </a:r>
            <a:r>
              <a:rPr lang="en-US" sz="2800" b="1" baseline="30000" dirty="0">
                <a:latin typeface="Arial" charset="0"/>
              </a:rPr>
              <a:t>nd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sp>
        <p:nvSpPr>
          <p:cNvPr id="13" name="Rectangle 8">
            <a:extLst>
              <a:ext uri="{FF2B5EF4-FFF2-40B4-BE49-F238E27FC236}">
                <a16:creationId xmlns:a16="http://schemas.microsoft.com/office/drawing/2014/main" id="{B0FC3F1F-7C20-403D-9184-CE26CC88D3C7}"/>
              </a:ext>
            </a:extLst>
          </p:cNvPr>
          <p:cNvSpPr>
            <a:spLocks noChangeArrowheads="1"/>
          </p:cNvSpPr>
          <p:nvPr/>
        </p:nvSpPr>
        <p:spPr bwMode="auto">
          <a:xfrm>
            <a:off x="7140009" y="1175194"/>
            <a:ext cx="5496487" cy="492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3</a:t>
            </a:r>
            <a:r>
              <a:rPr lang="en-US" sz="2800" b="1" baseline="30000" dirty="0">
                <a:latin typeface="Arial" charset="0"/>
              </a:rPr>
              <a:t>rd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pic>
        <p:nvPicPr>
          <p:cNvPr id="14" name="Picture 13" descr="esp_scott_look.jpg">
            <a:extLst>
              <a:ext uri="{FF2B5EF4-FFF2-40B4-BE49-F238E27FC236}">
                <a16:creationId xmlns:a16="http://schemas.microsoft.com/office/drawing/2014/main" id="{2D2B1715-9BC2-4D35-84EE-6CF068FD59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12440" y="1715250"/>
            <a:ext cx="3806533" cy="3757731"/>
          </a:xfrm>
          <a:prstGeom prst="rect">
            <a:avLst/>
          </a:prstGeom>
          <a:ln>
            <a:noFill/>
          </a:ln>
          <a:effectLst>
            <a:outerShdw blurRad="292100" dist="139700" dir="2700000" algn="tl" rotWithShape="0">
              <a:srgbClr val="333333">
                <a:alpha val="65000"/>
              </a:srgbClr>
            </a:outerShdw>
          </a:effectLst>
        </p:spPr>
      </p:pic>
      <p:pic>
        <p:nvPicPr>
          <p:cNvPr id="15" name="Picture 14" descr="G3_Toroid_Makai_Blowup.png">
            <a:extLst>
              <a:ext uri="{FF2B5EF4-FFF2-40B4-BE49-F238E27FC236}">
                <a16:creationId xmlns:a16="http://schemas.microsoft.com/office/drawing/2014/main" id="{1743E16C-790B-444E-9AAD-59198783ACE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34560" y="1705665"/>
            <a:ext cx="3728049" cy="39246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5788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A32F-9D93-44FD-A37B-A8A61B8421E3}"/>
              </a:ext>
            </a:extLst>
          </p:cNvPr>
          <p:cNvSpPr>
            <a:spLocks noGrp="1"/>
          </p:cNvSpPr>
          <p:nvPr>
            <p:ph type="title"/>
          </p:nvPr>
        </p:nvSpPr>
        <p:spPr/>
        <p:txBody>
          <a:bodyPr/>
          <a:lstStyle/>
          <a:p>
            <a:r>
              <a:rPr lang="en-US" dirty="0"/>
              <a:t>READI-Net</a:t>
            </a:r>
          </a:p>
        </p:txBody>
      </p:sp>
      <p:sp>
        <p:nvSpPr>
          <p:cNvPr id="5" name="Subtitle 4">
            <a:extLst>
              <a:ext uri="{FF2B5EF4-FFF2-40B4-BE49-F238E27FC236}">
                <a16:creationId xmlns:a16="http://schemas.microsoft.com/office/drawing/2014/main" id="{92FC6136-27B7-4AB7-BCB5-65CAB29223E4}"/>
              </a:ext>
            </a:extLst>
          </p:cNvPr>
          <p:cNvSpPr>
            <a:spLocks noGrp="1"/>
          </p:cNvSpPr>
          <p:nvPr>
            <p:ph type="subTitle" idx="10"/>
          </p:nvPr>
        </p:nvSpPr>
        <p:spPr/>
        <p:txBody>
          <a:bodyPr/>
          <a:lstStyle/>
          <a:p>
            <a:endParaRPr lang="en-US"/>
          </a:p>
        </p:txBody>
      </p:sp>
      <p:grpSp>
        <p:nvGrpSpPr>
          <p:cNvPr id="6" name="Group 5">
            <a:extLst>
              <a:ext uri="{FF2B5EF4-FFF2-40B4-BE49-F238E27FC236}">
                <a16:creationId xmlns:a16="http://schemas.microsoft.com/office/drawing/2014/main" id="{DB4F9175-8CB6-4A8E-B817-7527466894D9}"/>
              </a:ext>
            </a:extLst>
          </p:cNvPr>
          <p:cNvGrpSpPr/>
          <p:nvPr/>
        </p:nvGrpSpPr>
        <p:grpSpPr>
          <a:xfrm>
            <a:off x="4716998" y="1275667"/>
            <a:ext cx="6889189" cy="4594651"/>
            <a:chOff x="943042" y="1065358"/>
            <a:chExt cx="8609092" cy="5741716"/>
          </a:xfrm>
        </p:grpSpPr>
        <p:pic>
          <p:nvPicPr>
            <p:cNvPr id="7" name="Picture 6">
              <a:extLst>
                <a:ext uri="{FF2B5EF4-FFF2-40B4-BE49-F238E27FC236}">
                  <a16:creationId xmlns:a16="http://schemas.microsoft.com/office/drawing/2014/main" id="{75FA8B2F-1AE5-47EA-80C5-023F862213CA}"/>
                </a:ext>
              </a:extLst>
            </p:cNvPr>
            <p:cNvPicPr>
              <a:picLocks noChangeAspect="1"/>
            </p:cNvPicPr>
            <p:nvPr/>
          </p:nvPicPr>
          <p:blipFill>
            <a:blip r:embed="rId3"/>
            <a:srcRect t="13514"/>
            <a:stretch/>
          </p:blipFill>
          <p:spPr>
            <a:xfrm>
              <a:off x="943042" y="1065358"/>
              <a:ext cx="8609092" cy="5673317"/>
            </a:xfrm>
            <a:prstGeom prst="rect">
              <a:avLst/>
            </a:prstGeom>
          </p:spPr>
        </p:pic>
        <p:sp>
          <p:nvSpPr>
            <p:cNvPr id="8" name="TextBox 7">
              <a:extLst>
                <a:ext uri="{FF2B5EF4-FFF2-40B4-BE49-F238E27FC236}">
                  <a16:creationId xmlns:a16="http://schemas.microsoft.com/office/drawing/2014/main" id="{D86352BF-FACE-4F0D-A574-7DD1B256C73C}"/>
                </a:ext>
              </a:extLst>
            </p:cNvPr>
            <p:cNvSpPr txBox="1"/>
            <p:nvPr/>
          </p:nvSpPr>
          <p:spPr>
            <a:xfrm>
              <a:off x="4546980" y="6345537"/>
              <a:ext cx="5005154" cy="461537"/>
            </a:xfrm>
            <a:prstGeom prst="rect">
              <a:avLst/>
            </a:prstGeom>
            <a:noFill/>
          </p:spPr>
          <p:txBody>
            <a:bodyPr wrap="square" rtlCol="0">
              <a:spAutoFit/>
            </a:bodyPr>
            <a:lstStyle/>
            <a:p>
              <a:r>
                <a:rPr lang="en-US" dirty="0"/>
                <a:t>Courtesy of Adam Sepulveda - USGS</a:t>
              </a:r>
            </a:p>
          </p:txBody>
        </p:sp>
      </p:grpSp>
      <p:pic>
        <p:nvPicPr>
          <p:cNvPr id="9" name="Content Placeholder 8">
            <a:extLst>
              <a:ext uri="{FF2B5EF4-FFF2-40B4-BE49-F238E27FC236}">
                <a16:creationId xmlns:a16="http://schemas.microsoft.com/office/drawing/2014/main" id="{06D4B796-1837-4287-A1FA-66890E0CB4D0}"/>
              </a:ext>
            </a:extLst>
          </p:cNvPr>
          <p:cNvPicPr>
            <a:picLocks noGrp="1" noChangeAspect="1"/>
          </p:cNvPicPr>
          <p:nvPr>
            <p:ph sz="half" idx="1"/>
          </p:nvPr>
        </p:nvPicPr>
        <p:blipFill>
          <a:blip r:embed="rId4"/>
          <a:stretch>
            <a:fillRect/>
          </a:stretch>
        </p:blipFill>
        <p:spPr>
          <a:xfrm rot="5400000">
            <a:off x="267890" y="1845977"/>
            <a:ext cx="4562475" cy="34218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114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Filtering Instrument for DNA Observation</a:t>
            </a:r>
          </a:p>
        </p:txBody>
      </p:sp>
      <p:sp>
        <p:nvSpPr>
          <p:cNvPr id="3" name="Content Placeholder 2">
            <a:extLst>
              <a:ext uri="{FF2B5EF4-FFF2-40B4-BE49-F238E27FC236}">
                <a16:creationId xmlns:a16="http://schemas.microsoft.com/office/drawing/2014/main" id="{D90260DC-6206-4F5C-A64C-F264403BDE16}"/>
              </a:ext>
            </a:extLst>
          </p:cNvPr>
          <p:cNvSpPr>
            <a:spLocks noGrp="1"/>
          </p:cNvSpPr>
          <p:nvPr>
            <p:ph sz="half" idx="1"/>
          </p:nvPr>
        </p:nvSpPr>
        <p:spPr>
          <a:xfrm>
            <a:off x="489857" y="1253330"/>
            <a:ext cx="5529943" cy="4562253"/>
          </a:xfrm>
        </p:spPr>
        <p:txBody>
          <a:bodyPr>
            <a:normAutofit fontScale="77500" lnSpcReduction="20000"/>
          </a:bodyPr>
          <a:lstStyle/>
          <a:p>
            <a:pPr marL="0" indent="0">
              <a:buNone/>
            </a:pPr>
            <a:r>
              <a:rPr lang="en-US" b="1" dirty="0"/>
              <a:t>Hardware:</a:t>
            </a:r>
          </a:p>
          <a:p>
            <a:r>
              <a:rPr lang="en-US" dirty="0"/>
              <a:t>Affordable enough for wide adoption</a:t>
            </a:r>
          </a:p>
          <a:p>
            <a:r>
              <a:rPr lang="en-US" dirty="0"/>
              <a:t>Acquire at least 100 samples</a:t>
            </a:r>
          </a:p>
          <a:p>
            <a:r>
              <a:rPr lang="en-US" dirty="0"/>
              <a:t>Deployable by 2 people (max)</a:t>
            </a:r>
          </a:p>
          <a:p>
            <a:r>
              <a:rPr lang="en-US" dirty="0"/>
              <a:t>Simple setup and maintenance</a:t>
            </a:r>
          </a:p>
          <a:p>
            <a:r>
              <a:rPr lang="en-US" dirty="0"/>
              <a:t>System must decontaminate itself</a:t>
            </a:r>
          </a:p>
          <a:p>
            <a:r>
              <a:rPr lang="en-US" dirty="0"/>
              <a:t>Comms options (WIFI, Bluetooth, Cellular, Satellite)</a:t>
            </a:r>
          </a:p>
          <a:p>
            <a:r>
              <a:rPr lang="en-US" dirty="0"/>
              <a:t>Maximize sample volume</a:t>
            </a:r>
          </a:p>
          <a:p>
            <a:pPr marL="0" indent="0">
              <a:buNone/>
            </a:pPr>
            <a:endParaRPr lang="en-US" b="1" dirty="0"/>
          </a:p>
          <a:p>
            <a:pPr marL="0" indent="0">
              <a:buNone/>
            </a:pPr>
            <a:r>
              <a:rPr lang="en-US" b="1" dirty="0"/>
              <a:t>Software:</a:t>
            </a:r>
          </a:p>
          <a:p>
            <a:r>
              <a:rPr lang="en-US" dirty="0"/>
              <a:t>Device should have two-way communication</a:t>
            </a:r>
          </a:p>
          <a:p>
            <a:r>
              <a:rPr lang="en-US" dirty="0"/>
              <a:t>Control via simple web-based GUI</a:t>
            </a:r>
          </a:p>
          <a:p>
            <a:r>
              <a:rPr lang="en-US" dirty="0"/>
              <a:t>Sample data logging (volume, date-time, flowrate)</a:t>
            </a:r>
          </a:p>
          <a:p>
            <a:r>
              <a:rPr lang="en-US" dirty="0"/>
              <a:t>Manual and Schedule-Based Sampling</a:t>
            </a:r>
          </a:p>
          <a:p>
            <a:r>
              <a:rPr lang="en-US" dirty="0"/>
              <a:t>Instrument State (Current State)</a:t>
            </a:r>
          </a:p>
          <a:p>
            <a:pPr marL="0" indent="0">
              <a:buNone/>
            </a:pPr>
            <a:endParaRPr lang="en-US" dirty="0"/>
          </a:p>
        </p:txBody>
      </p:sp>
      <p:pic>
        <p:nvPicPr>
          <p:cNvPr id="6" name="Picture 5">
            <a:extLst>
              <a:ext uri="{FF2B5EF4-FFF2-40B4-BE49-F238E27FC236}">
                <a16:creationId xmlns:a16="http://schemas.microsoft.com/office/drawing/2014/main" id="{B1784BA8-6BC2-46DD-8906-FCAD7C7412EA}"/>
              </a:ext>
            </a:extLst>
          </p:cNvPr>
          <p:cNvPicPr>
            <a:picLocks noChangeAspect="1"/>
          </p:cNvPicPr>
          <p:nvPr/>
        </p:nvPicPr>
        <p:blipFill>
          <a:blip r:embed="rId3"/>
          <a:stretch>
            <a:fillRect/>
          </a:stretch>
        </p:blipFill>
        <p:spPr>
          <a:xfrm>
            <a:off x="5794046" y="1042402"/>
            <a:ext cx="2808657" cy="2109714"/>
          </a:xfrm>
          <a:prstGeom prst="rect">
            <a:avLst/>
          </a:prstGeom>
        </p:spPr>
      </p:pic>
      <p:pic>
        <p:nvPicPr>
          <p:cNvPr id="7" name="Picture 6">
            <a:extLst>
              <a:ext uri="{FF2B5EF4-FFF2-40B4-BE49-F238E27FC236}">
                <a16:creationId xmlns:a16="http://schemas.microsoft.com/office/drawing/2014/main" id="{3694FFF0-8279-4AEF-ADFF-2E5788E7FA20}"/>
              </a:ext>
            </a:extLst>
          </p:cNvPr>
          <p:cNvPicPr>
            <a:picLocks noChangeAspect="1"/>
          </p:cNvPicPr>
          <p:nvPr/>
        </p:nvPicPr>
        <p:blipFill>
          <a:blip r:embed="rId4"/>
          <a:stretch>
            <a:fillRect/>
          </a:stretch>
        </p:blipFill>
        <p:spPr>
          <a:xfrm>
            <a:off x="8780316" y="1042402"/>
            <a:ext cx="2810885" cy="2109714"/>
          </a:xfrm>
          <a:prstGeom prst="rect">
            <a:avLst/>
          </a:prstGeom>
        </p:spPr>
      </p:pic>
      <p:pic>
        <p:nvPicPr>
          <p:cNvPr id="1026" name="Picture 2" descr="https://lh7-rt.googleusercontent.com/slidesz/AGV_vUeXyTA_ADfladbOrI6ZiWcVEWaQnDMSSM3TCXtCxSWgO9TpztQmd02hoaBtalyWF_ILnPiG0LxANYMXoyxWlV6QX82CK8uyaVUC8791RhrqCHROR4YrUWL676DqhSWrOIEny0MYUQ=nw?key=ARfAptT0QIQ2h7PYtQzXiIue">
            <a:extLst>
              <a:ext uri="{FF2B5EF4-FFF2-40B4-BE49-F238E27FC236}">
                <a16:creationId xmlns:a16="http://schemas.microsoft.com/office/drawing/2014/main" id="{8278E404-C0A1-44B5-8DE1-4E45767B66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311"/>
          <a:stretch/>
        </p:blipFill>
        <p:spPr bwMode="auto">
          <a:xfrm>
            <a:off x="5794046" y="3327734"/>
            <a:ext cx="2815351" cy="2991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h7-rt.googleusercontent.com/slidesz/AGV_vUdiKv457VviBPnhqI16Gk3ish8pZuEe07MC3HavNhHhJeyeganaWQOXqKOykUPxQf79bwB6uXaFVTouLgLe0QgO_--Dtm43CzT42V-Cfg28JFTIrtCYcbhmf9-YaLtmsx1quRhs=nw?key=ARfAptT0QIQ2h7PYtQzXiIue">
            <a:extLst>
              <a:ext uri="{FF2B5EF4-FFF2-40B4-BE49-F238E27FC236}">
                <a16:creationId xmlns:a16="http://schemas.microsoft.com/office/drawing/2014/main" id="{743DF4EA-29CF-464A-9B5C-52079E047DE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79" r="4586"/>
          <a:stretch/>
        </p:blipFill>
        <p:spPr bwMode="auto">
          <a:xfrm>
            <a:off x="8773623" y="3323036"/>
            <a:ext cx="2808657" cy="2996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334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Instrument Overview</a:t>
            </a:r>
          </a:p>
        </p:txBody>
      </p:sp>
      <p:pic>
        <p:nvPicPr>
          <p:cNvPr id="9" name="Content Placeholder 8">
            <a:extLst>
              <a:ext uri="{FF2B5EF4-FFF2-40B4-BE49-F238E27FC236}">
                <a16:creationId xmlns:a16="http://schemas.microsoft.com/office/drawing/2014/main" id="{2207D200-B2C5-454D-8AC4-E707A445C292}"/>
              </a:ext>
            </a:extLst>
          </p:cNvPr>
          <p:cNvPicPr>
            <a:picLocks noGrp="1" noChangeAspect="1"/>
          </p:cNvPicPr>
          <p:nvPr>
            <p:ph sz="half" idx="1"/>
          </p:nvPr>
        </p:nvPicPr>
        <p:blipFill>
          <a:blip r:embed="rId3"/>
          <a:stretch>
            <a:fillRect/>
          </a:stretch>
        </p:blipFill>
        <p:spPr>
          <a:xfrm>
            <a:off x="1521075" y="1252538"/>
            <a:ext cx="3815849" cy="4562475"/>
          </a:xfrm>
        </p:spPr>
      </p:pic>
      <p:pic>
        <p:nvPicPr>
          <p:cNvPr id="11" name="Content Placeholder 10">
            <a:extLst>
              <a:ext uri="{FF2B5EF4-FFF2-40B4-BE49-F238E27FC236}">
                <a16:creationId xmlns:a16="http://schemas.microsoft.com/office/drawing/2014/main" id="{B538EE8F-DF67-482F-B69F-4BE9F0AA0E3C}"/>
              </a:ext>
            </a:extLst>
          </p:cNvPr>
          <p:cNvPicPr>
            <a:picLocks noGrp="1" noChangeAspect="1"/>
          </p:cNvPicPr>
          <p:nvPr>
            <p:ph sz="half" idx="2"/>
          </p:nvPr>
        </p:nvPicPr>
        <p:blipFill>
          <a:blip r:embed="rId4"/>
          <a:stretch>
            <a:fillRect/>
          </a:stretch>
        </p:blipFill>
        <p:spPr>
          <a:xfrm>
            <a:off x="6172200" y="1531794"/>
            <a:ext cx="5181600" cy="4003963"/>
          </a:xfrm>
        </p:spPr>
      </p:pic>
      <p:sp>
        <p:nvSpPr>
          <p:cNvPr id="5" name="Subtitle 4">
            <a:extLst>
              <a:ext uri="{FF2B5EF4-FFF2-40B4-BE49-F238E27FC236}">
                <a16:creationId xmlns:a16="http://schemas.microsoft.com/office/drawing/2014/main" id="{A5D2A675-14B1-4EEA-A303-79F1F85B84F9}"/>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055332620"/>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7995</TotalTime>
  <Words>2019</Words>
  <Application>Microsoft Office PowerPoint</Application>
  <PresentationFormat>Widescreen</PresentationFormat>
  <Paragraphs>109</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System Font Regular</vt:lpstr>
      <vt:lpstr>Office Theme</vt:lpstr>
      <vt:lpstr>FIDO: A Low-Cost, Scalable Autonomous Robot for Environmental DNA Sampling and Preservation</vt:lpstr>
      <vt:lpstr>MBARI (Monterey Bay Aquarium Research Institute)</vt:lpstr>
      <vt:lpstr>MBARI (Monterey Bay Aquarium Research Institute)</vt:lpstr>
      <vt:lpstr>Environmental DNA (eDNA) and marine biodiversity assessments</vt:lpstr>
      <vt:lpstr>eDNA requires sample collection</vt:lpstr>
      <vt:lpstr>Environmental Sample Processor</vt:lpstr>
      <vt:lpstr>READI-Net</vt:lpstr>
      <vt:lpstr>FIDO: Filtering Instrument for DNA Observation</vt:lpstr>
      <vt:lpstr>FIDO: Instrument Overview</vt:lpstr>
      <vt:lpstr>FIDO: Instrument Overview</vt:lpstr>
      <vt:lpstr>FIDO: Pucks</vt:lpstr>
      <vt:lpstr>FIDO: Fluid System &amp; Reagents</vt:lpstr>
      <vt:lpstr>FIDO: System Architecture</vt:lpstr>
      <vt:lpstr>FIDO: GUI Control</vt:lpstr>
      <vt:lpstr>FIDO: System Costs &amp; Manufacturing</vt:lpstr>
      <vt:lpstr>Testing &amp; Validation: Laboratory Work</vt:lpstr>
      <vt:lpstr>Testing &amp; Validation: Field Tests</vt:lpstr>
      <vt:lpstr>Next Steps</vt:lpstr>
      <vt:lpstr>Acknowledgments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Cullen</dc:creator>
  <cp:lastModifiedBy>Enoch Nicholson</cp:lastModifiedBy>
  <cp:revision>502</cp:revision>
  <cp:lastPrinted>2019-01-30T18:37:10Z</cp:lastPrinted>
  <dcterms:created xsi:type="dcterms:W3CDTF">2019-01-30T18:15:38Z</dcterms:created>
  <dcterms:modified xsi:type="dcterms:W3CDTF">2025-05-30T00:13:59Z</dcterms:modified>
</cp:coreProperties>
</file>