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7" r:id="rId3"/>
    <p:sldId id="307" r:id="rId4"/>
    <p:sldId id="330" r:id="rId5"/>
    <p:sldId id="329" r:id="rId6"/>
    <p:sldId id="309" r:id="rId7"/>
    <p:sldId id="327" r:id="rId8"/>
    <p:sldId id="328" r:id="rId9"/>
    <p:sldId id="324" r:id="rId10"/>
    <p:sldId id="325" r:id="rId11"/>
  </p:sldIdLst>
  <p:sldSz cx="12179300" cy="9134475" type="ledger"/>
  <p:notesSz cx="9474200" cy="148971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265" autoAdjust="0"/>
    <p:restoredTop sz="94561" autoAdjust="0"/>
  </p:normalViewPr>
  <p:slideViewPr>
    <p:cSldViewPr snapToGrid="0" snapToObjects="1">
      <p:cViewPr>
        <p:scale>
          <a:sx n="100" d="100"/>
          <a:sy n="100" d="100"/>
        </p:scale>
        <p:origin x="-78" y="228"/>
      </p:cViewPr>
      <p:guideLst>
        <p:guide orient="horz" pos="2877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03" d="100"/>
          <a:sy n="103" d="100"/>
        </p:scale>
        <p:origin x="-2478" y="-102"/>
      </p:cViewPr>
      <p:guideLst>
        <p:guide orient="horz" pos="4692"/>
        <p:guide pos="29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0527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t" anchorCtr="0" compatLnSpc="1">
            <a:prstTxWarp prst="textNoShape">
              <a:avLst/>
            </a:prstTxWarp>
          </a:bodyPr>
          <a:lstStyle>
            <a:lvl1pPr algn="l" defTabSz="1393825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65750" y="0"/>
            <a:ext cx="4106863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t" anchorCtr="0" compatLnSpc="1">
            <a:prstTxWarp prst="textNoShape">
              <a:avLst/>
            </a:prstTxWarp>
          </a:bodyPr>
          <a:lstStyle>
            <a:lvl1pPr algn="r" defTabSz="1393825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2825" y="1116013"/>
            <a:ext cx="7448550" cy="55864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9325" y="7075488"/>
            <a:ext cx="757555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149388"/>
            <a:ext cx="4105275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b" anchorCtr="0" compatLnSpc="1">
            <a:prstTxWarp prst="textNoShape">
              <a:avLst/>
            </a:prstTxWarp>
          </a:bodyPr>
          <a:lstStyle>
            <a:lvl1pPr algn="l" defTabSz="1393825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65750" y="14149388"/>
            <a:ext cx="41068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b" anchorCtr="0" compatLnSpc="1">
            <a:prstTxWarp prst="textNoShape">
              <a:avLst/>
            </a:prstTxWarp>
          </a:bodyPr>
          <a:lstStyle>
            <a:lvl1pPr algn="r" defTabSz="1393825" eaLnBrk="1" hangingPunct="1">
              <a:defRPr sz="1800" smtClean="0"/>
            </a:lvl1pPr>
          </a:lstStyle>
          <a:p>
            <a:pPr>
              <a:defRPr/>
            </a:pPr>
            <a:fld id="{C9087574-EF47-4D54-A28A-CC34759EC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221A6-7D3F-4C94-BED4-B3AF52A63D71}" type="slidenum">
              <a:rPr lang="en-US"/>
              <a:pPr/>
              <a:t>1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Add seawater sensors at bottom of each oil chamber</a:t>
            </a:r>
          </a:p>
          <a:p>
            <a:pPr eaLnBrk="1" hangingPunct="1"/>
            <a:r>
              <a:rPr lang="en-US" smtClean="0"/>
              <a:t>Sample tube in bag to ¾ depth</a:t>
            </a:r>
          </a:p>
          <a:p>
            <a:pPr eaLnBrk="1" hangingPunct="1"/>
            <a:r>
              <a:rPr lang="en-US" smtClean="0"/>
              <a:t>Upper/lower purge may need to wait until, or be moved to after sampling.</a:t>
            </a:r>
          </a:p>
          <a:p>
            <a:pPr eaLnBrk="1" hangingPunct="1"/>
            <a:r>
              <a:rPr lang="en-US" smtClean="0"/>
              <a:t>May need to add an RO water rinse fluid. (non-toxicant) Verify that air compliance is at right volume.</a:t>
            </a:r>
          </a:p>
          <a:p>
            <a:pPr eaLnBrk="1" hangingPunct="1"/>
            <a:r>
              <a:rPr lang="en-US" smtClean="0"/>
              <a:t>Also look at cast 17-4 for bell housings.</a:t>
            </a:r>
          </a:p>
          <a:p>
            <a:pPr eaLnBrk="1" hangingPunct="1"/>
            <a:r>
              <a:rPr lang="en-US" smtClean="0"/>
              <a:t>brent:  One could use a serial port or ethernet for communications to the ESP</a:t>
            </a:r>
          </a:p>
          <a:p>
            <a:pPr eaLnBrk="1" hangingPunct="1"/>
            <a:r>
              <a:rPr lang="en-US" smtClean="0"/>
              <a:t>brent:  Core must be work from 2C to 35C</a:t>
            </a:r>
          </a:p>
          <a:p>
            <a:pPr eaLnBrk="1" hangingPunct="1"/>
            <a:r>
              <a:rPr lang="en-US" smtClean="0"/>
              <a:t>gene:  Test urathane bags for oil compatibility</a:t>
            </a:r>
          </a:p>
          <a:p>
            <a:pPr eaLnBrk="1" hangingPunct="1"/>
            <a:r>
              <a:rPr lang="en-US" smtClean="0"/>
              <a:t>gene:  Pack toxicant bag in PVC or similar hard container</a:t>
            </a:r>
          </a:p>
          <a:p>
            <a:pPr eaLnBrk="1" hangingPunct="1"/>
            <a:r>
              <a:rPr lang="en-US" smtClean="0"/>
              <a:t>gene:  Don't servo on pressure, just monitor it during decompression</a:t>
            </a:r>
          </a:p>
          <a:p>
            <a:pPr eaLnBrk="1" hangingPunct="1"/>
            <a:r>
              <a:rPr lang="en-US" smtClean="0"/>
              <a:t>brent:  measure amplitude of sample pump's pressure impulses</a:t>
            </a:r>
          </a:p>
          <a:p>
            <a:pPr eaLnBrk="1" hangingPunct="1"/>
            <a:r>
              <a:rPr lang="en-US" smtClean="0"/>
              <a:t>brent:  Modify ESP scripts to purge into DWSM before starting sample processing</a:t>
            </a:r>
          </a:p>
          <a:p>
            <a:pPr eaLnBrk="1" hangingPunct="1"/>
            <a:r>
              <a:rPr lang="en-US" smtClean="0"/>
              <a:t>gene:  Add an external bag for DI Water to mix with toxicant</a:t>
            </a:r>
          </a:p>
          <a:p>
            <a:pPr eaLnBrk="1" hangingPunct="1"/>
            <a:r>
              <a:rPr lang="en-US" smtClean="0"/>
              <a:t>brent:  Add filter on raw water inhaled into bags when rinsing them</a:t>
            </a:r>
          </a:p>
          <a:p>
            <a:pPr eaLnBrk="1" hangingPunct="1"/>
            <a:r>
              <a:rPr lang="en-US" smtClean="0"/>
              <a:t>brent:  Measure compliance when filling bells with oil</a:t>
            </a:r>
          </a:p>
          <a:p>
            <a:pPr eaLnBrk="1" hangingPunct="1"/>
            <a:r>
              <a:rPr lang="en-US" smtClean="0"/>
              <a:t>jon, gene, et al.:  Invert bells when filling with oil</a:t>
            </a:r>
          </a:p>
          <a:p>
            <a:pPr eaLnBrk="1" hangingPunct="1"/>
            <a:r>
              <a:rPr lang="en-US" smtClean="0"/>
              <a:t>gene:  Dish out top plate to control air bubble size</a:t>
            </a:r>
          </a:p>
          <a:p>
            <a:pPr eaLnBrk="1" hangingPunct="1"/>
            <a:r>
              <a:rPr lang="en-US" smtClean="0"/>
              <a:t>gene:  consider stainless for casting bell housings</a:t>
            </a:r>
          </a:p>
          <a:p>
            <a:pPr eaLnBrk="1" hangingPunct="1"/>
            <a:r>
              <a:rPr lang="en-US" smtClean="0"/>
              <a:t>jon:   3 threads on HP oil pump motor housing is bare minimum</a:t>
            </a:r>
          </a:p>
          <a:p>
            <a:pPr eaLnBrk="1" hangingPunct="1"/>
            <a:r>
              <a:rPr lang="en-US" smtClean="0"/>
              <a:t>gene:  O-ring on HP oil pump motor housing may be damaged on assembly</a:t>
            </a:r>
          </a:p>
          <a:p>
            <a:pPr eaLnBrk="1" hangingPunct="1"/>
            <a:r>
              <a:rPr lang="en-US" smtClean="0"/>
              <a:t>mike:  put O-ring on inside wall to prevent this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FB491-B531-4807-ACB6-25E8F0DC3767}" type="slidenum">
              <a:rPr lang="en-US"/>
              <a:pPr/>
              <a:t>10</a:t>
            </a:fld>
            <a:endParaRPr lang="en-US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1598613" y="1116013"/>
            <a:ext cx="6276975" cy="5586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/>
          </p:nvPr>
        </p:nvSpPr>
        <p:spPr>
          <a:xfrm>
            <a:off x="949325" y="7075488"/>
            <a:ext cx="7573963" cy="6707187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AF7E63-A46C-4FD4-9DEE-01CBCE95EDA6}" type="slidenum">
              <a:rPr lang="en-US"/>
              <a:pPr/>
              <a:t>2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3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4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A2BD0C-08FA-46CD-A627-69865AA05A20}" type="slidenum">
              <a:rPr lang="en-US"/>
              <a:pPr/>
              <a:t>5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42FE2E-B9AE-44AE-B5BB-BDC88D608C40}" type="slidenum">
              <a:rPr lang="en-US"/>
              <a:pPr/>
              <a:t>6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7D2541-CD02-411B-8D73-303837182ED1}" type="slidenum">
              <a:rPr lang="en-US"/>
              <a:pPr/>
              <a:t>7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3735FB-370D-49F0-89FB-A1FC7BBDC619}" type="slidenum">
              <a:rPr lang="en-US"/>
              <a:pPr/>
              <a:t>8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0FEEAD-9D47-4E7F-9226-1C620BDED895}" type="slidenum">
              <a:rPr lang="en-US"/>
              <a:pPr/>
              <a:t>9</a:t>
            </a:fld>
            <a:endParaRPr lang="en-US"/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1598613" y="1116013"/>
            <a:ext cx="6276975" cy="5586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/>
          </p:nvPr>
        </p:nvSpPr>
        <p:spPr>
          <a:xfrm>
            <a:off x="949325" y="7075488"/>
            <a:ext cx="7573963" cy="6707187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813" y="2836863"/>
            <a:ext cx="10353675" cy="19589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213" y="5176838"/>
            <a:ext cx="8524875" cy="23336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CE936-2422-4F4D-B6D4-A39D3348D3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3305F-AE89-40A9-BF7D-69C1B521F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9675" y="365125"/>
            <a:ext cx="2740025" cy="7794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65125"/>
            <a:ext cx="8067675" cy="7794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1854E-E340-4945-8240-392756C458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150AD-15B7-4F76-8157-BE1C5C3DF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5868988"/>
            <a:ext cx="10352088" cy="18145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25" y="3871913"/>
            <a:ext cx="10352088" cy="1997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929DF-CE2A-4BAC-8BDA-D1B740AEFC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2413"/>
            <a:ext cx="5403850" cy="6637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850" y="1522413"/>
            <a:ext cx="5403850" cy="6637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D6FB26-EDBA-41FB-9800-9AD55D212E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5125"/>
            <a:ext cx="10960100" cy="15224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44700"/>
            <a:ext cx="5380038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897188"/>
            <a:ext cx="5380038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488" y="2044700"/>
            <a:ext cx="5383212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488" y="2897188"/>
            <a:ext cx="5383212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FE309-3DBF-48A0-BA9D-C30CA0BBB8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4843C-AF94-4C68-80BF-0A2F3CDE32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7DA5A-C63D-4FE2-BA20-0A187C72E2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538"/>
            <a:ext cx="4006850" cy="15478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0" y="363538"/>
            <a:ext cx="6807200" cy="7796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911350"/>
            <a:ext cx="4006850" cy="6248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390DE-27E5-4071-B6AF-6D5E710906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6394450"/>
            <a:ext cx="7307263" cy="7540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600" y="815975"/>
            <a:ext cx="7307263" cy="54816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600" y="7148513"/>
            <a:ext cx="7307263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1A46B-0829-4BBF-B81A-5A643C358B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65125"/>
            <a:ext cx="10960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72" tIns="60885" rIns="121772" bIns="608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4000m Deep Water Sampling Module</a:t>
            </a:r>
            <a:br>
              <a:rPr lang="en-US" smtClean="0"/>
            </a:br>
            <a:r>
              <a:rPr lang="en-US" smtClean="0"/>
              <a:t>CDR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2413"/>
            <a:ext cx="10960100" cy="663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8318500"/>
            <a:ext cx="2841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9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0838" y="8318500"/>
            <a:ext cx="3857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9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8075" y="8318500"/>
            <a:ext cx="2841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900"/>
            </a:lvl1pPr>
          </a:lstStyle>
          <a:p>
            <a:fld id="{92A14DFE-74B2-4205-8F5E-3DB368DB07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9pPr>
    </p:titleStyle>
    <p:bodyStyle>
      <a:lvl1pPr marL="457200" indent="-457200" algn="l" defTabSz="1217613" rtl="0" eaLnBrk="0" fontAlgn="base" hangingPunct="0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</a:defRPr>
      </a:lvl2pPr>
      <a:lvl3pPr marL="1522413" indent="-304800" algn="l" defTabSz="1217613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2013" indent="-304800" algn="l" defTabSz="1217613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4pPr>
      <a:lvl5pPr marL="2740025" indent="-304800" algn="l" defTabSz="1217613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5pPr>
      <a:lvl6pPr marL="31972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6pPr>
      <a:lvl7pPr marL="36544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7pPr>
      <a:lvl8pPr marL="41116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8pPr>
      <a:lvl9pPr marL="45688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4km DWSM</a:t>
            </a:r>
            <a:br>
              <a:rPr lang="en-US" smtClean="0"/>
            </a:br>
            <a:r>
              <a:rPr lang="en-US" smtClean="0"/>
              <a:t>Operation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68300"/>
            <a:ext cx="10964863" cy="946150"/>
          </a:xfrm>
        </p:spPr>
        <p:txBody>
          <a:bodyPr lIns="119854" tIns="62324" rIns="119854" bIns="62324">
            <a:spAutoFit/>
          </a:bodyPr>
          <a:lstStyle/>
          <a:p>
            <a:pPr defTabSz="609600" eaLnBrk="1" hangingPunct="1">
              <a:tabLst>
                <a:tab pos="0" algn="l"/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78463" algn="l"/>
                <a:tab pos="6089650" algn="l"/>
                <a:tab pos="6696075" algn="l"/>
                <a:tab pos="7305675" algn="l"/>
                <a:tab pos="7916863" algn="l"/>
                <a:tab pos="8523288" algn="l"/>
                <a:tab pos="9134475" algn="l"/>
                <a:tab pos="9740900" algn="l"/>
                <a:tab pos="10350500" algn="l"/>
                <a:tab pos="10961688" algn="l"/>
                <a:tab pos="11568113" algn="l"/>
                <a:tab pos="12176125" algn="l"/>
              </a:tabLst>
            </a:pPr>
            <a:r>
              <a:rPr lang="en-GB" smtClean="0"/>
              <a:t>4Km Deep Water Sampler</a:t>
            </a:r>
            <a:br>
              <a:rPr lang="en-GB" smtClean="0"/>
            </a:br>
            <a:r>
              <a:rPr lang="en-GB" smtClean="0"/>
              <a:t>Predive preparation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2413"/>
            <a:ext cx="10964863" cy="3819525"/>
          </a:xfrm>
        </p:spPr>
        <p:txBody>
          <a:bodyPr lIns="119854" tIns="62324" rIns="119854" bIns="62324">
            <a:spAutoFit/>
          </a:bodyPr>
          <a:lstStyle/>
          <a:p>
            <a:pPr marL="452438" indent="-452438" defTabSz="609600" eaLnBrk="1" hangingPunct="1">
              <a:lnSpc>
                <a:spcPct val="80000"/>
              </a:lnSpc>
              <a:spcBef>
                <a:spcPts val="663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Flush DWSM with clean water on deck</a:t>
            </a:r>
          </a:p>
          <a:p>
            <a:pPr marL="985838" lvl="1" indent="-376238" defTabSz="609600" eaLnBrk="1" hangingPunct="1">
              <a:lnSpc>
                <a:spcPct val="80000"/>
              </a:lnSpc>
              <a:spcBef>
                <a:spcPts val="663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400" smtClean="0"/>
              <a:t>Same as flushing with Flush fluid, but wand opens to cap port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663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Tare pressure sensors</a:t>
            </a:r>
          </a:p>
          <a:p>
            <a:pPr marL="985838" lvl="1" indent="-376238" defTabSz="609600" eaLnBrk="1" hangingPunct="1"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400" smtClean="0"/>
              <a:t>Only a first approximation, as temperature will change at depth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663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Leak checks</a:t>
            </a:r>
          </a:p>
          <a:p>
            <a:pPr marL="985838" lvl="1" indent="-376238" defTabSz="609600" eaLnBrk="1" hangingPunct="1"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400" smtClean="0"/>
              <a:t>Pressurize oil to max safe pressure, verify stable</a:t>
            </a:r>
          </a:p>
          <a:p>
            <a:pPr marL="985838" lvl="1" indent="-376238" defTabSz="609600" eaLnBrk="1" hangingPunct="1"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400" smtClean="0"/>
              <a:t>Probably not practical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663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Dummy Sample run</a:t>
            </a:r>
          </a:p>
          <a:p>
            <a:pPr marL="985838" lvl="1" indent="-376238" defTabSz="609600" eaLnBrk="1" hangingPunct="1"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400" smtClean="0"/>
              <a:t>Replace ESP core with filter tube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Mechanical Systems</a:t>
            </a:r>
            <a:br>
              <a:rPr lang="en-US" smtClean="0"/>
            </a:br>
            <a:r>
              <a:rPr lang="en-US" smtClean="0"/>
              <a:t>Simple Operating Theory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Intake seawater</a:t>
            </a:r>
          </a:p>
          <a:p>
            <a:pPr eaLnBrk="1" hangingPunct="1"/>
            <a:r>
              <a:rPr lang="en-US" smtClean="0"/>
              <a:t>Decompress</a:t>
            </a:r>
          </a:p>
          <a:p>
            <a:pPr eaLnBrk="1" hangingPunct="1"/>
            <a:r>
              <a:rPr lang="en-US" smtClean="0"/>
              <a:t>Transfer and release gas</a:t>
            </a:r>
          </a:p>
          <a:p>
            <a:pPr eaLnBrk="1" hangingPunct="1"/>
            <a:r>
              <a:rPr lang="en-US" smtClean="0"/>
              <a:t>Sample (thru core)</a:t>
            </a:r>
          </a:p>
          <a:p>
            <a:pPr eaLnBrk="1" hangingPunct="1"/>
            <a:r>
              <a:rPr lang="en-US" smtClean="0"/>
              <a:t>Recompress</a:t>
            </a:r>
          </a:p>
          <a:p>
            <a:pPr eaLnBrk="1" hangingPunct="1"/>
            <a:r>
              <a:rPr lang="en-US" smtClean="0"/>
              <a:t>Exhaust seawater</a:t>
            </a:r>
          </a:p>
          <a:p>
            <a:pPr eaLnBrk="1" hangingPunct="1"/>
            <a:r>
              <a:rPr lang="en-US" smtClean="0"/>
              <a:t>Decon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3"/>
          <p:cNvGrpSpPr>
            <a:grpSpLocks/>
          </p:cNvGrpSpPr>
          <p:nvPr/>
        </p:nvGrpSpPr>
        <p:grpSpPr bwMode="auto">
          <a:xfrm rot="10800000" flipH="1">
            <a:off x="2540000" y="5527675"/>
            <a:ext cx="334963" cy="241300"/>
            <a:chOff x="1056" y="2160"/>
            <a:chExt cx="144" cy="96"/>
          </a:xfrm>
        </p:grpSpPr>
        <p:sp>
          <p:nvSpPr>
            <p:cNvPr id="5577" name="Arc 4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8" name="Arc 5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9" name="Arc 6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80" name="Line 7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1" name="Line 8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2" name="Line 9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3" name="Line 10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3" name="Rectangle 11"/>
          <p:cNvSpPr>
            <a:spLocks noChangeArrowheads="1"/>
          </p:cNvSpPr>
          <p:nvPr/>
        </p:nvSpPr>
        <p:spPr bwMode="auto">
          <a:xfrm>
            <a:off x="928688" y="711200"/>
            <a:ext cx="481012" cy="669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Line 12"/>
          <p:cNvSpPr>
            <a:spLocks noChangeShapeType="1"/>
          </p:cNvSpPr>
          <p:nvPr/>
        </p:nvSpPr>
        <p:spPr bwMode="auto">
          <a:xfrm>
            <a:off x="930275" y="982663"/>
            <a:ext cx="479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5" name="Group 14"/>
          <p:cNvGrpSpPr>
            <a:grpSpLocks/>
          </p:cNvGrpSpPr>
          <p:nvPr/>
        </p:nvGrpSpPr>
        <p:grpSpPr bwMode="auto">
          <a:xfrm>
            <a:off x="957263" y="4903788"/>
            <a:ext cx="527050" cy="409575"/>
            <a:chOff x="1360" y="2887"/>
            <a:chExt cx="249" cy="194"/>
          </a:xfrm>
        </p:grpSpPr>
        <p:sp>
          <p:nvSpPr>
            <p:cNvPr id="5562" name="Line 1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3" name="Line 1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4" name="Oval 1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5" name="Line 1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6" name="Line 1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7" name="Oval 2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8" name="Line 2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9" name="Line 2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0" name="Line 2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1" name="Line 2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2" name="Rectangle 2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3" name="Line 2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4" name="Oval 2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5" name="Oval 2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6" name="Line 2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6" name="Oval 36"/>
          <p:cNvSpPr>
            <a:spLocks noChangeArrowheads="1"/>
          </p:cNvSpPr>
          <p:nvPr/>
        </p:nvSpPr>
        <p:spPr bwMode="auto">
          <a:xfrm>
            <a:off x="9221788" y="1866900"/>
            <a:ext cx="382587" cy="708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8056563" y="3656013"/>
            <a:ext cx="3452812" cy="34528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39"/>
          <p:cNvSpPr>
            <a:spLocks noChangeShapeType="1"/>
          </p:cNvSpPr>
          <p:nvPr/>
        </p:nvSpPr>
        <p:spPr bwMode="auto">
          <a:xfrm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9" name="Line 40"/>
          <p:cNvSpPr>
            <a:spLocks noChangeShapeType="1"/>
          </p:cNvSpPr>
          <p:nvPr/>
        </p:nvSpPr>
        <p:spPr bwMode="auto">
          <a:xfrm flipV="1"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41"/>
          <p:cNvSpPr>
            <a:spLocks noChangeShapeType="1"/>
          </p:cNvSpPr>
          <p:nvPr/>
        </p:nvSpPr>
        <p:spPr bwMode="auto">
          <a:xfrm>
            <a:off x="85344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42"/>
          <p:cNvSpPr>
            <a:spLocks noChangeShapeType="1"/>
          </p:cNvSpPr>
          <p:nvPr/>
        </p:nvSpPr>
        <p:spPr bwMode="auto">
          <a:xfrm>
            <a:off x="83439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Line 43"/>
          <p:cNvSpPr>
            <a:spLocks noChangeShapeType="1"/>
          </p:cNvSpPr>
          <p:nvPr/>
        </p:nvSpPr>
        <p:spPr bwMode="auto">
          <a:xfrm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44"/>
          <p:cNvSpPr>
            <a:spLocks noChangeShapeType="1"/>
          </p:cNvSpPr>
          <p:nvPr/>
        </p:nvSpPr>
        <p:spPr bwMode="auto">
          <a:xfrm flipV="1"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Line 45"/>
          <p:cNvSpPr>
            <a:spLocks noChangeShapeType="1"/>
          </p:cNvSpPr>
          <p:nvPr/>
        </p:nvSpPr>
        <p:spPr bwMode="auto">
          <a:xfrm>
            <a:off x="88217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5" name="Line 46"/>
          <p:cNvSpPr>
            <a:spLocks noChangeShapeType="1"/>
          </p:cNvSpPr>
          <p:nvPr/>
        </p:nvSpPr>
        <p:spPr bwMode="auto">
          <a:xfrm>
            <a:off x="86312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47"/>
          <p:cNvSpPr>
            <a:spLocks noChangeShapeType="1"/>
          </p:cNvSpPr>
          <p:nvPr/>
        </p:nvSpPr>
        <p:spPr bwMode="auto">
          <a:xfrm flipV="1">
            <a:off x="8726488" y="43957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Line 48"/>
          <p:cNvSpPr>
            <a:spLocks noChangeShapeType="1"/>
          </p:cNvSpPr>
          <p:nvPr/>
        </p:nvSpPr>
        <p:spPr bwMode="auto">
          <a:xfrm flipH="1" flipV="1">
            <a:off x="8680450" y="449103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Line 49"/>
          <p:cNvSpPr>
            <a:spLocks noChangeShapeType="1"/>
          </p:cNvSpPr>
          <p:nvPr/>
        </p:nvSpPr>
        <p:spPr bwMode="auto">
          <a:xfrm flipV="1">
            <a:off x="8680450" y="4445000"/>
            <a:ext cx="9525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9" name="Line 50"/>
          <p:cNvSpPr>
            <a:spLocks noChangeShapeType="1"/>
          </p:cNvSpPr>
          <p:nvPr/>
        </p:nvSpPr>
        <p:spPr bwMode="auto">
          <a:xfrm flipH="1" flipV="1">
            <a:off x="8680450" y="439578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40" name="Group 51"/>
          <p:cNvGrpSpPr>
            <a:grpSpLocks/>
          </p:cNvGrpSpPr>
          <p:nvPr/>
        </p:nvGrpSpPr>
        <p:grpSpPr bwMode="auto">
          <a:xfrm>
            <a:off x="10836275" y="4514850"/>
            <a:ext cx="190500" cy="47625"/>
            <a:chOff x="4173" y="2137"/>
            <a:chExt cx="90" cy="23"/>
          </a:xfrm>
        </p:grpSpPr>
        <p:sp>
          <p:nvSpPr>
            <p:cNvPr id="5558" name="Line 52"/>
            <p:cNvSpPr>
              <a:spLocks noChangeShapeType="1"/>
            </p:cNvSpPr>
            <p:nvPr/>
          </p:nvSpPr>
          <p:spPr bwMode="auto">
            <a:xfrm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9" name="Line 53"/>
            <p:cNvSpPr>
              <a:spLocks noChangeShapeType="1"/>
            </p:cNvSpPr>
            <p:nvPr/>
          </p:nvSpPr>
          <p:spPr bwMode="auto">
            <a:xfrm flipV="1"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0" name="Line 54"/>
            <p:cNvSpPr>
              <a:spLocks noChangeShapeType="1"/>
            </p:cNvSpPr>
            <p:nvPr/>
          </p:nvSpPr>
          <p:spPr bwMode="auto">
            <a:xfrm>
              <a:off x="426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1" name="Line 55"/>
            <p:cNvSpPr>
              <a:spLocks noChangeShapeType="1"/>
            </p:cNvSpPr>
            <p:nvPr/>
          </p:nvSpPr>
          <p:spPr bwMode="auto">
            <a:xfrm>
              <a:off x="417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41" name="Group 56"/>
          <p:cNvGrpSpPr>
            <a:grpSpLocks/>
          </p:cNvGrpSpPr>
          <p:nvPr/>
        </p:nvGrpSpPr>
        <p:grpSpPr bwMode="auto">
          <a:xfrm>
            <a:off x="10548938" y="4397375"/>
            <a:ext cx="190500" cy="168275"/>
            <a:chOff x="4309" y="2092"/>
            <a:chExt cx="90" cy="79"/>
          </a:xfrm>
        </p:grpSpPr>
        <p:grpSp>
          <p:nvGrpSpPr>
            <p:cNvPr id="5549" name="Group 57"/>
            <p:cNvGrpSpPr>
              <a:grpSpLocks/>
            </p:cNvGrpSpPr>
            <p:nvPr/>
          </p:nvGrpSpPr>
          <p:grpSpPr bwMode="auto">
            <a:xfrm>
              <a:off x="4309" y="2148"/>
              <a:ext cx="90" cy="23"/>
              <a:chOff x="4173" y="2137"/>
              <a:chExt cx="90" cy="23"/>
            </a:xfrm>
          </p:grpSpPr>
          <p:sp>
            <p:nvSpPr>
              <p:cNvPr id="5554" name="Line 58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5" name="Line 59"/>
              <p:cNvSpPr>
                <a:spLocks noChangeShapeType="1"/>
              </p:cNvSpPr>
              <p:nvPr/>
            </p:nvSpPr>
            <p:spPr bwMode="auto">
              <a:xfrm flipV="1"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6" name="Line 60"/>
              <p:cNvSpPr>
                <a:spLocks noChangeShapeType="1"/>
              </p:cNvSpPr>
              <p:nvPr/>
            </p:nvSpPr>
            <p:spPr bwMode="auto">
              <a:xfrm>
                <a:off x="426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7" name="Line 61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550" name="Line 62"/>
            <p:cNvSpPr>
              <a:spLocks noChangeShapeType="1"/>
            </p:cNvSpPr>
            <p:nvPr/>
          </p:nvSpPr>
          <p:spPr bwMode="auto">
            <a:xfrm flipV="1">
              <a:off x="4354" y="2092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1" name="Line 63"/>
            <p:cNvSpPr>
              <a:spLocks noChangeShapeType="1"/>
            </p:cNvSpPr>
            <p:nvPr/>
          </p:nvSpPr>
          <p:spPr bwMode="auto">
            <a:xfrm flipH="1" flipV="1">
              <a:off x="4332" y="2137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2" name="Line 64"/>
            <p:cNvSpPr>
              <a:spLocks noChangeShapeType="1"/>
            </p:cNvSpPr>
            <p:nvPr/>
          </p:nvSpPr>
          <p:spPr bwMode="auto">
            <a:xfrm flipV="1">
              <a:off x="4332" y="2115"/>
              <a:ext cx="45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3" name="Line 65"/>
            <p:cNvSpPr>
              <a:spLocks noChangeShapeType="1"/>
            </p:cNvSpPr>
            <p:nvPr/>
          </p:nvSpPr>
          <p:spPr bwMode="auto">
            <a:xfrm flipH="1" flipV="1">
              <a:off x="4332" y="2092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2" name="Line 66"/>
          <p:cNvSpPr>
            <a:spLocks noChangeShapeType="1"/>
          </p:cNvSpPr>
          <p:nvPr/>
        </p:nvSpPr>
        <p:spPr bwMode="auto">
          <a:xfrm>
            <a:off x="8391525" y="4730750"/>
            <a:ext cx="57626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Line 67"/>
          <p:cNvSpPr>
            <a:spLocks noChangeShapeType="1"/>
          </p:cNvSpPr>
          <p:nvPr/>
        </p:nvSpPr>
        <p:spPr bwMode="auto">
          <a:xfrm>
            <a:off x="8823325" y="45402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4" name="Line 68"/>
          <p:cNvSpPr>
            <a:spLocks noChangeShapeType="1"/>
          </p:cNvSpPr>
          <p:nvPr/>
        </p:nvSpPr>
        <p:spPr bwMode="auto">
          <a:xfrm>
            <a:off x="8967788" y="4540250"/>
            <a:ext cx="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69"/>
          <p:cNvSpPr>
            <a:spLocks noChangeShapeType="1"/>
          </p:cNvSpPr>
          <p:nvPr/>
        </p:nvSpPr>
        <p:spPr bwMode="auto">
          <a:xfrm flipH="1">
            <a:off x="8535988" y="4540250"/>
            <a:ext cx="95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6" name="Rectangle 70"/>
          <p:cNvSpPr>
            <a:spLocks noChangeArrowheads="1"/>
          </p:cNvSpPr>
          <p:nvPr/>
        </p:nvSpPr>
        <p:spPr bwMode="auto">
          <a:xfrm>
            <a:off x="9110663" y="5356225"/>
            <a:ext cx="382587" cy="95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7" name="Line 71"/>
          <p:cNvSpPr>
            <a:spLocks noChangeShapeType="1"/>
          </p:cNvSpPr>
          <p:nvPr/>
        </p:nvSpPr>
        <p:spPr bwMode="auto">
          <a:xfrm>
            <a:off x="9110663" y="5307013"/>
            <a:ext cx="38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72"/>
          <p:cNvSpPr>
            <a:spLocks noChangeShapeType="1"/>
          </p:cNvSpPr>
          <p:nvPr/>
        </p:nvSpPr>
        <p:spPr bwMode="auto">
          <a:xfrm flipV="1">
            <a:off x="9110663" y="5211763"/>
            <a:ext cx="9525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9" name="Line 73"/>
          <p:cNvSpPr>
            <a:spLocks noChangeShapeType="1"/>
          </p:cNvSpPr>
          <p:nvPr/>
        </p:nvSpPr>
        <p:spPr bwMode="auto">
          <a:xfrm flipH="1" flipV="1">
            <a:off x="9398000" y="5211763"/>
            <a:ext cx="984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0" name="Line 74"/>
          <p:cNvSpPr>
            <a:spLocks noChangeShapeType="1"/>
          </p:cNvSpPr>
          <p:nvPr/>
        </p:nvSpPr>
        <p:spPr bwMode="auto">
          <a:xfrm>
            <a:off x="9205913" y="52117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1" name="Rectangle 75"/>
          <p:cNvSpPr>
            <a:spLocks noChangeArrowheads="1"/>
          </p:cNvSpPr>
          <p:nvPr/>
        </p:nvSpPr>
        <p:spPr bwMode="auto">
          <a:xfrm>
            <a:off x="9110663" y="5499100"/>
            <a:ext cx="382587" cy="4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2" name="Line 76"/>
          <p:cNvSpPr>
            <a:spLocks noChangeShapeType="1"/>
          </p:cNvSpPr>
          <p:nvPr/>
        </p:nvSpPr>
        <p:spPr bwMode="auto">
          <a:xfrm flipH="1" flipV="1">
            <a:off x="9015413" y="5114925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3" name="Line 77"/>
          <p:cNvSpPr>
            <a:spLocks noChangeShapeType="1"/>
          </p:cNvSpPr>
          <p:nvPr/>
        </p:nvSpPr>
        <p:spPr bwMode="auto">
          <a:xfrm flipV="1">
            <a:off x="9398000" y="5164138"/>
            <a:ext cx="4921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Line 78"/>
          <p:cNvSpPr>
            <a:spLocks noChangeShapeType="1"/>
          </p:cNvSpPr>
          <p:nvPr/>
        </p:nvSpPr>
        <p:spPr bwMode="auto">
          <a:xfrm>
            <a:off x="9447213" y="5164138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79"/>
          <p:cNvSpPr>
            <a:spLocks noChangeShapeType="1"/>
          </p:cNvSpPr>
          <p:nvPr/>
        </p:nvSpPr>
        <p:spPr bwMode="auto">
          <a:xfrm flipV="1">
            <a:off x="9447213" y="5211763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6" name="Freeform 80"/>
          <p:cNvSpPr>
            <a:spLocks/>
          </p:cNvSpPr>
          <p:nvPr/>
        </p:nvSpPr>
        <p:spPr bwMode="auto">
          <a:xfrm>
            <a:off x="9467850" y="4938713"/>
            <a:ext cx="112713" cy="241300"/>
          </a:xfrm>
          <a:custGeom>
            <a:avLst/>
            <a:gdLst>
              <a:gd name="T0" fmla="*/ 4 w 53"/>
              <a:gd name="T1" fmla="*/ 114 h 114"/>
              <a:gd name="T2" fmla="*/ 49 w 53"/>
              <a:gd name="T3" fmla="*/ 91 h 114"/>
              <a:gd name="T4" fmla="*/ 26 w 53"/>
              <a:gd name="T5" fmla="*/ 46 h 114"/>
              <a:gd name="T6" fmla="*/ 4 w 53"/>
              <a:gd name="T7" fmla="*/ 23 h 114"/>
              <a:gd name="T8" fmla="*/ 4 w 53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114"/>
              <a:gd name="T17" fmla="*/ 53 w 53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114">
                <a:moveTo>
                  <a:pt x="4" y="114"/>
                </a:moveTo>
                <a:cubicBezTo>
                  <a:pt x="24" y="108"/>
                  <a:pt x="45" y="102"/>
                  <a:pt x="49" y="91"/>
                </a:cubicBezTo>
                <a:cubicBezTo>
                  <a:pt x="53" y="80"/>
                  <a:pt x="34" y="57"/>
                  <a:pt x="26" y="46"/>
                </a:cubicBezTo>
                <a:cubicBezTo>
                  <a:pt x="18" y="35"/>
                  <a:pt x="8" y="30"/>
                  <a:pt x="4" y="23"/>
                </a:cubicBezTo>
                <a:cubicBezTo>
                  <a:pt x="0" y="16"/>
                  <a:pt x="4" y="4"/>
                  <a:pt x="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7" name="Oval 81"/>
          <p:cNvSpPr>
            <a:spLocks noChangeArrowheads="1"/>
          </p:cNvSpPr>
          <p:nvPr/>
        </p:nvSpPr>
        <p:spPr bwMode="auto">
          <a:xfrm>
            <a:off x="8823325" y="494982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8" name="Oval 82"/>
          <p:cNvSpPr>
            <a:spLocks noChangeArrowheads="1"/>
          </p:cNvSpPr>
          <p:nvPr/>
        </p:nvSpPr>
        <p:spPr bwMode="auto">
          <a:xfrm>
            <a:off x="8823325" y="504507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9" name="Oval 83"/>
          <p:cNvSpPr>
            <a:spLocks noChangeArrowheads="1"/>
          </p:cNvSpPr>
          <p:nvPr/>
        </p:nvSpPr>
        <p:spPr bwMode="auto">
          <a:xfrm>
            <a:off x="8823325" y="514191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0" name="Oval 84"/>
          <p:cNvSpPr>
            <a:spLocks noChangeArrowheads="1"/>
          </p:cNvSpPr>
          <p:nvPr/>
        </p:nvSpPr>
        <p:spPr bwMode="auto">
          <a:xfrm>
            <a:off x="8823325" y="523716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1" name="Line 85"/>
          <p:cNvSpPr>
            <a:spLocks noChangeShapeType="1"/>
          </p:cNvSpPr>
          <p:nvPr/>
        </p:nvSpPr>
        <p:spPr bwMode="auto">
          <a:xfrm flipH="1">
            <a:off x="8918575" y="5114925"/>
            <a:ext cx="96838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2" name="Line 86"/>
          <p:cNvSpPr>
            <a:spLocks noChangeShapeType="1"/>
          </p:cNvSpPr>
          <p:nvPr/>
        </p:nvSpPr>
        <p:spPr bwMode="auto">
          <a:xfrm flipH="1" flipV="1">
            <a:off x="8391525" y="4968875"/>
            <a:ext cx="431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3" name="Line 87"/>
          <p:cNvSpPr>
            <a:spLocks noChangeShapeType="1"/>
          </p:cNvSpPr>
          <p:nvPr/>
        </p:nvSpPr>
        <p:spPr bwMode="auto">
          <a:xfrm flipH="1">
            <a:off x="8391525" y="4730750"/>
            <a:ext cx="0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4" name="Oval 88"/>
          <p:cNvSpPr>
            <a:spLocks noChangeArrowheads="1"/>
          </p:cNvSpPr>
          <p:nvPr/>
        </p:nvSpPr>
        <p:spPr bwMode="auto">
          <a:xfrm>
            <a:off x="894238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5" name="Oval 89"/>
          <p:cNvSpPr>
            <a:spLocks noChangeArrowheads="1"/>
          </p:cNvSpPr>
          <p:nvPr/>
        </p:nvSpPr>
        <p:spPr bwMode="auto">
          <a:xfrm>
            <a:off x="903763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6" name="Oval 90"/>
          <p:cNvSpPr>
            <a:spLocks noChangeArrowheads="1"/>
          </p:cNvSpPr>
          <p:nvPr/>
        </p:nvSpPr>
        <p:spPr bwMode="auto">
          <a:xfrm>
            <a:off x="91344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7" name="Oval 91"/>
          <p:cNvSpPr>
            <a:spLocks noChangeArrowheads="1"/>
          </p:cNvSpPr>
          <p:nvPr/>
        </p:nvSpPr>
        <p:spPr bwMode="auto">
          <a:xfrm>
            <a:off x="922972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8" name="Oval 92"/>
          <p:cNvSpPr>
            <a:spLocks noChangeArrowheads="1"/>
          </p:cNvSpPr>
          <p:nvPr/>
        </p:nvSpPr>
        <p:spPr bwMode="auto">
          <a:xfrm>
            <a:off x="93249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9" name="Oval 93"/>
          <p:cNvSpPr>
            <a:spLocks noChangeArrowheads="1"/>
          </p:cNvSpPr>
          <p:nvPr/>
        </p:nvSpPr>
        <p:spPr bwMode="auto">
          <a:xfrm>
            <a:off x="9420225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0" name="Oval 94"/>
          <p:cNvSpPr>
            <a:spLocks noChangeArrowheads="1"/>
          </p:cNvSpPr>
          <p:nvPr/>
        </p:nvSpPr>
        <p:spPr bwMode="auto">
          <a:xfrm>
            <a:off x="951706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1" name="Oval 95"/>
          <p:cNvSpPr>
            <a:spLocks noChangeArrowheads="1"/>
          </p:cNvSpPr>
          <p:nvPr/>
        </p:nvSpPr>
        <p:spPr bwMode="auto">
          <a:xfrm>
            <a:off x="961231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2" name="Line 96"/>
          <p:cNvSpPr>
            <a:spLocks noChangeShapeType="1"/>
          </p:cNvSpPr>
          <p:nvPr/>
        </p:nvSpPr>
        <p:spPr bwMode="auto">
          <a:xfrm>
            <a:off x="9304338" y="55467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3" name="Line 97"/>
          <p:cNvSpPr>
            <a:spLocks noChangeShapeType="1"/>
          </p:cNvSpPr>
          <p:nvPr/>
        </p:nvSpPr>
        <p:spPr bwMode="auto">
          <a:xfrm flipH="1">
            <a:off x="9205913" y="5689600"/>
            <a:ext cx="984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Oval 98"/>
          <p:cNvSpPr>
            <a:spLocks noChangeArrowheads="1"/>
          </p:cNvSpPr>
          <p:nvPr/>
        </p:nvSpPr>
        <p:spPr bwMode="auto">
          <a:xfrm>
            <a:off x="105235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5" name="Oval 99"/>
          <p:cNvSpPr>
            <a:spLocks noChangeArrowheads="1"/>
          </p:cNvSpPr>
          <p:nvPr/>
        </p:nvSpPr>
        <p:spPr bwMode="auto">
          <a:xfrm>
            <a:off x="106187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6" name="Oval 100"/>
          <p:cNvSpPr>
            <a:spLocks noChangeArrowheads="1"/>
          </p:cNvSpPr>
          <p:nvPr/>
        </p:nvSpPr>
        <p:spPr bwMode="auto">
          <a:xfrm>
            <a:off x="107140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7" name="Oval 101"/>
          <p:cNvSpPr>
            <a:spLocks noChangeArrowheads="1"/>
          </p:cNvSpPr>
          <p:nvPr/>
        </p:nvSpPr>
        <p:spPr bwMode="auto">
          <a:xfrm>
            <a:off x="108092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8" name="Line 102"/>
          <p:cNvSpPr>
            <a:spLocks noChangeShapeType="1"/>
          </p:cNvSpPr>
          <p:nvPr/>
        </p:nvSpPr>
        <p:spPr bwMode="auto">
          <a:xfrm flipH="1">
            <a:off x="10618788" y="5689600"/>
            <a:ext cx="96837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9" name="Rectangle 103"/>
          <p:cNvSpPr>
            <a:spLocks noChangeArrowheads="1"/>
          </p:cNvSpPr>
          <p:nvPr/>
        </p:nvSpPr>
        <p:spPr bwMode="auto">
          <a:xfrm>
            <a:off x="10569575" y="4875213"/>
            <a:ext cx="288925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80" name="Line 104"/>
          <p:cNvSpPr>
            <a:spLocks noChangeShapeType="1"/>
          </p:cNvSpPr>
          <p:nvPr/>
        </p:nvSpPr>
        <p:spPr bwMode="auto">
          <a:xfrm>
            <a:off x="10569575" y="5451475"/>
            <a:ext cx="14446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1" name="Line 105"/>
          <p:cNvSpPr>
            <a:spLocks noChangeShapeType="1"/>
          </p:cNvSpPr>
          <p:nvPr/>
        </p:nvSpPr>
        <p:spPr bwMode="auto">
          <a:xfrm flipV="1">
            <a:off x="10714038" y="5451475"/>
            <a:ext cx="14446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2" name="Line 106"/>
          <p:cNvSpPr>
            <a:spLocks noChangeShapeType="1"/>
          </p:cNvSpPr>
          <p:nvPr/>
        </p:nvSpPr>
        <p:spPr bwMode="auto">
          <a:xfrm flipV="1">
            <a:off x="10714038" y="549910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3" name="Line 107"/>
          <p:cNvSpPr>
            <a:spLocks noChangeShapeType="1"/>
          </p:cNvSpPr>
          <p:nvPr/>
        </p:nvSpPr>
        <p:spPr bwMode="auto">
          <a:xfrm>
            <a:off x="10569575" y="53562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4" name="Line 108"/>
          <p:cNvSpPr>
            <a:spLocks noChangeShapeType="1"/>
          </p:cNvSpPr>
          <p:nvPr/>
        </p:nvSpPr>
        <p:spPr bwMode="auto">
          <a:xfrm flipV="1">
            <a:off x="10714038" y="4732338"/>
            <a:ext cx="0" cy="623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5" name="Line 109"/>
          <p:cNvSpPr>
            <a:spLocks noChangeShapeType="1"/>
          </p:cNvSpPr>
          <p:nvPr/>
        </p:nvSpPr>
        <p:spPr bwMode="auto">
          <a:xfrm>
            <a:off x="10714038" y="5594350"/>
            <a:ext cx="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6" name="Line 110"/>
          <p:cNvSpPr>
            <a:spLocks noChangeShapeType="1"/>
          </p:cNvSpPr>
          <p:nvPr/>
        </p:nvSpPr>
        <p:spPr bwMode="auto">
          <a:xfrm>
            <a:off x="9255125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7" name="Line 111"/>
          <p:cNvSpPr>
            <a:spLocks noChangeShapeType="1"/>
          </p:cNvSpPr>
          <p:nvPr/>
        </p:nvSpPr>
        <p:spPr bwMode="auto">
          <a:xfrm>
            <a:off x="9255125" y="6121400"/>
            <a:ext cx="1293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8" name="Line 112"/>
          <p:cNvSpPr>
            <a:spLocks noChangeShapeType="1"/>
          </p:cNvSpPr>
          <p:nvPr/>
        </p:nvSpPr>
        <p:spPr bwMode="auto">
          <a:xfrm>
            <a:off x="10548938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9" name="Line 113"/>
          <p:cNvSpPr>
            <a:spLocks noChangeShapeType="1"/>
          </p:cNvSpPr>
          <p:nvPr/>
        </p:nvSpPr>
        <p:spPr bwMode="auto">
          <a:xfrm>
            <a:off x="8967788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0" name="Line 114"/>
          <p:cNvSpPr>
            <a:spLocks noChangeShapeType="1"/>
          </p:cNvSpPr>
          <p:nvPr/>
        </p:nvSpPr>
        <p:spPr bwMode="auto">
          <a:xfrm>
            <a:off x="10836275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1" name="Line 115"/>
          <p:cNvSpPr>
            <a:spLocks noChangeShapeType="1"/>
          </p:cNvSpPr>
          <p:nvPr/>
        </p:nvSpPr>
        <p:spPr bwMode="auto">
          <a:xfrm flipH="1">
            <a:off x="8967788" y="6265863"/>
            <a:ext cx="2254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2" name="Line 116"/>
          <p:cNvSpPr>
            <a:spLocks noChangeShapeType="1"/>
          </p:cNvSpPr>
          <p:nvPr/>
        </p:nvSpPr>
        <p:spPr bwMode="auto">
          <a:xfrm>
            <a:off x="10453688" y="468312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3" name="Line 117"/>
          <p:cNvSpPr>
            <a:spLocks noChangeShapeType="1"/>
          </p:cNvSpPr>
          <p:nvPr/>
        </p:nvSpPr>
        <p:spPr bwMode="auto">
          <a:xfrm>
            <a:off x="11222038" y="46831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4" name="Line 118"/>
          <p:cNvSpPr>
            <a:spLocks noChangeShapeType="1"/>
          </p:cNvSpPr>
          <p:nvPr/>
        </p:nvSpPr>
        <p:spPr bwMode="auto">
          <a:xfrm flipH="1">
            <a:off x="10741025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5" name="Line 119"/>
          <p:cNvSpPr>
            <a:spLocks noChangeShapeType="1"/>
          </p:cNvSpPr>
          <p:nvPr/>
        </p:nvSpPr>
        <p:spPr bwMode="auto">
          <a:xfrm flipH="1">
            <a:off x="10453688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6" name="Line 120"/>
          <p:cNvSpPr>
            <a:spLocks noChangeShapeType="1"/>
          </p:cNvSpPr>
          <p:nvPr/>
        </p:nvSpPr>
        <p:spPr bwMode="auto">
          <a:xfrm>
            <a:off x="10453688" y="4540250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7" name="Line 121"/>
          <p:cNvSpPr>
            <a:spLocks noChangeShapeType="1"/>
          </p:cNvSpPr>
          <p:nvPr/>
        </p:nvSpPr>
        <p:spPr bwMode="auto">
          <a:xfrm>
            <a:off x="11028363" y="4518025"/>
            <a:ext cx="4318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8" name="Line 122"/>
          <p:cNvSpPr>
            <a:spLocks noChangeShapeType="1"/>
          </p:cNvSpPr>
          <p:nvPr/>
        </p:nvSpPr>
        <p:spPr bwMode="auto">
          <a:xfrm flipH="1" flipV="1">
            <a:off x="11460163" y="2840038"/>
            <a:ext cx="0" cy="1677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9" name="Text Box 123"/>
          <p:cNvSpPr txBox="1">
            <a:spLocks noChangeArrowheads="1"/>
          </p:cNvSpPr>
          <p:nvPr/>
        </p:nvSpPr>
        <p:spPr bwMode="auto">
          <a:xfrm>
            <a:off x="833438" y="982663"/>
            <a:ext cx="60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Oil</a:t>
            </a:r>
          </a:p>
          <a:p>
            <a:pPr algn="l" defTabSz="1217613" eaLnBrk="1" hangingPunct="1"/>
            <a:r>
              <a:rPr lang="en-US" sz="1100"/>
              <a:t>Res.</a:t>
            </a:r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4541838" y="395288"/>
            <a:ext cx="30924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Deep Water Sampler</a:t>
            </a:r>
          </a:p>
          <a:p>
            <a:pPr defTabSz="1217613" eaLnBrk="1" hangingPunct="1"/>
            <a:r>
              <a:rPr lang="en-US"/>
              <a:t>Process Diagram</a:t>
            </a:r>
          </a:p>
        </p:txBody>
      </p:sp>
      <p:sp>
        <p:nvSpPr>
          <p:cNvPr id="5201" name="Line 129"/>
          <p:cNvSpPr>
            <a:spLocks noChangeShapeType="1"/>
          </p:cNvSpPr>
          <p:nvPr/>
        </p:nvSpPr>
        <p:spPr bwMode="auto">
          <a:xfrm flipH="1" flipV="1">
            <a:off x="6240463" y="3800475"/>
            <a:ext cx="6350" cy="293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2" name="Line 134"/>
          <p:cNvSpPr>
            <a:spLocks noChangeShapeType="1"/>
          </p:cNvSpPr>
          <p:nvPr/>
        </p:nvSpPr>
        <p:spPr bwMode="auto">
          <a:xfrm flipH="1">
            <a:off x="1438275" y="3416300"/>
            <a:ext cx="968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3" name="Line 135"/>
          <p:cNvSpPr>
            <a:spLocks noChangeShapeType="1"/>
          </p:cNvSpPr>
          <p:nvPr/>
        </p:nvSpPr>
        <p:spPr bwMode="auto">
          <a:xfrm>
            <a:off x="1916113" y="3416300"/>
            <a:ext cx="0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4" name="Line 136"/>
          <p:cNvSpPr>
            <a:spLocks noChangeShapeType="1"/>
          </p:cNvSpPr>
          <p:nvPr/>
        </p:nvSpPr>
        <p:spPr bwMode="auto">
          <a:xfrm>
            <a:off x="1820863" y="3416300"/>
            <a:ext cx="95250" cy="31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5" name="Line 137"/>
          <p:cNvSpPr>
            <a:spLocks noChangeShapeType="1"/>
          </p:cNvSpPr>
          <p:nvPr/>
        </p:nvSpPr>
        <p:spPr bwMode="auto">
          <a:xfrm>
            <a:off x="1438275" y="3416300"/>
            <a:ext cx="1588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Line 138"/>
          <p:cNvSpPr>
            <a:spLocks noChangeShapeType="1"/>
          </p:cNvSpPr>
          <p:nvPr/>
        </p:nvSpPr>
        <p:spPr bwMode="auto">
          <a:xfrm flipV="1">
            <a:off x="1679575" y="2649538"/>
            <a:ext cx="0" cy="4286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07" name="Group 139"/>
          <p:cNvGrpSpPr>
            <a:grpSpLocks/>
          </p:cNvGrpSpPr>
          <p:nvPr/>
        </p:nvGrpSpPr>
        <p:grpSpPr bwMode="auto">
          <a:xfrm rot="5400000">
            <a:off x="1820862" y="4854576"/>
            <a:ext cx="193675" cy="292100"/>
            <a:chOff x="2018" y="2794"/>
            <a:chExt cx="92" cy="138"/>
          </a:xfrm>
        </p:grpSpPr>
        <p:sp>
          <p:nvSpPr>
            <p:cNvPr id="5541" name="Oval 14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2" name="Oval 14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3" name="Line 14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4" name="Line 14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5" name="Arc 14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6" name="Arc 14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7" name="Arc 14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8" name="Arc 14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08" name="Text Box 148"/>
          <p:cNvSpPr txBox="1">
            <a:spLocks noChangeArrowheads="1"/>
          </p:cNvSpPr>
          <p:nvPr/>
        </p:nvSpPr>
        <p:spPr bwMode="auto">
          <a:xfrm rot="-5400000">
            <a:off x="9070975" y="2051050"/>
            <a:ext cx="6492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Flush</a:t>
            </a:r>
          </a:p>
        </p:txBody>
      </p:sp>
      <p:sp>
        <p:nvSpPr>
          <p:cNvPr id="5209" name="Text Box 149"/>
          <p:cNvSpPr txBox="1">
            <a:spLocks noChangeArrowheads="1"/>
          </p:cNvSpPr>
          <p:nvPr/>
        </p:nvSpPr>
        <p:spPr bwMode="auto">
          <a:xfrm>
            <a:off x="5330825" y="2459038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TSV</a:t>
            </a:r>
          </a:p>
        </p:txBody>
      </p:sp>
      <p:sp>
        <p:nvSpPr>
          <p:cNvPr id="5210" name="Text Box 152"/>
          <p:cNvSpPr txBox="1">
            <a:spLocks noChangeArrowheads="1"/>
          </p:cNvSpPr>
          <p:nvPr/>
        </p:nvSpPr>
        <p:spPr bwMode="auto">
          <a:xfrm>
            <a:off x="6291263" y="3656013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SRV</a:t>
            </a:r>
          </a:p>
        </p:txBody>
      </p:sp>
      <p:sp>
        <p:nvSpPr>
          <p:cNvPr id="5211" name="Text Box 153"/>
          <p:cNvSpPr txBox="1">
            <a:spLocks noChangeArrowheads="1"/>
          </p:cNvSpPr>
          <p:nvPr/>
        </p:nvSpPr>
        <p:spPr bwMode="auto">
          <a:xfrm>
            <a:off x="2233613" y="2740025"/>
            <a:ext cx="5842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FOV</a:t>
            </a:r>
          </a:p>
        </p:txBody>
      </p:sp>
      <p:sp>
        <p:nvSpPr>
          <p:cNvPr id="5212" name="Text Box 154"/>
          <p:cNvSpPr txBox="1">
            <a:spLocks noChangeArrowheads="1"/>
          </p:cNvSpPr>
          <p:nvPr/>
        </p:nvSpPr>
        <p:spPr bwMode="auto">
          <a:xfrm>
            <a:off x="1133475" y="2935288"/>
            <a:ext cx="5921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POV</a:t>
            </a:r>
          </a:p>
        </p:txBody>
      </p:sp>
      <p:sp>
        <p:nvSpPr>
          <p:cNvPr id="5213" name="Text Box 155"/>
          <p:cNvSpPr txBox="1">
            <a:spLocks noChangeArrowheads="1"/>
          </p:cNvSpPr>
          <p:nvPr/>
        </p:nvSpPr>
        <p:spPr bwMode="auto">
          <a:xfrm>
            <a:off x="766763" y="5383213"/>
            <a:ext cx="9509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5214" name="Text Box 156"/>
          <p:cNvSpPr txBox="1">
            <a:spLocks noChangeArrowheads="1"/>
          </p:cNvSpPr>
          <p:nvPr/>
        </p:nvSpPr>
        <p:spPr bwMode="auto">
          <a:xfrm>
            <a:off x="1579563" y="5094288"/>
            <a:ext cx="8778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5215" name="Text Box 157"/>
          <p:cNvSpPr txBox="1">
            <a:spLocks noChangeArrowheads="1"/>
          </p:cNvSpPr>
          <p:nvPr/>
        </p:nvSpPr>
        <p:spPr bwMode="auto">
          <a:xfrm>
            <a:off x="2203450" y="7253288"/>
            <a:ext cx="13557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 Bag</a:t>
            </a:r>
          </a:p>
        </p:txBody>
      </p:sp>
      <p:sp>
        <p:nvSpPr>
          <p:cNvPr id="5216" name="Text Box 158"/>
          <p:cNvSpPr txBox="1">
            <a:spLocks noChangeArrowheads="1"/>
          </p:cNvSpPr>
          <p:nvPr/>
        </p:nvSpPr>
        <p:spPr bwMode="auto">
          <a:xfrm>
            <a:off x="8486775" y="4087813"/>
            <a:ext cx="10699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Intake</a:t>
            </a:r>
          </a:p>
        </p:txBody>
      </p:sp>
      <p:sp>
        <p:nvSpPr>
          <p:cNvPr id="5217" name="Text Box 159"/>
          <p:cNvSpPr txBox="1">
            <a:spLocks noChangeArrowheads="1"/>
          </p:cNvSpPr>
          <p:nvPr/>
        </p:nvSpPr>
        <p:spPr bwMode="auto">
          <a:xfrm>
            <a:off x="10261600" y="4135438"/>
            <a:ext cx="12160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Exhaust</a:t>
            </a:r>
          </a:p>
        </p:txBody>
      </p:sp>
      <p:grpSp>
        <p:nvGrpSpPr>
          <p:cNvPr id="5218" name="Group 160"/>
          <p:cNvGrpSpPr>
            <a:grpSpLocks/>
          </p:cNvGrpSpPr>
          <p:nvPr/>
        </p:nvGrpSpPr>
        <p:grpSpPr bwMode="auto">
          <a:xfrm>
            <a:off x="2106613" y="2840038"/>
            <a:ext cx="192087" cy="222250"/>
            <a:chOff x="2358" y="2482"/>
            <a:chExt cx="91" cy="105"/>
          </a:xfrm>
        </p:grpSpPr>
        <p:sp>
          <p:nvSpPr>
            <p:cNvPr id="5536" name="Arc 161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7" name="Arc 162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8" name="Arc 163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9" name="Arc 164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0" name="Line 165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19" name="Oval 170"/>
          <p:cNvSpPr>
            <a:spLocks noChangeArrowheads="1"/>
          </p:cNvSpPr>
          <p:nvPr/>
        </p:nvSpPr>
        <p:spPr bwMode="auto">
          <a:xfrm>
            <a:off x="2011363" y="3560763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0" name="Line 171"/>
          <p:cNvSpPr>
            <a:spLocks noChangeShapeType="1"/>
          </p:cNvSpPr>
          <p:nvPr/>
        </p:nvSpPr>
        <p:spPr bwMode="auto">
          <a:xfrm flipH="1">
            <a:off x="2203450" y="3224213"/>
            <a:ext cx="1428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1" name="Line 172"/>
          <p:cNvSpPr>
            <a:spLocks noChangeShapeType="1"/>
          </p:cNvSpPr>
          <p:nvPr/>
        </p:nvSpPr>
        <p:spPr bwMode="auto">
          <a:xfrm>
            <a:off x="2203450" y="2649538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" name="Line 173"/>
          <p:cNvSpPr>
            <a:spLocks noChangeShapeType="1"/>
          </p:cNvSpPr>
          <p:nvPr/>
        </p:nvSpPr>
        <p:spPr bwMode="auto">
          <a:xfrm flipH="1">
            <a:off x="2636838" y="3224213"/>
            <a:ext cx="1444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" name="Line 174"/>
          <p:cNvSpPr>
            <a:spLocks noChangeShapeType="1"/>
          </p:cNvSpPr>
          <p:nvPr/>
        </p:nvSpPr>
        <p:spPr bwMode="auto">
          <a:xfrm>
            <a:off x="2781300" y="2649538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" name="Line 175"/>
          <p:cNvSpPr>
            <a:spLocks noChangeShapeType="1"/>
          </p:cNvSpPr>
          <p:nvPr/>
        </p:nvSpPr>
        <p:spPr bwMode="auto">
          <a:xfrm>
            <a:off x="1150938" y="2649538"/>
            <a:ext cx="16303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" name="Line 176"/>
          <p:cNvSpPr>
            <a:spLocks noChangeShapeType="1"/>
          </p:cNvSpPr>
          <p:nvPr/>
        </p:nvSpPr>
        <p:spPr bwMode="auto">
          <a:xfrm>
            <a:off x="2490788" y="3559175"/>
            <a:ext cx="0" cy="13446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" name="Line 177"/>
          <p:cNvSpPr>
            <a:spLocks noChangeShapeType="1"/>
          </p:cNvSpPr>
          <p:nvPr/>
        </p:nvSpPr>
        <p:spPr bwMode="auto">
          <a:xfrm>
            <a:off x="2203450" y="3943350"/>
            <a:ext cx="0" cy="9604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7" name="Line 179"/>
          <p:cNvSpPr>
            <a:spLocks noChangeShapeType="1"/>
          </p:cNvSpPr>
          <p:nvPr/>
        </p:nvSpPr>
        <p:spPr bwMode="auto">
          <a:xfrm>
            <a:off x="2943225" y="2865438"/>
            <a:ext cx="0" cy="30210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8" name="Line 180"/>
          <p:cNvSpPr>
            <a:spLocks noChangeShapeType="1"/>
          </p:cNvSpPr>
          <p:nvPr/>
        </p:nvSpPr>
        <p:spPr bwMode="auto">
          <a:xfrm flipV="1">
            <a:off x="2636838" y="5622925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" name="Line 181"/>
          <p:cNvSpPr>
            <a:spLocks noChangeShapeType="1"/>
          </p:cNvSpPr>
          <p:nvPr/>
        </p:nvSpPr>
        <p:spPr bwMode="auto">
          <a:xfrm flipV="1">
            <a:off x="2874963" y="5575300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0" name="Line 182"/>
          <p:cNvSpPr>
            <a:spLocks noChangeShapeType="1"/>
          </p:cNvSpPr>
          <p:nvPr/>
        </p:nvSpPr>
        <p:spPr bwMode="auto">
          <a:xfrm>
            <a:off x="2636838" y="6869113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719138" y="4230688"/>
            <a:ext cx="3452812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32" name="Line 185"/>
          <p:cNvSpPr>
            <a:spLocks noChangeShapeType="1"/>
          </p:cNvSpPr>
          <p:nvPr/>
        </p:nvSpPr>
        <p:spPr bwMode="auto">
          <a:xfrm>
            <a:off x="1150938" y="1381125"/>
            <a:ext cx="0" cy="12684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3" name="Line 186"/>
          <p:cNvSpPr>
            <a:spLocks noChangeShapeType="1"/>
          </p:cNvSpPr>
          <p:nvPr/>
        </p:nvSpPr>
        <p:spPr bwMode="auto">
          <a:xfrm>
            <a:off x="2492375" y="5815013"/>
            <a:ext cx="909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4" name="Line 187"/>
          <p:cNvSpPr>
            <a:spLocks noChangeShapeType="1"/>
          </p:cNvSpPr>
          <p:nvPr/>
        </p:nvSpPr>
        <p:spPr bwMode="auto">
          <a:xfrm>
            <a:off x="2492375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5" name="Line 188"/>
          <p:cNvSpPr>
            <a:spLocks noChangeShapeType="1"/>
          </p:cNvSpPr>
          <p:nvPr/>
        </p:nvSpPr>
        <p:spPr bwMode="auto">
          <a:xfrm>
            <a:off x="2492375" y="6918325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6" name="Line 189"/>
          <p:cNvSpPr>
            <a:spLocks noChangeShapeType="1"/>
          </p:cNvSpPr>
          <p:nvPr/>
        </p:nvSpPr>
        <p:spPr bwMode="auto">
          <a:xfrm>
            <a:off x="3402013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7" name="Line 190"/>
          <p:cNvSpPr>
            <a:spLocks noChangeShapeType="1"/>
          </p:cNvSpPr>
          <p:nvPr/>
        </p:nvSpPr>
        <p:spPr bwMode="auto">
          <a:xfrm flipV="1">
            <a:off x="2970213" y="6918325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8" name="Line 191"/>
          <p:cNvSpPr>
            <a:spLocks noChangeShapeType="1"/>
          </p:cNvSpPr>
          <p:nvPr/>
        </p:nvSpPr>
        <p:spPr bwMode="auto">
          <a:xfrm>
            <a:off x="4027488" y="49037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9" name="Line 194"/>
          <p:cNvSpPr>
            <a:spLocks noChangeShapeType="1"/>
          </p:cNvSpPr>
          <p:nvPr/>
        </p:nvSpPr>
        <p:spPr bwMode="auto">
          <a:xfrm flipH="1" flipV="1">
            <a:off x="5957888" y="2865438"/>
            <a:ext cx="0" cy="29956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40" name="Group 195"/>
          <p:cNvGrpSpPr>
            <a:grpSpLocks/>
          </p:cNvGrpSpPr>
          <p:nvPr/>
        </p:nvGrpSpPr>
        <p:grpSpPr bwMode="auto">
          <a:xfrm rot="10800000" flipH="1">
            <a:off x="5524500" y="5527675"/>
            <a:ext cx="336550" cy="241300"/>
            <a:chOff x="1056" y="2160"/>
            <a:chExt cx="144" cy="96"/>
          </a:xfrm>
        </p:grpSpPr>
        <p:sp>
          <p:nvSpPr>
            <p:cNvPr id="5529" name="Arc 196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0" name="Arc 197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" name="Arc 198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" name="Line 199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3" name="Line 200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4" name="Line 201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5" name="Line 202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41" name="Line 213"/>
          <p:cNvSpPr>
            <a:spLocks noChangeShapeType="1"/>
          </p:cNvSpPr>
          <p:nvPr/>
        </p:nvSpPr>
        <p:spPr bwMode="auto">
          <a:xfrm flipH="1">
            <a:off x="4718050" y="3846513"/>
            <a:ext cx="0" cy="10287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2" name="Line 214"/>
          <p:cNvSpPr>
            <a:spLocks noChangeShapeType="1"/>
          </p:cNvSpPr>
          <p:nvPr/>
        </p:nvSpPr>
        <p:spPr bwMode="auto">
          <a:xfrm>
            <a:off x="5021263" y="3549650"/>
            <a:ext cx="0" cy="13874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43" name="Group 217"/>
          <p:cNvGrpSpPr>
            <a:grpSpLocks/>
          </p:cNvGrpSpPr>
          <p:nvPr/>
        </p:nvGrpSpPr>
        <p:grpSpPr bwMode="auto">
          <a:xfrm rot="5400000">
            <a:off x="4926806" y="4888707"/>
            <a:ext cx="195263" cy="292100"/>
            <a:chOff x="2018" y="2794"/>
            <a:chExt cx="92" cy="138"/>
          </a:xfrm>
        </p:grpSpPr>
        <p:sp>
          <p:nvSpPr>
            <p:cNvPr id="5521" name="Oval 218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2" name="Oval 219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3" name="Line 220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4" name="Line 221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5" name="Arc 222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6" name="Arc 223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7" name="Arc 224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8" name="Arc 225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44" name="Text Box 226"/>
          <p:cNvSpPr txBox="1">
            <a:spLocks noChangeArrowheads="1"/>
          </p:cNvSpPr>
          <p:nvPr/>
        </p:nvSpPr>
        <p:spPr bwMode="auto">
          <a:xfrm>
            <a:off x="4686300" y="5075238"/>
            <a:ext cx="804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5245" name="Text Box 227"/>
          <p:cNvSpPr txBox="1">
            <a:spLocks noChangeArrowheads="1"/>
          </p:cNvSpPr>
          <p:nvPr/>
        </p:nvSpPr>
        <p:spPr bwMode="auto">
          <a:xfrm>
            <a:off x="5383213" y="7253288"/>
            <a:ext cx="1144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Bag</a:t>
            </a:r>
          </a:p>
        </p:txBody>
      </p:sp>
      <p:sp>
        <p:nvSpPr>
          <p:cNvPr id="5246" name="Oval 232"/>
          <p:cNvSpPr>
            <a:spLocks noChangeArrowheads="1"/>
          </p:cNvSpPr>
          <p:nvPr/>
        </p:nvSpPr>
        <p:spPr bwMode="auto">
          <a:xfrm>
            <a:off x="5116513" y="3606800"/>
            <a:ext cx="385762" cy="3825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7" name="Line 234"/>
          <p:cNvSpPr>
            <a:spLocks noChangeShapeType="1"/>
          </p:cNvSpPr>
          <p:nvPr/>
        </p:nvSpPr>
        <p:spPr bwMode="auto">
          <a:xfrm flipH="1">
            <a:off x="5402263" y="1973263"/>
            <a:ext cx="0" cy="549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8" name="Line 238"/>
          <p:cNvSpPr>
            <a:spLocks noChangeShapeType="1"/>
          </p:cNvSpPr>
          <p:nvPr/>
        </p:nvSpPr>
        <p:spPr bwMode="auto">
          <a:xfrm>
            <a:off x="5310188" y="3989388"/>
            <a:ext cx="0" cy="946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9" name="Line 241"/>
          <p:cNvSpPr>
            <a:spLocks noChangeShapeType="1"/>
          </p:cNvSpPr>
          <p:nvPr/>
        </p:nvSpPr>
        <p:spPr bwMode="auto">
          <a:xfrm flipV="1">
            <a:off x="5622925" y="5622925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0" name="Line 242"/>
          <p:cNvSpPr>
            <a:spLocks noChangeShapeType="1"/>
          </p:cNvSpPr>
          <p:nvPr/>
        </p:nvSpPr>
        <p:spPr bwMode="auto">
          <a:xfrm flipV="1">
            <a:off x="5861050" y="5575300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1" name="Line 243"/>
          <p:cNvSpPr>
            <a:spLocks noChangeShapeType="1"/>
          </p:cNvSpPr>
          <p:nvPr/>
        </p:nvSpPr>
        <p:spPr bwMode="auto">
          <a:xfrm>
            <a:off x="5622925" y="6869113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2" name="Rectangle 244"/>
          <p:cNvSpPr>
            <a:spLocks noChangeArrowheads="1"/>
          </p:cNvSpPr>
          <p:nvPr/>
        </p:nvSpPr>
        <p:spPr bwMode="auto">
          <a:xfrm>
            <a:off x="4514850" y="4230688"/>
            <a:ext cx="3211513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53" name="Line 246"/>
          <p:cNvSpPr>
            <a:spLocks noChangeShapeType="1"/>
          </p:cNvSpPr>
          <p:nvPr/>
        </p:nvSpPr>
        <p:spPr bwMode="auto">
          <a:xfrm>
            <a:off x="5478463" y="5815013"/>
            <a:ext cx="9096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4" name="Line 247"/>
          <p:cNvSpPr>
            <a:spLocks noChangeShapeType="1"/>
          </p:cNvSpPr>
          <p:nvPr/>
        </p:nvSpPr>
        <p:spPr bwMode="auto">
          <a:xfrm>
            <a:off x="5478463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5" name="Line 248"/>
          <p:cNvSpPr>
            <a:spLocks noChangeShapeType="1"/>
          </p:cNvSpPr>
          <p:nvPr/>
        </p:nvSpPr>
        <p:spPr bwMode="auto">
          <a:xfrm>
            <a:off x="5478463" y="6918325"/>
            <a:ext cx="477837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6" name="Line 249"/>
          <p:cNvSpPr>
            <a:spLocks noChangeShapeType="1"/>
          </p:cNvSpPr>
          <p:nvPr/>
        </p:nvSpPr>
        <p:spPr bwMode="auto">
          <a:xfrm>
            <a:off x="6388100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7" name="Line 250"/>
          <p:cNvSpPr>
            <a:spLocks noChangeShapeType="1"/>
          </p:cNvSpPr>
          <p:nvPr/>
        </p:nvSpPr>
        <p:spPr bwMode="auto">
          <a:xfrm flipV="1">
            <a:off x="5956300" y="6918325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>
            <a:off x="7823200" y="49037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9" name="Line 260"/>
          <p:cNvSpPr>
            <a:spLocks noChangeShapeType="1"/>
          </p:cNvSpPr>
          <p:nvPr/>
        </p:nvSpPr>
        <p:spPr bwMode="auto">
          <a:xfrm>
            <a:off x="5402263" y="1973263"/>
            <a:ext cx="248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0" name="Line 261"/>
          <p:cNvSpPr>
            <a:spLocks noChangeShapeType="1"/>
          </p:cNvSpPr>
          <p:nvPr/>
        </p:nvSpPr>
        <p:spPr bwMode="auto">
          <a:xfrm>
            <a:off x="5113338" y="2457450"/>
            <a:ext cx="15494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1" name="Text Box 264"/>
          <p:cNvSpPr txBox="1">
            <a:spLocks noChangeArrowheads="1"/>
          </p:cNvSpPr>
          <p:nvPr/>
        </p:nvSpPr>
        <p:spPr bwMode="auto">
          <a:xfrm>
            <a:off x="3605213" y="3463925"/>
            <a:ext cx="59213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SOV</a:t>
            </a:r>
          </a:p>
        </p:txBody>
      </p:sp>
      <p:sp>
        <p:nvSpPr>
          <p:cNvPr id="5262" name="Line 269"/>
          <p:cNvSpPr>
            <a:spLocks noChangeShapeType="1"/>
          </p:cNvSpPr>
          <p:nvPr/>
        </p:nvSpPr>
        <p:spPr bwMode="auto">
          <a:xfrm>
            <a:off x="8164513" y="4514850"/>
            <a:ext cx="179387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3" name="Line 279"/>
          <p:cNvSpPr>
            <a:spLocks noChangeShapeType="1"/>
          </p:cNvSpPr>
          <p:nvPr/>
        </p:nvSpPr>
        <p:spPr bwMode="auto">
          <a:xfrm flipH="1" flipV="1">
            <a:off x="3248025" y="3216275"/>
            <a:ext cx="12700" cy="35099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4" name="Line 280"/>
          <p:cNvSpPr>
            <a:spLocks noChangeShapeType="1"/>
          </p:cNvSpPr>
          <p:nvPr/>
        </p:nvSpPr>
        <p:spPr bwMode="auto">
          <a:xfrm flipV="1">
            <a:off x="3248025" y="3211513"/>
            <a:ext cx="3662363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5" name="Line 283"/>
          <p:cNvSpPr>
            <a:spLocks noChangeShapeType="1"/>
          </p:cNvSpPr>
          <p:nvPr/>
        </p:nvSpPr>
        <p:spPr bwMode="auto">
          <a:xfrm>
            <a:off x="6815138" y="2847975"/>
            <a:ext cx="4645025" cy="12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6" name="Freeform 285"/>
          <p:cNvSpPr>
            <a:spLocks/>
          </p:cNvSpPr>
          <p:nvPr/>
        </p:nvSpPr>
        <p:spPr bwMode="auto">
          <a:xfrm>
            <a:off x="814388" y="4806950"/>
            <a:ext cx="1630362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7" name="Freeform 286"/>
          <p:cNvSpPr>
            <a:spLocks/>
          </p:cNvSpPr>
          <p:nvPr/>
        </p:nvSpPr>
        <p:spPr bwMode="auto">
          <a:xfrm flipH="1">
            <a:off x="2444750" y="4806950"/>
            <a:ext cx="1677988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8" name="Freeform 287"/>
          <p:cNvSpPr>
            <a:spLocks/>
          </p:cNvSpPr>
          <p:nvPr/>
        </p:nvSpPr>
        <p:spPr bwMode="auto">
          <a:xfrm flipH="1">
            <a:off x="6240463" y="4806950"/>
            <a:ext cx="1390650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9" name="Freeform 288"/>
          <p:cNvSpPr>
            <a:spLocks/>
          </p:cNvSpPr>
          <p:nvPr/>
        </p:nvSpPr>
        <p:spPr bwMode="auto">
          <a:xfrm>
            <a:off x="4560888" y="4806950"/>
            <a:ext cx="1679575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0" name="Freeform 289"/>
          <p:cNvSpPr>
            <a:spLocks/>
          </p:cNvSpPr>
          <p:nvPr/>
        </p:nvSpPr>
        <p:spPr bwMode="auto">
          <a:xfrm flipV="1">
            <a:off x="814388" y="2074863"/>
            <a:ext cx="1582737" cy="2154237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2397125" y="2074863"/>
            <a:ext cx="1725613" cy="2155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2" name="Freeform 291"/>
          <p:cNvSpPr>
            <a:spLocks/>
          </p:cNvSpPr>
          <p:nvPr/>
        </p:nvSpPr>
        <p:spPr bwMode="auto">
          <a:xfrm flipH="1" flipV="1">
            <a:off x="6145213" y="212090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3" name="Freeform 292"/>
          <p:cNvSpPr>
            <a:spLocks/>
          </p:cNvSpPr>
          <p:nvPr/>
        </p:nvSpPr>
        <p:spPr bwMode="auto">
          <a:xfrm flipV="1">
            <a:off x="4560888" y="2120900"/>
            <a:ext cx="1584325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4" name="Text Box 293"/>
          <p:cNvSpPr txBox="1">
            <a:spLocks noChangeArrowheads="1"/>
          </p:cNvSpPr>
          <p:nvPr/>
        </p:nvSpPr>
        <p:spPr bwMode="auto">
          <a:xfrm>
            <a:off x="1917700" y="3560763"/>
            <a:ext cx="5746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RPT</a:t>
            </a:r>
          </a:p>
        </p:txBody>
      </p:sp>
      <p:sp>
        <p:nvSpPr>
          <p:cNvPr id="5275" name="Text Box 294"/>
          <p:cNvSpPr txBox="1">
            <a:spLocks noChangeArrowheads="1"/>
          </p:cNvSpPr>
          <p:nvPr/>
        </p:nvSpPr>
        <p:spPr bwMode="auto">
          <a:xfrm>
            <a:off x="5021263" y="3617913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SPT</a:t>
            </a:r>
          </a:p>
        </p:txBody>
      </p:sp>
      <p:sp>
        <p:nvSpPr>
          <p:cNvPr id="5276" name="Line 305"/>
          <p:cNvSpPr>
            <a:spLocks noChangeShapeType="1"/>
          </p:cNvSpPr>
          <p:nvPr/>
        </p:nvSpPr>
        <p:spPr bwMode="auto">
          <a:xfrm>
            <a:off x="6389688" y="59102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7" name="Oval 306"/>
          <p:cNvSpPr>
            <a:spLocks noChangeArrowheads="1"/>
          </p:cNvSpPr>
          <p:nvPr/>
        </p:nvSpPr>
        <p:spPr bwMode="auto">
          <a:xfrm>
            <a:off x="6486525" y="595630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8" name="Oval 307"/>
          <p:cNvSpPr>
            <a:spLocks noChangeArrowheads="1"/>
          </p:cNvSpPr>
          <p:nvPr/>
        </p:nvSpPr>
        <p:spPr bwMode="auto">
          <a:xfrm>
            <a:off x="6486525" y="5813425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9" name="Line 308"/>
          <p:cNvSpPr>
            <a:spLocks noChangeShapeType="1"/>
          </p:cNvSpPr>
          <p:nvPr/>
        </p:nvSpPr>
        <p:spPr bwMode="auto">
          <a:xfrm>
            <a:off x="6534150" y="5861050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0" name="Line 309"/>
          <p:cNvSpPr>
            <a:spLocks noChangeShapeType="1"/>
          </p:cNvSpPr>
          <p:nvPr/>
        </p:nvSpPr>
        <p:spPr bwMode="auto">
          <a:xfrm>
            <a:off x="6389688" y="6292850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1" name="Oval 310"/>
          <p:cNvSpPr>
            <a:spLocks noChangeArrowheads="1"/>
          </p:cNvSpPr>
          <p:nvPr/>
        </p:nvSpPr>
        <p:spPr bwMode="auto">
          <a:xfrm>
            <a:off x="6486525" y="63388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2" name="Oval 311"/>
          <p:cNvSpPr>
            <a:spLocks noChangeArrowheads="1"/>
          </p:cNvSpPr>
          <p:nvPr/>
        </p:nvSpPr>
        <p:spPr bwMode="auto">
          <a:xfrm>
            <a:off x="6486525" y="61960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3" name="Line 312"/>
          <p:cNvSpPr>
            <a:spLocks noChangeShapeType="1"/>
          </p:cNvSpPr>
          <p:nvPr/>
        </p:nvSpPr>
        <p:spPr bwMode="auto">
          <a:xfrm>
            <a:off x="6534150" y="6243638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4" name="Line 313"/>
          <p:cNvSpPr>
            <a:spLocks noChangeShapeType="1"/>
          </p:cNvSpPr>
          <p:nvPr/>
        </p:nvSpPr>
        <p:spPr bwMode="auto">
          <a:xfrm>
            <a:off x="6389688" y="6677025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5" name="Oval 314"/>
          <p:cNvSpPr>
            <a:spLocks noChangeArrowheads="1"/>
          </p:cNvSpPr>
          <p:nvPr/>
        </p:nvSpPr>
        <p:spPr bwMode="auto">
          <a:xfrm>
            <a:off x="6486525" y="6724650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6" name="Oval 315"/>
          <p:cNvSpPr>
            <a:spLocks noChangeArrowheads="1"/>
          </p:cNvSpPr>
          <p:nvPr/>
        </p:nvSpPr>
        <p:spPr bwMode="auto">
          <a:xfrm>
            <a:off x="6486525" y="65801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7" name="Line 316"/>
          <p:cNvSpPr>
            <a:spLocks noChangeShapeType="1"/>
          </p:cNvSpPr>
          <p:nvPr/>
        </p:nvSpPr>
        <p:spPr bwMode="auto">
          <a:xfrm flipH="1">
            <a:off x="6438900" y="6629400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8" name="Line 317"/>
          <p:cNvSpPr>
            <a:spLocks noChangeShapeType="1"/>
          </p:cNvSpPr>
          <p:nvPr/>
        </p:nvSpPr>
        <p:spPr bwMode="auto">
          <a:xfrm>
            <a:off x="3402013" y="5911850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9" name="Oval 318"/>
          <p:cNvSpPr>
            <a:spLocks noChangeArrowheads="1"/>
          </p:cNvSpPr>
          <p:nvPr/>
        </p:nvSpPr>
        <p:spPr bwMode="auto">
          <a:xfrm>
            <a:off x="3498850" y="59578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0" name="Oval 319"/>
          <p:cNvSpPr>
            <a:spLocks noChangeArrowheads="1"/>
          </p:cNvSpPr>
          <p:nvPr/>
        </p:nvSpPr>
        <p:spPr bwMode="auto">
          <a:xfrm>
            <a:off x="3498850" y="58150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1" name="Line 320"/>
          <p:cNvSpPr>
            <a:spLocks noChangeShapeType="1"/>
          </p:cNvSpPr>
          <p:nvPr/>
        </p:nvSpPr>
        <p:spPr bwMode="auto">
          <a:xfrm>
            <a:off x="3546475" y="5862638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2" name="Line 321"/>
          <p:cNvSpPr>
            <a:spLocks noChangeShapeType="1"/>
          </p:cNvSpPr>
          <p:nvPr/>
        </p:nvSpPr>
        <p:spPr bwMode="auto">
          <a:xfrm>
            <a:off x="3402013" y="6294438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3" name="Oval 322"/>
          <p:cNvSpPr>
            <a:spLocks noChangeArrowheads="1"/>
          </p:cNvSpPr>
          <p:nvPr/>
        </p:nvSpPr>
        <p:spPr bwMode="auto">
          <a:xfrm>
            <a:off x="3498850" y="634206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4" name="Oval 323"/>
          <p:cNvSpPr>
            <a:spLocks noChangeArrowheads="1"/>
          </p:cNvSpPr>
          <p:nvPr/>
        </p:nvSpPr>
        <p:spPr bwMode="auto">
          <a:xfrm>
            <a:off x="3498850" y="619760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5" name="Line 324"/>
          <p:cNvSpPr>
            <a:spLocks noChangeShapeType="1"/>
          </p:cNvSpPr>
          <p:nvPr/>
        </p:nvSpPr>
        <p:spPr bwMode="auto">
          <a:xfrm>
            <a:off x="3546475" y="6246813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6" name="Line 325"/>
          <p:cNvSpPr>
            <a:spLocks noChangeShapeType="1"/>
          </p:cNvSpPr>
          <p:nvPr/>
        </p:nvSpPr>
        <p:spPr bwMode="auto">
          <a:xfrm>
            <a:off x="3402013" y="6680200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7" name="Oval 326"/>
          <p:cNvSpPr>
            <a:spLocks noChangeArrowheads="1"/>
          </p:cNvSpPr>
          <p:nvPr/>
        </p:nvSpPr>
        <p:spPr bwMode="auto">
          <a:xfrm>
            <a:off x="3498850" y="672623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8" name="Oval 327"/>
          <p:cNvSpPr>
            <a:spLocks noChangeArrowheads="1"/>
          </p:cNvSpPr>
          <p:nvPr/>
        </p:nvSpPr>
        <p:spPr bwMode="auto">
          <a:xfrm>
            <a:off x="3498850" y="6581775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9" name="Line 328"/>
          <p:cNvSpPr>
            <a:spLocks noChangeShapeType="1"/>
          </p:cNvSpPr>
          <p:nvPr/>
        </p:nvSpPr>
        <p:spPr bwMode="auto">
          <a:xfrm flipH="1">
            <a:off x="3451225" y="6630988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0" name="Text Box 329"/>
          <p:cNvSpPr txBox="1">
            <a:spLocks noChangeArrowheads="1"/>
          </p:cNvSpPr>
          <p:nvPr/>
        </p:nvSpPr>
        <p:spPr bwMode="auto">
          <a:xfrm>
            <a:off x="6534150" y="5765800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SSS</a:t>
            </a:r>
          </a:p>
        </p:txBody>
      </p:sp>
      <p:sp>
        <p:nvSpPr>
          <p:cNvPr id="5301" name="Text Box 330"/>
          <p:cNvSpPr txBox="1">
            <a:spLocks noChangeArrowheads="1"/>
          </p:cNvSpPr>
          <p:nvPr/>
        </p:nvSpPr>
        <p:spPr bwMode="auto">
          <a:xfrm>
            <a:off x="6534150" y="6148388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SES</a:t>
            </a:r>
          </a:p>
        </p:txBody>
      </p:sp>
      <p:sp>
        <p:nvSpPr>
          <p:cNvPr id="5302" name="Text Box 331"/>
          <p:cNvSpPr txBox="1">
            <a:spLocks noChangeArrowheads="1"/>
          </p:cNvSpPr>
          <p:nvPr/>
        </p:nvSpPr>
        <p:spPr bwMode="auto">
          <a:xfrm>
            <a:off x="6534150" y="6534150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SBS</a:t>
            </a:r>
          </a:p>
        </p:txBody>
      </p:sp>
      <p:sp>
        <p:nvSpPr>
          <p:cNvPr id="5303" name="Text Box 332"/>
          <p:cNvSpPr txBox="1">
            <a:spLocks noChangeArrowheads="1"/>
          </p:cNvSpPr>
          <p:nvPr/>
        </p:nvSpPr>
        <p:spPr bwMode="auto">
          <a:xfrm>
            <a:off x="3548063" y="5765800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RSS</a:t>
            </a:r>
          </a:p>
        </p:txBody>
      </p:sp>
      <p:sp>
        <p:nvSpPr>
          <p:cNvPr id="5304" name="Text Box 333"/>
          <p:cNvSpPr txBox="1">
            <a:spLocks noChangeArrowheads="1"/>
          </p:cNvSpPr>
          <p:nvPr/>
        </p:nvSpPr>
        <p:spPr bwMode="auto">
          <a:xfrm>
            <a:off x="3548063" y="6148388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</a:t>
            </a:r>
          </a:p>
        </p:txBody>
      </p:sp>
      <p:sp>
        <p:nvSpPr>
          <p:cNvPr id="5305" name="Text Box 334"/>
          <p:cNvSpPr txBox="1">
            <a:spLocks noChangeArrowheads="1"/>
          </p:cNvSpPr>
          <p:nvPr/>
        </p:nvSpPr>
        <p:spPr bwMode="auto">
          <a:xfrm>
            <a:off x="3548063" y="6534150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RBS</a:t>
            </a:r>
          </a:p>
        </p:txBody>
      </p:sp>
      <p:sp>
        <p:nvSpPr>
          <p:cNvPr id="5306" name="Text Box 335"/>
          <p:cNvSpPr txBox="1">
            <a:spLocks noChangeArrowheads="1"/>
          </p:cNvSpPr>
          <p:nvPr/>
        </p:nvSpPr>
        <p:spPr bwMode="auto">
          <a:xfrm>
            <a:off x="2444750" y="5240338"/>
            <a:ext cx="4730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</a:t>
            </a:r>
          </a:p>
        </p:txBody>
      </p:sp>
      <p:sp>
        <p:nvSpPr>
          <p:cNvPr id="5307" name="Text Box 336"/>
          <p:cNvSpPr txBox="1">
            <a:spLocks noChangeArrowheads="1"/>
          </p:cNvSpPr>
          <p:nvPr/>
        </p:nvSpPr>
        <p:spPr bwMode="auto">
          <a:xfrm>
            <a:off x="5432425" y="5240338"/>
            <a:ext cx="4000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</a:t>
            </a:r>
          </a:p>
        </p:txBody>
      </p:sp>
      <p:sp>
        <p:nvSpPr>
          <p:cNvPr id="5308" name="Line 347"/>
          <p:cNvSpPr>
            <a:spLocks noChangeShapeType="1"/>
          </p:cNvSpPr>
          <p:nvPr/>
        </p:nvSpPr>
        <p:spPr bwMode="auto">
          <a:xfrm flipH="1">
            <a:off x="3352800" y="3846513"/>
            <a:ext cx="1444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9" name="Line 348"/>
          <p:cNvSpPr>
            <a:spLocks noChangeShapeType="1"/>
          </p:cNvSpPr>
          <p:nvPr/>
        </p:nvSpPr>
        <p:spPr bwMode="auto">
          <a:xfrm>
            <a:off x="3365500" y="3549650"/>
            <a:ext cx="0" cy="296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0" name="Line 349"/>
          <p:cNvSpPr>
            <a:spLocks noChangeShapeType="1"/>
          </p:cNvSpPr>
          <p:nvPr/>
        </p:nvSpPr>
        <p:spPr bwMode="auto">
          <a:xfrm flipH="1">
            <a:off x="3800475" y="3846513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1" name="Line 352"/>
          <p:cNvSpPr>
            <a:spLocks noChangeShapeType="1"/>
          </p:cNvSpPr>
          <p:nvPr/>
        </p:nvSpPr>
        <p:spPr bwMode="auto">
          <a:xfrm flipH="1">
            <a:off x="3648075" y="4184650"/>
            <a:ext cx="6350" cy="7159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2" name="Line 353"/>
          <p:cNvSpPr>
            <a:spLocks noChangeShapeType="1"/>
          </p:cNvSpPr>
          <p:nvPr/>
        </p:nvSpPr>
        <p:spPr bwMode="auto">
          <a:xfrm>
            <a:off x="3365500" y="3549650"/>
            <a:ext cx="16557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3" name="Line 372"/>
          <p:cNvSpPr>
            <a:spLocks noChangeShapeType="1"/>
          </p:cNvSpPr>
          <p:nvPr/>
        </p:nvSpPr>
        <p:spPr bwMode="auto">
          <a:xfrm flipH="1">
            <a:off x="5546725" y="2859088"/>
            <a:ext cx="981075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4" name="Line 373"/>
          <p:cNvSpPr>
            <a:spLocks noChangeShapeType="1"/>
          </p:cNvSpPr>
          <p:nvPr/>
        </p:nvSpPr>
        <p:spPr bwMode="auto">
          <a:xfrm flipH="1">
            <a:off x="2943225" y="2859088"/>
            <a:ext cx="2316163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5" name="Line 375"/>
          <p:cNvSpPr>
            <a:spLocks noChangeShapeType="1"/>
          </p:cNvSpPr>
          <p:nvPr/>
        </p:nvSpPr>
        <p:spPr bwMode="auto">
          <a:xfrm>
            <a:off x="6240463" y="3217863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6" name="Line 376"/>
          <p:cNvSpPr>
            <a:spLocks noChangeShapeType="1"/>
          </p:cNvSpPr>
          <p:nvPr/>
        </p:nvSpPr>
        <p:spPr bwMode="auto">
          <a:xfrm flipV="1">
            <a:off x="8164513" y="3654425"/>
            <a:ext cx="0" cy="863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7" name="Line 382"/>
          <p:cNvSpPr>
            <a:spLocks noChangeShapeType="1"/>
          </p:cNvSpPr>
          <p:nvPr/>
        </p:nvSpPr>
        <p:spPr bwMode="auto">
          <a:xfrm flipH="1" flipV="1">
            <a:off x="5116513" y="2459038"/>
            <a:ext cx="0" cy="406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8" name="Line 383"/>
          <p:cNvSpPr>
            <a:spLocks noChangeShapeType="1"/>
          </p:cNvSpPr>
          <p:nvPr/>
        </p:nvSpPr>
        <p:spPr bwMode="auto">
          <a:xfrm flipH="1" flipV="1">
            <a:off x="6669088" y="2457450"/>
            <a:ext cx="0" cy="650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9" name="Line 384"/>
          <p:cNvSpPr>
            <a:spLocks noChangeShapeType="1"/>
          </p:cNvSpPr>
          <p:nvPr/>
        </p:nvSpPr>
        <p:spPr bwMode="auto">
          <a:xfrm flipV="1">
            <a:off x="7394575" y="2847975"/>
            <a:ext cx="1588" cy="3810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0" name="Text Box 385"/>
          <p:cNvSpPr txBox="1">
            <a:spLocks noChangeArrowheads="1"/>
          </p:cNvSpPr>
          <p:nvPr/>
        </p:nvSpPr>
        <p:spPr bwMode="auto">
          <a:xfrm>
            <a:off x="6623050" y="2414588"/>
            <a:ext cx="58261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REV</a:t>
            </a:r>
          </a:p>
        </p:txBody>
      </p:sp>
      <p:sp>
        <p:nvSpPr>
          <p:cNvPr id="5321" name="Line 402"/>
          <p:cNvSpPr>
            <a:spLocks noChangeShapeType="1"/>
          </p:cNvSpPr>
          <p:nvPr/>
        </p:nvSpPr>
        <p:spPr bwMode="auto">
          <a:xfrm>
            <a:off x="6581775" y="3644900"/>
            <a:ext cx="1582738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2" name="Text Box 403"/>
          <p:cNvSpPr txBox="1">
            <a:spLocks noChangeArrowheads="1"/>
          </p:cNvSpPr>
          <p:nvPr/>
        </p:nvSpPr>
        <p:spPr bwMode="auto">
          <a:xfrm>
            <a:off x="7007225" y="3332163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SBV</a:t>
            </a:r>
          </a:p>
        </p:txBody>
      </p:sp>
      <p:sp>
        <p:nvSpPr>
          <p:cNvPr id="5323" name="Line 408"/>
          <p:cNvSpPr>
            <a:spLocks noChangeShapeType="1"/>
          </p:cNvSpPr>
          <p:nvPr/>
        </p:nvSpPr>
        <p:spPr bwMode="auto">
          <a:xfrm flipV="1">
            <a:off x="7197725" y="3216275"/>
            <a:ext cx="1873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4" name="Line 409"/>
          <p:cNvSpPr>
            <a:spLocks noChangeShapeType="1"/>
          </p:cNvSpPr>
          <p:nvPr/>
        </p:nvSpPr>
        <p:spPr bwMode="auto">
          <a:xfrm flipH="1" flipV="1">
            <a:off x="7056438" y="3559175"/>
            <a:ext cx="0" cy="4968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" name="Line 410"/>
          <p:cNvSpPr>
            <a:spLocks noChangeShapeType="1"/>
          </p:cNvSpPr>
          <p:nvPr/>
        </p:nvSpPr>
        <p:spPr bwMode="auto">
          <a:xfrm flipV="1">
            <a:off x="6246813" y="4056063"/>
            <a:ext cx="806450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" name="Text Box 413"/>
          <p:cNvSpPr txBox="1">
            <a:spLocks noChangeArrowheads="1"/>
          </p:cNvSpPr>
          <p:nvPr/>
        </p:nvSpPr>
        <p:spPr bwMode="auto">
          <a:xfrm rot="-5400000">
            <a:off x="8711407" y="2061369"/>
            <a:ext cx="5842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TOX</a:t>
            </a:r>
          </a:p>
        </p:txBody>
      </p:sp>
      <p:sp>
        <p:nvSpPr>
          <p:cNvPr id="5327" name="Text Box 421"/>
          <p:cNvSpPr txBox="1">
            <a:spLocks noChangeArrowheads="1"/>
          </p:cNvSpPr>
          <p:nvPr/>
        </p:nvSpPr>
        <p:spPr bwMode="auto">
          <a:xfrm>
            <a:off x="4645025" y="2597150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REX</a:t>
            </a:r>
          </a:p>
        </p:txBody>
      </p:sp>
      <p:sp>
        <p:nvSpPr>
          <p:cNvPr id="5328" name="Text Box 423"/>
          <p:cNvSpPr txBox="1">
            <a:spLocks noChangeArrowheads="1"/>
          </p:cNvSpPr>
          <p:nvPr/>
        </p:nvSpPr>
        <p:spPr bwMode="auto">
          <a:xfrm>
            <a:off x="6142038" y="3275013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29" name="Text Box 424"/>
          <p:cNvSpPr txBox="1">
            <a:spLocks noChangeArrowheads="1"/>
          </p:cNvSpPr>
          <p:nvPr/>
        </p:nvSpPr>
        <p:spPr bwMode="auto">
          <a:xfrm>
            <a:off x="6438900" y="3165475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30" name="Text Box 425"/>
          <p:cNvSpPr txBox="1">
            <a:spLocks noChangeArrowheads="1"/>
          </p:cNvSpPr>
          <p:nvPr/>
        </p:nvSpPr>
        <p:spPr bwMode="auto">
          <a:xfrm>
            <a:off x="5835650" y="3775075"/>
            <a:ext cx="5175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SST</a:t>
            </a:r>
          </a:p>
        </p:txBody>
      </p:sp>
      <p:sp>
        <p:nvSpPr>
          <p:cNvPr id="5331" name="Text Box 426"/>
          <p:cNvSpPr txBox="1">
            <a:spLocks noChangeArrowheads="1"/>
          </p:cNvSpPr>
          <p:nvPr/>
        </p:nvSpPr>
        <p:spPr bwMode="auto">
          <a:xfrm>
            <a:off x="7115175" y="3144838"/>
            <a:ext cx="749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Exhaust</a:t>
            </a:r>
          </a:p>
        </p:txBody>
      </p:sp>
      <p:sp>
        <p:nvSpPr>
          <p:cNvPr id="5332" name="Text Box 427"/>
          <p:cNvSpPr txBox="1">
            <a:spLocks noChangeArrowheads="1"/>
          </p:cNvSpPr>
          <p:nvPr/>
        </p:nvSpPr>
        <p:spPr bwMode="auto">
          <a:xfrm>
            <a:off x="6826250" y="2625725"/>
            <a:ext cx="749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Exhaust</a:t>
            </a:r>
          </a:p>
        </p:txBody>
      </p:sp>
      <p:sp>
        <p:nvSpPr>
          <p:cNvPr id="5333" name="Text Box 428"/>
          <p:cNvSpPr txBox="1">
            <a:spLocks noChangeArrowheads="1"/>
          </p:cNvSpPr>
          <p:nvPr/>
        </p:nvSpPr>
        <p:spPr bwMode="auto">
          <a:xfrm>
            <a:off x="8132763" y="3579813"/>
            <a:ext cx="6238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Intake</a:t>
            </a:r>
          </a:p>
        </p:txBody>
      </p:sp>
      <p:sp>
        <p:nvSpPr>
          <p:cNvPr id="5334" name="Text Box 429"/>
          <p:cNvSpPr txBox="1">
            <a:spLocks noChangeArrowheads="1"/>
          </p:cNvSpPr>
          <p:nvPr/>
        </p:nvSpPr>
        <p:spPr bwMode="auto">
          <a:xfrm>
            <a:off x="5478463" y="2811463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5" name="Text Box 430"/>
          <p:cNvSpPr txBox="1">
            <a:spLocks noChangeArrowheads="1"/>
          </p:cNvSpPr>
          <p:nvPr/>
        </p:nvSpPr>
        <p:spPr bwMode="auto">
          <a:xfrm>
            <a:off x="6027738" y="2814638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6" name="Text Box 431"/>
          <p:cNvSpPr txBox="1">
            <a:spLocks noChangeArrowheads="1"/>
          </p:cNvSpPr>
          <p:nvPr/>
        </p:nvSpPr>
        <p:spPr bwMode="auto">
          <a:xfrm>
            <a:off x="1077913" y="3192463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HPP</a:t>
            </a:r>
          </a:p>
        </p:txBody>
      </p:sp>
      <p:sp>
        <p:nvSpPr>
          <p:cNvPr id="5337" name="Text Box 432"/>
          <p:cNvSpPr txBox="1">
            <a:spLocks noChangeArrowheads="1"/>
          </p:cNvSpPr>
          <p:nvPr/>
        </p:nvSpPr>
        <p:spPr bwMode="auto">
          <a:xfrm>
            <a:off x="1820863" y="3294063"/>
            <a:ext cx="4699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IEP</a:t>
            </a:r>
          </a:p>
        </p:txBody>
      </p:sp>
      <p:sp>
        <p:nvSpPr>
          <p:cNvPr id="5338" name="Text Box 433"/>
          <p:cNvSpPr txBox="1">
            <a:spLocks noChangeArrowheads="1"/>
          </p:cNvSpPr>
          <p:nvPr/>
        </p:nvSpPr>
        <p:spPr bwMode="auto">
          <a:xfrm>
            <a:off x="3648075" y="3886200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39" name="Text Box 434"/>
          <p:cNvSpPr txBox="1">
            <a:spLocks noChangeArrowheads="1"/>
          </p:cNvSpPr>
          <p:nvPr/>
        </p:nvSpPr>
        <p:spPr bwMode="auto">
          <a:xfrm>
            <a:off x="3128963" y="3886200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SMP</a:t>
            </a:r>
          </a:p>
        </p:txBody>
      </p:sp>
      <p:sp>
        <p:nvSpPr>
          <p:cNvPr id="5340" name="Text Box 435"/>
          <p:cNvSpPr txBox="1">
            <a:spLocks noChangeArrowheads="1"/>
          </p:cNvSpPr>
          <p:nvPr/>
        </p:nvSpPr>
        <p:spPr bwMode="auto">
          <a:xfrm>
            <a:off x="2540000" y="3151188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41" name="Text Box 436"/>
          <p:cNvSpPr txBox="1">
            <a:spLocks noChangeArrowheads="1"/>
          </p:cNvSpPr>
          <p:nvPr/>
        </p:nvSpPr>
        <p:spPr bwMode="auto">
          <a:xfrm>
            <a:off x="1836738" y="3051175"/>
            <a:ext cx="454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RO</a:t>
            </a:r>
          </a:p>
        </p:txBody>
      </p:sp>
      <p:sp>
        <p:nvSpPr>
          <p:cNvPr id="5342" name="Line 440"/>
          <p:cNvSpPr>
            <a:spLocks noChangeShapeType="1"/>
          </p:cNvSpPr>
          <p:nvPr/>
        </p:nvSpPr>
        <p:spPr bwMode="auto">
          <a:xfrm flipH="1">
            <a:off x="8256588" y="1076325"/>
            <a:ext cx="0" cy="811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43" name="Line 442"/>
          <p:cNvSpPr>
            <a:spLocks noChangeShapeType="1"/>
          </p:cNvSpPr>
          <p:nvPr/>
        </p:nvSpPr>
        <p:spPr bwMode="auto">
          <a:xfrm>
            <a:off x="9066213" y="1254125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44" name="Text Box 443"/>
          <p:cNvSpPr txBox="1">
            <a:spLocks noChangeArrowheads="1"/>
          </p:cNvSpPr>
          <p:nvPr/>
        </p:nvSpPr>
        <p:spPr bwMode="auto">
          <a:xfrm>
            <a:off x="10006013" y="2382838"/>
            <a:ext cx="6286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ISUS</a:t>
            </a:r>
          </a:p>
        </p:txBody>
      </p:sp>
      <p:sp>
        <p:nvSpPr>
          <p:cNvPr id="5345" name="Text Box 444"/>
          <p:cNvSpPr txBox="1">
            <a:spLocks noChangeArrowheads="1"/>
          </p:cNvSpPr>
          <p:nvPr/>
        </p:nvSpPr>
        <p:spPr bwMode="auto">
          <a:xfrm>
            <a:off x="10523538" y="2382838"/>
            <a:ext cx="5842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CTD</a:t>
            </a:r>
          </a:p>
        </p:txBody>
      </p:sp>
      <p:sp>
        <p:nvSpPr>
          <p:cNvPr id="5346" name="Rectangle 445"/>
          <p:cNvSpPr>
            <a:spLocks noChangeArrowheads="1"/>
          </p:cNvSpPr>
          <p:nvPr/>
        </p:nvSpPr>
        <p:spPr bwMode="auto">
          <a:xfrm>
            <a:off x="10104438" y="2208213"/>
            <a:ext cx="468312" cy="50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47" name="Rectangle 446"/>
          <p:cNvSpPr>
            <a:spLocks noChangeArrowheads="1"/>
          </p:cNvSpPr>
          <p:nvPr/>
        </p:nvSpPr>
        <p:spPr bwMode="auto">
          <a:xfrm>
            <a:off x="10598150" y="2208213"/>
            <a:ext cx="466725" cy="50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48" name="Line 447"/>
          <p:cNvSpPr>
            <a:spLocks noChangeShapeType="1"/>
          </p:cNvSpPr>
          <p:nvPr/>
        </p:nvSpPr>
        <p:spPr bwMode="auto">
          <a:xfrm>
            <a:off x="11056938" y="2332038"/>
            <a:ext cx="17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49" name="Group 448"/>
          <p:cNvGrpSpPr>
            <a:grpSpLocks/>
          </p:cNvGrpSpPr>
          <p:nvPr/>
        </p:nvGrpSpPr>
        <p:grpSpPr bwMode="auto">
          <a:xfrm rot="10800000" flipH="1">
            <a:off x="11117263" y="2209800"/>
            <a:ext cx="336550" cy="241300"/>
            <a:chOff x="1056" y="2160"/>
            <a:chExt cx="144" cy="96"/>
          </a:xfrm>
        </p:grpSpPr>
        <p:sp>
          <p:nvSpPr>
            <p:cNvPr id="5514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5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6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7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8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9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0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50" name="Line 459"/>
          <p:cNvSpPr>
            <a:spLocks noChangeShapeType="1"/>
          </p:cNvSpPr>
          <p:nvPr/>
        </p:nvSpPr>
        <p:spPr bwMode="auto">
          <a:xfrm flipH="1" flipV="1">
            <a:off x="10336213" y="711200"/>
            <a:ext cx="0" cy="188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0714038" y="1068388"/>
            <a:ext cx="12080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Point</a:t>
            </a:r>
          </a:p>
        </p:txBody>
      </p:sp>
      <p:sp>
        <p:nvSpPr>
          <p:cNvPr id="5352" name="Line 462"/>
          <p:cNvSpPr>
            <a:spLocks noChangeShapeType="1"/>
          </p:cNvSpPr>
          <p:nvPr/>
        </p:nvSpPr>
        <p:spPr bwMode="auto">
          <a:xfrm>
            <a:off x="619125" y="2025650"/>
            <a:ext cx="3175" cy="2490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3" name="AutoShape 464"/>
          <p:cNvSpPr>
            <a:spLocks noChangeArrowheads="1"/>
          </p:cNvSpPr>
          <p:nvPr/>
        </p:nvSpPr>
        <p:spPr bwMode="auto">
          <a:xfrm>
            <a:off x="4291013" y="1873250"/>
            <a:ext cx="96837" cy="144463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54" name="AutoShape 465"/>
          <p:cNvSpPr>
            <a:spLocks noChangeArrowheads="1"/>
          </p:cNvSpPr>
          <p:nvPr/>
        </p:nvSpPr>
        <p:spPr bwMode="auto">
          <a:xfrm rot="5400000">
            <a:off x="4218782" y="1804194"/>
            <a:ext cx="96837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55" name="Line 468"/>
          <p:cNvSpPr>
            <a:spLocks noChangeShapeType="1"/>
          </p:cNvSpPr>
          <p:nvPr/>
        </p:nvSpPr>
        <p:spPr bwMode="auto">
          <a:xfrm flipH="1" flipV="1">
            <a:off x="4292600" y="1712913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6" name="Line 469"/>
          <p:cNvSpPr>
            <a:spLocks noChangeShapeType="1"/>
          </p:cNvSpPr>
          <p:nvPr/>
        </p:nvSpPr>
        <p:spPr bwMode="auto">
          <a:xfrm flipV="1">
            <a:off x="4291013" y="1630363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7" name="Line 470"/>
          <p:cNvSpPr>
            <a:spLocks noChangeShapeType="1"/>
          </p:cNvSpPr>
          <p:nvPr/>
        </p:nvSpPr>
        <p:spPr bwMode="auto">
          <a:xfrm flipV="1">
            <a:off x="4291013" y="1712913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8" name="Line 471"/>
          <p:cNvSpPr>
            <a:spLocks noChangeShapeType="1"/>
          </p:cNvSpPr>
          <p:nvPr/>
        </p:nvSpPr>
        <p:spPr bwMode="auto">
          <a:xfrm flipH="1" flipV="1">
            <a:off x="4292600" y="1795463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9" name="Line 472"/>
          <p:cNvSpPr>
            <a:spLocks noChangeShapeType="1"/>
          </p:cNvSpPr>
          <p:nvPr/>
        </p:nvSpPr>
        <p:spPr bwMode="auto">
          <a:xfrm flipV="1">
            <a:off x="4338638" y="1795463"/>
            <a:ext cx="77787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0" name="AutoShape 473"/>
          <p:cNvSpPr>
            <a:spLocks noChangeArrowheads="1"/>
          </p:cNvSpPr>
          <p:nvPr/>
        </p:nvSpPr>
        <p:spPr bwMode="auto">
          <a:xfrm>
            <a:off x="573088" y="1874838"/>
            <a:ext cx="96837" cy="144462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61" name="AutoShape 475"/>
          <p:cNvSpPr>
            <a:spLocks noChangeArrowheads="1"/>
          </p:cNvSpPr>
          <p:nvPr/>
        </p:nvSpPr>
        <p:spPr bwMode="auto">
          <a:xfrm rot="-5400000">
            <a:off x="645319" y="1805781"/>
            <a:ext cx="96838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62" name="Line 476"/>
          <p:cNvSpPr>
            <a:spLocks noChangeShapeType="1"/>
          </p:cNvSpPr>
          <p:nvPr/>
        </p:nvSpPr>
        <p:spPr bwMode="auto">
          <a:xfrm flipH="1" flipV="1">
            <a:off x="574675" y="1714500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3" name="Line 477"/>
          <p:cNvSpPr>
            <a:spLocks noChangeShapeType="1"/>
          </p:cNvSpPr>
          <p:nvPr/>
        </p:nvSpPr>
        <p:spPr bwMode="auto">
          <a:xfrm flipV="1">
            <a:off x="573088" y="1631950"/>
            <a:ext cx="125412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4" name="Line 478"/>
          <p:cNvSpPr>
            <a:spLocks noChangeShapeType="1"/>
          </p:cNvSpPr>
          <p:nvPr/>
        </p:nvSpPr>
        <p:spPr bwMode="auto">
          <a:xfrm flipV="1">
            <a:off x="573088" y="1714500"/>
            <a:ext cx="125412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5" name="Line 479"/>
          <p:cNvSpPr>
            <a:spLocks noChangeShapeType="1"/>
          </p:cNvSpPr>
          <p:nvPr/>
        </p:nvSpPr>
        <p:spPr bwMode="auto">
          <a:xfrm flipH="1" flipV="1">
            <a:off x="574675" y="1797050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6" name="Line 480"/>
          <p:cNvSpPr>
            <a:spLocks noChangeShapeType="1"/>
          </p:cNvSpPr>
          <p:nvPr/>
        </p:nvSpPr>
        <p:spPr bwMode="auto">
          <a:xfrm flipV="1">
            <a:off x="622300" y="1797050"/>
            <a:ext cx="77788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7" name="Line 481"/>
          <p:cNvSpPr>
            <a:spLocks noChangeShapeType="1"/>
          </p:cNvSpPr>
          <p:nvPr/>
        </p:nvSpPr>
        <p:spPr bwMode="auto">
          <a:xfrm>
            <a:off x="782638" y="1871663"/>
            <a:ext cx="368300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8" name="Line 482"/>
          <p:cNvSpPr>
            <a:spLocks noChangeShapeType="1"/>
          </p:cNvSpPr>
          <p:nvPr/>
        </p:nvSpPr>
        <p:spPr bwMode="auto">
          <a:xfrm flipV="1">
            <a:off x="917575" y="4514850"/>
            <a:ext cx="0" cy="3984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9" name="Line 483"/>
          <p:cNvSpPr>
            <a:spLocks noChangeShapeType="1"/>
          </p:cNvSpPr>
          <p:nvPr/>
        </p:nvSpPr>
        <p:spPr bwMode="auto">
          <a:xfrm flipV="1">
            <a:off x="619125" y="4503738"/>
            <a:ext cx="3095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0" name="Line 484"/>
          <p:cNvSpPr>
            <a:spLocks noChangeShapeType="1"/>
          </p:cNvSpPr>
          <p:nvPr/>
        </p:nvSpPr>
        <p:spPr bwMode="auto">
          <a:xfrm>
            <a:off x="4337050" y="2012950"/>
            <a:ext cx="1588" cy="2490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1" name="Line 485"/>
          <p:cNvSpPr>
            <a:spLocks noChangeShapeType="1"/>
          </p:cNvSpPr>
          <p:nvPr/>
        </p:nvSpPr>
        <p:spPr bwMode="auto">
          <a:xfrm flipV="1">
            <a:off x="4635500" y="4502150"/>
            <a:ext cx="0" cy="3984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2" name="Line 486"/>
          <p:cNvSpPr>
            <a:spLocks noChangeShapeType="1"/>
          </p:cNvSpPr>
          <p:nvPr/>
        </p:nvSpPr>
        <p:spPr bwMode="auto">
          <a:xfrm flipV="1">
            <a:off x="4337050" y="4491038"/>
            <a:ext cx="3079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3" name="Line 487"/>
          <p:cNvSpPr>
            <a:spLocks noChangeShapeType="1"/>
          </p:cNvSpPr>
          <p:nvPr/>
        </p:nvSpPr>
        <p:spPr bwMode="auto">
          <a:xfrm>
            <a:off x="1157288" y="1874838"/>
            <a:ext cx="30384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4" name="Line 488"/>
          <p:cNvSpPr>
            <a:spLocks noChangeShapeType="1"/>
          </p:cNvSpPr>
          <p:nvPr/>
        </p:nvSpPr>
        <p:spPr bwMode="auto">
          <a:xfrm flipH="1">
            <a:off x="9018588" y="1644650"/>
            <a:ext cx="0" cy="222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5" name="Line 489"/>
          <p:cNvSpPr>
            <a:spLocks noChangeShapeType="1"/>
          </p:cNvSpPr>
          <p:nvPr/>
        </p:nvSpPr>
        <p:spPr bwMode="auto">
          <a:xfrm flipH="1">
            <a:off x="9148763" y="16446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6" name="Line 524"/>
          <p:cNvSpPr>
            <a:spLocks noChangeShapeType="1"/>
          </p:cNvSpPr>
          <p:nvPr/>
        </p:nvSpPr>
        <p:spPr bwMode="auto">
          <a:xfrm flipH="1">
            <a:off x="9066213" y="1254125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7" name="Line 525"/>
          <p:cNvSpPr>
            <a:spLocks noChangeShapeType="1"/>
          </p:cNvSpPr>
          <p:nvPr/>
        </p:nvSpPr>
        <p:spPr bwMode="auto">
          <a:xfrm>
            <a:off x="9756775" y="711200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78" name="Group 542"/>
          <p:cNvGrpSpPr>
            <a:grpSpLocks/>
          </p:cNvGrpSpPr>
          <p:nvPr/>
        </p:nvGrpSpPr>
        <p:grpSpPr bwMode="auto">
          <a:xfrm rot="5400000">
            <a:off x="7639051" y="1893887"/>
            <a:ext cx="742950" cy="250825"/>
            <a:chOff x="4062" y="966"/>
            <a:chExt cx="352" cy="119"/>
          </a:xfrm>
        </p:grpSpPr>
        <p:sp>
          <p:nvSpPr>
            <p:cNvPr id="5501" name="Rectangle 526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2" name="Rectangle 527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3" name="Line 528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4" name="Line 529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5" name="Line 530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6" name="Line 531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7" name="Line 532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8" name="Line 533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9" name="Line 534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0" name="Line 535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1" name="Line 536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2" name="Line 537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3" name="Line 538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79" name="Line 541"/>
          <p:cNvSpPr>
            <a:spLocks noChangeShapeType="1"/>
          </p:cNvSpPr>
          <p:nvPr/>
        </p:nvSpPr>
        <p:spPr bwMode="auto">
          <a:xfrm>
            <a:off x="8142288" y="2025650"/>
            <a:ext cx="5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80" name="Group 543"/>
          <p:cNvGrpSpPr>
            <a:grpSpLocks/>
          </p:cNvGrpSpPr>
          <p:nvPr/>
        </p:nvGrpSpPr>
        <p:grpSpPr bwMode="auto">
          <a:xfrm rot="10800000">
            <a:off x="9923463" y="804863"/>
            <a:ext cx="744537" cy="252412"/>
            <a:chOff x="4062" y="966"/>
            <a:chExt cx="352" cy="119"/>
          </a:xfrm>
        </p:grpSpPr>
        <p:sp>
          <p:nvSpPr>
            <p:cNvPr id="5488" name="Rectangle 544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9" name="Rectangle 545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0" name="Line 546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1" name="Line 547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2" name="Line 548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3" name="Line 549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4" name="Line 550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5" name="Line 551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6" name="Line 552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7" name="Line 553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8" name="Line 554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9" name="Line 555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0" name="Line 556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81" name="Line 557"/>
          <p:cNvSpPr>
            <a:spLocks noChangeShapeType="1"/>
          </p:cNvSpPr>
          <p:nvPr/>
        </p:nvSpPr>
        <p:spPr bwMode="auto">
          <a:xfrm>
            <a:off x="8135938" y="1897063"/>
            <a:ext cx="120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82" name="Oval 562"/>
          <p:cNvSpPr>
            <a:spLocks noChangeArrowheads="1"/>
          </p:cNvSpPr>
          <p:nvPr/>
        </p:nvSpPr>
        <p:spPr bwMode="auto">
          <a:xfrm>
            <a:off x="8826500" y="1865313"/>
            <a:ext cx="382588" cy="708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383" name="Group 568"/>
          <p:cNvGrpSpPr>
            <a:grpSpLocks/>
          </p:cNvGrpSpPr>
          <p:nvPr/>
        </p:nvGrpSpPr>
        <p:grpSpPr bwMode="auto">
          <a:xfrm>
            <a:off x="1484313" y="3078163"/>
            <a:ext cx="384175" cy="528637"/>
            <a:chOff x="702" y="1456"/>
            <a:chExt cx="182" cy="250"/>
          </a:xfrm>
        </p:grpSpPr>
        <p:sp>
          <p:nvSpPr>
            <p:cNvPr id="5480" name="AutoShape 13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1" name="AutoShape 13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2" name="AutoShape 13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3" name="Oval 13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4" name="Line 5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5" name="Line 5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6" name="Line 56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7" name="Line 56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4" name="Group 569"/>
          <p:cNvGrpSpPr>
            <a:grpSpLocks/>
          </p:cNvGrpSpPr>
          <p:nvPr/>
        </p:nvGrpSpPr>
        <p:grpSpPr bwMode="auto">
          <a:xfrm rot="10800000">
            <a:off x="2300288" y="3030538"/>
            <a:ext cx="385762" cy="528637"/>
            <a:chOff x="702" y="1456"/>
            <a:chExt cx="182" cy="250"/>
          </a:xfrm>
        </p:grpSpPr>
        <p:sp>
          <p:nvSpPr>
            <p:cNvPr id="5472" name="AutoShape 57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3" name="AutoShape 57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4" name="AutoShape 57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5" name="Oval 57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6" name="Line 57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7" name="Line 57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8" name="Line 57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9" name="Line 57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5" name="Group 578"/>
          <p:cNvGrpSpPr>
            <a:grpSpLocks/>
          </p:cNvGrpSpPr>
          <p:nvPr/>
        </p:nvGrpSpPr>
        <p:grpSpPr bwMode="auto">
          <a:xfrm rot="10800000">
            <a:off x="3460750" y="3656013"/>
            <a:ext cx="385763" cy="528637"/>
            <a:chOff x="702" y="1456"/>
            <a:chExt cx="182" cy="250"/>
          </a:xfrm>
        </p:grpSpPr>
        <p:sp>
          <p:nvSpPr>
            <p:cNvPr id="5464" name="AutoShape 57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5" name="AutoShape 58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6" name="AutoShape 58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7" name="Oval 58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8" name="Line 58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9" name="Line 58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0" name="Line 58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1" name="Line 58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6" name="Group 596"/>
          <p:cNvGrpSpPr>
            <a:grpSpLocks/>
          </p:cNvGrpSpPr>
          <p:nvPr/>
        </p:nvGrpSpPr>
        <p:grpSpPr bwMode="auto">
          <a:xfrm rot="10800000">
            <a:off x="6861175" y="3021013"/>
            <a:ext cx="385763" cy="528637"/>
            <a:chOff x="702" y="1456"/>
            <a:chExt cx="182" cy="250"/>
          </a:xfrm>
        </p:grpSpPr>
        <p:sp>
          <p:nvSpPr>
            <p:cNvPr id="5456" name="AutoShape 59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7" name="AutoShape 59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8" name="AutoShape 59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9" name="Oval 60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0" name="Line 60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1" name="Line 60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2" name="Line 60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3" name="Line 60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7" name="Group 605"/>
          <p:cNvGrpSpPr>
            <a:grpSpLocks/>
          </p:cNvGrpSpPr>
          <p:nvPr/>
        </p:nvGrpSpPr>
        <p:grpSpPr bwMode="auto">
          <a:xfrm rot="5400000">
            <a:off x="6124575" y="3382963"/>
            <a:ext cx="385763" cy="528637"/>
            <a:chOff x="702" y="1456"/>
            <a:chExt cx="182" cy="250"/>
          </a:xfrm>
        </p:grpSpPr>
        <p:sp>
          <p:nvSpPr>
            <p:cNvPr id="5448" name="AutoShape 60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9" name="AutoShape 60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0" name="AutoShape 60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1" name="Oval 60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2" name="Line 61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3" name="Line 61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4" name="Line 61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5" name="Line 61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8" name="Group 614"/>
          <p:cNvGrpSpPr>
            <a:grpSpLocks/>
          </p:cNvGrpSpPr>
          <p:nvPr/>
        </p:nvGrpSpPr>
        <p:grpSpPr bwMode="auto">
          <a:xfrm>
            <a:off x="5210175" y="2522538"/>
            <a:ext cx="384175" cy="528637"/>
            <a:chOff x="702" y="1456"/>
            <a:chExt cx="182" cy="250"/>
          </a:xfrm>
        </p:grpSpPr>
        <p:sp>
          <p:nvSpPr>
            <p:cNvPr id="5440" name="AutoShape 61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1" name="AutoShape 61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2" name="AutoShape 61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3" name="Oval 61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4" name="Line 61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5" name="Line 62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6" name="Line 62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7" name="Line 62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9" name="Group 623"/>
          <p:cNvGrpSpPr>
            <a:grpSpLocks/>
          </p:cNvGrpSpPr>
          <p:nvPr/>
        </p:nvGrpSpPr>
        <p:grpSpPr bwMode="auto">
          <a:xfrm>
            <a:off x="6473825" y="2520950"/>
            <a:ext cx="385763" cy="528638"/>
            <a:chOff x="702" y="1456"/>
            <a:chExt cx="182" cy="250"/>
          </a:xfrm>
        </p:grpSpPr>
        <p:sp>
          <p:nvSpPr>
            <p:cNvPr id="5432" name="AutoShape 62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3" name="AutoShape 62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4" name="AutoShape 62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5" name="Oval 62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6" name="Line 62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7" name="Line 62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8" name="Line 63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9" name="Line 63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90" name="Text Box 632"/>
          <p:cNvSpPr txBox="1">
            <a:spLocks noChangeArrowheads="1"/>
          </p:cNvSpPr>
          <p:nvPr/>
        </p:nvSpPr>
        <p:spPr bwMode="auto">
          <a:xfrm>
            <a:off x="9661525" y="384175"/>
            <a:ext cx="9715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WAND</a:t>
            </a:r>
          </a:p>
        </p:txBody>
      </p:sp>
      <p:grpSp>
        <p:nvGrpSpPr>
          <p:cNvPr id="5391" name="Group 634"/>
          <p:cNvGrpSpPr>
            <a:grpSpLocks/>
          </p:cNvGrpSpPr>
          <p:nvPr/>
        </p:nvGrpSpPr>
        <p:grpSpPr bwMode="auto">
          <a:xfrm rot="10800000">
            <a:off x="8648700" y="1390650"/>
            <a:ext cx="742950" cy="252413"/>
            <a:chOff x="4062" y="966"/>
            <a:chExt cx="352" cy="119"/>
          </a:xfrm>
        </p:grpSpPr>
        <p:sp>
          <p:nvSpPr>
            <p:cNvPr id="5419" name="Rectangle 635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0" name="Rectangle 636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1" name="Line 637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2" name="Line 638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3" name="Line 639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4" name="Line 640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5" name="Line 641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6" name="Line 642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7" name="Line 643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" name="Line 644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" name="Line 645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" name="Line 646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" name="Line 647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92" name="Line 648"/>
          <p:cNvSpPr>
            <a:spLocks noChangeShapeType="1"/>
          </p:cNvSpPr>
          <p:nvPr/>
        </p:nvSpPr>
        <p:spPr bwMode="auto">
          <a:xfrm flipH="1">
            <a:off x="9417050" y="1797050"/>
            <a:ext cx="3175" cy="77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3" name="Line 649"/>
          <p:cNvSpPr>
            <a:spLocks noChangeShapeType="1"/>
          </p:cNvSpPr>
          <p:nvPr/>
        </p:nvSpPr>
        <p:spPr bwMode="auto">
          <a:xfrm>
            <a:off x="9148763" y="1795463"/>
            <a:ext cx="268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4" name="Line 650"/>
          <p:cNvSpPr>
            <a:spLocks noChangeShapeType="1"/>
          </p:cNvSpPr>
          <p:nvPr/>
        </p:nvSpPr>
        <p:spPr bwMode="auto">
          <a:xfrm flipH="1">
            <a:off x="10285413" y="1052513"/>
            <a:ext cx="0" cy="196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5" name="Line 651"/>
          <p:cNvSpPr>
            <a:spLocks noChangeShapeType="1"/>
          </p:cNvSpPr>
          <p:nvPr/>
        </p:nvSpPr>
        <p:spPr bwMode="auto">
          <a:xfrm flipH="1">
            <a:off x="10420350" y="1057275"/>
            <a:ext cx="0" cy="192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6" name="Line 652"/>
          <p:cNvSpPr>
            <a:spLocks noChangeShapeType="1"/>
          </p:cNvSpPr>
          <p:nvPr/>
        </p:nvSpPr>
        <p:spPr bwMode="auto">
          <a:xfrm>
            <a:off x="9836150" y="2344738"/>
            <a:ext cx="268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7" name="Line 654"/>
          <p:cNvSpPr>
            <a:spLocks noChangeShapeType="1"/>
          </p:cNvSpPr>
          <p:nvPr/>
        </p:nvSpPr>
        <p:spPr bwMode="auto">
          <a:xfrm flipH="1">
            <a:off x="9836150" y="1450975"/>
            <a:ext cx="0" cy="893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0859294" y="891381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99" name="Text Box 658"/>
          <p:cNvSpPr txBox="1">
            <a:spLocks noChangeArrowheads="1"/>
          </p:cNvSpPr>
          <p:nvPr/>
        </p:nvSpPr>
        <p:spPr bwMode="auto">
          <a:xfrm>
            <a:off x="8132763" y="1865313"/>
            <a:ext cx="5889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Sea Vent</a:t>
            </a:r>
          </a:p>
        </p:txBody>
      </p:sp>
      <p:sp>
        <p:nvSpPr>
          <p:cNvPr id="5400" name="Line 659"/>
          <p:cNvSpPr>
            <a:spLocks noChangeShapeType="1"/>
          </p:cNvSpPr>
          <p:nvPr/>
        </p:nvSpPr>
        <p:spPr bwMode="auto">
          <a:xfrm>
            <a:off x="8256588" y="1074738"/>
            <a:ext cx="1500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1" name="Line 660"/>
          <p:cNvSpPr>
            <a:spLocks noChangeShapeType="1"/>
          </p:cNvSpPr>
          <p:nvPr/>
        </p:nvSpPr>
        <p:spPr bwMode="auto">
          <a:xfrm flipH="1">
            <a:off x="9756775" y="711200"/>
            <a:ext cx="0" cy="358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2" name="Line 661"/>
          <p:cNvSpPr>
            <a:spLocks noChangeShapeType="1"/>
          </p:cNvSpPr>
          <p:nvPr/>
        </p:nvSpPr>
        <p:spPr bwMode="auto">
          <a:xfrm>
            <a:off x="10417175" y="1247775"/>
            <a:ext cx="296863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3" name="Line 662"/>
          <p:cNvSpPr>
            <a:spLocks noChangeShapeType="1"/>
          </p:cNvSpPr>
          <p:nvPr/>
        </p:nvSpPr>
        <p:spPr bwMode="auto">
          <a:xfrm>
            <a:off x="9836150" y="1450975"/>
            <a:ext cx="882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4" name="Text Box 663"/>
          <p:cNvSpPr txBox="1">
            <a:spLocks noChangeArrowheads="1"/>
          </p:cNvSpPr>
          <p:nvPr/>
        </p:nvSpPr>
        <p:spPr bwMode="auto">
          <a:xfrm>
            <a:off x="10355263" y="982663"/>
            <a:ext cx="4318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SP</a:t>
            </a:r>
          </a:p>
        </p:txBody>
      </p:sp>
      <p:sp>
        <p:nvSpPr>
          <p:cNvPr id="5405" name="Text Box 664"/>
          <p:cNvSpPr txBox="1">
            <a:spLocks noChangeArrowheads="1"/>
          </p:cNvSpPr>
          <p:nvPr/>
        </p:nvSpPr>
        <p:spPr bwMode="auto">
          <a:xfrm>
            <a:off x="9917113" y="987425"/>
            <a:ext cx="4159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TF</a:t>
            </a:r>
          </a:p>
        </p:txBody>
      </p:sp>
      <p:sp>
        <p:nvSpPr>
          <p:cNvPr id="5406" name="Text Box 665"/>
          <p:cNvSpPr txBox="1">
            <a:spLocks noChangeArrowheads="1"/>
          </p:cNvSpPr>
          <p:nvPr/>
        </p:nvSpPr>
        <p:spPr bwMode="auto">
          <a:xfrm>
            <a:off x="9091613" y="1573213"/>
            <a:ext cx="4079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FL</a:t>
            </a:r>
          </a:p>
        </p:txBody>
      </p:sp>
      <p:sp>
        <p:nvSpPr>
          <p:cNvPr id="5407" name="Text Box 666"/>
          <p:cNvSpPr txBox="1">
            <a:spLocks noChangeArrowheads="1"/>
          </p:cNvSpPr>
          <p:nvPr/>
        </p:nvSpPr>
        <p:spPr bwMode="auto">
          <a:xfrm>
            <a:off x="8680450" y="1573213"/>
            <a:ext cx="4238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TX</a:t>
            </a:r>
          </a:p>
        </p:txBody>
      </p:sp>
      <p:sp>
        <p:nvSpPr>
          <p:cNvPr id="5408" name="Line 667"/>
          <p:cNvSpPr>
            <a:spLocks noChangeShapeType="1"/>
          </p:cNvSpPr>
          <p:nvPr/>
        </p:nvSpPr>
        <p:spPr bwMode="auto">
          <a:xfrm>
            <a:off x="9255125" y="900113"/>
            <a:ext cx="866775" cy="76993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09" name="Text Box 668"/>
          <p:cNvSpPr txBox="1">
            <a:spLocks noChangeArrowheads="1"/>
          </p:cNvSpPr>
          <p:nvPr/>
        </p:nvSpPr>
        <p:spPr bwMode="auto">
          <a:xfrm>
            <a:off x="8826500" y="574675"/>
            <a:ext cx="9715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(50’)</a:t>
            </a:r>
          </a:p>
        </p:txBody>
      </p:sp>
      <p:sp>
        <p:nvSpPr>
          <p:cNvPr id="5410" name="Line 669"/>
          <p:cNvSpPr>
            <a:spLocks noChangeShapeType="1"/>
          </p:cNvSpPr>
          <p:nvPr/>
        </p:nvSpPr>
        <p:spPr bwMode="auto">
          <a:xfrm>
            <a:off x="9364663" y="887413"/>
            <a:ext cx="866775" cy="76993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1" name="Line 670"/>
          <p:cNvSpPr>
            <a:spLocks noChangeShapeType="1"/>
          </p:cNvSpPr>
          <p:nvPr/>
        </p:nvSpPr>
        <p:spPr bwMode="auto">
          <a:xfrm flipV="1">
            <a:off x="1733550" y="4848225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2" name="Text Box 671"/>
          <p:cNvSpPr txBox="1">
            <a:spLocks noChangeArrowheads="1"/>
          </p:cNvSpPr>
          <p:nvPr/>
        </p:nvSpPr>
        <p:spPr bwMode="auto">
          <a:xfrm>
            <a:off x="1492250" y="4848225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3" name="Text Box 672"/>
          <p:cNvSpPr txBox="1">
            <a:spLocks noChangeArrowheads="1"/>
          </p:cNvSpPr>
          <p:nvPr/>
        </p:nvSpPr>
        <p:spPr bwMode="auto">
          <a:xfrm>
            <a:off x="2011363" y="4808538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4" name="Line 675"/>
          <p:cNvSpPr>
            <a:spLocks noChangeShapeType="1"/>
          </p:cNvSpPr>
          <p:nvPr/>
        </p:nvSpPr>
        <p:spPr bwMode="auto">
          <a:xfrm>
            <a:off x="2106613" y="4881563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5" name="Line 676"/>
          <p:cNvSpPr>
            <a:spLocks noChangeShapeType="1"/>
          </p:cNvSpPr>
          <p:nvPr/>
        </p:nvSpPr>
        <p:spPr bwMode="auto">
          <a:xfrm flipV="1">
            <a:off x="4852988" y="4865688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6" name="Text Box 677"/>
          <p:cNvSpPr txBox="1">
            <a:spLocks noChangeArrowheads="1"/>
          </p:cNvSpPr>
          <p:nvPr/>
        </p:nvSpPr>
        <p:spPr bwMode="auto">
          <a:xfrm>
            <a:off x="4611688" y="4865688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7" name="Text Box 678"/>
          <p:cNvSpPr txBox="1">
            <a:spLocks noChangeArrowheads="1"/>
          </p:cNvSpPr>
          <p:nvPr/>
        </p:nvSpPr>
        <p:spPr bwMode="auto">
          <a:xfrm>
            <a:off x="5129213" y="4824413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8" name="Line 679"/>
          <p:cNvSpPr>
            <a:spLocks noChangeShapeType="1"/>
          </p:cNvSpPr>
          <p:nvPr/>
        </p:nvSpPr>
        <p:spPr bwMode="auto">
          <a:xfrm>
            <a:off x="5224463" y="4899025"/>
            <a:ext cx="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8970748" y="1647826"/>
            <a:ext cx="1558272" cy="153474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5098775" y="395288"/>
            <a:ext cx="1978576" cy="86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dirty="0" smtClean="0"/>
              <a:t>J de F Wand</a:t>
            </a:r>
            <a:endParaRPr lang="en-US" dirty="0"/>
          </a:p>
          <a:p>
            <a:pPr defTabSz="1217613" eaLnBrk="1" hangingPunct="1"/>
            <a:r>
              <a:rPr lang="en-US" dirty="0" smtClean="0"/>
              <a:t>Diagram</a:t>
            </a:r>
            <a:endParaRPr lang="en-US" dirty="0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8215823" y="2342172"/>
            <a:ext cx="670214" cy="21416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 rot="5400000">
            <a:off x="2141098" y="428376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8579501" y="1469335"/>
            <a:ext cx="257319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448"/>
          <p:cNvGrpSpPr>
            <a:grpSpLocks/>
          </p:cNvGrpSpPr>
          <p:nvPr/>
        </p:nvGrpSpPr>
        <p:grpSpPr bwMode="auto">
          <a:xfrm rot="10800000" flipH="1">
            <a:off x="6269784" y="3877671"/>
            <a:ext cx="401658" cy="287156"/>
            <a:chOff x="1056" y="2160"/>
            <a:chExt cx="144" cy="96"/>
          </a:xfrm>
        </p:grpSpPr>
        <p:sp>
          <p:nvSpPr>
            <p:cNvPr id="5514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5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6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7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8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9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0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392232" y="4375514"/>
            <a:ext cx="1208087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/>
              <a:t>Sample </a:t>
            </a:r>
            <a:r>
              <a:rPr lang="en-US" sz="1300" dirty="0" smtClean="0"/>
              <a:t>Point B</a:t>
            </a:r>
            <a:endParaRPr lang="en-US" sz="1300" dirty="0"/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462442" y="4188466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08" name="Line 667"/>
          <p:cNvSpPr>
            <a:spLocks noChangeShapeType="1"/>
          </p:cNvSpPr>
          <p:nvPr/>
        </p:nvSpPr>
        <p:spPr bwMode="auto">
          <a:xfrm flipV="1">
            <a:off x="2090639" y="4932934"/>
            <a:ext cx="37200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0" name="Line 669"/>
          <p:cNvSpPr>
            <a:spLocks noChangeShapeType="1"/>
          </p:cNvSpPr>
          <p:nvPr/>
        </p:nvSpPr>
        <p:spPr bwMode="auto">
          <a:xfrm flipV="1">
            <a:off x="2462641" y="4112401"/>
            <a:ext cx="0" cy="820531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4" name="Freeform 290"/>
          <p:cNvSpPr>
            <a:spLocks/>
          </p:cNvSpPr>
          <p:nvPr/>
        </p:nvSpPr>
        <p:spPr bwMode="auto">
          <a:xfrm rot="10800000" flipH="1" flipV="1">
            <a:off x="8322184" y="2556339"/>
            <a:ext cx="257319" cy="91844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5" name="Freeform 290"/>
          <p:cNvSpPr>
            <a:spLocks/>
          </p:cNvSpPr>
          <p:nvPr/>
        </p:nvSpPr>
        <p:spPr bwMode="auto">
          <a:xfrm rot="10800000" flipV="1">
            <a:off x="8578059" y="2556339"/>
            <a:ext cx="258761" cy="918443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6" name="Freeform 290"/>
          <p:cNvSpPr>
            <a:spLocks/>
          </p:cNvSpPr>
          <p:nvPr/>
        </p:nvSpPr>
        <p:spPr bwMode="auto">
          <a:xfrm flipV="1">
            <a:off x="8322184" y="1469335"/>
            <a:ext cx="257320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7" name="Rectangle 183"/>
          <p:cNvSpPr>
            <a:spLocks noChangeArrowheads="1"/>
          </p:cNvSpPr>
          <p:nvPr/>
        </p:nvSpPr>
        <p:spPr bwMode="auto">
          <a:xfrm>
            <a:off x="7481099" y="2342172"/>
            <a:ext cx="670214" cy="21416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8" name="Freeform 290"/>
          <p:cNvSpPr>
            <a:spLocks/>
          </p:cNvSpPr>
          <p:nvPr/>
        </p:nvSpPr>
        <p:spPr bwMode="auto">
          <a:xfrm flipH="1" flipV="1">
            <a:off x="7844777" y="1469335"/>
            <a:ext cx="257319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9" name="Freeform 290"/>
          <p:cNvSpPr>
            <a:spLocks/>
          </p:cNvSpPr>
          <p:nvPr/>
        </p:nvSpPr>
        <p:spPr bwMode="auto">
          <a:xfrm rot="10800000" flipH="1" flipV="1">
            <a:off x="7587460" y="2556339"/>
            <a:ext cx="257319" cy="91844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0" name="Freeform 290"/>
          <p:cNvSpPr>
            <a:spLocks/>
          </p:cNvSpPr>
          <p:nvPr/>
        </p:nvSpPr>
        <p:spPr bwMode="auto">
          <a:xfrm rot="10800000" flipV="1">
            <a:off x="7843335" y="2556339"/>
            <a:ext cx="258761" cy="918443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" name="Freeform 290"/>
          <p:cNvSpPr>
            <a:spLocks/>
          </p:cNvSpPr>
          <p:nvPr/>
        </p:nvSpPr>
        <p:spPr bwMode="auto">
          <a:xfrm flipV="1">
            <a:off x="7587460" y="1469335"/>
            <a:ext cx="257320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8" name="Rectangle 477"/>
          <p:cNvSpPr/>
          <p:nvPr/>
        </p:nvSpPr>
        <p:spPr bwMode="auto">
          <a:xfrm>
            <a:off x="8400907" y="3898958"/>
            <a:ext cx="638464" cy="1153391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9" name="TextBox 478"/>
          <p:cNvSpPr txBox="1"/>
          <p:nvPr/>
        </p:nvSpPr>
        <p:spPr>
          <a:xfrm>
            <a:off x="8303202" y="4117167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ISMS</a:t>
            </a:r>
            <a:endParaRPr lang="en-US" sz="1400" dirty="0"/>
          </a:p>
        </p:txBody>
      </p:sp>
      <p:sp>
        <p:nvSpPr>
          <p:cNvPr id="480" name="Rectangle 479"/>
          <p:cNvSpPr/>
          <p:nvPr/>
        </p:nvSpPr>
        <p:spPr bwMode="auto">
          <a:xfrm>
            <a:off x="9145732" y="3898958"/>
            <a:ext cx="638464" cy="1153391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9048027" y="4117167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ISUS</a:t>
            </a:r>
            <a:endParaRPr lang="en-US" sz="1400" dirty="0"/>
          </a:p>
        </p:txBody>
      </p:sp>
      <p:sp>
        <p:nvSpPr>
          <p:cNvPr id="482" name="Rectangle 481"/>
          <p:cNvSpPr/>
          <p:nvPr/>
        </p:nvSpPr>
        <p:spPr bwMode="auto">
          <a:xfrm>
            <a:off x="9890556" y="3898958"/>
            <a:ext cx="638464" cy="1153391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3" name="TextBox 482"/>
          <p:cNvSpPr txBox="1"/>
          <p:nvPr/>
        </p:nvSpPr>
        <p:spPr>
          <a:xfrm>
            <a:off x="9792851" y="4117167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CTD</a:t>
            </a:r>
            <a:endParaRPr lang="en-US" sz="1400" dirty="0"/>
          </a:p>
        </p:txBody>
      </p:sp>
      <p:sp>
        <p:nvSpPr>
          <p:cNvPr id="484" name="Line 260"/>
          <p:cNvSpPr>
            <a:spLocks noChangeShapeType="1"/>
          </p:cNvSpPr>
          <p:nvPr/>
        </p:nvSpPr>
        <p:spPr bwMode="auto">
          <a:xfrm>
            <a:off x="3413311" y="4021250"/>
            <a:ext cx="530040" cy="284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5" name="Line 260"/>
          <p:cNvSpPr>
            <a:spLocks noChangeShapeType="1"/>
          </p:cNvSpPr>
          <p:nvPr/>
        </p:nvSpPr>
        <p:spPr bwMode="auto">
          <a:xfrm flipV="1">
            <a:off x="1759591" y="4021247"/>
            <a:ext cx="1653719" cy="2842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" name="Line 251"/>
          <p:cNvSpPr>
            <a:spLocks noChangeShapeType="1"/>
          </p:cNvSpPr>
          <p:nvPr/>
        </p:nvSpPr>
        <p:spPr bwMode="auto">
          <a:xfrm>
            <a:off x="7419186" y="240315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" name="Text Box 460"/>
          <p:cNvSpPr txBox="1">
            <a:spLocks noChangeArrowheads="1"/>
          </p:cNvSpPr>
          <p:nvPr/>
        </p:nvSpPr>
        <p:spPr bwMode="auto">
          <a:xfrm>
            <a:off x="5098775" y="3182122"/>
            <a:ext cx="1208087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/>
              <a:t>Sample </a:t>
            </a:r>
            <a:r>
              <a:rPr lang="en-US" sz="1300" dirty="0" smtClean="0"/>
              <a:t>Point A</a:t>
            </a:r>
            <a:endParaRPr lang="en-US" sz="1300" dirty="0"/>
          </a:p>
        </p:txBody>
      </p:sp>
      <p:sp>
        <p:nvSpPr>
          <p:cNvPr id="118" name="Oval 656"/>
          <p:cNvSpPr>
            <a:spLocks noChangeArrowheads="1"/>
          </p:cNvSpPr>
          <p:nvPr/>
        </p:nvSpPr>
        <p:spPr bwMode="auto">
          <a:xfrm rot="5400000">
            <a:off x="5264669" y="2975735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" name="Line 667"/>
          <p:cNvSpPr>
            <a:spLocks noChangeShapeType="1"/>
          </p:cNvSpPr>
          <p:nvPr/>
        </p:nvSpPr>
        <p:spPr bwMode="auto">
          <a:xfrm flipV="1">
            <a:off x="2462642" y="4117167"/>
            <a:ext cx="1480709" cy="4766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" name="Line 669"/>
          <p:cNvSpPr>
            <a:spLocks noChangeShapeType="1"/>
          </p:cNvSpPr>
          <p:nvPr/>
        </p:nvSpPr>
        <p:spPr bwMode="auto">
          <a:xfrm flipV="1">
            <a:off x="8102095" y="4117166"/>
            <a:ext cx="1" cy="120297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" name="Line 667"/>
          <p:cNvSpPr>
            <a:spLocks noChangeShapeType="1"/>
          </p:cNvSpPr>
          <p:nvPr/>
        </p:nvSpPr>
        <p:spPr bwMode="auto">
          <a:xfrm flipV="1">
            <a:off x="8102097" y="5320143"/>
            <a:ext cx="1999452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Line 669"/>
          <p:cNvSpPr>
            <a:spLocks noChangeShapeType="1"/>
          </p:cNvSpPr>
          <p:nvPr/>
        </p:nvSpPr>
        <p:spPr bwMode="auto">
          <a:xfrm flipV="1">
            <a:off x="10101549" y="5052348"/>
            <a:ext cx="0" cy="26303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9" name="Straight Arrow Connector 128"/>
          <p:cNvCxnSpPr/>
          <p:nvPr/>
        </p:nvCxnSpPr>
        <p:spPr bwMode="auto">
          <a:xfrm rot="16200000" flipH="1">
            <a:off x="6786779" y="3881969"/>
            <a:ext cx="2656" cy="23333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2" name="Line 260"/>
          <p:cNvSpPr>
            <a:spLocks noChangeShapeType="1"/>
          </p:cNvSpPr>
          <p:nvPr/>
        </p:nvSpPr>
        <p:spPr bwMode="auto">
          <a:xfrm>
            <a:off x="6904772" y="4012267"/>
            <a:ext cx="4358661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" name="Text Box 413"/>
          <p:cNvSpPr txBox="1">
            <a:spLocks noChangeArrowheads="1"/>
          </p:cNvSpPr>
          <p:nvPr/>
        </p:nvSpPr>
        <p:spPr bwMode="auto">
          <a:xfrm>
            <a:off x="9873562" y="4405969"/>
            <a:ext cx="655458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 dirty="0" smtClean="0"/>
              <a:t>Temp</a:t>
            </a:r>
          </a:p>
          <a:p>
            <a:pPr defTabSz="1217613" eaLnBrk="1" hangingPunct="1"/>
            <a:r>
              <a:rPr lang="en-US" sz="1300" dirty="0" smtClean="0"/>
              <a:t>A</a:t>
            </a:r>
            <a:endParaRPr lang="en-US" sz="1300" dirty="0"/>
          </a:p>
        </p:txBody>
      </p:sp>
      <p:sp>
        <p:nvSpPr>
          <p:cNvPr id="134" name="Isosceles Triangle 133"/>
          <p:cNvSpPr/>
          <p:nvPr/>
        </p:nvSpPr>
        <p:spPr bwMode="auto">
          <a:xfrm rot="10800000">
            <a:off x="9890556" y="4440320"/>
            <a:ext cx="662095" cy="488717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5" name="Text Box 413"/>
          <p:cNvSpPr txBox="1">
            <a:spLocks noChangeArrowheads="1"/>
          </p:cNvSpPr>
          <p:nvPr/>
        </p:nvSpPr>
        <p:spPr bwMode="auto">
          <a:xfrm>
            <a:off x="1428543" y="4848365"/>
            <a:ext cx="655458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 dirty="0" smtClean="0"/>
              <a:t>Temp</a:t>
            </a:r>
          </a:p>
          <a:p>
            <a:pPr defTabSz="1217613" eaLnBrk="1" hangingPunct="1"/>
            <a:r>
              <a:rPr lang="en-US" sz="1300" dirty="0" smtClean="0"/>
              <a:t>B</a:t>
            </a:r>
            <a:endParaRPr lang="en-US" sz="1300" dirty="0"/>
          </a:p>
        </p:txBody>
      </p:sp>
      <p:sp>
        <p:nvSpPr>
          <p:cNvPr id="136" name="Isosceles Triangle 135"/>
          <p:cNvSpPr/>
          <p:nvPr/>
        </p:nvSpPr>
        <p:spPr bwMode="auto">
          <a:xfrm rot="10800000">
            <a:off x="1428543" y="4898583"/>
            <a:ext cx="662095" cy="488717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47" name="Group 448"/>
          <p:cNvGrpSpPr>
            <a:grpSpLocks/>
          </p:cNvGrpSpPr>
          <p:nvPr/>
        </p:nvGrpSpPr>
        <p:grpSpPr bwMode="auto">
          <a:xfrm rot="10800000" flipH="1">
            <a:off x="6273012" y="3349834"/>
            <a:ext cx="401658" cy="287156"/>
            <a:chOff x="1056" y="2160"/>
            <a:chExt cx="144" cy="96"/>
          </a:xfrm>
        </p:grpSpPr>
        <p:sp>
          <p:nvSpPr>
            <p:cNvPr id="148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5" name="Line 260"/>
          <p:cNvSpPr>
            <a:spLocks noChangeShapeType="1"/>
          </p:cNvSpPr>
          <p:nvPr/>
        </p:nvSpPr>
        <p:spPr bwMode="auto">
          <a:xfrm>
            <a:off x="6005237" y="3462278"/>
            <a:ext cx="401659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56" name="Straight Arrow Connector 155"/>
          <p:cNvCxnSpPr/>
          <p:nvPr/>
        </p:nvCxnSpPr>
        <p:spPr bwMode="auto">
          <a:xfrm rot="16200000" flipH="1">
            <a:off x="6790007" y="3354132"/>
            <a:ext cx="2656" cy="23333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7" name="Line 260"/>
          <p:cNvSpPr>
            <a:spLocks noChangeShapeType="1"/>
          </p:cNvSpPr>
          <p:nvPr/>
        </p:nvSpPr>
        <p:spPr bwMode="auto">
          <a:xfrm flipV="1">
            <a:off x="6908000" y="3469467"/>
            <a:ext cx="169351" cy="2656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9" name="Line 260"/>
          <p:cNvSpPr>
            <a:spLocks noChangeShapeType="1"/>
          </p:cNvSpPr>
          <p:nvPr/>
        </p:nvSpPr>
        <p:spPr bwMode="auto">
          <a:xfrm>
            <a:off x="7077351" y="3474781"/>
            <a:ext cx="0" cy="537486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0" name="Line 260"/>
          <p:cNvSpPr>
            <a:spLocks noChangeShapeType="1"/>
          </p:cNvSpPr>
          <p:nvPr/>
        </p:nvSpPr>
        <p:spPr bwMode="auto">
          <a:xfrm>
            <a:off x="7229751" y="2556339"/>
            <a:ext cx="0" cy="1440965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1" name="Line 260"/>
          <p:cNvSpPr>
            <a:spLocks noChangeShapeType="1"/>
          </p:cNvSpPr>
          <p:nvPr/>
        </p:nvSpPr>
        <p:spPr bwMode="auto">
          <a:xfrm>
            <a:off x="7228665" y="2556339"/>
            <a:ext cx="252434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2" name="Line 669"/>
          <p:cNvSpPr>
            <a:spLocks noChangeShapeType="1"/>
          </p:cNvSpPr>
          <p:nvPr/>
        </p:nvSpPr>
        <p:spPr bwMode="auto">
          <a:xfrm flipV="1">
            <a:off x="6143625" y="2342168"/>
            <a:ext cx="0" cy="153550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" name="Line 667"/>
          <p:cNvSpPr>
            <a:spLocks noChangeShapeType="1"/>
          </p:cNvSpPr>
          <p:nvPr/>
        </p:nvSpPr>
        <p:spPr bwMode="auto">
          <a:xfrm>
            <a:off x="6143626" y="2342168"/>
            <a:ext cx="1337474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5" name="Line 667"/>
          <p:cNvSpPr>
            <a:spLocks noChangeShapeType="1"/>
          </p:cNvSpPr>
          <p:nvPr/>
        </p:nvSpPr>
        <p:spPr bwMode="auto">
          <a:xfrm flipV="1">
            <a:off x="6473825" y="2403159"/>
            <a:ext cx="1007274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6" name="Line 669"/>
          <p:cNvSpPr>
            <a:spLocks noChangeShapeType="1"/>
          </p:cNvSpPr>
          <p:nvPr/>
        </p:nvSpPr>
        <p:spPr bwMode="auto">
          <a:xfrm flipH="1" flipV="1">
            <a:off x="6473825" y="2403158"/>
            <a:ext cx="11864" cy="9466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2" name="Straight Connector 171"/>
          <p:cNvCxnSpPr/>
          <p:nvPr/>
        </p:nvCxnSpPr>
        <p:spPr bwMode="auto">
          <a:xfrm rot="5400000">
            <a:off x="3629992" y="3964768"/>
            <a:ext cx="689665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 rot="5400000">
            <a:off x="4274793" y="3908737"/>
            <a:ext cx="689665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4" name="Line 260"/>
          <p:cNvSpPr>
            <a:spLocks noChangeShapeType="1"/>
          </p:cNvSpPr>
          <p:nvPr/>
        </p:nvSpPr>
        <p:spPr bwMode="auto">
          <a:xfrm flipV="1">
            <a:off x="4648200" y="4021248"/>
            <a:ext cx="1761926" cy="2841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5" name="Line 667"/>
          <p:cNvSpPr>
            <a:spLocks noChangeShapeType="1"/>
          </p:cNvSpPr>
          <p:nvPr/>
        </p:nvSpPr>
        <p:spPr bwMode="auto">
          <a:xfrm>
            <a:off x="4592051" y="4112402"/>
            <a:ext cx="3559262" cy="476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6" name="Text Box 632"/>
          <p:cNvSpPr txBox="1">
            <a:spLocks noChangeArrowheads="1"/>
          </p:cNvSpPr>
          <p:nvPr/>
        </p:nvSpPr>
        <p:spPr bwMode="auto">
          <a:xfrm>
            <a:off x="3336649" y="2733675"/>
            <a:ext cx="971550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10m</a:t>
            </a:r>
            <a:endParaRPr lang="en-US" sz="1300" dirty="0"/>
          </a:p>
        </p:txBody>
      </p:sp>
      <p:sp>
        <p:nvSpPr>
          <p:cNvPr id="177" name="Text Box 632"/>
          <p:cNvSpPr txBox="1">
            <a:spLocks noChangeArrowheads="1"/>
          </p:cNvSpPr>
          <p:nvPr/>
        </p:nvSpPr>
        <p:spPr bwMode="auto">
          <a:xfrm>
            <a:off x="2229442" y="3698236"/>
            <a:ext cx="1592982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Heat XGR</a:t>
            </a:r>
            <a:endParaRPr lang="en-US" sz="1300" dirty="0"/>
          </a:p>
        </p:txBody>
      </p:sp>
      <p:sp>
        <p:nvSpPr>
          <p:cNvPr id="178" name="Line 260"/>
          <p:cNvSpPr>
            <a:spLocks noChangeShapeType="1"/>
          </p:cNvSpPr>
          <p:nvPr/>
        </p:nvSpPr>
        <p:spPr bwMode="auto">
          <a:xfrm>
            <a:off x="1759591" y="4021245"/>
            <a:ext cx="0" cy="333115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80" name="Straight Connector 179"/>
          <p:cNvCxnSpPr/>
          <p:nvPr/>
        </p:nvCxnSpPr>
        <p:spPr bwMode="auto">
          <a:xfrm>
            <a:off x="1629776" y="4405966"/>
            <a:ext cx="25963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82" name="Straight Arrow Connector 181"/>
          <p:cNvCxnSpPr/>
          <p:nvPr/>
        </p:nvCxnSpPr>
        <p:spPr bwMode="auto">
          <a:xfrm rot="5400000">
            <a:off x="1591353" y="3794306"/>
            <a:ext cx="909714" cy="3136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5" name="Text Box 632"/>
          <p:cNvSpPr txBox="1">
            <a:spLocks noChangeArrowheads="1"/>
          </p:cNvSpPr>
          <p:nvPr/>
        </p:nvSpPr>
        <p:spPr bwMode="auto">
          <a:xfrm>
            <a:off x="2141098" y="3230956"/>
            <a:ext cx="1592982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Screen</a:t>
            </a:r>
            <a:endParaRPr lang="en-US" sz="1300" dirty="0"/>
          </a:p>
        </p:txBody>
      </p:sp>
      <p:sp>
        <p:nvSpPr>
          <p:cNvPr id="186" name="TextBox 185"/>
          <p:cNvSpPr txBox="1"/>
          <p:nvPr/>
        </p:nvSpPr>
        <p:spPr>
          <a:xfrm rot="16200000">
            <a:off x="7423515" y="1784056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DWSM</a:t>
            </a:r>
            <a:endParaRPr lang="en-US" sz="1400" dirty="0"/>
          </a:p>
        </p:txBody>
      </p:sp>
      <p:sp>
        <p:nvSpPr>
          <p:cNvPr id="188" name="Rectangle 187"/>
          <p:cNvSpPr/>
          <p:nvPr/>
        </p:nvSpPr>
        <p:spPr bwMode="auto">
          <a:xfrm>
            <a:off x="9463085" y="1826463"/>
            <a:ext cx="638464" cy="115339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9362931" y="2051432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ESP</a:t>
            </a:r>
            <a:endParaRPr lang="en-US" sz="1400" dirty="0"/>
          </a:p>
        </p:txBody>
      </p:sp>
      <p:cxnSp>
        <p:nvCxnSpPr>
          <p:cNvPr id="191" name="Straight Connector 190"/>
          <p:cNvCxnSpPr/>
          <p:nvPr/>
        </p:nvCxnSpPr>
        <p:spPr bwMode="auto">
          <a:xfrm rot="5400000" flipH="1" flipV="1">
            <a:off x="1240261" y="3253002"/>
            <a:ext cx="10386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6" name="Straight Arrow Connector 195"/>
          <p:cNvCxnSpPr/>
          <p:nvPr/>
        </p:nvCxnSpPr>
        <p:spPr bwMode="auto">
          <a:xfrm rot="10800000">
            <a:off x="1759592" y="2911121"/>
            <a:ext cx="165371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8" name="Straight Arrow Connector 197"/>
          <p:cNvCxnSpPr/>
          <p:nvPr/>
        </p:nvCxnSpPr>
        <p:spPr bwMode="auto">
          <a:xfrm flipV="1">
            <a:off x="3822424" y="2909530"/>
            <a:ext cx="2587702" cy="15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7" name="Straight Connector 206"/>
          <p:cNvCxnSpPr/>
          <p:nvPr/>
        </p:nvCxnSpPr>
        <p:spPr bwMode="auto">
          <a:xfrm rot="10800000">
            <a:off x="585891" y="4164827"/>
            <a:ext cx="561768" cy="28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8" name="Straight Connector 207"/>
          <p:cNvCxnSpPr/>
          <p:nvPr/>
        </p:nvCxnSpPr>
        <p:spPr bwMode="auto">
          <a:xfrm rot="10800000" flipV="1">
            <a:off x="585892" y="4400275"/>
            <a:ext cx="104388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2" name="Curved Connector 211"/>
          <p:cNvCxnSpPr/>
          <p:nvPr/>
        </p:nvCxnSpPr>
        <p:spPr bwMode="auto">
          <a:xfrm flipV="1">
            <a:off x="565782" y="4161845"/>
            <a:ext cx="1106874" cy="14287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Curved Connector 212"/>
          <p:cNvCxnSpPr/>
          <p:nvPr/>
        </p:nvCxnSpPr>
        <p:spPr bwMode="auto">
          <a:xfrm rot="10800000">
            <a:off x="1900666" y="4161845"/>
            <a:ext cx="1123950" cy="14287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/>
          <p:nvPr/>
        </p:nvCxnSpPr>
        <p:spPr bwMode="auto">
          <a:xfrm rot="5400000" flipH="1" flipV="1">
            <a:off x="628513" y="4533763"/>
            <a:ext cx="266974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1" name="Straight Arrow Connector 220"/>
          <p:cNvCxnSpPr/>
          <p:nvPr/>
        </p:nvCxnSpPr>
        <p:spPr bwMode="auto">
          <a:xfrm rot="5400000">
            <a:off x="376778" y="3771538"/>
            <a:ext cx="77520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3" name="Text Box 632"/>
          <p:cNvSpPr txBox="1">
            <a:spLocks noChangeArrowheads="1"/>
          </p:cNvSpPr>
          <p:nvPr/>
        </p:nvSpPr>
        <p:spPr bwMode="auto">
          <a:xfrm>
            <a:off x="324998" y="3056689"/>
            <a:ext cx="971550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20-30cm</a:t>
            </a:r>
            <a:endParaRPr lang="en-US" sz="1300" dirty="0"/>
          </a:p>
        </p:txBody>
      </p:sp>
      <p:sp>
        <p:nvSpPr>
          <p:cNvPr id="224" name="Text Box 632"/>
          <p:cNvSpPr txBox="1">
            <a:spLocks noChangeArrowheads="1"/>
          </p:cNvSpPr>
          <p:nvPr/>
        </p:nvSpPr>
        <p:spPr bwMode="auto">
          <a:xfrm>
            <a:off x="1104174" y="3244422"/>
            <a:ext cx="1592982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Vent</a:t>
            </a:r>
          </a:p>
        </p:txBody>
      </p:sp>
      <p:cxnSp>
        <p:nvCxnSpPr>
          <p:cNvPr id="226" name="Straight Arrow Connector 225"/>
          <p:cNvCxnSpPr/>
          <p:nvPr/>
        </p:nvCxnSpPr>
        <p:spPr bwMode="auto">
          <a:xfrm rot="16200000" flipH="1">
            <a:off x="1189490" y="3698997"/>
            <a:ext cx="676704" cy="2712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0" name="Line 667"/>
          <p:cNvSpPr>
            <a:spLocks noChangeShapeType="1"/>
          </p:cNvSpPr>
          <p:nvPr/>
        </p:nvSpPr>
        <p:spPr bwMode="auto">
          <a:xfrm>
            <a:off x="6143626" y="3898958"/>
            <a:ext cx="163236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33"/>
          <p:cNvSpPr>
            <a:spLocks noChangeArrowheads="1"/>
          </p:cNvSpPr>
          <p:nvPr/>
        </p:nvSpPr>
        <p:spPr bwMode="auto">
          <a:xfrm>
            <a:off x="692150" y="2327275"/>
            <a:ext cx="830263" cy="1500188"/>
          </a:xfrm>
          <a:prstGeom prst="can">
            <a:avLst>
              <a:gd name="adj" fmla="val 45172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Text Box 115"/>
          <p:cNvSpPr txBox="1">
            <a:spLocks noChangeArrowheads="1"/>
          </p:cNvSpPr>
          <p:nvPr/>
        </p:nvSpPr>
        <p:spPr bwMode="auto">
          <a:xfrm>
            <a:off x="4364038" y="395288"/>
            <a:ext cx="34480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High Pressure Interface</a:t>
            </a:r>
          </a:p>
          <a:p>
            <a:pPr defTabSz="1217613" eaLnBrk="1" hangingPunct="1"/>
            <a:r>
              <a:rPr lang="en-US"/>
              <a:t>Process Diagram</a:t>
            </a:r>
          </a:p>
        </p:txBody>
      </p:sp>
      <p:sp>
        <p:nvSpPr>
          <p:cNvPr id="6148" name="Line 160"/>
          <p:cNvSpPr>
            <a:spLocks noChangeShapeType="1"/>
          </p:cNvSpPr>
          <p:nvPr/>
        </p:nvSpPr>
        <p:spPr bwMode="auto">
          <a:xfrm>
            <a:off x="1112838" y="3827463"/>
            <a:ext cx="0" cy="1268412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Oval 189"/>
          <p:cNvSpPr>
            <a:spLocks noChangeArrowheads="1"/>
          </p:cNvSpPr>
          <p:nvPr/>
        </p:nvSpPr>
        <p:spPr bwMode="auto">
          <a:xfrm>
            <a:off x="2406650" y="3649663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Line 191"/>
          <p:cNvSpPr>
            <a:spLocks noChangeShapeType="1"/>
          </p:cNvSpPr>
          <p:nvPr/>
        </p:nvSpPr>
        <p:spPr bwMode="auto">
          <a:xfrm>
            <a:off x="2598738" y="4032250"/>
            <a:ext cx="0" cy="2809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Text Box 204"/>
          <p:cNvSpPr txBox="1">
            <a:spLocks noChangeArrowheads="1"/>
          </p:cNvSpPr>
          <p:nvPr/>
        </p:nvSpPr>
        <p:spPr bwMode="auto">
          <a:xfrm>
            <a:off x="852488" y="2847975"/>
            <a:ext cx="5111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</a:t>
            </a:r>
          </a:p>
        </p:txBody>
      </p:sp>
      <p:sp>
        <p:nvSpPr>
          <p:cNvPr id="6152" name="Line 251"/>
          <p:cNvSpPr>
            <a:spLocks noChangeShapeType="1"/>
          </p:cNvSpPr>
          <p:nvPr/>
        </p:nvSpPr>
        <p:spPr bwMode="auto">
          <a:xfrm flipH="1">
            <a:off x="2182813" y="4311650"/>
            <a:ext cx="2341562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Line 253"/>
          <p:cNvSpPr>
            <a:spLocks noChangeShapeType="1"/>
          </p:cNvSpPr>
          <p:nvPr/>
        </p:nvSpPr>
        <p:spPr bwMode="auto">
          <a:xfrm flipH="1">
            <a:off x="4673600" y="4632325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Line 257"/>
          <p:cNvSpPr>
            <a:spLocks noChangeShapeType="1"/>
          </p:cNvSpPr>
          <p:nvPr/>
        </p:nvSpPr>
        <p:spPr bwMode="auto">
          <a:xfrm flipH="1">
            <a:off x="4667250" y="5141913"/>
            <a:ext cx="1320800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Line 258"/>
          <p:cNvSpPr>
            <a:spLocks noChangeShapeType="1"/>
          </p:cNvSpPr>
          <p:nvPr/>
        </p:nvSpPr>
        <p:spPr bwMode="auto">
          <a:xfrm>
            <a:off x="4667250" y="5146675"/>
            <a:ext cx="1588" cy="152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260"/>
          <p:cNvSpPr>
            <a:spLocks noChangeShapeType="1"/>
          </p:cNvSpPr>
          <p:nvPr/>
        </p:nvSpPr>
        <p:spPr bwMode="auto">
          <a:xfrm flipH="1" flipV="1">
            <a:off x="4310063" y="5441950"/>
            <a:ext cx="0" cy="13081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268"/>
          <p:cNvSpPr>
            <a:spLocks noChangeShapeType="1"/>
          </p:cNvSpPr>
          <p:nvPr/>
        </p:nvSpPr>
        <p:spPr bwMode="auto">
          <a:xfrm flipV="1">
            <a:off x="4816475" y="5435600"/>
            <a:ext cx="319088" cy="47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Text Box 270"/>
          <p:cNvSpPr txBox="1">
            <a:spLocks noChangeArrowheads="1"/>
          </p:cNvSpPr>
          <p:nvPr/>
        </p:nvSpPr>
        <p:spPr bwMode="auto">
          <a:xfrm>
            <a:off x="4141788" y="4318000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HPO</a:t>
            </a:r>
          </a:p>
        </p:txBody>
      </p:sp>
      <p:sp>
        <p:nvSpPr>
          <p:cNvPr id="6159" name="Text Box 281"/>
          <p:cNvSpPr txBox="1">
            <a:spLocks noChangeArrowheads="1"/>
          </p:cNvSpPr>
          <p:nvPr/>
        </p:nvSpPr>
        <p:spPr bwMode="auto">
          <a:xfrm>
            <a:off x="3663950" y="2797175"/>
            <a:ext cx="8286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Fill Pump</a:t>
            </a:r>
          </a:p>
        </p:txBody>
      </p:sp>
      <p:sp>
        <p:nvSpPr>
          <p:cNvPr id="6160" name="Text Box 282"/>
          <p:cNvSpPr txBox="1">
            <a:spLocks noChangeArrowheads="1"/>
          </p:cNvSpPr>
          <p:nvPr/>
        </p:nvSpPr>
        <p:spPr bwMode="auto">
          <a:xfrm>
            <a:off x="4667250" y="4313238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BYP</a:t>
            </a:r>
          </a:p>
        </p:txBody>
      </p:sp>
      <p:sp>
        <p:nvSpPr>
          <p:cNvPr id="6161" name="AutoShape 303"/>
          <p:cNvSpPr>
            <a:spLocks noChangeArrowheads="1"/>
          </p:cNvSpPr>
          <p:nvPr/>
        </p:nvSpPr>
        <p:spPr bwMode="auto">
          <a:xfrm>
            <a:off x="2138363" y="3578225"/>
            <a:ext cx="96837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AutoShape 304"/>
          <p:cNvSpPr>
            <a:spLocks noChangeArrowheads="1"/>
          </p:cNvSpPr>
          <p:nvPr/>
        </p:nvSpPr>
        <p:spPr bwMode="auto">
          <a:xfrm rot="5400000">
            <a:off x="2065338" y="3508375"/>
            <a:ext cx="98425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Line 305"/>
          <p:cNvSpPr>
            <a:spLocks noChangeShapeType="1"/>
          </p:cNvSpPr>
          <p:nvPr/>
        </p:nvSpPr>
        <p:spPr bwMode="auto">
          <a:xfrm flipH="1" flipV="1">
            <a:off x="2139950" y="3416300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4" name="Line 306"/>
          <p:cNvSpPr>
            <a:spLocks noChangeShapeType="1"/>
          </p:cNvSpPr>
          <p:nvPr/>
        </p:nvSpPr>
        <p:spPr bwMode="auto">
          <a:xfrm flipV="1">
            <a:off x="2138363" y="3333750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5" name="Line 307"/>
          <p:cNvSpPr>
            <a:spLocks noChangeShapeType="1"/>
          </p:cNvSpPr>
          <p:nvPr/>
        </p:nvSpPr>
        <p:spPr bwMode="auto">
          <a:xfrm flipV="1">
            <a:off x="2138363" y="3416300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6" name="Line 308"/>
          <p:cNvSpPr>
            <a:spLocks noChangeShapeType="1"/>
          </p:cNvSpPr>
          <p:nvPr/>
        </p:nvSpPr>
        <p:spPr bwMode="auto">
          <a:xfrm flipH="1" flipV="1">
            <a:off x="2139950" y="3498850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7" name="Line 309"/>
          <p:cNvSpPr>
            <a:spLocks noChangeShapeType="1"/>
          </p:cNvSpPr>
          <p:nvPr/>
        </p:nvSpPr>
        <p:spPr bwMode="auto">
          <a:xfrm flipV="1">
            <a:off x="2185988" y="3498850"/>
            <a:ext cx="7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Line 320"/>
          <p:cNvSpPr>
            <a:spLocks noChangeShapeType="1"/>
          </p:cNvSpPr>
          <p:nvPr/>
        </p:nvSpPr>
        <p:spPr bwMode="auto">
          <a:xfrm>
            <a:off x="2182813" y="3721100"/>
            <a:ext cx="0" cy="839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9" name="Line 321"/>
          <p:cNvSpPr>
            <a:spLocks noChangeShapeType="1"/>
          </p:cNvSpPr>
          <p:nvPr/>
        </p:nvSpPr>
        <p:spPr bwMode="auto">
          <a:xfrm flipV="1">
            <a:off x="4673600" y="4454525"/>
            <a:ext cx="0" cy="1778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0" name="Line 322"/>
          <p:cNvSpPr>
            <a:spLocks noChangeShapeType="1"/>
          </p:cNvSpPr>
          <p:nvPr/>
        </p:nvSpPr>
        <p:spPr bwMode="auto">
          <a:xfrm flipV="1">
            <a:off x="4808538" y="4305300"/>
            <a:ext cx="382587" cy="47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1" name="Line 323"/>
          <p:cNvSpPr>
            <a:spLocks noChangeShapeType="1"/>
          </p:cNvSpPr>
          <p:nvPr/>
        </p:nvSpPr>
        <p:spPr bwMode="auto">
          <a:xfrm>
            <a:off x="1522413" y="3578225"/>
            <a:ext cx="520700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2" name="Group 464"/>
          <p:cNvGrpSpPr>
            <a:grpSpLocks/>
          </p:cNvGrpSpPr>
          <p:nvPr/>
        </p:nvGrpSpPr>
        <p:grpSpPr bwMode="auto">
          <a:xfrm rot="5400000">
            <a:off x="4531519" y="4164806"/>
            <a:ext cx="276225" cy="290513"/>
            <a:chOff x="2143" y="1970"/>
            <a:chExt cx="131" cy="137"/>
          </a:xfrm>
        </p:grpSpPr>
        <p:sp>
          <p:nvSpPr>
            <p:cNvPr id="6510" name="AutoShape 378"/>
            <p:cNvSpPr>
              <a:spLocks noChangeArrowheads="1"/>
            </p:cNvSpPr>
            <p:nvPr/>
          </p:nvSpPr>
          <p:spPr bwMode="auto">
            <a:xfrm rot="-5538545">
              <a:off x="2217" y="2004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1" name="AutoShape 379"/>
            <p:cNvSpPr>
              <a:spLocks noChangeArrowheads="1"/>
            </p:cNvSpPr>
            <p:nvPr/>
          </p:nvSpPr>
          <p:spPr bwMode="auto">
            <a:xfrm rot="10661456">
              <a:off x="2183" y="1970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2" name="AutoShape 380"/>
            <p:cNvSpPr>
              <a:spLocks noChangeArrowheads="1"/>
            </p:cNvSpPr>
            <p:nvPr/>
          </p:nvSpPr>
          <p:spPr bwMode="auto">
            <a:xfrm rot="-138545">
              <a:off x="2183" y="203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3" name="Line 384"/>
            <p:cNvSpPr>
              <a:spLocks noChangeShapeType="1"/>
            </p:cNvSpPr>
            <p:nvPr/>
          </p:nvSpPr>
          <p:spPr bwMode="auto">
            <a:xfrm rot="5261456" flipV="1">
              <a:off x="2177" y="200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4" name="Line 385"/>
            <p:cNvSpPr>
              <a:spLocks noChangeShapeType="1"/>
            </p:cNvSpPr>
            <p:nvPr/>
          </p:nvSpPr>
          <p:spPr bwMode="auto">
            <a:xfrm rot="5261456">
              <a:off x="2097" y="203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73" name="Group 536"/>
          <p:cNvGrpSpPr>
            <a:grpSpLocks/>
          </p:cNvGrpSpPr>
          <p:nvPr/>
        </p:nvGrpSpPr>
        <p:grpSpPr bwMode="auto">
          <a:xfrm rot="5400000">
            <a:off x="4169569" y="2851944"/>
            <a:ext cx="815975" cy="360363"/>
            <a:chOff x="2915" y="1887"/>
            <a:chExt cx="386" cy="170"/>
          </a:xfrm>
        </p:grpSpPr>
        <p:grpSp>
          <p:nvGrpSpPr>
            <p:cNvPr id="6497" name="Group 178"/>
            <p:cNvGrpSpPr>
              <a:grpSpLocks/>
            </p:cNvGrpSpPr>
            <p:nvPr/>
          </p:nvGrpSpPr>
          <p:grpSpPr bwMode="auto">
            <a:xfrm rot="5400000">
              <a:off x="3063" y="1918"/>
              <a:ext cx="92" cy="138"/>
              <a:chOff x="2018" y="2794"/>
              <a:chExt cx="92" cy="138"/>
            </a:xfrm>
          </p:grpSpPr>
          <p:sp>
            <p:nvSpPr>
              <p:cNvPr id="6502" name="Oval 179"/>
              <p:cNvSpPr>
                <a:spLocks noChangeArrowheads="1"/>
              </p:cNvSpPr>
              <p:nvPr/>
            </p:nvSpPr>
            <p:spPr bwMode="auto">
              <a:xfrm>
                <a:off x="2041" y="2818"/>
                <a:ext cx="45" cy="4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3" name="Oval 180"/>
              <p:cNvSpPr>
                <a:spLocks noChangeArrowheads="1"/>
              </p:cNvSpPr>
              <p:nvPr/>
            </p:nvSpPr>
            <p:spPr bwMode="auto">
              <a:xfrm>
                <a:off x="2041" y="2863"/>
                <a:ext cx="45" cy="4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4" name="Line 181"/>
              <p:cNvSpPr>
                <a:spLocks noChangeShapeType="1"/>
              </p:cNvSpPr>
              <p:nvPr/>
            </p:nvSpPr>
            <p:spPr bwMode="auto">
              <a:xfrm>
                <a:off x="2018" y="2840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5" name="Line 182"/>
              <p:cNvSpPr>
                <a:spLocks noChangeShapeType="1"/>
              </p:cNvSpPr>
              <p:nvPr/>
            </p:nvSpPr>
            <p:spPr bwMode="auto">
              <a:xfrm>
                <a:off x="2109" y="2840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6" name="Arc 183"/>
              <p:cNvSpPr>
                <a:spLocks/>
              </p:cNvSpPr>
              <p:nvPr/>
            </p:nvSpPr>
            <p:spPr bwMode="auto">
              <a:xfrm>
                <a:off x="2064" y="2794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7" name="Arc 184"/>
              <p:cNvSpPr>
                <a:spLocks/>
              </p:cNvSpPr>
              <p:nvPr/>
            </p:nvSpPr>
            <p:spPr bwMode="auto">
              <a:xfrm rot="5400000">
                <a:off x="2064" y="2886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8" name="Arc 185"/>
              <p:cNvSpPr>
                <a:spLocks/>
              </p:cNvSpPr>
              <p:nvPr/>
            </p:nvSpPr>
            <p:spPr bwMode="auto">
              <a:xfrm rot="10800000">
                <a:off x="2018" y="2886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9" name="Arc 186"/>
              <p:cNvSpPr>
                <a:spLocks/>
              </p:cNvSpPr>
              <p:nvPr/>
            </p:nvSpPr>
            <p:spPr bwMode="auto">
              <a:xfrm rot="-5400000">
                <a:off x="2018" y="2794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498" name="Line 460"/>
            <p:cNvSpPr>
              <a:spLocks noChangeShapeType="1"/>
            </p:cNvSpPr>
            <p:nvPr/>
          </p:nvSpPr>
          <p:spPr bwMode="auto">
            <a:xfrm flipV="1">
              <a:off x="3028" y="1907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9" name="Text Box 461"/>
            <p:cNvSpPr txBox="1">
              <a:spLocks noChangeArrowheads="1"/>
            </p:cNvSpPr>
            <p:nvPr/>
          </p:nvSpPr>
          <p:spPr bwMode="auto">
            <a:xfrm>
              <a:off x="2915" y="1906"/>
              <a:ext cx="161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772" tIns="60885" rIns="121772" bIns="60885">
              <a:spAutoFit/>
            </a:bodyPr>
            <a:lstStyle/>
            <a:p>
              <a:pPr algn="l" defTabSz="1217613" eaLnBrk="1" hangingPunct="1"/>
              <a:r>
                <a:rPr lang="en-US" sz="1300"/>
                <a:t>+</a:t>
              </a:r>
            </a:p>
          </p:txBody>
        </p:sp>
        <p:sp>
          <p:nvSpPr>
            <p:cNvPr id="6500" name="Text Box 462"/>
            <p:cNvSpPr txBox="1">
              <a:spLocks noChangeArrowheads="1"/>
            </p:cNvSpPr>
            <p:nvPr/>
          </p:nvSpPr>
          <p:spPr bwMode="auto">
            <a:xfrm>
              <a:off x="3159" y="1887"/>
              <a:ext cx="14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772" tIns="60885" rIns="121772" bIns="60885">
              <a:spAutoFit/>
            </a:bodyPr>
            <a:lstStyle/>
            <a:p>
              <a:pPr algn="l" defTabSz="1217613" eaLnBrk="1" hangingPunct="1"/>
              <a:r>
                <a:rPr lang="en-US" sz="1300"/>
                <a:t>-</a:t>
              </a:r>
            </a:p>
          </p:txBody>
        </p:sp>
        <p:sp>
          <p:nvSpPr>
            <p:cNvPr id="6501" name="Line 463"/>
            <p:cNvSpPr>
              <a:spLocks noChangeShapeType="1"/>
            </p:cNvSpPr>
            <p:nvPr/>
          </p:nvSpPr>
          <p:spPr bwMode="auto">
            <a:xfrm>
              <a:off x="3204" y="1923"/>
              <a:ext cx="0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4" name="Line 465"/>
          <p:cNvSpPr>
            <a:spLocks noChangeShapeType="1"/>
          </p:cNvSpPr>
          <p:nvPr/>
        </p:nvSpPr>
        <p:spPr bwMode="auto">
          <a:xfrm flipV="1">
            <a:off x="5191125" y="2655888"/>
            <a:ext cx="0" cy="16446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5" name="Group 466"/>
          <p:cNvGrpSpPr>
            <a:grpSpLocks/>
          </p:cNvGrpSpPr>
          <p:nvPr/>
        </p:nvGrpSpPr>
        <p:grpSpPr bwMode="auto">
          <a:xfrm rot="-5400000">
            <a:off x="4531519" y="5291931"/>
            <a:ext cx="276225" cy="290513"/>
            <a:chOff x="2143" y="1970"/>
            <a:chExt cx="131" cy="137"/>
          </a:xfrm>
        </p:grpSpPr>
        <p:sp>
          <p:nvSpPr>
            <p:cNvPr id="6492" name="AutoShape 467"/>
            <p:cNvSpPr>
              <a:spLocks noChangeArrowheads="1"/>
            </p:cNvSpPr>
            <p:nvPr/>
          </p:nvSpPr>
          <p:spPr bwMode="auto">
            <a:xfrm rot="-5538545">
              <a:off x="2217" y="2004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3" name="AutoShape 468"/>
            <p:cNvSpPr>
              <a:spLocks noChangeArrowheads="1"/>
            </p:cNvSpPr>
            <p:nvPr/>
          </p:nvSpPr>
          <p:spPr bwMode="auto">
            <a:xfrm rot="10661456">
              <a:off x="2183" y="1970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4" name="AutoShape 469"/>
            <p:cNvSpPr>
              <a:spLocks noChangeArrowheads="1"/>
            </p:cNvSpPr>
            <p:nvPr/>
          </p:nvSpPr>
          <p:spPr bwMode="auto">
            <a:xfrm rot="-138545">
              <a:off x="2183" y="203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5" name="Line 470"/>
            <p:cNvSpPr>
              <a:spLocks noChangeShapeType="1"/>
            </p:cNvSpPr>
            <p:nvPr/>
          </p:nvSpPr>
          <p:spPr bwMode="auto">
            <a:xfrm rot="5261456" flipV="1">
              <a:off x="2177" y="200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6" name="Line 471"/>
            <p:cNvSpPr>
              <a:spLocks noChangeShapeType="1"/>
            </p:cNvSpPr>
            <p:nvPr/>
          </p:nvSpPr>
          <p:spPr bwMode="auto">
            <a:xfrm rot="5261456">
              <a:off x="2097" y="203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6" name="Line 472"/>
          <p:cNvSpPr>
            <a:spLocks noChangeShapeType="1"/>
          </p:cNvSpPr>
          <p:nvPr/>
        </p:nvSpPr>
        <p:spPr bwMode="auto">
          <a:xfrm flipV="1">
            <a:off x="4310063" y="5441950"/>
            <a:ext cx="214312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7" name="Line 473"/>
          <p:cNvSpPr>
            <a:spLocks noChangeShapeType="1"/>
          </p:cNvSpPr>
          <p:nvPr/>
        </p:nvSpPr>
        <p:spPr bwMode="auto">
          <a:xfrm flipH="1" flipV="1">
            <a:off x="5135563" y="5435600"/>
            <a:ext cx="0" cy="9286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8" name="AutoShape 474"/>
          <p:cNvSpPr>
            <a:spLocks noChangeArrowheads="1"/>
          </p:cNvSpPr>
          <p:nvPr/>
        </p:nvSpPr>
        <p:spPr bwMode="auto">
          <a:xfrm>
            <a:off x="3651250" y="4556125"/>
            <a:ext cx="458788" cy="197326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9" name="Oval 475"/>
          <p:cNvSpPr>
            <a:spLocks noChangeArrowheads="1"/>
          </p:cNvSpPr>
          <p:nvPr/>
        </p:nvSpPr>
        <p:spPr bwMode="auto">
          <a:xfrm>
            <a:off x="3724275" y="4938713"/>
            <a:ext cx="322263" cy="15906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0" name="Line 476"/>
          <p:cNvSpPr>
            <a:spLocks noChangeShapeType="1"/>
          </p:cNvSpPr>
          <p:nvPr/>
        </p:nvSpPr>
        <p:spPr bwMode="auto">
          <a:xfrm flipH="1" flipV="1">
            <a:off x="3881438" y="6529388"/>
            <a:ext cx="0" cy="220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1" name="Line 477"/>
          <p:cNvSpPr>
            <a:spLocks noChangeShapeType="1"/>
          </p:cNvSpPr>
          <p:nvPr/>
        </p:nvSpPr>
        <p:spPr bwMode="auto">
          <a:xfrm flipV="1">
            <a:off x="3884613" y="4310063"/>
            <a:ext cx="0" cy="2428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82" name="Group 484"/>
          <p:cNvGrpSpPr>
            <a:grpSpLocks/>
          </p:cNvGrpSpPr>
          <p:nvPr/>
        </p:nvGrpSpPr>
        <p:grpSpPr bwMode="auto">
          <a:xfrm>
            <a:off x="4524375" y="6102350"/>
            <a:ext cx="290513" cy="182563"/>
            <a:chOff x="2140" y="2759"/>
            <a:chExt cx="137" cy="86"/>
          </a:xfrm>
        </p:grpSpPr>
        <p:sp>
          <p:nvSpPr>
            <p:cNvPr id="6488" name="AutoShape 480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9" name="AutoShape 481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0" name="Line 482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1" name="Line 483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3" name="Line 485"/>
          <p:cNvSpPr>
            <a:spLocks noChangeShapeType="1"/>
          </p:cNvSpPr>
          <p:nvPr/>
        </p:nvSpPr>
        <p:spPr bwMode="auto">
          <a:xfrm flipV="1">
            <a:off x="4310063" y="6148388"/>
            <a:ext cx="206375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4" name="Line 486"/>
          <p:cNvSpPr>
            <a:spLocks noChangeShapeType="1"/>
          </p:cNvSpPr>
          <p:nvPr/>
        </p:nvSpPr>
        <p:spPr bwMode="auto">
          <a:xfrm flipV="1">
            <a:off x="4824413" y="6148388"/>
            <a:ext cx="130175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5" name="Line 487"/>
          <p:cNvSpPr>
            <a:spLocks noChangeShapeType="1"/>
          </p:cNvSpPr>
          <p:nvPr/>
        </p:nvSpPr>
        <p:spPr bwMode="auto">
          <a:xfrm flipH="1" flipV="1">
            <a:off x="4954588" y="6148388"/>
            <a:ext cx="0" cy="2159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86" name="Group 488"/>
          <p:cNvGrpSpPr>
            <a:grpSpLocks/>
          </p:cNvGrpSpPr>
          <p:nvPr/>
        </p:nvGrpSpPr>
        <p:grpSpPr bwMode="auto">
          <a:xfrm rot="10800000">
            <a:off x="4527550" y="3465513"/>
            <a:ext cx="288925" cy="182562"/>
            <a:chOff x="2140" y="2759"/>
            <a:chExt cx="137" cy="86"/>
          </a:xfrm>
        </p:grpSpPr>
        <p:sp>
          <p:nvSpPr>
            <p:cNvPr id="6484" name="AutoShape 489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5" name="AutoShape 490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6" name="Line 491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7" name="Line 492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7" name="Line 493"/>
          <p:cNvSpPr>
            <a:spLocks noChangeShapeType="1"/>
          </p:cNvSpPr>
          <p:nvPr/>
        </p:nvSpPr>
        <p:spPr bwMode="auto">
          <a:xfrm flipV="1">
            <a:off x="4824413" y="3598863"/>
            <a:ext cx="1301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8" name="Line 494"/>
          <p:cNvSpPr>
            <a:spLocks noChangeShapeType="1"/>
          </p:cNvSpPr>
          <p:nvPr/>
        </p:nvSpPr>
        <p:spPr bwMode="auto">
          <a:xfrm flipH="1">
            <a:off x="4252913" y="3603625"/>
            <a:ext cx="274637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9" name="Line 495"/>
          <p:cNvSpPr>
            <a:spLocks noChangeShapeType="1"/>
          </p:cNvSpPr>
          <p:nvPr/>
        </p:nvSpPr>
        <p:spPr bwMode="auto">
          <a:xfrm flipV="1">
            <a:off x="4957763" y="3036888"/>
            <a:ext cx="0" cy="5667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0" name="Line 496"/>
          <p:cNvSpPr>
            <a:spLocks noChangeShapeType="1"/>
          </p:cNvSpPr>
          <p:nvPr/>
        </p:nvSpPr>
        <p:spPr bwMode="auto">
          <a:xfrm flipV="1">
            <a:off x="4252913" y="3598863"/>
            <a:ext cx="0" cy="7064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91" name="Group 497"/>
          <p:cNvGrpSpPr>
            <a:grpSpLocks/>
          </p:cNvGrpSpPr>
          <p:nvPr/>
        </p:nvGrpSpPr>
        <p:grpSpPr bwMode="auto">
          <a:xfrm rot="-5400000">
            <a:off x="2853531" y="3364707"/>
            <a:ext cx="288925" cy="182562"/>
            <a:chOff x="2140" y="2759"/>
            <a:chExt cx="137" cy="86"/>
          </a:xfrm>
        </p:grpSpPr>
        <p:sp>
          <p:nvSpPr>
            <p:cNvPr id="6480" name="AutoShape 498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1" name="AutoShape 499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2" name="Line 500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3" name="Line 501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92" name="Line 511"/>
          <p:cNvSpPr>
            <a:spLocks noChangeShapeType="1"/>
          </p:cNvSpPr>
          <p:nvPr/>
        </p:nvSpPr>
        <p:spPr bwMode="auto">
          <a:xfrm>
            <a:off x="2954338" y="3600450"/>
            <a:ext cx="0" cy="712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3" name="Line 512"/>
          <p:cNvSpPr>
            <a:spLocks noChangeShapeType="1"/>
          </p:cNvSpPr>
          <p:nvPr/>
        </p:nvSpPr>
        <p:spPr bwMode="auto">
          <a:xfrm>
            <a:off x="2954338" y="3167063"/>
            <a:ext cx="0" cy="1412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4" name="Line 513"/>
          <p:cNvSpPr>
            <a:spLocks noChangeShapeType="1"/>
          </p:cNvSpPr>
          <p:nvPr/>
        </p:nvSpPr>
        <p:spPr bwMode="auto">
          <a:xfrm flipH="1">
            <a:off x="1522413" y="3165475"/>
            <a:ext cx="2090737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95" name="Group 522"/>
          <p:cNvGrpSpPr>
            <a:grpSpLocks/>
          </p:cNvGrpSpPr>
          <p:nvPr/>
        </p:nvGrpSpPr>
        <p:grpSpPr bwMode="auto">
          <a:xfrm>
            <a:off x="3567113" y="3740150"/>
            <a:ext cx="317500" cy="290513"/>
            <a:chOff x="1611" y="1769"/>
            <a:chExt cx="150" cy="137"/>
          </a:xfrm>
        </p:grpSpPr>
        <p:sp>
          <p:nvSpPr>
            <p:cNvPr id="6475" name="AutoShape 515"/>
            <p:cNvSpPr>
              <a:spLocks noChangeArrowheads="1"/>
            </p:cNvSpPr>
            <p:nvPr/>
          </p:nvSpPr>
          <p:spPr bwMode="auto">
            <a:xfrm rot="-138545">
              <a:off x="1611" y="183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6" name="AutoShape 516"/>
            <p:cNvSpPr>
              <a:spLocks noChangeArrowheads="1"/>
            </p:cNvSpPr>
            <p:nvPr/>
          </p:nvSpPr>
          <p:spPr bwMode="auto">
            <a:xfrm rot="10661455">
              <a:off x="1611" y="176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7" name="Line 517"/>
            <p:cNvSpPr>
              <a:spLocks noChangeShapeType="1"/>
            </p:cNvSpPr>
            <p:nvPr/>
          </p:nvSpPr>
          <p:spPr bwMode="auto">
            <a:xfrm rot="16061455" flipV="1">
              <a:off x="1643" y="1819"/>
              <a:ext cx="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8" name="Oval 519"/>
            <p:cNvSpPr>
              <a:spLocks noChangeArrowheads="1"/>
            </p:cNvSpPr>
            <p:nvPr/>
          </p:nvSpPr>
          <p:spPr bwMode="auto">
            <a:xfrm>
              <a:off x="1660" y="1785"/>
              <a:ext cx="101" cy="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9" name="Line 520"/>
            <p:cNvSpPr>
              <a:spLocks noChangeShapeType="1"/>
            </p:cNvSpPr>
            <p:nvPr/>
          </p:nvSpPr>
          <p:spPr bwMode="auto">
            <a:xfrm flipH="1">
              <a:off x="1711" y="1788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96" name="Line 525"/>
          <p:cNvSpPr>
            <a:spLocks noChangeShapeType="1"/>
          </p:cNvSpPr>
          <p:nvPr/>
        </p:nvSpPr>
        <p:spPr bwMode="auto">
          <a:xfrm>
            <a:off x="3613150" y="4027488"/>
            <a:ext cx="0" cy="2825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7" name="Line 526"/>
          <p:cNvSpPr>
            <a:spLocks noChangeShapeType="1"/>
          </p:cNvSpPr>
          <p:nvPr/>
        </p:nvSpPr>
        <p:spPr bwMode="auto">
          <a:xfrm>
            <a:off x="3613150" y="3167063"/>
            <a:ext cx="0" cy="565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8" name="Line 527"/>
          <p:cNvSpPr>
            <a:spLocks noChangeShapeType="1"/>
          </p:cNvSpPr>
          <p:nvPr/>
        </p:nvSpPr>
        <p:spPr bwMode="auto">
          <a:xfrm flipH="1" flipV="1">
            <a:off x="1522413" y="3036888"/>
            <a:ext cx="2930525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9" name="Line 528"/>
          <p:cNvSpPr>
            <a:spLocks noChangeShapeType="1"/>
          </p:cNvSpPr>
          <p:nvPr/>
        </p:nvSpPr>
        <p:spPr bwMode="auto">
          <a:xfrm flipH="1" flipV="1">
            <a:off x="1522413" y="2651125"/>
            <a:ext cx="3668712" cy="47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0" name="Oval 529"/>
          <p:cNvSpPr>
            <a:spLocks noChangeArrowheads="1"/>
          </p:cNvSpPr>
          <p:nvPr/>
        </p:nvSpPr>
        <p:spPr bwMode="auto">
          <a:xfrm>
            <a:off x="2101850" y="4560888"/>
            <a:ext cx="158750" cy="1508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1" name="Line 530"/>
          <p:cNvSpPr>
            <a:spLocks noChangeShapeType="1"/>
          </p:cNvSpPr>
          <p:nvPr/>
        </p:nvSpPr>
        <p:spPr bwMode="auto">
          <a:xfrm flipH="1">
            <a:off x="2178050" y="4705350"/>
            <a:ext cx="11430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2" name="Line 531"/>
          <p:cNvSpPr>
            <a:spLocks noChangeShapeType="1"/>
          </p:cNvSpPr>
          <p:nvPr/>
        </p:nvSpPr>
        <p:spPr bwMode="auto">
          <a:xfrm>
            <a:off x="2070100" y="4699000"/>
            <a:ext cx="107950" cy="77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3" name="Line 534"/>
          <p:cNvSpPr>
            <a:spLocks noChangeShapeType="1"/>
          </p:cNvSpPr>
          <p:nvPr/>
        </p:nvSpPr>
        <p:spPr bwMode="auto">
          <a:xfrm flipV="1">
            <a:off x="3881438" y="6746875"/>
            <a:ext cx="428625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4" name="Line 535"/>
          <p:cNvSpPr>
            <a:spLocks noChangeShapeType="1"/>
          </p:cNvSpPr>
          <p:nvPr/>
        </p:nvSpPr>
        <p:spPr bwMode="auto">
          <a:xfrm>
            <a:off x="2178050" y="4776788"/>
            <a:ext cx="0" cy="1651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5" name="Line 537"/>
          <p:cNvSpPr>
            <a:spLocks noChangeShapeType="1"/>
          </p:cNvSpPr>
          <p:nvPr/>
        </p:nvSpPr>
        <p:spPr bwMode="auto">
          <a:xfrm flipH="1" flipV="1">
            <a:off x="4643438" y="3038475"/>
            <a:ext cx="31432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6" name="AutoShape 538"/>
          <p:cNvSpPr>
            <a:spLocks noChangeArrowheads="1"/>
          </p:cNvSpPr>
          <p:nvPr/>
        </p:nvSpPr>
        <p:spPr bwMode="auto">
          <a:xfrm>
            <a:off x="4624388" y="6364288"/>
            <a:ext cx="830262" cy="1500187"/>
          </a:xfrm>
          <a:prstGeom prst="can">
            <a:avLst>
              <a:gd name="adj" fmla="val 45172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7" name="Text Box 539"/>
          <p:cNvSpPr txBox="1">
            <a:spLocks noChangeArrowheads="1"/>
          </p:cNvSpPr>
          <p:nvPr/>
        </p:nvSpPr>
        <p:spPr bwMode="auto">
          <a:xfrm>
            <a:off x="4686300" y="6731000"/>
            <a:ext cx="685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Sea</a:t>
            </a:r>
          </a:p>
          <a:p>
            <a:pPr defTabSz="1217613" eaLnBrk="1" hangingPunct="1"/>
            <a:r>
              <a:rPr lang="en-US" sz="1300"/>
              <a:t>Water</a:t>
            </a:r>
          </a:p>
        </p:txBody>
      </p:sp>
      <p:sp>
        <p:nvSpPr>
          <p:cNvPr id="6208" name="Text Box 540"/>
          <p:cNvSpPr txBox="1">
            <a:spLocks noChangeArrowheads="1"/>
          </p:cNvSpPr>
          <p:nvPr/>
        </p:nvSpPr>
        <p:spPr bwMode="auto">
          <a:xfrm>
            <a:off x="3627438" y="5561013"/>
            <a:ext cx="509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SW</a:t>
            </a:r>
          </a:p>
        </p:txBody>
      </p:sp>
      <p:sp>
        <p:nvSpPr>
          <p:cNvPr id="6209" name="Text Box 541"/>
          <p:cNvSpPr txBox="1">
            <a:spLocks noChangeArrowheads="1"/>
          </p:cNvSpPr>
          <p:nvPr/>
        </p:nvSpPr>
        <p:spPr bwMode="auto">
          <a:xfrm>
            <a:off x="3614738" y="4610100"/>
            <a:ext cx="5111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OIL</a:t>
            </a:r>
          </a:p>
        </p:txBody>
      </p:sp>
      <p:sp>
        <p:nvSpPr>
          <p:cNvPr id="6210" name="Line 542"/>
          <p:cNvSpPr>
            <a:spLocks noChangeShapeType="1"/>
          </p:cNvSpPr>
          <p:nvPr/>
        </p:nvSpPr>
        <p:spPr bwMode="auto">
          <a:xfrm flipH="1">
            <a:off x="2492375" y="3740150"/>
            <a:ext cx="196850" cy="147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1" name="Line 543"/>
          <p:cNvSpPr>
            <a:spLocks noChangeShapeType="1"/>
          </p:cNvSpPr>
          <p:nvPr/>
        </p:nvSpPr>
        <p:spPr bwMode="auto">
          <a:xfrm flipH="1">
            <a:off x="2549525" y="3743325"/>
            <a:ext cx="139700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2" name="Text Box 544"/>
          <p:cNvSpPr txBox="1">
            <a:spLocks noChangeArrowheads="1"/>
          </p:cNvSpPr>
          <p:nvPr/>
        </p:nvSpPr>
        <p:spPr bwMode="auto">
          <a:xfrm>
            <a:off x="4643438" y="5145088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BYP</a:t>
            </a:r>
          </a:p>
        </p:txBody>
      </p:sp>
      <p:sp>
        <p:nvSpPr>
          <p:cNvPr id="6213" name="Text Box 545"/>
          <p:cNvSpPr txBox="1">
            <a:spLocks noChangeArrowheads="1"/>
          </p:cNvSpPr>
          <p:nvPr/>
        </p:nvSpPr>
        <p:spPr bwMode="auto">
          <a:xfrm>
            <a:off x="4148138" y="5146675"/>
            <a:ext cx="5715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HPW</a:t>
            </a:r>
          </a:p>
        </p:txBody>
      </p:sp>
      <p:grpSp>
        <p:nvGrpSpPr>
          <p:cNvPr id="6214" name="Group 546"/>
          <p:cNvGrpSpPr>
            <a:grpSpLocks/>
          </p:cNvGrpSpPr>
          <p:nvPr/>
        </p:nvGrpSpPr>
        <p:grpSpPr bwMode="auto">
          <a:xfrm rot="10800000" flipH="1">
            <a:off x="7913688" y="5699125"/>
            <a:ext cx="215900" cy="163513"/>
            <a:chOff x="1056" y="2160"/>
            <a:chExt cx="144" cy="96"/>
          </a:xfrm>
        </p:grpSpPr>
        <p:sp>
          <p:nvSpPr>
            <p:cNvPr id="6468" name="Arc 547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9" name="Arc 548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0" name="Arc 549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1" name="Line 550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2" name="Line 551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3" name="Line 552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4" name="Line 553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15" name="Group 554"/>
          <p:cNvGrpSpPr>
            <a:grpSpLocks/>
          </p:cNvGrpSpPr>
          <p:nvPr/>
        </p:nvGrpSpPr>
        <p:grpSpPr bwMode="auto">
          <a:xfrm>
            <a:off x="6900863" y="5268913"/>
            <a:ext cx="339725" cy="280987"/>
            <a:chOff x="1360" y="2887"/>
            <a:chExt cx="249" cy="194"/>
          </a:xfrm>
        </p:grpSpPr>
        <p:sp>
          <p:nvSpPr>
            <p:cNvPr id="6453" name="Line 55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" name="Line 55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" name="Oval 55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6" name="Line 55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" name="Line 55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" name="Oval 56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" name="Line 56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0" name="Line 56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1" name="Line 56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2" name="Line 56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3" name="Rectangle 56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4" name="Line 56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5" name="Oval 56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6" name="Oval 56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7" name="Line 56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16" name="Line 570"/>
          <p:cNvSpPr>
            <a:spLocks noChangeShapeType="1"/>
          </p:cNvSpPr>
          <p:nvPr/>
        </p:nvSpPr>
        <p:spPr bwMode="auto">
          <a:xfrm flipH="1" flipV="1">
            <a:off x="10282238" y="4510088"/>
            <a:ext cx="4762" cy="20193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7" name="Line 571"/>
          <p:cNvSpPr>
            <a:spLocks noChangeShapeType="1"/>
          </p:cNvSpPr>
          <p:nvPr/>
        </p:nvSpPr>
        <p:spPr bwMode="auto">
          <a:xfrm flipH="1">
            <a:off x="7210425" y="4246563"/>
            <a:ext cx="61913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8" name="Line 572"/>
          <p:cNvSpPr>
            <a:spLocks noChangeShapeType="1"/>
          </p:cNvSpPr>
          <p:nvPr/>
        </p:nvSpPr>
        <p:spPr bwMode="auto">
          <a:xfrm>
            <a:off x="7515225" y="4246563"/>
            <a:ext cx="1588" cy="10223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9" name="Line 573"/>
          <p:cNvSpPr>
            <a:spLocks noChangeShapeType="1"/>
          </p:cNvSpPr>
          <p:nvPr/>
        </p:nvSpPr>
        <p:spPr bwMode="auto">
          <a:xfrm>
            <a:off x="7454900" y="4246563"/>
            <a:ext cx="60325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0" name="Line 574"/>
          <p:cNvSpPr>
            <a:spLocks noChangeShapeType="1"/>
          </p:cNvSpPr>
          <p:nvPr/>
        </p:nvSpPr>
        <p:spPr bwMode="auto">
          <a:xfrm>
            <a:off x="7210425" y="4246563"/>
            <a:ext cx="0" cy="10223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1" name="Line 575"/>
          <p:cNvSpPr>
            <a:spLocks noChangeShapeType="1"/>
          </p:cNvSpPr>
          <p:nvPr/>
        </p:nvSpPr>
        <p:spPr bwMode="auto">
          <a:xfrm flipV="1">
            <a:off x="7364413" y="3717925"/>
            <a:ext cx="0" cy="2952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22" name="Group 576"/>
          <p:cNvGrpSpPr>
            <a:grpSpLocks/>
          </p:cNvGrpSpPr>
          <p:nvPr/>
        </p:nvGrpSpPr>
        <p:grpSpPr bwMode="auto">
          <a:xfrm rot="5400000">
            <a:off x="7450138" y="5241925"/>
            <a:ext cx="133350" cy="187325"/>
            <a:chOff x="2018" y="2794"/>
            <a:chExt cx="92" cy="138"/>
          </a:xfrm>
        </p:grpSpPr>
        <p:sp>
          <p:nvSpPr>
            <p:cNvPr id="6445" name="Oval 577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6" name="Oval 578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7" name="Line 579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8" name="Line 580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9" name="Arc 581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0" name="Arc 582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1" name="Arc 583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2" name="Arc 584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23" name="Group 592"/>
          <p:cNvGrpSpPr>
            <a:grpSpLocks/>
          </p:cNvGrpSpPr>
          <p:nvPr/>
        </p:nvGrpSpPr>
        <p:grpSpPr bwMode="auto">
          <a:xfrm>
            <a:off x="7637463" y="3848100"/>
            <a:ext cx="122237" cy="153988"/>
            <a:chOff x="2358" y="2482"/>
            <a:chExt cx="91" cy="105"/>
          </a:xfrm>
        </p:grpSpPr>
        <p:sp>
          <p:nvSpPr>
            <p:cNvPr id="6440" name="Arc 593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1" name="Arc 594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2" name="Arc 595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3" name="Arc 596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4" name="Line 597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24" name="Oval 598"/>
          <p:cNvSpPr>
            <a:spLocks noChangeArrowheads="1"/>
          </p:cNvSpPr>
          <p:nvPr/>
        </p:nvSpPr>
        <p:spPr bwMode="auto">
          <a:xfrm>
            <a:off x="7575550" y="4344988"/>
            <a:ext cx="247650" cy="2619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5" name="Line 599"/>
          <p:cNvSpPr>
            <a:spLocks noChangeShapeType="1"/>
          </p:cNvSpPr>
          <p:nvPr/>
        </p:nvSpPr>
        <p:spPr bwMode="auto">
          <a:xfrm flipH="1">
            <a:off x="7699375" y="4114800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6" name="Line 600"/>
          <p:cNvSpPr>
            <a:spLocks noChangeShapeType="1"/>
          </p:cNvSpPr>
          <p:nvPr/>
        </p:nvSpPr>
        <p:spPr bwMode="auto">
          <a:xfrm>
            <a:off x="7699375" y="3717925"/>
            <a:ext cx="1588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7" name="Line 601"/>
          <p:cNvSpPr>
            <a:spLocks noChangeShapeType="1"/>
          </p:cNvSpPr>
          <p:nvPr/>
        </p:nvSpPr>
        <p:spPr bwMode="auto">
          <a:xfrm flipH="1">
            <a:off x="7977188" y="4114800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8" name="Line 602"/>
          <p:cNvSpPr>
            <a:spLocks noChangeShapeType="1"/>
          </p:cNvSpPr>
          <p:nvPr/>
        </p:nvSpPr>
        <p:spPr bwMode="auto">
          <a:xfrm>
            <a:off x="8069263" y="3717925"/>
            <a:ext cx="1587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9" name="Line 603"/>
          <p:cNvSpPr>
            <a:spLocks noChangeShapeType="1"/>
          </p:cNvSpPr>
          <p:nvPr/>
        </p:nvSpPr>
        <p:spPr bwMode="auto">
          <a:xfrm>
            <a:off x="7026275" y="3717925"/>
            <a:ext cx="1042988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0" name="Line 604"/>
          <p:cNvSpPr>
            <a:spLocks noChangeShapeType="1"/>
          </p:cNvSpPr>
          <p:nvPr/>
        </p:nvSpPr>
        <p:spPr bwMode="auto">
          <a:xfrm>
            <a:off x="7885113" y="4343400"/>
            <a:ext cx="0" cy="9255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1" name="Line 605"/>
          <p:cNvSpPr>
            <a:spLocks noChangeShapeType="1"/>
          </p:cNvSpPr>
          <p:nvPr/>
        </p:nvSpPr>
        <p:spPr bwMode="auto">
          <a:xfrm>
            <a:off x="7699375" y="4606925"/>
            <a:ext cx="1588" cy="6619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2" name="Line 606"/>
          <p:cNvSpPr>
            <a:spLocks noChangeShapeType="1"/>
          </p:cNvSpPr>
          <p:nvPr/>
        </p:nvSpPr>
        <p:spPr bwMode="auto">
          <a:xfrm>
            <a:off x="8172450" y="3867150"/>
            <a:ext cx="1588" cy="207803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3" name="Line 607"/>
          <p:cNvSpPr>
            <a:spLocks noChangeShapeType="1"/>
          </p:cNvSpPr>
          <p:nvPr/>
        </p:nvSpPr>
        <p:spPr bwMode="auto">
          <a:xfrm flipV="1">
            <a:off x="7977188" y="5764213"/>
            <a:ext cx="0" cy="855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4" name="Line 608"/>
          <p:cNvSpPr>
            <a:spLocks noChangeShapeType="1"/>
          </p:cNvSpPr>
          <p:nvPr/>
        </p:nvSpPr>
        <p:spPr bwMode="auto">
          <a:xfrm flipV="1">
            <a:off x="8129588" y="5732463"/>
            <a:ext cx="61912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5" name="Line 609"/>
          <p:cNvSpPr>
            <a:spLocks noChangeShapeType="1"/>
          </p:cNvSpPr>
          <p:nvPr/>
        </p:nvSpPr>
        <p:spPr bwMode="auto">
          <a:xfrm>
            <a:off x="7977188" y="6623050"/>
            <a:ext cx="214312" cy="1968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6" name="Rectangle 610"/>
          <p:cNvSpPr>
            <a:spLocks noChangeArrowheads="1"/>
          </p:cNvSpPr>
          <p:nvPr/>
        </p:nvSpPr>
        <p:spPr bwMode="auto">
          <a:xfrm>
            <a:off x="6750050" y="4806950"/>
            <a:ext cx="2208213" cy="3952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37" name="Line 611"/>
          <p:cNvSpPr>
            <a:spLocks noChangeShapeType="1"/>
          </p:cNvSpPr>
          <p:nvPr/>
        </p:nvSpPr>
        <p:spPr bwMode="auto">
          <a:xfrm>
            <a:off x="7026275" y="3321050"/>
            <a:ext cx="0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8" name="Line 612"/>
          <p:cNvSpPr>
            <a:spLocks noChangeShapeType="1"/>
          </p:cNvSpPr>
          <p:nvPr/>
        </p:nvSpPr>
        <p:spPr bwMode="auto">
          <a:xfrm>
            <a:off x="7885113" y="5894388"/>
            <a:ext cx="5810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9" name="Line 613"/>
          <p:cNvSpPr>
            <a:spLocks noChangeShapeType="1"/>
          </p:cNvSpPr>
          <p:nvPr/>
        </p:nvSpPr>
        <p:spPr bwMode="auto">
          <a:xfrm>
            <a:off x="7885113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0" name="Line 614"/>
          <p:cNvSpPr>
            <a:spLocks noChangeShapeType="1"/>
          </p:cNvSpPr>
          <p:nvPr/>
        </p:nvSpPr>
        <p:spPr bwMode="auto">
          <a:xfrm>
            <a:off x="7885113" y="6654800"/>
            <a:ext cx="306387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1" name="Line 615"/>
          <p:cNvSpPr>
            <a:spLocks noChangeShapeType="1"/>
          </p:cNvSpPr>
          <p:nvPr/>
        </p:nvSpPr>
        <p:spPr bwMode="auto">
          <a:xfrm>
            <a:off x="8466138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2" name="Line 616"/>
          <p:cNvSpPr>
            <a:spLocks noChangeShapeType="1"/>
          </p:cNvSpPr>
          <p:nvPr/>
        </p:nvSpPr>
        <p:spPr bwMode="auto">
          <a:xfrm flipV="1">
            <a:off x="8191500" y="6654800"/>
            <a:ext cx="274638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3" name="Line 617"/>
          <p:cNvSpPr>
            <a:spLocks noChangeShapeType="1"/>
          </p:cNvSpPr>
          <p:nvPr/>
        </p:nvSpPr>
        <p:spPr bwMode="auto">
          <a:xfrm>
            <a:off x="8867775" y="5268913"/>
            <a:ext cx="3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4" name="Line 618"/>
          <p:cNvSpPr>
            <a:spLocks noChangeShapeType="1"/>
          </p:cNvSpPr>
          <p:nvPr/>
        </p:nvSpPr>
        <p:spPr bwMode="auto">
          <a:xfrm flipH="1" flipV="1">
            <a:off x="10102850" y="3867150"/>
            <a:ext cx="1588" cy="20589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5" name="Group 619"/>
          <p:cNvGrpSpPr>
            <a:grpSpLocks/>
          </p:cNvGrpSpPr>
          <p:nvPr/>
        </p:nvGrpSpPr>
        <p:grpSpPr bwMode="auto">
          <a:xfrm rot="10800000" flipH="1">
            <a:off x="9826625" y="5699125"/>
            <a:ext cx="214313" cy="163513"/>
            <a:chOff x="1056" y="2160"/>
            <a:chExt cx="144" cy="96"/>
          </a:xfrm>
        </p:grpSpPr>
        <p:sp>
          <p:nvSpPr>
            <p:cNvPr id="6433" name="Arc 620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4" name="Arc 621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5" name="Arc 622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6" name="Line 623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7" name="Line 624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8" name="Line 625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9" name="Line 626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6" name="Line 627"/>
          <p:cNvSpPr>
            <a:spLocks noChangeShapeType="1"/>
          </p:cNvSpPr>
          <p:nvPr/>
        </p:nvSpPr>
        <p:spPr bwMode="auto">
          <a:xfrm flipH="1">
            <a:off x="9310688" y="4541838"/>
            <a:ext cx="0" cy="7080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" name="Line 628"/>
          <p:cNvSpPr>
            <a:spLocks noChangeShapeType="1"/>
          </p:cNvSpPr>
          <p:nvPr/>
        </p:nvSpPr>
        <p:spPr bwMode="auto">
          <a:xfrm>
            <a:off x="9504363" y="4337050"/>
            <a:ext cx="0" cy="955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8" name="Group 629"/>
          <p:cNvGrpSpPr>
            <a:grpSpLocks/>
          </p:cNvGrpSpPr>
          <p:nvPr/>
        </p:nvGrpSpPr>
        <p:grpSpPr bwMode="auto">
          <a:xfrm rot="5400000">
            <a:off x="9438482" y="5264943"/>
            <a:ext cx="133350" cy="188913"/>
            <a:chOff x="2018" y="2794"/>
            <a:chExt cx="92" cy="138"/>
          </a:xfrm>
        </p:grpSpPr>
        <p:sp>
          <p:nvSpPr>
            <p:cNvPr id="6425" name="Oval 63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6" name="Oval 63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7" name="Line 63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8" name="Line 63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9" name="Arc 63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0" name="Arc 63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1" name="Arc 63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2" name="Arc 63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49" name="Oval 640"/>
          <p:cNvSpPr>
            <a:spLocks noChangeArrowheads="1"/>
          </p:cNvSpPr>
          <p:nvPr/>
        </p:nvSpPr>
        <p:spPr bwMode="auto">
          <a:xfrm>
            <a:off x="9566275" y="4376738"/>
            <a:ext cx="244475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0" name="Line 642"/>
          <p:cNvSpPr>
            <a:spLocks noChangeShapeType="1"/>
          </p:cNvSpPr>
          <p:nvPr/>
        </p:nvSpPr>
        <p:spPr bwMode="auto">
          <a:xfrm>
            <a:off x="9688513" y="4641850"/>
            <a:ext cx="0" cy="6492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1" name="Line 643"/>
          <p:cNvSpPr>
            <a:spLocks noChangeShapeType="1"/>
          </p:cNvSpPr>
          <p:nvPr/>
        </p:nvSpPr>
        <p:spPr bwMode="auto">
          <a:xfrm flipV="1">
            <a:off x="9890125" y="5764213"/>
            <a:ext cx="0" cy="855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2" name="Line 644"/>
          <p:cNvSpPr>
            <a:spLocks noChangeShapeType="1"/>
          </p:cNvSpPr>
          <p:nvPr/>
        </p:nvSpPr>
        <p:spPr bwMode="auto">
          <a:xfrm flipV="1">
            <a:off x="10040938" y="5732463"/>
            <a:ext cx="61912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3" name="Line 645"/>
          <p:cNvSpPr>
            <a:spLocks noChangeShapeType="1"/>
          </p:cNvSpPr>
          <p:nvPr/>
        </p:nvSpPr>
        <p:spPr bwMode="auto">
          <a:xfrm>
            <a:off x="9890125" y="6623050"/>
            <a:ext cx="212725" cy="1968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4" name="Rectangle 646"/>
          <p:cNvSpPr>
            <a:spLocks noChangeArrowheads="1"/>
          </p:cNvSpPr>
          <p:nvPr/>
        </p:nvSpPr>
        <p:spPr bwMode="auto">
          <a:xfrm>
            <a:off x="9178925" y="4806950"/>
            <a:ext cx="2055813" cy="3952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5" name="Line 647"/>
          <p:cNvSpPr>
            <a:spLocks noChangeShapeType="1"/>
          </p:cNvSpPr>
          <p:nvPr/>
        </p:nvSpPr>
        <p:spPr bwMode="auto">
          <a:xfrm>
            <a:off x="9796463" y="5894388"/>
            <a:ext cx="5810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6" name="Line 648"/>
          <p:cNvSpPr>
            <a:spLocks noChangeShapeType="1"/>
          </p:cNvSpPr>
          <p:nvPr/>
        </p:nvSpPr>
        <p:spPr bwMode="auto">
          <a:xfrm>
            <a:off x="9796463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7" name="Line 649"/>
          <p:cNvSpPr>
            <a:spLocks noChangeShapeType="1"/>
          </p:cNvSpPr>
          <p:nvPr/>
        </p:nvSpPr>
        <p:spPr bwMode="auto">
          <a:xfrm>
            <a:off x="9796463" y="6654800"/>
            <a:ext cx="306387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8" name="Line 650"/>
          <p:cNvSpPr>
            <a:spLocks noChangeShapeType="1"/>
          </p:cNvSpPr>
          <p:nvPr/>
        </p:nvSpPr>
        <p:spPr bwMode="auto">
          <a:xfrm>
            <a:off x="10377488" y="5894388"/>
            <a:ext cx="3175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9" name="Line 651"/>
          <p:cNvSpPr>
            <a:spLocks noChangeShapeType="1"/>
          </p:cNvSpPr>
          <p:nvPr/>
        </p:nvSpPr>
        <p:spPr bwMode="auto">
          <a:xfrm flipV="1">
            <a:off x="10102850" y="6654800"/>
            <a:ext cx="274638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0" name="Line 652"/>
          <p:cNvSpPr>
            <a:spLocks noChangeShapeType="1"/>
          </p:cNvSpPr>
          <p:nvPr/>
        </p:nvSpPr>
        <p:spPr bwMode="auto">
          <a:xfrm>
            <a:off x="9561513" y="3586163"/>
            <a:ext cx="992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1" name="Line 654"/>
          <p:cNvSpPr>
            <a:spLocks noChangeShapeType="1"/>
          </p:cNvSpPr>
          <p:nvPr/>
        </p:nvSpPr>
        <p:spPr bwMode="auto">
          <a:xfrm flipH="1" flipV="1">
            <a:off x="8369300" y="4108450"/>
            <a:ext cx="7938" cy="2414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2" name="Line 655"/>
          <p:cNvSpPr>
            <a:spLocks noChangeShapeType="1"/>
          </p:cNvSpPr>
          <p:nvPr/>
        </p:nvSpPr>
        <p:spPr bwMode="auto">
          <a:xfrm flipV="1">
            <a:off x="8369300" y="4103688"/>
            <a:ext cx="2343150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3" name="Freeform 656"/>
          <p:cNvSpPr>
            <a:spLocks/>
          </p:cNvSpPr>
          <p:nvPr/>
        </p:nvSpPr>
        <p:spPr bwMode="auto">
          <a:xfrm>
            <a:off x="6810375" y="5202238"/>
            <a:ext cx="1042988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4" name="Freeform 657"/>
          <p:cNvSpPr>
            <a:spLocks/>
          </p:cNvSpPr>
          <p:nvPr/>
        </p:nvSpPr>
        <p:spPr bwMode="auto">
          <a:xfrm flipH="1">
            <a:off x="7853363" y="5202238"/>
            <a:ext cx="1076325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5" name="Freeform 658"/>
          <p:cNvSpPr>
            <a:spLocks/>
          </p:cNvSpPr>
          <p:nvPr/>
        </p:nvSpPr>
        <p:spPr bwMode="auto">
          <a:xfrm flipH="1">
            <a:off x="10282238" y="5202238"/>
            <a:ext cx="892175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6" name="Freeform 659"/>
          <p:cNvSpPr>
            <a:spLocks/>
          </p:cNvSpPr>
          <p:nvPr/>
        </p:nvSpPr>
        <p:spPr bwMode="auto">
          <a:xfrm>
            <a:off x="9209088" y="5202238"/>
            <a:ext cx="1073150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7" name="Freeform 660"/>
          <p:cNvSpPr>
            <a:spLocks/>
          </p:cNvSpPr>
          <p:nvPr/>
        </p:nvSpPr>
        <p:spPr bwMode="auto">
          <a:xfrm flipV="1">
            <a:off x="6810375" y="3321050"/>
            <a:ext cx="1012825" cy="14827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8" name="Freeform 661"/>
          <p:cNvSpPr>
            <a:spLocks/>
          </p:cNvSpPr>
          <p:nvPr/>
        </p:nvSpPr>
        <p:spPr bwMode="auto">
          <a:xfrm flipH="1" flipV="1">
            <a:off x="7823200" y="3321050"/>
            <a:ext cx="1106488" cy="14859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9" name="Freeform 662"/>
          <p:cNvSpPr>
            <a:spLocks/>
          </p:cNvSpPr>
          <p:nvPr/>
        </p:nvSpPr>
        <p:spPr bwMode="auto">
          <a:xfrm flipH="1" flipV="1">
            <a:off x="10223500" y="3352800"/>
            <a:ext cx="950913" cy="14541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0" name="Freeform 663"/>
          <p:cNvSpPr>
            <a:spLocks/>
          </p:cNvSpPr>
          <p:nvPr/>
        </p:nvSpPr>
        <p:spPr bwMode="auto">
          <a:xfrm flipV="1">
            <a:off x="9209088" y="3352800"/>
            <a:ext cx="1014412" cy="14509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1" name="Line 666"/>
          <p:cNvSpPr>
            <a:spLocks noChangeShapeType="1"/>
          </p:cNvSpPr>
          <p:nvPr/>
        </p:nvSpPr>
        <p:spPr bwMode="auto">
          <a:xfrm>
            <a:off x="10380663" y="5961063"/>
            <a:ext cx="12223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2" name="Oval 667"/>
          <p:cNvSpPr>
            <a:spLocks noChangeArrowheads="1"/>
          </p:cNvSpPr>
          <p:nvPr/>
        </p:nvSpPr>
        <p:spPr bwMode="auto">
          <a:xfrm>
            <a:off x="10440988" y="5992813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3" name="Oval 668"/>
          <p:cNvSpPr>
            <a:spLocks noChangeArrowheads="1"/>
          </p:cNvSpPr>
          <p:nvPr/>
        </p:nvSpPr>
        <p:spPr bwMode="auto">
          <a:xfrm>
            <a:off x="10440988" y="5894388"/>
            <a:ext cx="30162" cy="31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4" name="Line 669"/>
          <p:cNvSpPr>
            <a:spLocks noChangeShapeType="1"/>
          </p:cNvSpPr>
          <p:nvPr/>
        </p:nvSpPr>
        <p:spPr bwMode="auto">
          <a:xfrm>
            <a:off x="10471150" y="5926138"/>
            <a:ext cx="3175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5" name="Line 670"/>
          <p:cNvSpPr>
            <a:spLocks noChangeShapeType="1"/>
          </p:cNvSpPr>
          <p:nvPr/>
        </p:nvSpPr>
        <p:spPr bwMode="auto">
          <a:xfrm>
            <a:off x="10380663" y="6224588"/>
            <a:ext cx="122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6" name="Oval 671"/>
          <p:cNvSpPr>
            <a:spLocks noChangeArrowheads="1"/>
          </p:cNvSpPr>
          <p:nvPr/>
        </p:nvSpPr>
        <p:spPr bwMode="auto">
          <a:xfrm>
            <a:off x="10440988" y="6256338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7" name="Oval 672"/>
          <p:cNvSpPr>
            <a:spLocks noChangeArrowheads="1"/>
          </p:cNvSpPr>
          <p:nvPr/>
        </p:nvSpPr>
        <p:spPr bwMode="auto">
          <a:xfrm>
            <a:off x="10440988" y="6157913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8" name="Line 673"/>
          <p:cNvSpPr>
            <a:spLocks noChangeShapeType="1"/>
          </p:cNvSpPr>
          <p:nvPr/>
        </p:nvSpPr>
        <p:spPr bwMode="auto">
          <a:xfrm>
            <a:off x="10471150" y="6191250"/>
            <a:ext cx="31750" cy="65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9" name="Line 674"/>
          <p:cNvSpPr>
            <a:spLocks noChangeShapeType="1"/>
          </p:cNvSpPr>
          <p:nvPr/>
        </p:nvSpPr>
        <p:spPr bwMode="auto">
          <a:xfrm>
            <a:off x="10380663" y="6489700"/>
            <a:ext cx="603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0" name="Oval 675"/>
          <p:cNvSpPr>
            <a:spLocks noChangeArrowheads="1"/>
          </p:cNvSpPr>
          <p:nvPr/>
        </p:nvSpPr>
        <p:spPr bwMode="auto">
          <a:xfrm>
            <a:off x="10440988" y="652145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1" name="Oval 676"/>
          <p:cNvSpPr>
            <a:spLocks noChangeArrowheads="1"/>
          </p:cNvSpPr>
          <p:nvPr/>
        </p:nvSpPr>
        <p:spPr bwMode="auto">
          <a:xfrm>
            <a:off x="10440988" y="6421438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2" name="Line 677"/>
          <p:cNvSpPr>
            <a:spLocks noChangeShapeType="1"/>
          </p:cNvSpPr>
          <p:nvPr/>
        </p:nvSpPr>
        <p:spPr bwMode="auto">
          <a:xfrm flipH="1">
            <a:off x="10410825" y="6454775"/>
            <a:ext cx="30163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3" name="Line 678"/>
          <p:cNvSpPr>
            <a:spLocks noChangeShapeType="1"/>
          </p:cNvSpPr>
          <p:nvPr/>
        </p:nvSpPr>
        <p:spPr bwMode="auto">
          <a:xfrm>
            <a:off x="8466138" y="5962650"/>
            <a:ext cx="12541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4" name="Oval 679"/>
          <p:cNvSpPr>
            <a:spLocks noChangeArrowheads="1"/>
          </p:cNvSpPr>
          <p:nvPr/>
        </p:nvSpPr>
        <p:spPr bwMode="auto">
          <a:xfrm>
            <a:off x="8529638" y="599440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5" name="Oval 680"/>
          <p:cNvSpPr>
            <a:spLocks noChangeArrowheads="1"/>
          </p:cNvSpPr>
          <p:nvPr/>
        </p:nvSpPr>
        <p:spPr bwMode="auto">
          <a:xfrm>
            <a:off x="8529638" y="5894388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6" name="Line 681"/>
          <p:cNvSpPr>
            <a:spLocks noChangeShapeType="1"/>
          </p:cNvSpPr>
          <p:nvPr/>
        </p:nvSpPr>
        <p:spPr bwMode="auto">
          <a:xfrm>
            <a:off x="8559800" y="5929313"/>
            <a:ext cx="31750" cy="65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7" name="Line 682"/>
          <p:cNvSpPr>
            <a:spLocks noChangeShapeType="1"/>
          </p:cNvSpPr>
          <p:nvPr/>
        </p:nvSpPr>
        <p:spPr bwMode="auto">
          <a:xfrm>
            <a:off x="8466138" y="6224588"/>
            <a:ext cx="1254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8" name="Oval 683"/>
          <p:cNvSpPr>
            <a:spLocks noChangeArrowheads="1"/>
          </p:cNvSpPr>
          <p:nvPr/>
        </p:nvSpPr>
        <p:spPr bwMode="auto">
          <a:xfrm>
            <a:off x="8529638" y="6259513"/>
            <a:ext cx="30162" cy="31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9" name="Oval 684"/>
          <p:cNvSpPr>
            <a:spLocks noChangeArrowheads="1"/>
          </p:cNvSpPr>
          <p:nvPr/>
        </p:nvSpPr>
        <p:spPr bwMode="auto">
          <a:xfrm>
            <a:off x="8529638" y="615950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0" name="Line 685"/>
          <p:cNvSpPr>
            <a:spLocks noChangeShapeType="1"/>
          </p:cNvSpPr>
          <p:nvPr/>
        </p:nvSpPr>
        <p:spPr bwMode="auto">
          <a:xfrm>
            <a:off x="8559800" y="6192838"/>
            <a:ext cx="3175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1" name="Line 686"/>
          <p:cNvSpPr>
            <a:spLocks noChangeShapeType="1"/>
          </p:cNvSpPr>
          <p:nvPr/>
        </p:nvSpPr>
        <p:spPr bwMode="auto">
          <a:xfrm>
            <a:off x="8466138" y="6491288"/>
            <a:ext cx="63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2" name="Oval 687"/>
          <p:cNvSpPr>
            <a:spLocks noChangeArrowheads="1"/>
          </p:cNvSpPr>
          <p:nvPr/>
        </p:nvSpPr>
        <p:spPr bwMode="auto">
          <a:xfrm>
            <a:off x="8529638" y="6523038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3" name="Oval 688"/>
          <p:cNvSpPr>
            <a:spLocks noChangeArrowheads="1"/>
          </p:cNvSpPr>
          <p:nvPr/>
        </p:nvSpPr>
        <p:spPr bwMode="auto">
          <a:xfrm>
            <a:off x="8529638" y="6423025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4" name="Line 689"/>
          <p:cNvSpPr>
            <a:spLocks noChangeShapeType="1"/>
          </p:cNvSpPr>
          <p:nvPr/>
        </p:nvSpPr>
        <p:spPr bwMode="auto">
          <a:xfrm flipH="1">
            <a:off x="8497888" y="6457950"/>
            <a:ext cx="30162" cy="65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5" name="Line 698"/>
          <p:cNvSpPr>
            <a:spLocks noChangeShapeType="1"/>
          </p:cNvSpPr>
          <p:nvPr/>
        </p:nvSpPr>
        <p:spPr bwMode="auto">
          <a:xfrm flipH="1">
            <a:off x="8435975" y="4541838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6" name="Line 699"/>
          <p:cNvSpPr>
            <a:spLocks noChangeShapeType="1"/>
          </p:cNvSpPr>
          <p:nvPr/>
        </p:nvSpPr>
        <p:spPr bwMode="auto">
          <a:xfrm>
            <a:off x="8445500" y="4337050"/>
            <a:ext cx="0" cy="204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7" name="Line 700"/>
          <p:cNvSpPr>
            <a:spLocks noChangeShapeType="1"/>
          </p:cNvSpPr>
          <p:nvPr/>
        </p:nvSpPr>
        <p:spPr bwMode="auto">
          <a:xfrm flipH="1">
            <a:off x="8721725" y="4541838"/>
            <a:ext cx="5889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8" name="Line 701"/>
          <p:cNvSpPr>
            <a:spLocks noChangeShapeType="1"/>
          </p:cNvSpPr>
          <p:nvPr/>
        </p:nvSpPr>
        <p:spPr bwMode="auto">
          <a:xfrm flipH="1">
            <a:off x="8624888" y="4775200"/>
            <a:ext cx="4762" cy="4921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9" name="Line 702"/>
          <p:cNvSpPr>
            <a:spLocks noChangeShapeType="1"/>
          </p:cNvSpPr>
          <p:nvPr/>
        </p:nvSpPr>
        <p:spPr bwMode="auto">
          <a:xfrm>
            <a:off x="8445500" y="4337050"/>
            <a:ext cx="1058863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0" name="Line 703"/>
          <p:cNvSpPr>
            <a:spLocks noChangeShapeType="1"/>
          </p:cNvSpPr>
          <p:nvPr/>
        </p:nvSpPr>
        <p:spPr bwMode="auto">
          <a:xfrm flipH="1">
            <a:off x="9839325" y="3862388"/>
            <a:ext cx="6286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1" name="Line 704"/>
          <p:cNvSpPr>
            <a:spLocks noChangeShapeType="1"/>
          </p:cNvSpPr>
          <p:nvPr/>
        </p:nvSpPr>
        <p:spPr bwMode="auto">
          <a:xfrm flipH="1">
            <a:off x="8172450" y="3862388"/>
            <a:ext cx="1482725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2" name="Line 705"/>
          <p:cNvSpPr>
            <a:spLocks noChangeShapeType="1"/>
          </p:cNvSpPr>
          <p:nvPr/>
        </p:nvSpPr>
        <p:spPr bwMode="auto">
          <a:xfrm>
            <a:off x="10282238" y="4108450"/>
            <a:ext cx="3175" cy="1952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3" name="Line 706"/>
          <p:cNvSpPr>
            <a:spLocks noChangeShapeType="1"/>
          </p:cNvSpPr>
          <p:nvPr/>
        </p:nvSpPr>
        <p:spPr bwMode="auto">
          <a:xfrm flipH="1" flipV="1">
            <a:off x="9566275" y="3586163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4" name="Line 707"/>
          <p:cNvSpPr>
            <a:spLocks noChangeShapeType="1"/>
          </p:cNvSpPr>
          <p:nvPr/>
        </p:nvSpPr>
        <p:spPr bwMode="auto">
          <a:xfrm flipH="1" flipV="1">
            <a:off x="10556875" y="3586163"/>
            <a:ext cx="3175" cy="444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5" name="Line 708"/>
          <p:cNvSpPr>
            <a:spLocks noChangeShapeType="1"/>
          </p:cNvSpPr>
          <p:nvPr/>
        </p:nvSpPr>
        <p:spPr bwMode="auto">
          <a:xfrm flipV="1">
            <a:off x="11022013" y="3854450"/>
            <a:ext cx="3175" cy="26193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6" name="Line 711"/>
          <p:cNvSpPr>
            <a:spLocks noChangeShapeType="1"/>
          </p:cNvSpPr>
          <p:nvPr/>
        </p:nvSpPr>
        <p:spPr bwMode="auto">
          <a:xfrm flipV="1">
            <a:off x="10896600" y="4108450"/>
            <a:ext cx="119063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7" name="Line 712"/>
          <p:cNvSpPr>
            <a:spLocks noChangeShapeType="1"/>
          </p:cNvSpPr>
          <p:nvPr/>
        </p:nvSpPr>
        <p:spPr bwMode="auto">
          <a:xfrm flipH="1" flipV="1">
            <a:off x="10807700" y="4343400"/>
            <a:ext cx="0" cy="3429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8" name="Line 713"/>
          <p:cNvSpPr>
            <a:spLocks noChangeShapeType="1"/>
          </p:cNvSpPr>
          <p:nvPr/>
        </p:nvSpPr>
        <p:spPr bwMode="auto">
          <a:xfrm flipV="1">
            <a:off x="10287000" y="4686300"/>
            <a:ext cx="5175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9" name="Line 743"/>
          <p:cNvSpPr>
            <a:spLocks noChangeShapeType="1"/>
          </p:cNvSpPr>
          <p:nvPr/>
        </p:nvSpPr>
        <p:spPr bwMode="auto">
          <a:xfrm flipV="1">
            <a:off x="6875463" y="5000625"/>
            <a:ext cx="3175" cy="2746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0" name="Line 744"/>
          <p:cNvSpPr>
            <a:spLocks noChangeShapeType="1"/>
          </p:cNvSpPr>
          <p:nvPr/>
        </p:nvSpPr>
        <p:spPr bwMode="auto">
          <a:xfrm flipV="1">
            <a:off x="6686550" y="4994275"/>
            <a:ext cx="1952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1" name="Line 746"/>
          <p:cNvSpPr>
            <a:spLocks noChangeShapeType="1"/>
          </p:cNvSpPr>
          <p:nvPr/>
        </p:nvSpPr>
        <p:spPr bwMode="auto">
          <a:xfrm flipV="1">
            <a:off x="9256713" y="4992688"/>
            <a:ext cx="0" cy="2746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2" name="Line 747"/>
          <p:cNvSpPr>
            <a:spLocks noChangeShapeType="1"/>
          </p:cNvSpPr>
          <p:nvPr/>
        </p:nvSpPr>
        <p:spPr bwMode="auto">
          <a:xfrm flipV="1">
            <a:off x="9064625" y="4986338"/>
            <a:ext cx="1984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313" name="Group 749"/>
          <p:cNvGrpSpPr>
            <a:grpSpLocks/>
          </p:cNvGrpSpPr>
          <p:nvPr/>
        </p:nvGrpSpPr>
        <p:grpSpPr bwMode="auto">
          <a:xfrm>
            <a:off x="7240588" y="4013200"/>
            <a:ext cx="244475" cy="363538"/>
            <a:chOff x="702" y="1456"/>
            <a:chExt cx="182" cy="250"/>
          </a:xfrm>
        </p:grpSpPr>
        <p:sp>
          <p:nvSpPr>
            <p:cNvPr id="6417" name="AutoShape 75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8" name="AutoShape 75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9" name="AutoShape 75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0" name="Oval 75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1" name="Line 75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2" name="Line 75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3" name="Line 75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4" name="Line 75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4" name="Group 758"/>
          <p:cNvGrpSpPr>
            <a:grpSpLocks/>
          </p:cNvGrpSpPr>
          <p:nvPr/>
        </p:nvGrpSpPr>
        <p:grpSpPr bwMode="auto">
          <a:xfrm rot="10800000">
            <a:off x="7762875" y="3979863"/>
            <a:ext cx="244475" cy="363537"/>
            <a:chOff x="702" y="1456"/>
            <a:chExt cx="182" cy="250"/>
          </a:xfrm>
        </p:grpSpPr>
        <p:sp>
          <p:nvSpPr>
            <p:cNvPr id="6409" name="AutoShape 75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0" name="AutoShape 76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1" name="AutoShape 76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2" name="Oval 76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3" name="Line 7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4" name="Line 7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5" name="Line 76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6" name="Line 76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5" name="Group 767"/>
          <p:cNvGrpSpPr>
            <a:grpSpLocks/>
          </p:cNvGrpSpPr>
          <p:nvPr/>
        </p:nvGrpSpPr>
        <p:grpSpPr bwMode="auto">
          <a:xfrm rot="10800000">
            <a:off x="8504238" y="4410075"/>
            <a:ext cx="247650" cy="365125"/>
            <a:chOff x="702" y="1456"/>
            <a:chExt cx="182" cy="250"/>
          </a:xfrm>
        </p:grpSpPr>
        <p:sp>
          <p:nvSpPr>
            <p:cNvPr id="6401" name="AutoShape 768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2" name="AutoShape 769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3" name="AutoShape 770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4" name="Oval 771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5" name="Line 772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6" name="Line 773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7" name="Line 774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8" name="Line 775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6" name="Group 776"/>
          <p:cNvGrpSpPr>
            <a:grpSpLocks/>
          </p:cNvGrpSpPr>
          <p:nvPr/>
        </p:nvGrpSpPr>
        <p:grpSpPr bwMode="auto">
          <a:xfrm rot="10800000">
            <a:off x="10682288" y="3973513"/>
            <a:ext cx="244475" cy="363537"/>
            <a:chOff x="702" y="1456"/>
            <a:chExt cx="182" cy="250"/>
          </a:xfrm>
        </p:grpSpPr>
        <p:sp>
          <p:nvSpPr>
            <p:cNvPr id="6393" name="AutoShape 77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4" name="AutoShape 77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5" name="AutoShape 77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6" name="Oval 78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7" name="Line 78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8" name="Line 78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9" name="Line 78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0" name="Line 78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7" name="Group 785"/>
          <p:cNvGrpSpPr>
            <a:grpSpLocks/>
          </p:cNvGrpSpPr>
          <p:nvPr/>
        </p:nvGrpSpPr>
        <p:grpSpPr bwMode="auto">
          <a:xfrm rot="5400000">
            <a:off x="10202069" y="4236244"/>
            <a:ext cx="263525" cy="338137"/>
            <a:chOff x="702" y="1456"/>
            <a:chExt cx="182" cy="250"/>
          </a:xfrm>
        </p:grpSpPr>
        <p:sp>
          <p:nvSpPr>
            <p:cNvPr id="6385" name="AutoShape 78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6" name="AutoShape 78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7" name="AutoShape 78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8" name="Oval 78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9" name="Line 79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0" name="Line 79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1" name="Line 79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2" name="Line 79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8" name="Group 794"/>
          <p:cNvGrpSpPr>
            <a:grpSpLocks/>
          </p:cNvGrpSpPr>
          <p:nvPr/>
        </p:nvGrpSpPr>
        <p:grpSpPr bwMode="auto">
          <a:xfrm>
            <a:off x="9625013" y="3630613"/>
            <a:ext cx="246062" cy="363537"/>
            <a:chOff x="702" y="1456"/>
            <a:chExt cx="182" cy="250"/>
          </a:xfrm>
        </p:grpSpPr>
        <p:sp>
          <p:nvSpPr>
            <p:cNvPr id="6377" name="AutoShape 79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8" name="AutoShape 79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9" name="AutoShape 79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0" name="Oval 79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1" name="Line 79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2" name="Line 80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3" name="Line 80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4" name="Line 80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9" name="Group 803"/>
          <p:cNvGrpSpPr>
            <a:grpSpLocks/>
          </p:cNvGrpSpPr>
          <p:nvPr/>
        </p:nvGrpSpPr>
        <p:grpSpPr bwMode="auto">
          <a:xfrm>
            <a:off x="10434638" y="3629025"/>
            <a:ext cx="246062" cy="363538"/>
            <a:chOff x="702" y="1456"/>
            <a:chExt cx="182" cy="250"/>
          </a:xfrm>
        </p:grpSpPr>
        <p:sp>
          <p:nvSpPr>
            <p:cNvPr id="6369" name="AutoShape 80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0" name="AutoShape 80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1" name="AutoShape 80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2" name="Oval 80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3" name="Line 80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4" name="Line 80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5" name="Line 81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6" name="Line 81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20" name="Line 812"/>
          <p:cNvSpPr>
            <a:spLocks noChangeShapeType="1"/>
          </p:cNvSpPr>
          <p:nvPr/>
        </p:nvSpPr>
        <p:spPr bwMode="auto">
          <a:xfrm flipV="1">
            <a:off x="7397750" y="5230813"/>
            <a:ext cx="3175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1" name="Text Box 813"/>
          <p:cNvSpPr txBox="1">
            <a:spLocks noChangeArrowheads="1"/>
          </p:cNvSpPr>
          <p:nvPr/>
        </p:nvSpPr>
        <p:spPr bwMode="auto">
          <a:xfrm>
            <a:off x="7243763" y="5230813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6322" name="Text Box 814"/>
          <p:cNvSpPr txBox="1">
            <a:spLocks noChangeArrowheads="1"/>
          </p:cNvSpPr>
          <p:nvPr/>
        </p:nvSpPr>
        <p:spPr bwMode="auto">
          <a:xfrm>
            <a:off x="7573963" y="5202238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6323" name="Line 815"/>
          <p:cNvSpPr>
            <a:spLocks noChangeShapeType="1"/>
          </p:cNvSpPr>
          <p:nvPr/>
        </p:nvSpPr>
        <p:spPr bwMode="auto">
          <a:xfrm>
            <a:off x="7637463" y="5254625"/>
            <a:ext cx="1587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4" name="Line 816"/>
          <p:cNvSpPr>
            <a:spLocks noChangeShapeType="1"/>
          </p:cNvSpPr>
          <p:nvPr/>
        </p:nvSpPr>
        <p:spPr bwMode="auto">
          <a:xfrm flipV="1">
            <a:off x="9396413" y="5241925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5" name="Text Box 817"/>
          <p:cNvSpPr txBox="1">
            <a:spLocks noChangeArrowheads="1"/>
          </p:cNvSpPr>
          <p:nvPr/>
        </p:nvSpPr>
        <p:spPr bwMode="auto">
          <a:xfrm>
            <a:off x="9242425" y="5241925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6326" name="Text Box 818"/>
          <p:cNvSpPr txBox="1">
            <a:spLocks noChangeArrowheads="1"/>
          </p:cNvSpPr>
          <p:nvPr/>
        </p:nvSpPr>
        <p:spPr bwMode="auto">
          <a:xfrm>
            <a:off x="9572625" y="5214938"/>
            <a:ext cx="3000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6327" name="Line 819"/>
          <p:cNvSpPr>
            <a:spLocks noChangeShapeType="1"/>
          </p:cNvSpPr>
          <p:nvPr/>
        </p:nvSpPr>
        <p:spPr bwMode="auto">
          <a:xfrm>
            <a:off x="9632950" y="5265738"/>
            <a:ext cx="3175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8" name="Line 820"/>
          <p:cNvSpPr>
            <a:spLocks noChangeShapeType="1"/>
          </p:cNvSpPr>
          <p:nvPr/>
        </p:nvSpPr>
        <p:spPr bwMode="auto">
          <a:xfrm flipH="1" flipV="1">
            <a:off x="9745663" y="3235325"/>
            <a:ext cx="1587" cy="39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29" name="Line 822"/>
          <p:cNvSpPr>
            <a:spLocks noChangeShapeType="1"/>
          </p:cNvSpPr>
          <p:nvPr/>
        </p:nvSpPr>
        <p:spPr bwMode="auto">
          <a:xfrm flipH="1" flipV="1">
            <a:off x="5594350" y="3324225"/>
            <a:ext cx="1431925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0" name="Line 823"/>
          <p:cNvSpPr>
            <a:spLocks noChangeShapeType="1"/>
          </p:cNvSpPr>
          <p:nvPr/>
        </p:nvSpPr>
        <p:spPr bwMode="auto">
          <a:xfrm>
            <a:off x="5594350" y="3324225"/>
            <a:ext cx="0" cy="1312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1" name="Line 824"/>
          <p:cNvSpPr>
            <a:spLocks noChangeShapeType="1"/>
          </p:cNvSpPr>
          <p:nvPr/>
        </p:nvSpPr>
        <p:spPr bwMode="auto">
          <a:xfrm flipH="1" flipV="1">
            <a:off x="5986463" y="2986088"/>
            <a:ext cx="0" cy="21478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2" name="Line 825"/>
          <p:cNvSpPr>
            <a:spLocks noChangeShapeType="1"/>
          </p:cNvSpPr>
          <p:nvPr/>
        </p:nvSpPr>
        <p:spPr bwMode="auto">
          <a:xfrm flipH="1">
            <a:off x="5986463" y="2982913"/>
            <a:ext cx="3760787" cy="63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3" name="Line 826"/>
          <p:cNvSpPr>
            <a:spLocks noChangeShapeType="1"/>
          </p:cNvSpPr>
          <p:nvPr/>
        </p:nvSpPr>
        <p:spPr bwMode="auto">
          <a:xfrm flipH="1" flipV="1">
            <a:off x="9745663" y="2982913"/>
            <a:ext cx="0" cy="2524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4" name="Rectangle 827"/>
          <p:cNvSpPr>
            <a:spLocks noChangeArrowheads="1"/>
          </p:cNvSpPr>
          <p:nvPr/>
        </p:nvSpPr>
        <p:spPr bwMode="auto">
          <a:xfrm>
            <a:off x="6415088" y="2622550"/>
            <a:ext cx="5140325" cy="52070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5" name="Text Box 828"/>
          <p:cNvSpPr txBox="1">
            <a:spLocks noChangeArrowheads="1"/>
          </p:cNvSpPr>
          <p:nvPr/>
        </p:nvSpPr>
        <p:spPr bwMode="auto">
          <a:xfrm>
            <a:off x="8702675" y="7504113"/>
            <a:ext cx="7667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DWSM</a:t>
            </a:r>
          </a:p>
        </p:txBody>
      </p:sp>
      <p:sp>
        <p:nvSpPr>
          <p:cNvPr id="6336" name="Rectangle 829"/>
          <p:cNvSpPr>
            <a:spLocks noChangeArrowheads="1"/>
          </p:cNvSpPr>
          <p:nvPr/>
        </p:nvSpPr>
        <p:spPr bwMode="auto">
          <a:xfrm>
            <a:off x="1368425" y="4935538"/>
            <a:ext cx="1038225" cy="8286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7" name="Text Box 830"/>
          <p:cNvSpPr txBox="1">
            <a:spLocks noChangeArrowheads="1"/>
          </p:cNvSpPr>
          <p:nvPr/>
        </p:nvSpPr>
        <p:spPr bwMode="auto">
          <a:xfrm>
            <a:off x="1425575" y="4926013"/>
            <a:ext cx="906463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High</a:t>
            </a:r>
          </a:p>
          <a:p>
            <a:pPr defTabSz="1217613" eaLnBrk="1" hangingPunct="1"/>
            <a:r>
              <a:rPr lang="en-US" sz="1300"/>
              <a:t>Pressure</a:t>
            </a:r>
          </a:p>
          <a:p>
            <a:pPr defTabSz="1217613" eaLnBrk="1" hangingPunct="1"/>
            <a:r>
              <a:rPr lang="en-US" sz="1300"/>
              <a:t>Pump</a:t>
            </a:r>
          </a:p>
        </p:txBody>
      </p:sp>
      <p:sp>
        <p:nvSpPr>
          <p:cNvPr id="6338" name="Line 831"/>
          <p:cNvSpPr>
            <a:spLocks noChangeShapeType="1"/>
          </p:cNvSpPr>
          <p:nvPr/>
        </p:nvSpPr>
        <p:spPr bwMode="auto">
          <a:xfrm>
            <a:off x="1112838" y="5094288"/>
            <a:ext cx="255587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9" name="Text Box 832"/>
          <p:cNvSpPr txBox="1">
            <a:spLocks noChangeArrowheads="1"/>
          </p:cNvSpPr>
          <p:nvPr/>
        </p:nvSpPr>
        <p:spPr bwMode="auto">
          <a:xfrm>
            <a:off x="3724275" y="3492500"/>
            <a:ext cx="5397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Reg.</a:t>
            </a:r>
          </a:p>
        </p:txBody>
      </p:sp>
      <p:sp>
        <p:nvSpPr>
          <p:cNvPr id="6340" name="Text Box 834"/>
          <p:cNvSpPr txBox="1">
            <a:spLocks noChangeArrowheads="1"/>
          </p:cNvSpPr>
          <p:nvPr/>
        </p:nvSpPr>
        <p:spPr bwMode="auto">
          <a:xfrm>
            <a:off x="3005138" y="323532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Orifice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1" name="Text Box 835"/>
          <p:cNvSpPr txBox="1">
            <a:spLocks noChangeArrowheads="1"/>
          </p:cNvSpPr>
          <p:nvPr/>
        </p:nvSpPr>
        <p:spPr bwMode="auto">
          <a:xfrm>
            <a:off x="1643063" y="355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Relief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2" name="Text Box 836"/>
          <p:cNvSpPr txBox="1">
            <a:spLocks noChangeArrowheads="1"/>
          </p:cNvSpPr>
          <p:nvPr/>
        </p:nvSpPr>
        <p:spPr bwMode="auto">
          <a:xfrm>
            <a:off x="2185988" y="4435475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Check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3" name="Text Box 837"/>
          <p:cNvSpPr txBox="1">
            <a:spLocks noChangeArrowheads="1"/>
          </p:cNvSpPr>
          <p:nvPr/>
        </p:nvSpPr>
        <p:spPr bwMode="auto">
          <a:xfrm>
            <a:off x="5184775" y="2246313"/>
            <a:ext cx="10239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Oil Fill Valve</a:t>
            </a:r>
          </a:p>
        </p:txBody>
      </p:sp>
      <p:sp>
        <p:nvSpPr>
          <p:cNvPr id="6344" name="Text Box 838"/>
          <p:cNvSpPr txBox="1">
            <a:spLocks noChangeArrowheads="1"/>
          </p:cNvSpPr>
          <p:nvPr/>
        </p:nvSpPr>
        <p:spPr bwMode="auto">
          <a:xfrm>
            <a:off x="5400675" y="2562225"/>
            <a:ext cx="10382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 Oil Valve</a:t>
            </a:r>
          </a:p>
        </p:txBody>
      </p:sp>
      <p:sp>
        <p:nvSpPr>
          <p:cNvPr id="6345" name="Text Box 839"/>
          <p:cNvSpPr txBox="1">
            <a:spLocks noChangeArrowheads="1"/>
          </p:cNvSpPr>
          <p:nvPr/>
        </p:nvSpPr>
        <p:spPr bwMode="auto">
          <a:xfrm>
            <a:off x="5254625" y="5503863"/>
            <a:ext cx="849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100"/>
              <a:t>HP Water</a:t>
            </a:r>
          </a:p>
          <a:p>
            <a:pPr defTabSz="1217613" eaLnBrk="1" hangingPunct="1"/>
            <a:r>
              <a:rPr lang="en-US" sz="1100"/>
              <a:t>Valve</a:t>
            </a:r>
          </a:p>
        </p:txBody>
      </p:sp>
      <p:sp>
        <p:nvSpPr>
          <p:cNvPr id="6346" name="Text Box 840"/>
          <p:cNvSpPr txBox="1">
            <a:spLocks noChangeArrowheads="1"/>
          </p:cNvSpPr>
          <p:nvPr/>
        </p:nvSpPr>
        <p:spPr bwMode="auto">
          <a:xfrm>
            <a:off x="3938588" y="6892925"/>
            <a:ext cx="6159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Water</a:t>
            </a:r>
          </a:p>
          <a:p>
            <a:pPr algn="l" defTabSz="1217613" eaLnBrk="1" hangingPunct="1"/>
            <a:r>
              <a:rPr lang="en-US" sz="1100"/>
              <a:t>Fill 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7" name="Text Box 841"/>
          <p:cNvSpPr txBox="1">
            <a:spLocks noChangeArrowheads="1"/>
          </p:cNvSpPr>
          <p:nvPr/>
        </p:nvSpPr>
        <p:spPr bwMode="auto">
          <a:xfrm>
            <a:off x="2314575" y="6335713"/>
            <a:ext cx="10207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Accumulator</a:t>
            </a:r>
          </a:p>
        </p:txBody>
      </p:sp>
      <p:sp>
        <p:nvSpPr>
          <p:cNvPr id="6348" name="Line 843"/>
          <p:cNvSpPr>
            <a:spLocks noChangeShapeType="1"/>
          </p:cNvSpPr>
          <p:nvPr/>
        </p:nvSpPr>
        <p:spPr bwMode="auto">
          <a:xfrm flipV="1">
            <a:off x="3190875" y="6191250"/>
            <a:ext cx="45085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" name="Line 844"/>
          <p:cNvSpPr>
            <a:spLocks noChangeShapeType="1"/>
          </p:cNvSpPr>
          <p:nvPr/>
        </p:nvSpPr>
        <p:spPr bwMode="auto">
          <a:xfrm flipV="1">
            <a:off x="4432300" y="6291263"/>
            <a:ext cx="161925" cy="627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" name="Line 845"/>
          <p:cNvSpPr>
            <a:spLocks noChangeShapeType="1"/>
          </p:cNvSpPr>
          <p:nvPr/>
        </p:nvSpPr>
        <p:spPr bwMode="auto">
          <a:xfrm flipH="1" flipV="1">
            <a:off x="4808538" y="5567363"/>
            <a:ext cx="5683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1" name="Line 846"/>
          <p:cNvSpPr>
            <a:spLocks noChangeShapeType="1"/>
          </p:cNvSpPr>
          <p:nvPr/>
        </p:nvSpPr>
        <p:spPr bwMode="auto">
          <a:xfrm flipH="1">
            <a:off x="4708525" y="2397125"/>
            <a:ext cx="554038" cy="1044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2" name="Line 849"/>
          <p:cNvSpPr>
            <a:spLocks noChangeShapeType="1"/>
          </p:cNvSpPr>
          <p:nvPr/>
        </p:nvSpPr>
        <p:spPr bwMode="auto">
          <a:xfrm flipH="1">
            <a:off x="4808538" y="2706688"/>
            <a:ext cx="646112" cy="142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353" name="Group 522"/>
          <p:cNvGrpSpPr>
            <a:grpSpLocks/>
          </p:cNvGrpSpPr>
          <p:nvPr/>
        </p:nvGrpSpPr>
        <p:grpSpPr bwMode="auto">
          <a:xfrm>
            <a:off x="1484313" y="6057900"/>
            <a:ext cx="317500" cy="290513"/>
            <a:chOff x="1611" y="1769"/>
            <a:chExt cx="150" cy="137"/>
          </a:xfrm>
        </p:grpSpPr>
        <p:sp>
          <p:nvSpPr>
            <p:cNvPr id="6364" name="AutoShape 515"/>
            <p:cNvSpPr>
              <a:spLocks noChangeArrowheads="1"/>
            </p:cNvSpPr>
            <p:nvPr/>
          </p:nvSpPr>
          <p:spPr bwMode="auto">
            <a:xfrm rot="-138545">
              <a:off x="1611" y="183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5" name="AutoShape 516"/>
            <p:cNvSpPr>
              <a:spLocks noChangeArrowheads="1"/>
            </p:cNvSpPr>
            <p:nvPr/>
          </p:nvSpPr>
          <p:spPr bwMode="auto">
            <a:xfrm rot="10661455">
              <a:off x="1611" y="176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6" name="Line 517"/>
            <p:cNvSpPr>
              <a:spLocks noChangeShapeType="1"/>
            </p:cNvSpPr>
            <p:nvPr/>
          </p:nvSpPr>
          <p:spPr bwMode="auto">
            <a:xfrm rot="16061455" flipV="1">
              <a:off x="1643" y="1819"/>
              <a:ext cx="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7" name="Oval 519"/>
            <p:cNvSpPr>
              <a:spLocks noChangeArrowheads="1"/>
            </p:cNvSpPr>
            <p:nvPr/>
          </p:nvSpPr>
          <p:spPr bwMode="auto">
            <a:xfrm>
              <a:off x="1660" y="1785"/>
              <a:ext cx="101" cy="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8" name="Line 520"/>
            <p:cNvSpPr>
              <a:spLocks noChangeShapeType="1"/>
            </p:cNvSpPr>
            <p:nvPr/>
          </p:nvSpPr>
          <p:spPr bwMode="auto">
            <a:xfrm flipH="1">
              <a:off x="1711" y="1788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54" name="Group 510"/>
          <p:cNvGrpSpPr>
            <a:grpSpLocks/>
          </p:cNvGrpSpPr>
          <p:nvPr/>
        </p:nvGrpSpPr>
        <p:grpSpPr bwMode="auto">
          <a:xfrm>
            <a:off x="1501775" y="6499225"/>
            <a:ext cx="284163" cy="288925"/>
            <a:chOff x="1751" y="1758"/>
            <a:chExt cx="134" cy="137"/>
          </a:xfrm>
        </p:grpSpPr>
        <p:sp>
          <p:nvSpPr>
            <p:cNvPr id="6360" name="AutoShape 503"/>
            <p:cNvSpPr>
              <a:spLocks noChangeArrowheads="1"/>
            </p:cNvSpPr>
            <p:nvPr/>
          </p:nvSpPr>
          <p:spPr bwMode="auto">
            <a:xfrm rot="-138545">
              <a:off x="1751" y="1827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1" name="AutoShape 504"/>
            <p:cNvSpPr>
              <a:spLocks noChangeArrowheads="1"/>
            </p:cNvSpPr>
            <p:nvPr/>
          </p:nvSpPr>
          <p:spPr bwMode="auto">
            <a:xfrm rot="10661455">
              <a:off x="1751" y="175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2" name="Line 505"/>
            <p:cNvSpPr>
              <a:spLocks noChangeShapeType="1"/>
            </p:cNvSpPr>
            <p:nvPr/>
          </p:nvSpPr>
          <p:spPr bwMode="auto">
            <a:xfrm rot="16061455" flipV="1">
              <a:off x="1799" y="1795"/>
              <a:ext cx="2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3" name="Rectangle 508"/>
            <p:cNvSpPr>
              <a:spLocks noChangeArrowheads="1"/>
            </p:cNvSpPr>
            <p:nvPr/>
          </p:nvSpPr>
          <p:spPr bwMode="auto">
            <a:xfrm>
              <a:off x="1829" y="1792"/>
              <a:ext cx="56" cy="6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55" name="Text Box 833"/>
          <p:cNvSpPr txBox="1">
            <a:spLocks noChangeArrowheads="1"/>
          </p:cNvSpPr>
          <p:nvPr/>
        </p:nvSpPr>
        <p:spPr bwMode="auto">
          <a:xfrm>
            <a:off x="474663" y="6424613"/>
            <a:ext cx="1046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Air Solenoid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56" name="Text Box 833"/>
          <p:cNvSpPr txBox="1">
            <a:spLocks noChangeArrowheads="1"/>
          </p:cNvSpPr>
          <p:nvPr/>
        </p:nvSpPr>
        <p:spPr bwMode="auto">
          <a:xfrm>
            <a:off x="692150" y="6072188"/>
            <a:ext cx="7175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Air Reg</a:t>
            </a:r>
          </a:p>
        </p:txBody>
      </p:sp>
      <p:cxnSp>
        <p:nvCxnSpPr>
          <p:cNvPr id="6357" name="Straight Connector 377"/>
          <p:cNvCxnSpPr>
            <a:cxnSpLocks noChangeShapeType="1"/>
            <a:stCxn id="6360" idx="3"/>
          </p:cNvCxnSpPr>
          <p:nvPr/>
        </p:nvCxnSpPr>
        <p:spPr bwMode="auto">
          <a:xfrm rot="5400000">
            <a:off x="1413668" y="6927057"/>
            <a:ext cx="2778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58" name="Straight Connector 379"/>
          <p:cNvCxnSpPr>
            <a:cxnSpLocks noChangeShapeType="1"/>
            <a:endCxn id="6365" idx="3"/>
          </p:cNvCxnSpPr>
          <p:nvPr/>
        </p:nvCxnSpPr>
        <p:spPr bwMode="auto">
          <a:xfrm rot="5400000">
            <a:off x="1381125" y="5908675"/>
            <a:ext cx="298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59" name="Straight Connector 382"/>
          <p:cNvCxnSpPr>
            <a:cxnSpLocks noChangeShapeType="1"/>
            <a:stCxn id="6364" idx="3"/>
            <a:endCxn id="6361" idx="3"/>
          </p:cNvCxnSpPr>
          <p:nvPr/>
        </p:nvCxnSpPr>
        <p:spPr bwMode="auto">
          <a:xfrm rot="16200000" flipH="1">
            <a:off x="1465263" y="6418263"/>
            <a:ext cx="150812" cy="111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Mechanical Systems</a:t>
            </a:r>
            <a:br>
              <a:rPr lang="en-US" smtClean="0"/>
            </a:br>
            <a:r>
              <a:rPr lang="en-US" smtClean="0"/>
              <a:t>Simple Operating Theory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 idx="1"/>
          </p:nvPr>
        </p:nvGraphicFramePr>
        <p:xfrm>
          <a:off x="230188" y="1319213"/>
          <a:ext cx="11791950" cy="7658100"/>
        </p:xfrm>
        <a:graphic>
          <a:graphicData uri="http://schemas.openxmlformats.org/presentationml/2006/ole">
            <p:oleObj spid="_x0000_s1026" name="Worksheet" r:id="rId4" imgW="11906250" imgH="802957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rc 2"/>
          <p:cNvSpPr>
            <a:spLocks/>
          </p:cNvSpPr>
          <p:nvPr/>
        </p:nvSpPr>
        <p:spPr bwMode="auto">
          <a:xfrm rot="5400000">
            <a:off x="3105944" y="1102519"/>
            <a:ext cx="158750" cy="658812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2 h 43200"/>
              <a:gd name="T4" fmla="*/ 0 w 21600"/>
              <a:gd name="T5" fmla="*/ 329406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Arc 3"/>
          <p:cNvSpPr>
            <a:spLocks/>
          </p:cNvSpPr>
          <p:nvPr/>
        </p:nvSpPr>
        <p:spPr bwMode="auto">
          <a:xfrm rot="5400000">
            <a:off x="377825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Arc 4"/>
          <p:cNvSpPr>
            <a:spLocks/>
          </p:cNvSpPr>
          <p:nvPr/>
        </p:nvSpPr>
        <p:spPr bwMode="auto">
          <a:xfrm rot="5400000">
            <a:off x="444817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Arc 5"/>
          <p:cNvSpPr>
            <a:spLocks/>
          </p:cNvSpPr>
          <p:nvPr/>
        </p:nvSpPr>
        <p:spPr bwMode="auto">
          <a:xfrm rot="5400000">
            <a:off x="512127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Arc 6"/>
          <p:cNvSpPr>
            <a:spLocks/>
          </p:cNvSpPr>
          <p:nvPr/>
        </p:nvSpPr>
        <p:spPr bwMode="auto">
          <a:xfrm rot="5400000">
            <a:off x="579120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Arc 7"/>
          <p:cNvSpPr>
            <a:spLocks/>
          </p:cNvSpPr>
          <p:nvPr/>
        </p:nvSpPr>
        <p:spPr bwMode="auto">
          <a:xfrm rot="5400000">
            <a:off x="646430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8056563" y="3656013"/>
            <a:ext cx="3452812" cy="34528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V="1"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85344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83439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V="1"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88217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86312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V="1">
            <a:off x="8726488" y="43957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H="1" flipV="1">
            <a:off x="8680450" y="449103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V="1">
            <a:off x="8680450" y="4445000"/>
            <a:ext cx="9525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H="1" flipV="1">
            <a:off x="8680450" y="439578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189" name="Group 21"/>
          <p:cNvGrpSpPr>
            <a:grpSpLocks/>
          </p:cNvGrpSpPr>
          <p:nvPr/>
        </p:nvGrpSpPr>
        <p:grpSpPr bwMode="auto">
          <a:xfrm>
            <a:off x="10836275" y="4514850"/>
            <a:ext cx="190500" cy="47625"/>
            <a:chOff x="4173" y="2137"/>
            <a:chExt cx="90" cy="23"/>
          </a:xfrm>
        </p:grpSpPr>
        <p:sp>
          <p:nvSpPr>
            <p:cNvPr id="7364" name="Line 22"/>
            <p:cNvSpPr>
              <a:spLocks noChangeShapeType="1"/>
            </p:cNvSpPr>
            <p:nvPr/>
          </p:nvSpPr>
          <p:spPr bwMode="auto">
            <a:xfrm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5" name="Line 23"/>
            <p:cNvSpPr>
              <a:spLocks noChangeShapeType="1"/>
            </p:cNvSpPr>
            <p:nvPr/>
          </p:nvSpPr>
          <p:spPr bwMode="auto">
            <a:xfrm flipV="1"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6" name="Line 24"/>
            <p:cNvSpPr>
              <a:spLocks noChangeShapeType="1"/>
            </p:cNvSpPr>
            <p:nvPr/>
          </p:nvSpPr>
          <p:spPr bwMode="auto">
            <a:xfrm>
              <a:off x="426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7" name="Line 25"/>
            <p:cNvSpPr>
              <a:spLocks noChangeShapeType="1"/>
            </p:cNvSpPr>
            <p:nvPr/>
          </p:nvSpPr>
          <p:spPr bwMode="auto">
            <a:xfrm>
              <a:off x="417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90" name="Group 26"/>
          <p:cNvGrpSpPr>
            <a:grpSpLocks/>
          </p:cNvGrpSpPr>
          <p:nvPr/>
        </p:nvGrpSpPr>
        <p:grpSpPr bwMode="auto">
          <a:xfrm>
            <a:off x="10548938" y="4397375"/>
            <a:ext cx="190500" cy="168275"/>
            <a:chOff x="4309" y="2092"/>
            <a:chExt cx="90" cy="79"/>
          </a:xfrm>
        </p:grpSpPr>
        <p:grpSp>
          <p:nvGrpSpPr>
            <p:cNvPr id="7355" name="Group 27"/>
            <p:cNvGrpSpPr>
              <a:grpSpLocks/>
            </p:cNvGrpSpPr>
            <p:nvPr/>
          </p:nvGrpSpPr>
          <p:grpSpPr bwMode="auto">
            <a:xfrm>
              <a:off x="4309" y="2148"/>
              <a:ext cx="90" cy="23"/>
              <a:chOff x="4173" y="2137"/>
              <a:chExt cx="90" cy="23"/>
            </a:xfrm>
          </p:grpSpPr>
          <p:sp>
            <p:nvSpPr>
              <p:cNvPr id="7360" name="Line 28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1" name="Line 29"/>
              <p:cNvSpPr>
                <a:spLocks noChangeShapeType="1"/>
              </p:cNvSpPr>
              <p:nvPr/>
            </p:nvSpPr>
            <p:spPr bwMode="auto">
              <a:xfrm flipV="1"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2" name="Line 30"/>
              <p:cNvSpPr>
                <a:spLocks noChangeShapeType="1"/>
              </p:cNvSpPr>
              <p:nvPr/>
            </p:nvSpPr>
            <p:spPr bwMode="auto">
              <a:xfrm>
                <a:off x="426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3" name="Line 31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356" name="Line 32"/>
            <p:cNvSpPr>
              <a:spLocks noChangeShapeType="1"/>
            </p:cNvSpPr>
            <p:nvPr/>
          </p:nvSpPr>
          <p:spPr bwMode="auto">
            <a:xfrm flipV="1">
              <a:off x="4354" y="2092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7" name="Line 33"/>
            <p:cNvSpPr>
              <a:spLocks noChangeShapeType="1"/>
            </p:cNvSpPr>
            <p:nvPr/>
          </p:nvSpPr>
          <p:spPr bwMode="auto">
            <a:xfrm flipH="1" flipV="1">
              <a:off x="4332" y="2137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8" name="Line 34"/>
            <p:cNvSpPr>
              <a:spLocks noChangeShapeType="1"/>
            </p:cNvSpPr>
            <p:nvPr/>
          </p:nvSpPr>
          <p:spPr bwMode="auto">
            <a:xfrm flipV="1">
              <a:off x="4332" y="2115"/>
              <a:ext cx="45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9" name="Line 35"/>
            <p:cNvSpPr>
              <a:spLocks noChangeShapeType="1"/>
            </p:cNvSpPr>
            <p:nvPr/>
          </p:nvSpPr>
          <p:spPr bwMode="auto">
            <a:xfrm flipH="1" flipV="1">
              <a:off x="4332" y="2092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91" name="Line 36"/>
          <p:cNvSpPr>
            <a:spLocks noChangeShapeType="1"/>
          </p:cNvSpPr>
          <p:nvPr/>
        </p:nvSpPr>
        <p:spPr bwMode="auto">
          <a:xfrm>
            <a:off x="8391525" y="4730750"/>
            <a:ext cx="57626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2" name="Line 37"/>
          <p:cNvSpPr>
            <a:spLocks noChangeShapeType="1"/>
          </p:cNvSpPr>
          <p:nvPr/>
        </p:nvSpPr>
        <p:spPr bwMode="auto">
          <a:xfrm>
            <a:off x="8823325" y="45402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3" name="Line 38"/>
          <p:cNvSpPr>
            <a:spLocks noChangeShapeType="1"/>
          </p:cNvSpPr>
          <p:nvPr/>
        </p:nvSpPr>
        <p:spPr bwMode="auto">
          <a:xfrm>
            <a:off x="8967788" y="4540250"/>
            <a:ext cx="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4" name="Line 39"/>
          <p:cNvSpPr>
            <a:spLocks noChangeShapeType="1"/>
          </p:cNvSpPr>
          <p:nvPr/>
        </p:nvSpPr>
        <p:spPr bwMode="auto">
          <a:xfrm flipH="1">
            <a:off x="8535988" y="4540250"/>
            <a:ext cx="95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5" name="Rectangle 40"/>
          <p:cNvSpPr>
            <a:spLocks noChangeArrowheads="1"/>
          </p:cNvSpPr>
          <p:nvPr/>
        </p:nvSpPr>
        <p:spPr bwMode="auto">
          <a:xfrm>
            <a:off x="9110663" y="5356225"/>
            <a:ext cx="382587" cy="95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Line 41"/>
          <p:cNvSpPr>
            <a:spLocks noChangeShapeType="1"/>
          </p:cNvSpPr>
          <p:nvPr/>
        </p:nvSpPr>
        <p:spPr bwMode="auto">
          <a:xfrm>
            <a:off x="9110663" y="5307013"/>
            <a:ext cx="38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7" name="Line 42"/>
          <p:cNvSpPr>
            <a:spLocks noChangeShapeType="1"/>
          </p:cNvSpPr>
          <p:nvPr/>
        </p:nvSpPr>
        <p:spPr bwMode="auto">
          <a:xfrm flipV="1">
            <a:off x="9110663" y="5211763"/>
            <a:ext cx="9525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8" name="Line 43"/>
          <p:cNvSpPr>
            <a:spLocks noChangeShapeType="1"/>
          </p:cNvSpPr>
          <p:nvPr/>
        </p:nvSpPr>
        <p:spPr bwMode="auto">
          <a:xfrm flipH="1" flipV="1">
            <a:off x="9398000" y="5211763"/>
            <a:ext cx="984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9" name="Line 44"/>
          <p:cNvSpPr>
            <a:spLocks noChangeShapeType="1"/>
          </p:cNvSpPr>
          <p:nvPr/>
        </p:nvSpPr>
        <p:spPr bwMode="auto">
          <a:xfrm>
            <a:off x="9205913" y="52117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0" name="Rectangle 45"/>
          <p:cNvSpPr>
            <a:spLocks noChangeArrowheads="1"/>
          </p:cNvSpPr>
          <p:nvPr/>
        </p:nvSpPr>
        <p:spPr bwMode="auto">
          <a:xfrm>
            <a:off x="9110663" y="5499100"/>
            <a:ext cx="382587" cy="4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1" name="Line 46"/>
          <p:cNvSpPr>
            <a:spLocks noChangeShapeType="1"/>
          </p:cNvSpPr>
          <p:nvPr/>
        </p:nvSpPr>
        <p:spPr bwMode="auto">
          <a:xfrm flipH="1" flipV="1">
            <a:off x="9015413" y="5114925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2" name="Line 47"/>
          <p:cNvSpPr>
            <a:spLocks noChangeShapeType="1"/>
          </p:cNvSpPr>
          <p:nvPr/>
        </p:nvSpPr>
        <p:spPr bwMode="auto">
          <a:xfrm flipV="1">
            <a:off x="9398000" y="5164138"/>
            <a:ext cx="4921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3" name="Line 48"/>
          <p:cNvSpPr>
            <a:spLocks noChangeShapeType="1"/>
          </p:cNvSpPr>
          <p:nvPr/>
        </p:nvSpPr>
        <p:spPr bwMode="auto">
          <a:xfrm>
            <a:off x="9447213" y="5164138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4" name="Line 49"/>
          <p:cNvSpPr>
            <a:spLocks noChangeShapeType="1"/>
          </p:cNvSpPr>
          <p:nvPr/>
        </p:nvSpPr>
        <p:spPr bwMode="auto">
          <a:xfrm flipV="1">
            <a:off x="9447213" y="5211763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5" name="Freeform 50"/>
          <p:cNvSpPr>
            <a:spLocks/>
          </p:cNvSpPr>
          <p:nvPr/>
        </p:nvSpPr>
        <p:spPr bwMode="auto">
          <a:xfrm>
            <a:off x="9467850" y="4938713"/>
            <a:ext cx="112713" cy="241300"/>
          </a:xfrm>
          <a:custGeom>
            <a:avLst/>
            <a:gdLst>
              <a:gd name="T0" fmla="*/ 4 w 53"/>
              <a:gd name="T1" fmla="*/ 114 h 114"/>
              <a:gd name="T2" fmla="*/ 49 w 53"/>
              <a:gd name="T3" fmla="*/ 91 h 114"/>
              <a:gd name="T4" fmla="*/ 26 w 53"/>
              <a:gd name="T5" fmla="*/ 46 h 114"/>
              <a:gd name="T6" fmla="*/ 4 w 53"/>
              <a:gd name="T7" fmla="*/ 23 h 114"/>
              <a:gd name="T8" fmla="*/ 4 w 53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114"/>
              <a:gd name="T17" fmla="*/ 53 w 53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114">
                <a:moveTo>
                  <a:pt x="4" y="114"/>
                </a:moveTo>
                <a:cubicBezTo>
                  <a:pt x="24" y="108"/>
                  <a:pt x="45" y="102"/>
                  <a:pt x="49" y="91"/>
                </a:cubicBezTo>
                <a:cubicBezTo>
                  <a:pt x="53" y="80"/>
                  <a:pt x="34" y="57"/>
                  <a:pt x="26" y="46"/>
                </a:cubicBezTo>
                <a:cubicBezTo>
                  <a:pt x="18" y="35"/>
                  <a:pt x="8" y="30"/>
                  <a:pt x="4" y="23"/>
                </a:cubicBezTo>
                <a:cubicBezTo>
                  <a:pt x="0" y="16"/>
                  <a:pt x="4" y="4"/>
                  <a:pt x="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6" name="Oval 51"/>
          <p:cNvSpPr>
            <a:spLocks noChangeArrowheads="1"/>
          </p:cNvSpPr>
          <p:nvPr/>
        </p:nvSpPr>
        <p:spPr bwMode="auto">
          <a:xfrm>
            <a:off x="8823325" y="494982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7" name="Oval 52"/>
          <p:cNvSpPr>
            <a:spLocks noChangeArrowheads="1"/>
          </p:cNvSpPr>
          <p:nvPr/>
        </p:nvSpPr>
        <p:spPr bwMode="auto">
          <a:xfrm>
            <a:off x="8823325" y="504507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8" name="Oval 53"/>
          <p:cNvSpPr>
            <a:spLocks noChangeArrowheads="1"/>
          </p:cNvSpPr>
          <p:nvPr/>
        </p:nvSpPr>
        <p:spPr bwMode="auto">
          <a:xfrm>
            <a:off x="8823325" y="514191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9" name="Oval 54"/>
          <p:cNvSpPr>
            <a:spLocks noChangeArrowheads="1"/>
          </p:cNvSpPr>
          <p:nvPr/>
        </p:nvSpPr>
        <p:spPr bwMode="auto">
          <a:xfrm>
            <a:off x="8823325" y="523716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0" name="Line 55"/>
          <p:cNvSpPr>
            <a:spLocks noChangeShapeType="1"/>
          </p:cNvSpPr>
          <p:nvPr/>
        </p:nvSpPr>
        <p:spPr bwMode="auto">
          <a:xfrm flipH="1">
            <a:off x="8918575" y="5114925"/>
            <a:ext cx="96838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1" name="Line 56"/>
          <p:cNvSpPr>
            <a:spLocks noChangeShapeType="1"/>
          </p:cNvSpPr>
          <p:nvPr/>
        </p:nvSpPr>
        <p:spPr bwMode="auto">
          <a:xfrm flipH="1" flipV="1">
            <a:off x="8391525" y="4968875"/>
            <a:ext cx="431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2" name="Line 57"/>
          <p:cNvSpPr>
            <a:spLocks noChangeShapeType="1"/>
          </p:cNvSpPr>
          <p:nvPr/>
        </p:nvSpPr>
        <p:spPr bwMode="auto">
          <a:xfrm flipH="1">
            <a:off x="8391525" y="4730750"/>
            <a:ext cx="0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3" name="Oval 58"/>
          <p:cNvSpPr>
            <a:spLocks noChangeArrowheads="1"/>
          </p:cNvSpPr>
          <p:nvPr/>
        </p:nvSpPr>
        <p:spPr bwMode="auto">
          <a:xfrm>
            <a:off x="894238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4" name="Oval 59"/>
          <p:cNvSpPr>
            <a:spLocks noChangeArrowheads="1"/>
          </p:cNvSpPr>
          <p:nvPr/>
        </p:nvSpPr>
        <p:spPr bwMode="auto">
          <a:xfrm>
            <a:off x="903763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5" name="Oval 60"/>
          <p:cNvSpPr>
            <a:spLocks noChangeArrowheads="1"/>
          </p:cNvSpPr>
          <p:nvPr/>
        </p:nvSpPr>
        <p:spPr bwMode="auto">
          <a:xfrm>
            <a:off x="91344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6" name="Oval 61"/>
          <p:cNvSpPr>
            <a:spLocks noChangeArrowheads="1"/>
          </p:cNvSpPr>
          <p:nvPr/>
        </p:nvSpPr>
        <p:spPr bwMode="auto">
          <a:xfrm>
            <a:off x="922972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7" name="Oval 62"/>
          <p:cNvSpPr>
            <a:spLocks noChangeArrowheads="1"/>
          </p:cNvSpPr>
          <p:nvPr/>
        </p:nvSpPr>
        <p:spPr bwMode="auto">
          <a:xfrm>
            <a:off x="93249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8" name="Oval 63"/>
          <p:cNvSpPr>
            <a:spLocks noChangeArrowheads="1"/>
          </p:cNvSpPr>
          <p:nvPr/>
        </p:nvSpPr>
        <p:spPr bwMode="auto">
          <a:xfrm>
            <a:off x="9420225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9" name="Oval 64"/>
          <p:cNvSpPr>
            <a:spLocks noChangeArrowheads="1"/>
          </p:cNvSpPr>
          <p:nvPr/>
        </p:nvSpPr>
        <p:spPr bwMode="auto">
          <a:xfrm>
            <a:off x="951706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0" name="Oval 65"/>
          <p:cNvSpPr>
            <a:spLocks noChangeArrowheads="1"/>
          </p:cNvSpPr>
          <p:nvPr/>
        </p:nvSpPr>
        <p:spPr bwMode="auto">
          <a:xfrm>
            <a:off x="961231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1" name="Line 66"/>
          <p:cNvSpPr>
            <a:spLocks noChangeShapeType="1"/>
          </p:cNvSpPr>
          <p:nvPr/>
        </p:nvSpPr>
        <p:spPr bwMode="auto">
          <a:xfrm>
            <a:off x="9304338" y="55467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2" name="Line 67"/>
          <p:cNvSpPr>
            <a:spLocks noChangeShapeType="1"/>
          </p:cNvSpPr>
          <p:nvPr/>
        </p:nvSpPr>
        <p:spPr bwMode="auto">
          <a:xfrm flipH="1">
            <a:off x="9205913" y="5689600"/>
            <a:ext cx="984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3" name="Oval 68"/>
          <p:cNvSpPr>
            <a:spLocks noChangeArrowheads="1"/>
          </p:cNvSpPr>
          <p:nvPr/>
        </p:nvSpPr>
        <p:spPr bwMode="auto">
          <a:xfrm>
            <a:off x="105235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4" name="Oval 69"/>
          <p:cNvSpPr>
            <a:spLocks noChangeArrowheads="1"/>
          </p:cNvSpPr>
          <p:nvPr/>
        </p:nvSpPr>
        <p:spPr bwMode="auto">
          <a:xfrm>
            <a:off x="106187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5" name="Oval 70"/>
          <p:cNvSpPr>
            <a:spLocks noChangeArrowheads="1"/>
          </p:cNvSpPr>
          <p:nvPr/>
        </p:nvSpPr>
        <p:spPr bwMode="auto">
          <a:xfrm>
            <a:off x="107140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6" name="Oval 71"/>
          <p:cNvSpPr>
            <a:spLocks noChangeArrowheads="1"/>
          </p:cNvSpPr>
          <p:nvPr/>
        </p:nvSpPr>
        <p:spPr bwMode="auto">
          <a:xfrm>
            <a:off x="108092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7" name="Line 72"/>
          <p:cNvSpPr>
            <a:spLocks noChangeShapeType="1"/>
          </p:cNvSpPr>
          <p:nvPr/>
        </p:nvSpPr>
        <p:spPr bwMode="auto">
          <a:xfrm flipH="1">
            <a:off x="10618788" y="5689600"/>
            <a:ext cx="96837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8" name="Rectangle 73"/>
          <p:cNvSpPr>
            <a:spLocks noChangeArrowheads="1"/>
          </p:cNvSpPr>
          <p:nvPr/>
        </p:nvSpPr>
        <p:spPr bwMode="auto">
          <a:xfrm>
            <a:off x="10569575" y="4875213"/>
            <a:ext cx="288925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9" name="Line 74"/>
          <p:cNvSpPr>
            <a:spLocks noChangeShapeType="1"/>
          </p:cNvSpPr>
          <p:nvPr/>
        </p:nvSpPr>
        <p:spPr bwMode="auto">
          <a:xfrm>
            <a:off x="10569575" y="5451475"/>
            <a:ext cx="14446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0" name="Line 75"/>
          <p:cNvSpPr>
            <a:spLocks noChangeShapeType="1"/>
          </p:cNvSpPr>
          <p:nvPr/>
        </p:nvSpPr>
        <p:spPr bwMode="auto">
          <a:xfrm flipV="1">
            <a:off x="10714038" y="5451475"/>
            <a:ext cx="14446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1" name="Line 76"/>
          <p:cNvSpPr>
            <a:spLocks noChangeShapeType="1"/>
          </p:cNvSpPr>
          <p:nvPr/>
        </p:nvSpPr>
        <p:spPr bwMode="auto">
          <a:xfrm flipV="1">
            <a:off x="10714038" y="549910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2" name="Line 77"/>
          <p:cNvSpPr>
            <a:spLocks noChangeShapeType="1"/>
          </p:cNvSpPr>
          <p:nvPr/>
        </p:nvSpPr>
        <p:spPr bwMode="auto">
          <a:xfrm>
            <a:off x="10569575" y="53562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3" name="Line 78"/>
          <p:cNvSpPr>
            <a:spLocks noChangeShapeType="1"/>
          </p:cNvSpPr>
          <p:nvPr/>
        </p:nvSpPr>
        <p:spPr bwMode="auto">
          <a:xfrm flipV="1">
            <a:off x="10714038" y="4732338"/>
            <a:ext cx="0" cy="623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4" name="Line 79"/>
          <p:cNvSpPr>
            <a:spLocks noChangeShapeType="1"/>
          </p:cNvSpPr>
          <p:nvPr/>
        </p:nvSpPr>
        <p:spPr bwMode="auto">
          <a:xfrm>
            <a:off x="10714038" y="5594350"/>
            <a:ext cx="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5" name="Line 80"/>
          <p:cNvSpPr>
            <a:spLocks noChangeShapeType="1"/>
          </p:cNvSpPr>
          <p:nvPr/>
        </p:nvSpPr>
        <p:spPr bwMode="auto">
          <a:xfrm>
            <a:off x="9255125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6" name="Line 81"/>
          <p:cNvSpPr>
            <a:spLocks noChangeShapeType="1"/>
          </p:cNvSpPr>
          <p:nvPr/>
        </p:nvSpPr>
        <p:spPr bwMode="auto">
          <a:xfrm>
            <a:off x="9255125" y="6121400"/>
            <a:ext cx="1293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7" name="Line 82"/>
          <p:cNvSpPr>
            <a:spLocks noChangeShapeType="1"/>
          </p:cNvSpPr>
          <p:nvPr/>
        </p:nvSpPr>
        <p:spPr bwMode="auto">
          <a:xfrm>
            <a:off x="10548938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8" name="Line 83"/>
          <p:cNvSpPr>
            <a:spLocks noChangeShapeType="1"/>
          </p:cNvSpPr>
          <p:nvPr/>
        </p:nvSpPr>
        <p:spPr bwMode="auto">
          <a:xfrm>
            <a:off x="8967788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9" name="Line 84"/>
          <p:cNvSpPr>
            <a:spLocks noChangeShapeType="1"/>
          </p:cNvSpPr>
          <p:nvPr/>
        </p:nvSpPr>
        <p:spPr bwMode="auto">
          <a:xfrm>
            <a:off x="10836275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0" name="Line 85"/>
          <p:cNvSpPr>
            <a:spLocks noChangeShapeType="1"/>
          </p:cNvSpPr>
          <p:nvPr/>
        </p:nvSpPr>
        <p:spPr bwMode="auto">
          <a:xfrm flipH="1">
            <a:off x="8967788" y="6265863"/>
            <a:ext cx="2254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1" name="Line 86"/>
          <p:cNvSpPr>
            <a:spLocks noChangeShapeType="1"/>
          </p:cNvSpPr>
          <p:nvPr/>
        </p:nvSpPr>
        <p:spPr bwMode="auto">
          <a:xfrm>
            <a:off x="10453688" y="468312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2" name="Line 87"/>
          <p:cNvSpPr>
            <a:spLocks noChangeShapeType="1"/>
          </p:cNvSpPr>
          <p:nvPr/>
        </p:nvSpPr>
        <p:spPr bwMode="auto">
          <a:xfrm>
            <a:off x="11222038" y="46831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3" name="Line 88"/>
          <p:cNvSpPr>
            <a:spLocks noChangeShapeType="1"/>
          </p:cNvSpPr>
          <p:nvPr/>
        </p:nvSpPr>
        <p:spPr bwMode="auto">
          <a:xfrm flipH="1">
            <a:off x="10741025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4" name="Line 89"/>
          <p:cNvSpPr>
            <a:spLocks noChangeShapeType="1"/>
          </p:cNvSpPr>
          <p:nvPr/>
        </p:nvSpPr>
        <p:spPr bwMode="auto">
          <a:xfrm flipH="1">
            <a:off x="10453688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5" name="Line 90"/>
          <p:cNvSpPr>
            <a:spLocks noChangeShapeType="1"/>
          </p:cNvSpPr>
          <p:nvPr/>
        </p:nvSpPr>
        <p:spPr bwMode="auto">
          <a:xfrm>
            <a:off x="10453688" y="4540250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6" name="Text Box 91"/>
          <p:cNvSpPr txBox="1">
            <a:spLocks noChangeArrowheads="1"/>
          </p:cNvSpPr>
          <p:nvPr/>
        </p:nvSpPr>
        <p:spPr bwMode="auto">
          <a:xfrm>
            <a:off x="4541838" y="395288"/>
            <a:ext cx="30924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Deep Water Sampler</a:t>
            </a:r>
          </a:p>
          <a:p>
            <a:pPr defTabSz="1217613" eaLnBrk="1" hangingPunct="1"/>
            <a:r>
              <a:rPr lang="en-US"/>
              <a:t>Aqua Lung</a:t>
            </a:r>
          </a:p>
        </p:txBody>
      </p:sp>
      <p:sp>
        <p:nvSpPr>
          <p:cNvPr id="7247" name="Text Box 92"/>
          <p:cNvSpPr txBox="1">
            <a:spLocks noChangeArrowheads="1"/>
          </p:cNvSpPr>
          <p:nvPr/>
        </p:nvSpPr>
        <p:spPr bwMode="auto">
          <a:xfrm>
            <a:off x="8486775" y="4087813"/>
            <a:ext cx="7572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In</a:t>
            </a:r>
          </a:p>
        </p:txBody>
      </p:sp>
      <p:sp>
        <p:nvSpPr>
          <p:cNvPr id="7248" name="Text Box 93"/>
          <p:cNvSpPr txBox="1">
            <a:spLocks noChangeArrowheads="1"/>
          </p:cNvSpPr>
          <p:nvPr/>
        </p:nvSpPr>
        <p:spPr bwMode="auto">
          <a:xfrm>
            <a:off x="10261600" y="4135438"/>
            <a:ext cx="8858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Out</a:t>
            </a:r>
          </a:p>
        </p:txBody>
      </p:sp>
      <p:sp>
        <p:nvSpPr>
          <p:cNvPr id="7249" name="Text Box 94"/>
          <p:cNvSpPr txBox="1">
            <a:spLocks noChangeArrowheads="1"/>
          </p:cNvSpPr>
          <p:nvPr/>
        </p:nvSpPr>
        <p:spPr bwMode="auto">
          <a:xfrm>
            <a:off x="5581650" y="6629400"/>
            <a:ext cx="11445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Bag</a:t>
            </a:r>
          </a:p>
        </p:txBody>
      </p:sp>
      <p:sp>
        <p:nvSpPr>
          <p:cNvPr id="7250" name="Rectangle 95"/>
          <p:cNvSpPr>
            <a:spLocks noChangeArrowheads="1"/>
          </p:cNvSpPr>
          <p:nvPr/>
        </p:nvSpPr>
        <p:spPr bwMode="auto">
          <a:xfrm>
            <a:off x="4567238" y="4262438"/>
            <a:ext cx="3211512" cy="5746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51" name="Line 96"/>
          <p:cNvSpPr>
            <a:spLocks noChangeShapeType="1"/>
          </p:cNvSpPr>
          <p:nvPr/>
        </p:nvSpPr>
        <p:spPr bwMode="auto">
          <a:xfrm>
            <a:off x="5683250" y="5106988"/>
            <a:ext cx="909638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2" name="Line 97"/>
          <p:cNvSpPr>
            <a:spLocks noChangeShapeType="1"/>
          </p:cNvSpPr>
          <p:nvPr/>
        </p:nvSpPr>
        <p:spPr bwMode="auto">
          <a:xfrm>
            <a:off x="5683250" y="5106988"/>
            <a:ext cx="3175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3" name="Line 98"/>
          <p:cNvSpPr>
            <a:spLocks noChangeShapeType="1"/>
          </p:cNvSpPr>
          <p:nvPr/>
        </p:nvSpPr>
        <p:spPr bwMode="auto">
          <a:xfrm>
            <a:off x="5683250" y="6210300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4" name="Line 99"/>
          <p:cNvSpPr>
            <a:spLocks noChangeShapeType="1"/>
          </p:cNvSpPr>
          <p:nvPr/>
        </p:nvSpPr>
        <p:spPr bwMode="auto">
          <a:xfrm>
            <a:off x="6592888" y="5106988"/>
            <a:ext cx="1587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5" name="Line 100"/>
          <p:cNvSpPr>
            <a:spLocks noChangeShapeType="1"/>
          </p:cNvSpPr>
          <p:nvPr/>
        </p:nvSpPr>
        <p:spPr bwMode="auto">
          <a:xfrm flipV="1">
            <a:off x="6161088" y="6210300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6" name="Line 101"/>
          <p:cNvSpPr>
            <a:spLocks noChangeShapeType="1"/>
          </p:cNvSpPr>
          <p:nvPr/>
        </p:nvSpPr>
        <p:spPr bwMode="auto">
          <a:xfrm>
            <a:off x="7875588" y="49355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7" name="Freeform 102"/>
          <p:cNvSpPr>
            <a:spLocks/>
          </p:cNvSpPr>
          <p:nvPr/>
        </p:nvSpPr>
        <p:spPr bwMode="auto">
          <a:xfrm flipH="1">
            <a:off x="6292850" y="4837113"/>
            <a:ext cx="1390650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8" name="Freeform 103"/>
          <p:cNvSpPr>
            <a:spLocks/>
          </p:cNvSpPr>
          <p:nvPr/>
        </p:nvSpPr>
        <p:spPr bwMode="auto">
          <a:xfrm>
            <a:off x="4613275" y="4837113"/>
            <a:ext cx="1679575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9" name="Freeform 104"/>
          <p:cNvSpPr>
            <a:spLocks/>
          </p:cNvSpPr>
          <p:nvPr/>
        </p:nvSpPr>
        <p:spPr bwMode="auto">
          <a:xfrm flipH="1" flipV="1">
            <a:off x="6197600" y="215265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60" name="Freeform 105"/>
          <p:cNvSpPr>
            <a:spLocks/>
          </p:cNvSpPr>
          <p:nvPr/>
        </p:nvSpPr>
        <p:spPr bwMode="auto">
          <a:xfrm flipV="1">
            <a:off x="4613275" y="2152650"/>
            <a:ext cx="1584325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61" name="Arc 106"/>
          <p:cNvSpPr>
            <a:spLocks/>
          </p:cNvSpPr>
          <p:nvPr/>
        </p:nvSpPr>
        <p:spPr bwMode="auto">
          <a:xfrm rot="5400000">
            <a:off x="7154863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2" name="Arc 107"/>
          <p:cNvSpPr>
            <a:spLocks/>
          </p:cNvSpPr>
          <p:nvPr/>
        </p:nvSpPr>
        <p:spPr bwMode="auto">
          <a:xfrm rot="5400000">
            <a:off x="7827963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3" name="Arc 108"/>
          <p:cNvSpPr>
            <a:spLocks/>
          </p:cNvSpPr>
          <p:nvPr/>
        </p:nvSpPr>
        <p:spPr bwMode="auto">
          <a:xfrm rot="5400000">
            <a:off x="8497888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4" name="Arc 109"/>
          <p:cNvSpPr>
            <a:spLocks/>
          </p:cNvSpPr>
          <p:nvPr/>
        </p:nvSpPr>
        <p:spPr bwMode="auto">
          <a:xfrm rot="5400000">
            <a:off x="9170194" y="1102519"/>
            <a:ext cx="158750" cy="658812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2 h 43200"/>
              <a:gd name="T4" fmla="*/ 0 w 21600"/>
              <a:gd name="T5" fmla="*/ 329406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5" name="Arc 110"/>
          <p:cNvSpPr>
            <a:spLocks/>
          </p:cNvSpPr>
          <p:nvPr/>
        </p:nvSpPr>
        <p:spPr bwMode="auto">
          <a:xfrm rot="5400000">
            <a:off x="9840913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6" name="Arc 111"/>
          <p:cNvSpPr>
            <a:spLocks/>
          </p:cNvSpPr>
          <p:nvPr/>
        </p:nvSpPr>
        <p:spPr bwMode="auto">
          <a:xfrm rot="5400000">
            <a:off x="1051242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7" name="Arc 112"/>
          <p:cNvSpPr>
            <a:spLocks/>
          </p:cNvSpPr>
          <p:nvPr/>
        </p:nvSpPr>
        <p:spPr bwMode="auto">
          <a:xfrm rot="5400000">
            <a:off x="106362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8" name="Arc 113"/>
          <p:cNvSpPr>
            <a:spLocks/>
          </p:cNvSpPr>
          <p:nvPr/>
        </p:nvSpPr>
        <p:spPr bwMode="auto">
          <a:xfrm rot="5400000">
            <a:off x="1735932" y="1102518"/>
            <a:ext cx="158750" cy="658813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3 h 43200"/>
              <a:gd name="T4" fmla="*/ 0 w 21600"/>
              <a:gd name="T5" fmla="*/ 32940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9" name="Arc 114"/>
          <p:cNvSpPr>
            <a:spLocks/>
          </p:cNvSpPr>
          <p:nvPr/>
        </p:nvSpPr>
        <p:spPr bwMode="auto">
          <a:xfrm rot="5400000">
            <a:off x="240665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" name="Arc 115"/>
          <p:cNvSpPr>
            <a:spLocks/>
          </p:cNvSpPr>
          <p:nvPr/>
        </p:nvSpPr>
        <p:spPr bwMode="auto">
          <a:xfrm rot="5400000">
            <a:off x="11183144" y="1102519"/>
            <a:ext cx="158750" cy="658812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2 h 43200"/>
              <a:gd name="T4" fmla="*/ 0 w 21600"/>
              <a:gd name="T5" fmla="*/ 329406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" name="Text Box 116"/>
          <p:cNvSpPr txBox="1">
            <a:spLocks noChangeArrowheads="1"/>
          </p:cNvSpPr>
          <p:nvPr/>
        </p:nvSpPr>
        <p:spPr bwMode="auto">
          <a:xfrm>
            <a:off x="5480050" y="4395788"/>
            <a:ext cx="13287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 Plate</a:t>
            </a:r>
          </a:p>
        </p:txBody>
      </p:sp>
      <p:sp>
        <p:nvSpPr>
          <p:cNvPr id="7272" name="Freeform 117"/>
          <p:cNvSpPr>
            <a:spLocks/>
          </p:cNvSpPr>
          <p:nvPr/>
        </p:nvSpPr>
        <p:spPr bwMode="auto">
          <a:xfrm flipV="1">
            <a:off x="4770438" y="2265363"/>
            <a:ext cx="1420812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3" name="Freeform 118"/>
          <p:cNvSpPr>
            <a:spLocks/>
          </p:cNvSpPr>
          <p:nvPr/>
        </p:nvSpPr>
        <p:spPr bwMode="auto">
          <a:xfrm flipH="1" flipV="1">
            <a:off x="6191250" y="2265363"/>
            <a:ext cx="1319213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4" name="Freeform 119"/>
          <p:cNvSpPr>
            <a:spLocks/>
          </p:cNvSpPr>
          <p:nvPr/>
        </p:nvSpPr>
        <p:spPr bwMode="auto">
          <a:xfrm>
            <a:off x="4770438" y="4802188"/>
            <a:ext cx="1522412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5" name="Freeform 120"/>
          <p:cNvSpPr>
            <a:spLocks/>
          </p:cNvSpPr>
          <p:nvPr/>
        </p:nvSpPr>
        <p:spPr bwMode="auto">
          <a:xfrm flipH="1">
            <a:off x="6292850" y="4802188"/>
            <a:ext cx="1217613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6" name="Text Box 121"/>
          <p:cNvSpPr txBox="1">
            <a:spLocks noChangeArrowheads="1"/>
          </p:cNvSpPr>
          <p:nvPr/>
        </p:nvSpPr>
        <p:spPr bwMode="auto">
          <a:xfrm>
            <a:off x="5581650" y="7135813"/>
            <a:ext cx="11731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 Chamber</a:t>
            </a:r>
          </a:p>
        </p:txBody>
      </p:sp>
      <p:sp>
        <p:nvSpPr>
          <p:cNvPr id="7277" name="Text Box 122"/>
          <p:cNvSpPr txBox="1">
            <a:spLocks noChangeArrowheads="1"/>
          </p:cNvSpPr>
          <p:nvPr/>
        </p:nvSpPr>
        <p:spPr bwMode="auto">
          <a:xfrm>
            <a:off x="2233613" y="6629400"/>
            <a:ext cx="132873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 Bag</a:t>
            </a:r>
          </a:p>
        </p:txBody>
      </p:sp>
      <p:sp>
        <p:nvSpPr>
          <p:cNvPr id="7278" name="Rectangle 123"/>
          <p:cNvSpPr>
            <a:spLocks noChangeArrowheads="1"/>
          </p:cNvSpPr>
          <p:nvPr/>
        </p:nvSpPr>
        <p:spPr bwMode="auto">
          <a:xfrm>
            <a:off x="1217613" y="4262438"/>
            <a:ext cx="3211512" cy="5746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9" name="Line 124"/>
          <p:cNvSpPr>
            <a:spLocks noChangeShapeType="1"/>
          </p:cNvSpPr>
          <p:nvPr/>
        </p:nvSpPr>
        <p:spPr bwMode="auto">
          <a:xfrm>
            <a:off x="2333625" y="5106988"/>
            <a:ext cx="909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0" name="Line 125"/>
          <p:cNvSpPr>
            <a:spLocks noChangeShapeType="1"/>
          </p:cNvSpPr>
          <p:nvPr/>
        </p:nvSpPr>
        <p:spPr bwMode="auto">
          <a:xfrm>
            <a:off x="2333625" y="5106988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1" name="Line 126"/>
          <p:cNvSpPr>
            <a:spLocks noChangeShapeType="1"/>
          </p:cNvSpPr>
          <p:nvPr/>
        </p:nvSpPr>
        <p:spPr bwMode="auto">
          <a:xfrm>
            <a:off x="2333625" y="6210300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2" name="Line 127"/>
          <p:cNvSpPr>
            <a:spLocks noChangeShapeType="1"/>
          </p:cNvSpPr>
          <p:nvPr/>
        </p:nvSpPr>
        <p:spPr bwMode="auto">
          <a:xfrm>
            <a:off x="3243263" y="5106988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3" name="Line 128"/>
          <p:cNvSpPr>
            <a:spLocks noChangeShapeType="1"/>
          </p:cNvSpPr>
          <p:nvPr/>
        </p:nvSpPr>
        <p:spPr bwMode="auto">
          <a:xfrm flipV="1">
            <a:off x="2811463" y="6210300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4" name="Line 129"/>
          <p:cNvSpPr>
            <a:spLocks noChangeShapeType="1"/>
          </p:cNvSpPr>
          <p:nvPr/>
        </p:nvSpPr>
        <p:spPr bwMode="auto">
          <a:xfrm>
            <a:off x="4527550" y="49355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5" name="Freeform 130"/>
          <p:cNvSpPr>
            <a:spLocks/>
          </p:cNvSpPr>
          <p:nvPr/>
        </p:nvSpPr>
        <p:spPr bwMode="auto">
          <a:xfrm flipH="1">
            <a:off x="2943225" y="4837113"/>
            <a:ext cx="1390650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6" name="Freeform 131"/>
          <p:cNvSpPr>
            <a:spLocks/>
          </p:cNvSpPr>
          <p:nvPr/>
        </p:nvSpPr>
        <p:spPr bwMode="auto">
          <a:xfrm>
            <a:off x="1265238" y="4837113"/>
            <a:ext cx="1677987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7" name="Freeform 132"/>
          <p:cNvSpPr>
            <a:spLocks/>
          </p:cNvSpPr>
          <p:nvPr/>
        </p:nvSpPr>
        <p:spPr bwMode="auto">
          <a:xfrm flipH="1" flipV="1">
            <a:off x="2847975" y="215265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8" name="Freeform 133"/>
          <p:cNvSpPr>
            <a:spLocks/>
          </p:cNvSpPr>
          <p:nvPr/>
        </p:nvSpPr>
        <p:spPr bwMode="auto">
          <a:xfrm flipV="1">
            <a:off x="1265238" y="2152650"/>
            <a:ext cx="1582737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9" name="Text Box 134"/>
          <p:cNvSpPr txBox="1">
            <a:spLocks noChangeArrowheads="1"/>
          </p:cNvSpPr>
          <p:nvPr/>
        </p:nvSpPr>
        <p:spPr bwMode="auto">
          <a:xfrm>
            <a:off x="2132013" y="4395788"/>
            <a:ext cx="13287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 Plate</a:t>
            </a:r>
          </a:p>
        </p:txBody>
      </p:sp>
      <p:sp>
        <p:nvSpPr>
          <p:cNvPr id="7290" name="Freeform 135"/>
          <p:cNvSpPr>
            <a:spLocks/>
          </p:cNvSpPr>
          <p:nvPr/>
        </p:nvSpPr>
        <p:spPr bwMode="auto">
          <a:xfrm flipV="1">
            <a:off x="1420813" y="2265363"/>
            <a:ext cx="1420812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1" name="Freeform 136"/>
          <p:cNvSpPr>
            <a:spLocks/>
          </p:cNvSpPr>
          <p:nvPr/>
        </p:nvSpPr>
        <p:spPr bwMode="auto">
          <a:xfrm flipH="1" flipV="1">
            <a:off x="2841625" y="2265363"/>
            <a:ext cx="1319213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2" name="Freeform 137"/>
          <p:cNvSpPr>
            <a:spLocks/>
          </p:cNvSpPr>
          <p:nvPr/>
        </p:nvSpPr>
        <p:spPr bwMode="auto">
          <a:xfrm>
            <a:off x="1420813" y="4802188"/>
            <a:ext cx="1522412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3" name="Freeform 138"/>
          <p:cNvSpPr>
            <a:spLocks/>
          </p:cNvSpPr>
          <p:nvPr/>
        </p:nvSpPr>
        <p:spPr bwMode="auto">
          <a:xfrm flipH="1">
            <a:off x="2943225" y="4802188"/>
            <a:ext cx="1217613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4" name="Text Box 139"/>
          <p:cNvSpPr txBox="1">
            <a:spLocks noChangeArrowheads="1"/>
          </p:cNvSpPr>
          <p:nvPr/>
        </p:nvSpPr>
        <p:spPr bwMode="auto">
          <a:xfrm>
            <a:off x="2233613" y="7135813"/>
            <a:ext cx="117316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 Chamber</a:t>
            </a:r>
          </a:p>
        </p:txBody>
      </p:sp>
      <p:sp>
        <p:nvSpPr>
          <p:cNvPr id="7295" name="Rectangle 140"/>
          <p:cNvSpPr>
            <a:spLocks noChangeArrowheads="1"/>
          </p:cNvSpPr>
          <p:nvPr/>
        </p:nvSpPr>
        <p:spPr bwMode="auto">
          <a:xfrm>
            <a:off x="2370138" y="2435225"/>
            <a:ext cx="8255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96" name="Text Box 141"/>
          <p:cNvSpPr txBox="1">
            <a:spLocks noChangeArrowheads="1"/>
          </p:cNvSpPr>
          <p:nvPr/>
        </p:nvSpPr>
        <p:spPr bwMode="auto">
          <a:xfrm>
            <a:off x="2292350" y="2516188"/>
            <a:ext cx="98901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</a:t>
            </a:r>
          </a:p>
        </p:txBody>
      </p:sp>
      <p:sp>
        <p:nvSpPr>
          <p:cNvPr id="7297" name="Rectangle 142"/>
          <p:cNvSpPr>
            <a:spLocks noChangeArrowheads="1"/>
          </p:cNvSpPr>
          <p:nvPr/>
        </p:nvSpPr>
        <p:spPr bwMode="auto">
          <a:xfrm>
            <a:off x="1522413" y="3248025"/>
            <a:ext cx="40640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98" name="Text Box 143"/>
          <p:cNvSpPr txBox="1">
            <a:spLocks noChangeArrowheads="1"/>
          </p:cNvSpPr>
          <p:nvPr/>
        </p:nvSpPr>
        <p:spPr bwMode="auto">
          <a:xfrm rot="-5400000">
            <a:off x="1216819" y="3671094"/>
            <a:ext cx="9334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7299" name="Rectangle 144"/>
          <p:cNvSpPr>
            <a:spLocks noChangeArrowheads="1"/>
          </p:cNvSpPr>
          <p:nvPr/>
        </p:nvSpPr>
        <p:spPr bwMode="auto">
          <a:xfrm>
            <a:off x="2406650" y="3082925"/>
            <a:ext cx="785813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0" name="Text Box 145"/>
          <p:cNvSpPr txBox="1">
            <a:spLocks noChangeArrowheads="1"/>
          </p:cNvSpPr>
          <p:nvPr/>
        </p:nvSpPr>
        <p:spPr bwMode="auto">
          <a:xfrm>
            <a:off x="2447925" y="3163888"/>
            <a:ext cx="739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Valves</a:t>
            </a:r>
          </a:p>
        </p:txBody>
      </p:sp>
      <p:sp>
        <p:nvSpPr>
          <p:cNvPr id="7301" name="Rectangle 146"/>
          <p:cNvSpPr>
            <a:spLocks noChangeArrowheads="1"/>
          </p:cNvSpPr>
          <p:nvPr/>
        </p:nvSpPr>
        <p:spPr bwMode="auto">
          <a:xfrm>
            <a:off x="3578225" y="3246438"/>
            <a:ext cx="404813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2" name="Text Box 147"/>
          <p:cNvSpPr txBox="1">
            <a:spLocks noChangeArrowheads="1"/>
          </p:cNvSpPr>
          <p:nvPr/>
        </p:nvSpPr>
        <p:spPr bwMode="auto">
          <a:xfrm rot="-5400000">
            <a:off x="3312319" y="3699669"/>
            <a:ext cx="8604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7303" name="Rectangle 148"/>
          <p:cNvSpPr>
            <a:spLocks noChangeArrowheads="1"/>
          </p:cNvSpPr>
          <p:nvPr/>
        </p:nvSpPr>
        <p:spPr bwMode="auto">
          <a:xfrm>
            <a:off x="5784850" y="2938463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4" name="Text Box 149"/>
          <p:cNvSpPr txBox="1">
            <a:spLocks noChangeArrowheads="1"/>
          </p:cNvSpPr>
          <p:nvPr/>
        </p:nvSpPr>
        <p:spPr bwMode="auto">
          <a:xfrm>
            <a:off x="5726113" y="3019425"/>
            <a:ext cx="80486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</p:txBody>
      </p:sp>
      <p:sp>
        <p:nvSpPr>
          <p:cNvPr id="7305" name="Rectangle 150"/>
          <p:cNvSpPr>
            <a:spLocks noChangeArrowheads="1"/>
          </p:cNvSpPr>
          <p:nvPr/>
        </p:nvSpPr>
        <p:spPr bwMode="auto">
          <a:xfrm>
            <a:off x="5726113" y="3511550"/>
            <a:ext cx="7985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6" name="Text Box 151"/>
          <p:cNvSpPr txBox="1">
            <a:spLocks noChangeArrowheads="1"/>
          </p:cNvSpPr>
          <p:nvPr/>
        </p:nvSpPr>
        <p:spPr bwMode="auto">
          <a:xfrm>
            <a:off x="5762625" y="3592513"/>
            <a:ext cx="739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Valves</a:t>
            </a:r>
          </a:p>
        </p:txBody>
      </p:sp>
      <p:sp>
        <p:nvSpPr>
          <p:cNvPr id="7307" name="Rectangle 152"/>
          <p:cNvSpPr>
            <a:spLocks noChangeArrowheads="1"/>
          </p:cNvSpPr>
          <p:nvPr/>
        </p:nvSpPr>
        <p:spPr bwMode="auto">
          <a:xfrm>
            <a:off x="5789613" y="2435225"/>
            <a:ext cx="7096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8" name="Text Box 153"/>
          <p:cNvSpPr txBox="1">
            <a:spLocks noChangeArrowheads="1"/>
          </p:cNvSpPr>
          <p:nvPr/>
        </p:nvSpPr>
        <p:spPr bwMode="auto">
          <a:xfrm>
            <a:off x="5699125" y="2409825"/>
            <a:ext cx="896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Gateway</a:t>
            </a:r>
          </a:p>
          <a:p>
            <a:pPr algn="l" defTabSz="1217613" eaLnBrk="1" hangingPunct="1"/>
            <a:r>
              <a:rPr lang="en-US" sz="1300"/>
              <a:t>Power</a:t>
            </a:r>
          </a:p>
        </p:txBody>
      </p:sp>
      <p:sp>
        <p:nvSpPr>
          <p:cNvPr id="7309" name="Rectangle 154"/>
          <p:cNvSpPr>
            <a:spLocks noChangeArrowheads="1"/>
          </p:cNvSpPr>
          <p:nvPr/>
        </p:nvSpPr>
        <p:spPr bwMode="auto">
          <a:xfrm>
            <a:off x="4973638" y="3235325"/>
            <a:ext cx="404812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0" name="Text Box 155"/>
          <p:cNvSpPr txBox="1">
            <a:spLocks noChangeArrowheads="1"/>
          </p:cNvSpPr>
          <p:nvPr/>
        </p:nvSpPr>
        <p:spPr bwMode="auto">
          <a:xfrm rot="-5400000">
            <a:off x="4771232" y="3479006"/>
            <a:ext cx="804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 pump</a:t>
            </a:r>
          </a:p>
        </p:txBody>
      </p:sp>
      <p:sp>
        <p:nvSpPr>
          <p:cNvPr id="7311" name="Rectangle 156"/>
          <p:cNvSpPr>
            <a:spLocks noChangeArrowheads="1"/>
          </p:cNvSpPr>
          <p:nvPr/>
        </p:nvSpPr>
        <p:spPr bwMode="auto">
          <a:xfrm>
            <a:off x="2089150" y="3756025"/>
            <a:ext cx="709613" cy="50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2" name="Text Box 157"/>
          <p:cNvSpPr txBox="1">
            <a:spLocks noChangeArrowheads="1"/>
          </p:cNvSpPr>
          <p:nvPr/>
        </p:nvSpPr>
        <p:spPr bwMode="auto">
          <a:xfrm>
            <a:off x="1987550" y="3733800"/>
            <a:ext cx="906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7313" name="Rectangle 158"/>
          <p:cNvSpPr>
            <a:spLocks noChangeArrowheads="1"/>
          </p:cNvSpPr>
          <p:nvPr/>
        </p:nvSpPr>
        <p:spPr bwMode="auto">
          <a:xfrm>
            <a:off x="6597650" y="3749675"/>
            <a:ext cx="709613" cy="50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4" name="Text Box 159"/>
          <p:cNvSpPr txBox="1">
            <a:spLocks noChangeArrowheads="1"/>
          </p:cNvSpPr>
          <p:nvPr/>
        </p:nvSpPr>
        <p:spPr bwMode="auto">
          <a:xfrm>
            <a:off x="6496050" y="3733800"/>
            <a:ext cx="906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7315" name="Line 160"/>
          <p:cNvSpPr>
            <a:spLocks noChangeShapeType="1"/>
          </p:cNvSpPr>
          <p:nvPr/>
        </p:nvSpPr>
        <p:spPr bwMode="auto">
          <a:xfrm>
            <a:off x="6599238" y="5284788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16" name="Oval 161"/>
          <p:cNvSpPr>
            <a:spLocks noChangeArrowheads="1"/>
          </p:cNvSpPr>
          <p:nvPr/>
        </p:nvSpPr>
        <p:spPr bwMode="auto">
          <a:xfrm>
            <a:off x="6696075" y="5330825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7" name="Oval 162"/>
          <p:cNvSpPr>
            <a:spLocks noChangeArrowheads="1"/>
          </p:cNvSpPr>
          <p:nvPr/>
        </p:nvSpPr>
        <p:spPr bwMode="auto">
          <a:xfrm>
            <a:off x="6696075" y="5186363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8" name="Line 163"/>
          <p:cNvSpPr>
            <a:spLocks noChangeShapeType="1"/>
          </p:cNvSpPr>
          <p:nvPr/>
        </p:nvSpPr>
        <p:spPr bwMode="auto">
          <a:xfrm>
            <a:off x="6743700" y="5235575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19" name="Line 164"/>
          <p:cNvSpPr>
            <a:spLocks noChangeShapeType="1"/>
          </p:cNvSpPr>
          <p:nvPr/>
        </p:nvSpPr>
        <p:spPr bwMode="auto">
          <a:xfrm>
            <a:off x="6599238" y="5667375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0" name="Oval 165"/>
          <p:cNvSpPr>
            <a:spLocks noChangeArrowheads="1"/>
          </p:cNvSpPr>
          <p:nvPr/>
        </p:nvSpPr>
        <p:spPr bwMode="auto">
          <a:xfrm>
            <a:off x="6696075" y="5713413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1" name="Oval 166"/>
          <p:cNvSpPr>
            <a:spLocks noChangeArrowheads="1"/>
          </p:cNvSpPr>
          <p:nvPr/>
        </p:nvSpPr>
        <p:spPr bwMode="auto">
          <a:xfrm>
            <a:off x="6696075" y="556895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2" name="Line 167"/>
          <p:cNvSpPr>
            <a:spLocks noChangeShapeType="1"/>
          </p:cNvSpPr>
          <p:nvPr/>
        </p:nvSpPr>
        <p:spPr bwMode="auto">
          <a:xfrm>
            <a:off x="6743700" y="5618163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3" name="Line 168"/>
          <p:cNvSpPr>
            <a:spLocks noChangeShapeType="1"/>
          </p:cNvSpPr>
          <p:nvPr/>
        </p:nvSpPr>
        <p:spPr bwMode="auto">
          <a:xfrm>
            <a:off x="6599238" y="6051550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4" name="Oval 169"/>
          <p:cNvSpPr>
            <a:spLocks noChangeArrowheads="1"/>
          </p:cNvSpPr>
          <p:nvPr/>
        </p:nvSpPr>
        <p:spPr bwMode="auto">
          <a:xfrm>
            <a:off x="6696075" y="60975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5" name="Oval 170"/>
          <p:cNvSpPr>
            <a:spLocks noChangeArrowheads="1"/>
          </p:cNvSpPr>
          <p:nvPr/>
        </p:nvSpPr>
        <p:spPr bwMode="auto">
          <a:xfrm>
            <a:off x="6696075" y="59547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6" name="Line 171"/>
          <p:cNvSpPr>
            <a:spLocks noChangeShapeType="1"/>
          </p:cNvSpPr>
          <p:nvPr/>
        </p:nvSpPr>
        <p:spPr bwMode="auto">
          <a:xfrm flipH="1">
            <a:off x="6648450" y="6002338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7" name="Line 172"/>
          <p:cNvSpPr>
            <a:spLocks noChangeShapeType="1"/>
          </p:cNvSpPr>
          <p:nvPr/>
        </p:nvSpPr>
        <p:spPr bwMode="auto">
          <a:xfrm>
            <a:off x="3248025" y="5286375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8" name="Oval 173"/>
          <p:cNvSpPr>
            <a:spLocks noChangeArrowheads="1"/>
          </p:cNvSpPr>
          <p:nvPr/>
        </p:nvSpPr>
        <p:spPr bwMode="auto">
          <a:xfrm>
            <a:off x="3344863" y="5332413"/>
            <a:ext cx="46037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9" name="Oval 174"/>
          <p:cNvSpPr>
            <a:spLocks noChangeArrowheads="1"/>
          </p:cNvSpPr>
          <p:nvPr/>
        </p:nvSpPr>
        <p:spPr bwMode="auto">
          <a:xfrm>
            <a:off x="3344863" y="5189538"/>
            <a:ext cx="46037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0" name="Line 175"/>
          <p:cNvSpPr>
            <a:spLocks noChangeShapeType="1"/>
          </p:cNvSpPr>
          <p:nvPr/>
        </p:nvSpPr>
        <p:spPr bwMode="auto">
          <a:xfrm>
            <a:off x="3390900" y="5237163"/>
            <a:ext cx="4921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1" name="Line 176"/>
          <p:cNvSpPr>
            <a:spLocks noChangeShapeType="1"/>
          </p:cNvSpPr>
          <p:nvPr/>
        </p:nvSpPr>
        <p:spPr bwMode="auto">
          <a:xfrm>
            <a:off x="3248025" y="5668963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2" name="Oval 177"/>
          <p:cNvSpPr>
            <a:spLocks noChangeArrowheads="1"/>
          </p:cNvSpPr>
          <p:nvPr/>
        </p:nvSpPr>
        <p:spPr bwMode="auto">
          <a:xfrm>
            <a:off x="3344863" y="5715000"/>
            <a:ext cx="46037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3" name="Oval 178"/>
          <p:cNvSpPr>
            <a:spLocks noChangeArrowheads="1"/>
          </p:cNvSpPr>
          <p:nvPr/>
        </p:nvSpPr>
        <p:spPr bwMode="auto">
          <a:xfrm>
            <a:off x="3344863" y="5572125"/>
            <a:ext cx="46037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4" name="Line 179"/>
          <p:cNvSpPr>
            <a:spLocks noChangeShapeType="1"/>
          </p:cNvSpPr>
          <p:nvPr/>
        </p:nvSpPr>
        <p:spPr bwMode="auto">
          <a:xfrm>
            <a:off x="3390900" y="5619750"/>
            <a:ext cx="4921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5" name="Line 180"/>
          <p:cNvSpPr>
            <a:spLocks noChangeShapeType="1"/>
          </p:cNvSpPr>
          <p:nvPr/>
        </p:nvSpPr>
        <p:spPr bwMode="auto">
          <a:xfrm>
            <a:off x="3248025" y="6053138"/>
            <a:ext cx="9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6" name="Oval 181"/>
          <p:cNvSpPr>
            <a:spLocks noChangeArrowheads="1"/>
          </p:cNvSpPr>
          <p:nvPr/>
        </p:nvSpPr>
        <p:spPr bwMode="auto">
          <a:xfrm>
            <a:off x="3344863" y="6100763"/>
            <a:ext cx="46037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7" name="Oval 182"/>
          <p:cNvSpPr>
            <a:spLocks noChangeArrowheads="1"/>
          </p:cNvSpPr>
          <p:nvPr/>
        </p:nvSpPr>
        <p:spPr bwMode="auto">
          <a:xfrm>
            <a:off x="3344863" y="5956300"/>
            <a:ext cx="46037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8" name="Line 183"/>
          <p:cNvSpPr>
            <a:spLocks noChangeShapeType="1"/>
          </p:cNvSpPr>
          <p:nvPr/>
        </p:nvSpPr>
        <p:spPr bwMode="auto">
          <a:xfrm flipH="1">
            <a:off x="3297238" y="6005513"/>
            <a:ext cx="46037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9" name="Text Box 184"/>
          <p:cNvSpPr txBox="1">
            <a:spLocks noChangeArrowheads="1"/>
          </p:cNvSpPr>
          <p:nvPr/>
        </p:nvSpPr>
        <p:spPr bwMode="auto">
          <a:xfrm>
            <a:off x="6743700" y="5140325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SSS</a:t>
            </a:r>
          </a:p>
        </p:txBody>
      </p:sp>
      <p:sp>
        <p:nvSpPr>
          <p:cNvPr id="7340" name="Text Box 185"/>
          <p:cNvSpPr txBox="1">
            <a:spLocks noChangeArrowheads="1"/>
          </p:cNvSpPr>
          <p:nvPr/>
        </p:nvSpPr>
        <p:spPr bwMode="auto">
          <a:xfrm>
            <a:off x="6743700" y="5522913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SES</a:t>
            </a:r>
          </a:p>
        </p:txBody>
      </p:sp>
      <p:sp>
        <p:nvSpPr>
          <p:cNvPr id="7341" name="Text Box 186"/>
          <p:cNvSpPr txBox="1">
            <a:spLocks noChangeArrowheads="1"/>
          </p:cNvSpPr>
          <p:nvPr/>
        </p:nvSpPr>
        <p:spPr bwMode="auto">
          <a:xfrm>
            <a:off x="6743700" y="5907088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SBS</a:t>
            </a:r>
          </a:p>
        </p:txBody>
      </p:sp>
      <p:sp>
        <p:nvSpPr>
          <p:cNvPr id="7342" name="Text Box 187"/>
          <p:cNvSpPr txBox="1">
            <a:spLocks noChangeArrowheads="1"/>
          </p:cNvSpPr>
          <p:nvPr/>
        </p:nvSpPr>
        <p:spPr bwMode="auto">
          <a:xfrm>
            <a:off x="3446463" y="5140325"/>
            <a:ext cx="57308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ESS</a:t>
            </a:r>
          </a:p>
        </p:txBody>
      </p:sp>
      <p:sp>
        <p:nvSpPr>
          <p:cNvPr id="7343" name="Text Box 188"/>
          <p:cNvSpPr txBox="1">
            <a:spLocks noChangeArrowheads="1"/>
          </p:cNvSpPr>
          <p:nvPr/>
        </p:nvSpPr>
        <p:spPr bwMode="auto">
          <a:xfrm>
            <a:off x="3446463" y="5522913"/>
            <a:ext cx="5730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EES</a:t>
            </a:r>
          </a:p>
        </p:txBody>
      </p:sp>
      <p:sp>
        <p:nvSpPr>
          <p:cNvPr id="7344" name="Text Box 189"/>
          <p:cNvSpPr txBox="1">
            <a:spLocks noChangeArrowheads="1"/>
          </p:cNvSpPr>
          <p:nvPr/>
        </p:nvSpPr>
        <p:spPr bwMode="auto">
          <a:xfrm>
            <a:off x="3446463" y="5907088"/>
            <a:ext cx="5730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EBS</a:t>
            </a:r>
          </a:p>
        </p:txBody>
      </p:sp>
      <p:sp>
        <p:nvSpPr>
          <p:cNvPr id="7345" name="Rectangle 190"/>
          <p:cNvSpPr>
            <a:spLocks noChangeArrowheads="1"/>
          </p:cNvSpPr>
          <p:nvPr/>
        </p:nvSpPr>
        <p:spPr bwMode="auto">
          <a:xfrm>
            <a:off x="1522413" y="5095875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46" name="Text Box 191"/>
          <p:cNvSpPr txBox="1">
            <a:spLocks noChangeArrowheads="1"/>
          </p:cNvSpPr>
          <p:nvPr/>
        </p:nvSpPr>
        <p:spPr bwMode="auto">
          <a:xfrm>
            <a:off x="1522413" y="5075238"/>
            <a:ext cx="676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Stir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7347" name="Rectangle 192"/>
          <p:cNvSpPr>
            <a:spLocks noChangeArrowheads="1"/>
          </p:cNvSpPr>
          <p:nvPr/>
        </p:nvSpPr>
        <p:spPr bwMode="auto">
          <a:xfrm>
            <a:off x="4872038" y="4994275"/>
            <a:ext cx="7096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48" name="Text Box 193"/>
          <p:cNvSpPr txBox="1">
            <a:spLocks noChangeArrowheads="1"/>
          </p:cNvSpPr>
          <p:nvPr/>
        </p:nvSpPr>
        <p:spPr bwMode="auto">
          <a:xfrm>
            <a:off x="4872038" y="4973638"/>
            <a:ext cx="676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Stir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7349" name="Rectangle 194"/>
          <p:cNvSpPr>
            <a:spLocks noChangeArrowheads="1"/>
          </p:cNvSpPr>
          <p:nvPr/>
        </p:nvSpPr>
        <p:spPr bwMode="auto">
          <a:xfrm>
            <a:off x="8242300" y="2071688"/>
            <a:ext cx="1027113" cy="1068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50" name="Text Box 195"/>
          <p:cNvSpPr txBox="1">
            <a:spLocks noChangeArrowheads="1"/>
          </p:cNvSpPr>
          <p:nvPr/>
        </p:nvSpPr>
        <p:spPr bwMode="auto">
          <a:xfrm>
            <a:off x="8331200" y="2132013"/>
            <a:ext cx="9239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Wand</a:t>
            </a:r>
          </a:p>
          <a:p>
            <a:pPr algn="l" defTabSz="1217613" eaLnBrk="1" hangingPunct="1"/>
            <a:r>
              <a:rPr lang="en-US" sz="1300"/>
              <a:t>Pump, Cap and Manifold</a:t>
            </a:r>
          </a:p>
        </p:txBody>
      </p:sp>
      <p:sp>
        <p:nvSpPr>
          <p:cNvPr id="7351" name="Rectangle 196"/>
          <p:cNvSpPr>
            <a:spLocks noChangeArrowheads="1"/>
          </p:cNvSpPr>
          <p:nvPr/>
        </p:nvSpPr>
        <p:spPr bwMode="auto">
          <a:xfrm>
            <a:off x="9134475" y="6516688"/>
            <a:ext cx="1420813" cy="384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52" name="Text Box 197"/>
          <p:cNvSpPr txBox="1">
            <a:spLocks noChangeArrowheads="1"/>
          </p:cNvSpPr>
          <p:nvPr/>
        </p:nvSpPr>
        <p:spPr bwMode="auto">
          <a:xfrm>
            <a:off x="9134475" y="6496050"/>
            <a:ext cx="135572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System Power </a:t>
            </a:r>
          </a:p>
        </p:txBody>
      </p:sp>
      <p:sp>
        <p:nvSpPr>
          <p:cNvPr id="7353" name="Rectangle 198"/>
          <p:cNvSpPr>
            <a:spLocks noChangeArrowheads="1"/>
          </p:cNvSpPr>
          <p:nvPr/>
        </p:nvSpPr>
        <p:spPr bwMode="auto">
          <a:xfrm>
            <a:off x="9439275" y="7531100"/>
            <a:ext cx="709613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54" name="Text Box 199"/>
          <p:cNvSpPr txBox="1">
            <a:spLocks noChangeArrowheads="1"/>
          </p:cNvSpPr>
          <p:nvPr/>
        </p:nvSpPr>
        <p:spPr bwMode="auto">
          <a:xfrm>
            <a:off x="9371013" y="7591425"/>
            <a:ext cx="7683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Battery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146425" y="5581650"/>
            <a:ext cx="798513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044825" y="5662613"/>
            <a:ext cx="98901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872038" y="6394450"/>
            <a:ext cx="40640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 rot="-5400000">
            <a:off x="4568032" y="6814344"/>
            <a:ext cx="9334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957638" y="6923088"/>
            <a:ext cx="812800" cy="506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059238" y="7002463"/>
            <a:ext cx="739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Valves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827213" y="6394450"/>
            <a:ext cx="40640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 rot="-5400000">
            <a:off x="1556544" y="6852444"/>
            <a:ext cx="8604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8423275" y="5581650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8364538" y="5662613"/>
            <a:ext cx="80486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8428038" y="4084638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8337550" y="4059238"/>
            <a:ext cx="896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Gateway</a:t>
            </a:r>
          </a:p>
          <a:p>
            <a:pPr algn="l" defTabSz="1217613" eaLnBrk="1" hangingPunct="1"/>
            <a:r>
              <a:rPr lang="en-US" sz="1300"/>
              <a:t>Power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7248525" y="6359525"/>
            <a:ext cx="40640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 rot="-5400000">
            <a:off x="7047707" y="6625431"/>
            <a:ext cx="804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 pump</a:t>
            </a: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2333625" y="5581650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2271713" y="5567363"/>
            <a:ext cx="8509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External</a:t>
            </a:r>
          </a:p>
          <a:p>
            <a:pPr algn="l" defTabSz="1217613" eaLnBrk="1" hangingPunct="1"/>
            <a:r>
              <a:rPr lang="en-US" sz="1300"/>
              <a:t>Drive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4059238" y="5581650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3995738" y="5567363"/>
            <a:ext cx="8509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External</a:t>
            </a:r>
          </a:p>
          <a:p>
            <a:pPr algn="l" defTabSz="1217613" eaLnBrk="1" hangingPunct="1"/>
            <a:r>
              <a:rPr lang="en-US" sz="1300"/>
              <a:t>Drive</a:t>
            </a:r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3044825" y="5784850"/>
            <a:ext cx="10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3957638" y="5784850"/>
            <a:ext cx="10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3552825" y="6089650"/>
            <a:ext cx="0" cy="1522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8931275" y="4567238"/>
            <a:ext cx="0" cy="1014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8728075" y="6089650"/>
            <a:ext cx="0" cy="811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7510463" y="5784850"/>
            <a:ext cx="912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3451225" y="4364038"/>
            <a:ext cx="0" cy="1217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3451225" y="4364038"/>
            <a:ext cx="4972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5581650" y="4059238"/>
            <a:ext cx="13096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I2C Dwarf Bus</a:t>
            </a:r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 flipV="1">
            <a:off x="4364038" y="5278438"/>
            <a:ext cx="0" cy="303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 flipH="1">
            <a:off x="2638425" y="5278438"/>
            <a:ext cx="1725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 flipV="1">
            <a:off x="2638425" y="3248025"/>
            <a:ext cx="0" cy="2333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 flipV="1">
            <a:off x="8728075" y="1014413"/>
            <a:ext cx="0" cy="304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5" name="Rectangle 33"/>
          <p:cNvSpPr>
            <a:spLocks noChangeArrowheads="1"/>
          </p:cNvSpPr>
          <p:nvPr/>
        </p:nvSpPr>
        <p:spPr bwMode="auto">
          <a:xfrm>
            <a:off x="2530475" y="6900863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2428875" y="6900863"/>
            <a:ext cx="906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8227" name="Rectangle 35"/>
          <p:cNvSpPr>
            <a:spLocks noChangeArrowheads="1"/>
          </p:cNvSpPr>
          <p:nvPr/>
        </p:nvSpPr>
        <p:spPr bwMode="auto">
          <a:xfrm>
            <a:off x="10142538" y="6894513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10040938" y="6880225"/>
            <a:ext cx="906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4364038" y="6089650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0" name="Line 38"/>
          <p:cNvSpPr>
            <a:spLocks noChangeShapeType="1"/>
          </p:cNvSpPr>
          <p:nvPr/>
        </p:nvSpPr>
        <p:spPr bwMode="auto">
          <a:xfrm>
            <a:off x="2638425" y="6089650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1" name="Line 39"/>
          <p:cNvSpPr>
            <a:spLocks noChangeShapeType="1"/>
          </p:cNvSpPr>
          <p:nvPr/>
        </p:nvSpPr>
        <p:spPr bwMode="auto">
          <a:xfrm flipH="1">
            <a:off x="2233613" y="6496050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4364038" y="649605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3451225" y="608965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4" name="Line 42"/>
          <p:cNvSpPr>
            <a:spLocks noChangeShapeType="1"/>
          </p:cNvSpPr>
          <p:nvPr/>
        </p:nvSpPr>
        <p:spPr bwMode="auto">
          <a:xfrm flipV="1">
            <a:off x="2943225" y="659765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2943225" y="659765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>
            <a:off x="9134475" y="5886450"/>
            <a:ext cx="13192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7" name="Line 45"/>
          <p:cNvSpPr>
            <a:spLocks noChangeShapeType="1"/>
          </p:cNvSpPr>
          <p:nvPr/>
        </p:nvSpPr>
        <p:spPr bwMode="auto">
          <a:xfrm>
            <a:off x="10453688" y="5886450"/>
            <a:ext cx="0" cy="1014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 flipV="1">
            <a:off x="3756025" y="4973638"/>
            <a:ext cx="0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>
            <a:off x="3756025" y="4973638"/>
            <a:ext cx="4972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>
            <a:off x="8728075" y="4973638"/>
            <a:ext cx="0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1" name="Text Box 49"/>
          <p:cNvSpPr txBox="1">
            <a:spLocks noChangeArrowheads="1"/>
          </p:cNvSpPr>
          <p:nvPr/>
        </p:nvSpPr>
        <p:spPr bwMode="auto">
          <a:xfrm>
            <a:off x="5575300" y="4700588"/>
            <a:ext cx="16049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 Sensors </a:t>
            </a:r>
          </a:p>
          <a:p>
            <a:pPr algn="l" defTabSz="1217613" eaLnBrk="1" hangingPunct="1"/>
            <a:r>
              <a:rPr lang="en-US" sz="1300"/>
              <a:t>and Switches</a:t>
            </a:r>
          </a:p>
        </p:txBody>
      </p:sp>
      <p:sp>
        <p:nvSpPr>
          <p:cNvPr id="8242" name="Line 50"/>
          <p:cNvSpPr>
            <a:spLocks noChangeShapeType="1"/>
          </p:cNvSpPr>
          <p:nvPr/>
        </p:nvSpPr>
        <p:spPr bwMode="auto">
          <a:xfrm flipV="1">
            <a:off x="7510463" y="578485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3" name="Rectangle 51"/>
          <p:cNvSpPr>
            <a:spLocks noChangeArrowheads="1"/>
          </p:cNvSpPr>
          <p:nvPr/>
        </p:nvSpPr>
        <p:spPr bwMode="auto">
          <a:xfrm>
            <a:off x="7104063" y="3856038"/>
            <a:ext cx="3857625" cy="456723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4" name="Rectangle 52"/>
          <p:cNvSpPr>
            <a:spLocks noChangeArrowheads="1"/>
          </p:cNvSpPr>
          <p:nvPr/>
        </p:nvSpPr>
        <p:spPr bwMode="auto">
          <a:xfrm>
            <a:off x="1624013" y="3856038"/>
            <a:ext cx="3754437" cy="456723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5" name="Text Box 53"/>
          <p:cNvSpPr txBox="1">
            <a:spLocks noChangeArrowheads="1"/>
          </p:cNvSpPr>
          <p:nvPr/>
        </p:nvSpPr>
        <p:spPr bwMode="auto">
          <a:xfrm>
            <a:off x="9134475" y="3248025"/>
            <a:ext cx="19256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DWSM Command Port</a:t>
            </a:r>
          </a:p>
          <a:p>
            <a:pPr algn="l" defTabSz="1217613" eaLnBrk="1" hangingPunct="1"/>
            <a:r>
              <a:rPr lang="en-US" sz="1300"/>
              <a:t>Sample power</a:t>
            </a:r>
          </a:p>
        </p:txBody>
      </p:sp>
      <p:sp>
        <p:nvSpPr>
          <p:cNvPr id="8246" name="Text Box 54"/>
          <p:cNvSpPr txBox="1">
            <a:spLocks noChangeArrowheads="1"/>
          </p:cNvSpPr>
          <p:nvPr/>
        </p:nvSpPr>
        <p:spPr bwMode="auto">
          <a:xfrm>
            <a:off x="2638425" y="3248025"/>
            <a:ext cx="15382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DWSM HV power</a:t>
            </a:r>
          </a:p>
        </p:txBody>
      </p:sp>
      <p:sp>
        <p:nvSpPr>
          <p:cNvPr id="8247" name="Rectangle 55"/>
          <p:cNvSpPr>
            <a:spLocks noChangeArrowheads="1"/>
          </p:cNvSpPr>
          <p:nvPr/>
        </p:nvSpPr>
        <p:spPr bwMode="auto">
          <a:xfrm>
            <a:off x="5886450" y="833438"/>
            <a:ext cx="1014413" cy="48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5886450" y="912813"/>
            <a:ext cx="9779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Core</a:t>
            </a:r>
          </a:p>
        </p:txBody>
      </p:sp>
      <p:sp>
        <p:nvSpPr>
          <p:cNvPr id="8249" name="Rectangle 57"/>
          <p:cNvSpPr>
            <a:spLocks noChangeArrowheads="1"/>
          </p:cNvSpPr>
          <p:nvPr/>
        </p:nvSpPr>
        <p:spPr bwMode="auto">
          <a:xfrm>
            <a:off x="5176838" y="1725613"/>
            <a:ext cx="1927225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50" name="Text Box 58"/>
          <p:cNvSpPr txBox="1">
            <a:spLocks noChangeArrowheads="1"/>
          </p:cNvSpPr>
          <p:nvPr/>
        </p:nvSpPr>
        <p:spPr bwMode="auto">
          <a:xfrm>
            <a:off x="5278438" y="1725613"/>
            <a:ext cx="17621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System power</a:t>
            </a:r>
          </a:p>
          <a:p>
            <a:pPr algn="l" defTabSz="1217613" eaLnBrk="1" hangingPunct="1">
              <a:buFontTx/>
              <a:buChar char="•"/>
            </a:pPr>
            <a:r>
              <a:rPr lang="en-US" sz="1300"/>
              <a:t>System 13.8</a:t>
            </a:r>
          </a:p>
          <a:p>
            <a:pPr algn="l" defTabSz="1217613" eaLnBrk="1" hangingPunct="1">
              <a:buFontTx/>
              <a:buChar char="•"/>
            </a:pPr>
            <a:r>
              <a:rPr lang="en-US" sz="1300"/>
              <a:t>DWSM system 13.8</a:t>
            </a:r>
          </a:p>
          <a:p>
            <a:pPr algn="l" defTabSz="1217613" eaLnBrk="1" hangingPunct="1">
              <a:buFontTx/>
              <a:buChar char="•"/>
            </a:pPr>
            <a:r>
              <a:rPr lang="en-US" sz="1300"/>
              <a:t>DWSM HV 72V</a:t>
            </a:r>
          </a:p>
        </p:txBody>
      </p:sp>
      <p:sp>
        <p:nvSpPr>
          <p:cNvPr id="8251" name="Line 59"/>
          <p:cNvSpPr>
            <a:spLocks noChangeShapeType="1"/>
          </p:cNvSpPr>
          <p:nvPr/>
        </p:nvSpPr>
        <p:spPr bwMode="auto">
          <a:xfrm>
            <a:off x="2638425" y="3248025"/>
            <a:ext cx="2943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2" name="Line 60"/>
          <p:cNvSpPr>
            <a:spLocks noChangeShapeType="1"/>
          </p:cNvSpPr>
          <p:nvPr/>
        </p:nvSpPr>
        <p:spPr bwMode="auto">
          <a:xfrm flipV="1">
            <a:off x="5581650" y="274002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3" name="Line 61"/>
          <p:cNvSpPr>
            <a:spLocks noChangeShapeType="1"/>
          </p:cNvSpPr>
          <p:nvPr/>
        </p:nvSpPr>
        <p:spPr bwMode="auto">
          <a:xfrm flipH="1">
            <a:off x="6597650" y="3248025"/>
            <a:ext cx="2130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4" name="Line 62"/>
          <p:cNvSpPr>
            <a:spLocks noChangeShapeType="1"/>
          </p:cNvSpPr>
          <p:nvPr/>
        </p:nvSpPr>
        <p:spPr bwMode="auto">
          <a:xfrm flipV="1">
            <a:off x="6597650" y="274002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5" name="Line 63"/>
          <p:cNvSpPr>
            <a:spLocks noChangeShapeType="1"/>
          </p:cNvSpPr>
          <p:nvPr/>
        </p:nvSpPr>
        <p:spPr bwMode="auto">
          <a:xfrm flipV="1">
            <a:off x="6191250" y="1319213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6" name="Line 64"/>
          <p:cNvSpPr>
            <a:spLocks noChangeShapeType="1"/>
          </p:cNvSpPr>
          <p:nvPr/>
        </p:nvSpPr>
        <p:spPr bwMode="auto">
          <a:xfrm>
            <a:off x="6900863" y="1014413"/>
            <a:ext cx="1827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7" name="Line 65"/>
          <p:cNvSpPr>
            <a:spLocks noChangeShapeType="1"/>
          </p:cNvSpPr>
          <p:nvPr/>
        </p:nvSpPr>
        <p:spPr bwMode="auto">
          <a:xfrm flipH="1">
            <a:off x="1928813" y="2233613"/>
            <a:ext cx="3248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8" name="Rectangle 66"/>
          <p:cNvSpPr>
            <a:spLocks noChangeArrowheads="1"/>
          </p:cNvSpPr>
          <p:nvPr/>
        </p:nvSpPr>
        <p:spPr bwMode="auto">
          <a:xfrm>
            <a:off x="811213" y="1339850"/>
            <a:ext cx="1143000" cy="197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59" name="Text Box 67"/>
          <p:cNvSpPr txBox="1">
            <a:spLocks noChangeArrowheads="1"/>
          </p:cNvSpPr>
          <p:nvPr/>
        </p:nvSpPr>
        <p:spPr bwMode="auto">
          <a:xfrm>
            <a:off x="912813" y="1906588"/>
            <a:ext cx="106203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Battery </a:t>
            </a:r>
          </a:p>
          <a:p>
            <a:pPr algn="l" defTabSz="1217613" eaLnBrk="1" hangingPunct="1"/>
            <a:r>
              <a:rPr lang="en-US" sz="1300"/>
              <a:t>SeaBattery</a:t>
            </a:r>
          </a:p>
          <a:p>
            <a:pPr algn="l" defTabSz="1217613" eaLnBrk="1" hangingPunct="1"/>
            <a:r>
              <a:rPr lang="en-US" sz="1300"/>
              <a:t>12V x 4</a:t>
            </a:r>
          </a:p>
        </p:txBody>
      </p:sp>
      <p:sp>
        <p:nvSpPr>
          <p:cNvPr id="8260" name="Rectangle 68"/>
          <p:cNvSpPr>
            <a:spLocks noChangeArrowheads="1"/>
          </p:cNvSpPr>
          <p:nvPr/>
        </p:nvSpPr>
        <p:spPr bwMode="auto">
          <a:xfrm>
            <a:off x="4567238" y="406400"/>
            <a:ext cx="4465637" cy="3044825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61" name="Text Box 69"/>
          <p:cNvSpPr txBox="1">
            <a:spLocks noChangeArrowheads="1"/>
          </p:cNvSpPr>
          <p:nvPr/>
        </p:nvSpPr>
        <p:spPr bwMode="auto">
          <a:xfrm>
            <a:off x="2132013" y="1928813"/>
            <a:ext cx="16494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System Power 48V</a:t>
            </a:r>
          </a:p>
        </p:txBody>
      </p:sp>
      <p:sp>
        <p:nvSpPr>
          <p:cNvPr id="8262" name="Rectangle 70"/>
          <p:cNvSpPr>
            <a:spLocks noChangeArrowheads="1"/>
          </p:cNvSpPr>
          <p:nvPr/>
        </p:nvSpPr>
        <p:spPr bwMode="auto">
          <a:xfrm>
            <a:off x="3241675" y="7612063"/>
            <a:ext cx="709613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63" name="Text Box 71"/>
          <p:cNvSpPr txBox="1">
            <a:spLocks noChangeArrowheads="1"/>
          </p:cNvSpPr>
          <p:nvPr/>
        </p:nvSpPr>
        <p:spPr bwMode="auto">
          <a:xfrm>
            <a:off x="3146425" y="7612063"/>
            <a:ext cx="7223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Stir</a:t>
            </a:r>
          </a:p>
          <a:p>
            <a:pPr algn="l" defTabSz="1217613" eaLnBrk="1" hangingPunct="1"/>
            <a:r>
              <a:rPr lang="en-US" sz="1300"/>
              <a:t> Pump</a:t>
            </a:r>
          </a:p>
        </p:txBody>
      </p:sp>
      <p:sp>
        <p:nvSpPr>
          <p:cNvPr id="8264" name="Line 72"/>
          <p:cNvSpPr>
            <a:spLocks noChangeShapeType="1"/>
          </p:cNvSpPr>
          <p:nvPr/>
        </p:nvSpPr>
        <p:spPr bwMode="auto">
          <a:xfrm>
            <a:off x="3756025" y="608965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65" name="Line 73"/>
          <p:cNvSpPr>
            <a:spLocks noChangeShapeType="1"/>
          </p:cNvSpPr>
          <p:nvPr/>
        </p:nvSpPr>
        <p:spPr bwMode="auto">
          <a:xfrm flipV="1">
            <a:off x="4364038" y="659765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66" name="Line 74"/>
          <p:cNvSpPr>
            <a:spLocks noChangeShapeType="1"/>
          </p:cNvSpPr>
          <p:nvPr/>
        </p:nvSpPr>
        <p:spPr bwMode="auto">
          <a:xfrm flipH="1">
            <a:off x="3756025" y="6597650"/>
            <a:ext cx="608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67" name="Rectangle 75"/>
          <p:cNvSpPr>
            <a:spLocks noChangeArrowheads="1"/>
          </p:cNvSpPr>
          <p:nvPr/>
        </p:nvSpPr>
        <p:spPr bwMode="auto">
          <a:xfrm>
            <a:off x="9134475" y="6923088"/>
            <a:ext cx="811213" cy="506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9236075" y="7002463"/>
            <a:ext cx="739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Valves</a:t>
            </a:r>
          </a:p>
        </p:txBody>
      </p:sp>
      <p:sp>
        <p:nvSpPr>
          <p:cNvPr id="8269" name="Line 77"/>
          <p:cNvSpPr>
            <a:spLocks noChangeShapeType="1"/>
          </p:cNvSpPr>
          <p:nvPr/>
        </p:nvSpPr>
        <p:spPr bwMode="auto">
          <a:xfrm>
            <a:off x="8728075" y="6089650"/>
            <a:ext cx="0" cy="1522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0" name="Rectangle 78"/>
          <p:cNvSpPr>
            <a:spLocks noChangeArrowheads="1"/>
          </p:cNvSpPr>
          <p:nvPr/>
        </p:nvSpPr>
        <p:spPr bwMode="auto">
          <a:xfrm>
            <a:off x="7910513" y="6900863"/>
            <a:ext cx="7096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71" name="Text Box 79"/>
          <p:cNvSpPr txBox="1">
            <a:spLocks noChangeArrowheads="1"/>
          </p:cNvSpPr>
          <p:nvPr/>
        </p:nvSpPr>
        <p:spPr bwMode="auto">
          <a:xfrm>
            <a:off x="7808913" y="6900863"/>
            <a:ext cx="906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8272" name="Line 80"/>
          <p:cNvSpPr>
            <a:spLocks noChangeShapeType="1"/>
          </p:cNvSpPr>
          <p:nvPr/>
        </p:nvSpPr>
        <p:spPr bwMode="auto">
          <a:xfrm>
            <a:off x="8626475" y="608965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3" name="Line 81"/>
          <p:cNvSpPr>
            <a:spLocks noChangeShapeType="1"/>
          </p:cNvSpPr>
          <p:nvPr/>
        </p:nvSpPr>
        <p:spPr bwMode="auto">
          <a:xfrm flipV="1">
            <a:off x="8120063" y="659765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4" name="Line 82"/>
          <p:cNvSpPr>
            <a:spLocks noChangeShapeType="1"/>
          </p:cNvSpPr>
          <p:nvPr/>
        </p:nvSpPr>
        <p:spPr bwMode="auto">
          <a:xfrm>
            <a:off x="8120063" y="6597650"/>
            <a:ext cx="506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5" name="Rectangle 83"/>
          <p:cNvSpPr>
            <a:spLocks noChangeArrowheads="1"/>
          </p:cNvSpPr>
          <p:nvPr/>
        </p:nvSpPr>
        <p:spPr bwMode="auto">
          <a:xfrm>
            <a:off x="8416925" y="7612063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76" name="Text Box 84"/>
          <p:cNvSpPr txBox="1">
            <a:spLocks noChangeArrowheads="1"/>
          </p:cNvSpPr>
          <p:nvPr/>
        </p:nvSpPr>
        <p:spPr bwMode="auto">
          <a:xfrm>
            <a:off x="8323263" y="7612063"/>
            <a:ext cx="7223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Stir</a:t>
            </a:r>
          </a:p>
          <a:p>
            <a:pPr algn="l" defTabSz="1217613" eaLnBrk="1" hangingPunct="1"/>
            <a:r>
              <a:rPr lang="en-US" sz="1300"/>
              <a:t> Pump</a:t>
            </a:r>
          </a:p>
        </p:txBody>
      </p:sp>
      <p:sp>
        <p:nvSpPr>
          <p:cNvPr id="8277" name="Line 85"/>
          <p:cNvSpPr>
            <a:spLocks noChangeShapeType="1"/>
          </p:cNvSpPr>
          <p:nvPr/>
        </p:nvSpPr>
        <p:spPr bwMode="auto">
          <a:xfrm>
            <a:off x="8931275" y="608965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8" name="Line 86"/>
          <p:cNvSpPr>
            <a:spLocks noChangeShapeType="1"/>
          </p:cNvSpPr>
          <p:nvPr/>
        </p:nvSpPr>
        <p:spPr bwMode="auto">
          <a:xfrm flipV="1">
            <a:off x="9540875" y="659765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9" name="Line 87"/>
          <p:cNvSpPr>
            <a:spLocks noChangeShapeType="1"/>
          </p:cNvSpPr>
          <p:nvPr/>
        </p:nvSpPr>
        <p:spPr bwMode="auto">
          <a:xfrm flipH="1">
            <a:off x="8931275" y="65976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80" name="Rectangle 88"/>
          <p:cNvSpPr>
            <a:spLocks noChangeArrowheads="1"/>
          </p:cNvSpPr>
          <p:nvPr/>
        </p:nvSpPr>
        <p:spPr bwMode="auto">
          <a:xfrm>
            <a:off x="11260138" y="7612063"/>
            <a:ext cx="709612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81" name="Text Box 89"/>
          <p:cNvSpPr txBox="1">
            <a:spLocks noChangeArrowheads="1"/>
          </p:cNvSpPr>
          <p:nvPr/>
        </p:nvSpPr>
        <p:spPr bwMode="auto">
          <a:xfrm>
            <a:off x="11164888" y="7612063"/>
            <a:ext cx="9159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Wand</a:t>
            </a:r>
          </a:p>
          <a:p>
            <a:pPr algn="l" defTabSz="1217613" eaLnBrk="1" hangingPunct="1"/>
            <a:r>
              <a:rPr lang="en-US" sz="1300"/>
              <a:t> Pump,</a:t>
            </a:r>
          </a:p>
          <a:p>
            <a:pPr algn="l" defTabSz="1217613" eaLnBrk="1" hangingPunct="1"/>
            <a:r>
              <a:rPr lang="en-US" sz="1300"/>
              <a:t>Cap and,</a:t>
            </a:r>
          </a:p>
          <a:p>
            <a:pPr algn="l" defTabSz="1217613" eaLnBrk="1" hangingPunct="1"/>
            <a:r>
              <a:rPr lang="en-US" sz="1300"/>
              <a:t>Manifold</a:t>
            </a:r>
          </a:p>
        </p:txBody>
      </p:sp>
      <p:sp>
        <p:nvSpPr>
          <p:cNvPr id="8282" name="Line 90"/>
          <p:cNvSpPr>
            <a:spLocks noChangeShapeType="1"/>
          </p:cNvSpPr>
          <p:nvPr/>
        </p:nvSpPr>
        <p:spPr bwMode="auto">
          <a:xfrm>
            <a:off x="9134475" y="5784850"/>
            <a:ext cx="2435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83" name="Line 91"/>
          <p:cNvSpPr>
            <a:spLocks noChangeShapeType="1"/>
          </p:cNvSpPr>
          <p:nvPr/>
        </p:nvSpPr>
        <p:spPr bwMode="auto">
          <a:xfrm>
            <a:off x="11569700" y="5784850"/>
            <a:ext cx="0" cy="182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68300"/>
            <a:ext cx="10964863" cy="946150"/>
          </a:xfrm>
        </p:spPr>
        <p:txBody>
          <a:bodyPr lIns="119854" tIns="62324" rIns="119854" bIns="62324">
            <a:spAutoFit/>
          </a:bodyPr>
          <a:lstStyle/>
          <a:p>
            <a:pPr defTabSz="609600" eaLnBrk="1" hangingPunct="1">
              <a:tabLst>
                <a:tab pos="0" algn="l"/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78463" algn="l"/>
                <a:tab pos="6089650" algn="l"/>
                <a:tab pos="6696075" algn="l"/>
                <a:tab pos="7305675" algn="l"/>
                <a:tab pos="7916863" algn="l"/>
                <a:tab pos="8523288" algn="l"/>
                <a:tab pos="9134475" algn="l"/>
                <a:tab pos="9740900" algn="l"/>
                <a:tab pos="10350500" algn="l"/>
                <a:tab pos="10961688" algn="l"/>
                <a:tab pos="11568113" algn="l"/>
                <a:tab pos="12176125" algn="l"/>
              </a:tabLst>
            </a:pPr>
            <a:r>
              <a:rPr lang="en-GB" smtClean="0"/>
              <a:t>4Km Deep Water Sampler</a:t>
            </a:r>
            <a:br>
              <a:rPr lang="en-GB" smtClean="0"/>
            </a:br>
            <a:r>
              <a:rPr lang="en-GB" smtClean="0"/>
              <a:t>Initialization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2413"/>
            <a:ext cx="10960100" cy="7464425"/>
          </a:xfrm>
        </p:spPr>
        <p:txBody>
          <a:bodyPr lIns="119854" tIns="62324" rIns="119854" bIns="62324">
            <a:spAutoFit/>
          </a:bodyPr>
          <a:lstStyle/>
          <a:p>
            <a:pPr marL="452438" indent="-4524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3200" smtClean="0"/>
              <a:t>Power up to dive-safe state with no knowledge of history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3200" smtClean="0"/>
              <a:t>To open water bags and oil reservoir to sea: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AutoNum type="arabicPeriod"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100" smtClean="0"/>
              <a:t>Isolate ESP core: SRV to Close, REV to Close, TSV to Close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AutoNum type="arabicPeriod"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100" smtClean="0"/>
              <a:t>Equalize oil pressure between cans: Open SOV to Free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AutoNum type="arabicPeriod"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100" smtClean="0"/>
              <a:t>Equalize water pressure between bags: Open REV to SAX (Exclude Exhaust)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AutoNum type="arabicPeriod"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100" smtClean="0"/>
              <a:t>Gradually equalize oil with oil reservoir (sea): Open FOV to RO 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AutoNum type="arabicPeriod"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100" smtClean="0"/>
              <a:t>Finish equalizing oil with oil reservoir (sea): Open FOV to Free 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AutoNum type="arabicPeriod"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100" smtClean="0"/>
              <a:t>Equalize bags with sea: Open Wand to Sea, TSV to SAX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3200" smtClean="0"/>
              <a:t>Timeouts waiting for pressure to equalize imply:</a:t>
            </a:r>
          </a:p>
          <a:p>
            <a:pPr marL="985838" lvl="1" indent="-3762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Blockage, valve (actuator) failure, or leaks</a:t>
            </a:r>
          </a:p>
          <a:p>
            <a:pPr marL="985838" lvl="1" indent="-3762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Won't be very sensitive in practice because sensor offset varies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3200" smtClean="0"/>
              <a:t>Only after equalized can PSI sensors' relative offsets be computed</a:t>
            </a:r>
          </a:p>
          <a:p>
            <a:pPr marL="985838" lvl="1" indent="-376238" defTabSz="609600" eaLnBrk="1" hangingPunct="1">
              <a:lnSpc>
                <a:spcPct val="80000"/>
              </a:lnSpc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Their absolute offsets can be corrected by CTD if it's available</a:t>
            </a:r>
          </a:p>
          <a:p>
            <a:pPr marL="452438" indent="-452438" defTabSz="609600" eaLnBrk="1" hangingPunct="1">
              <a:lnSpc>
                <a:spcPct val="80000"/>
              </a:lnSpc>
              <a:spcBef>
                <a:spcPts val="375"/>
              </a:spcBef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3200" smtClean="0"/>
              <a:t>Pressure relief valves between both cans and oil reservoir</a:t>
            </a:r>
          </a:p>
          <a:p>
            <a:pPr marL="985838" lvl="1" indent="-376238" defTabSz="609600" eaLnBrk="1" hangingPunct="1">
              <a:lnSpc>
                <a:spcPct val="80000"/>
              </a:lnSpc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Ensure that water is not expelled under pressure on deck</a:t>
            </a:r>
          </a:p>
          <a:p>
            <a:pPr marL="985838" lvl="1" indent="-376238" defTabSz="609600" eaLnBrk="1" hangingPunct="1">
              <a:lnSpc>
                <a:spcPct val="80000"/>
              </a:lnSpc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r>
              <a:rPr lang="en-GB" sz="2700" smtClean="0"/>
              <a:t>Avoids stretching bolts if DWSM raised while powered off</a:t>
            </a:r>
          </a:p>
          <a:p>
            <a:pPr marL="985838" lvl="1" indent="-376238" defTabSz="609600" eaLnBrk="1" hangingPunct="1">
              <a:lnSpc>
                <a:spcPct val="80000"/>
              </a:lnSpc>
              <a:buFontTx/>
              <a:buNone/>
              <a:tabLst>
                <a:tab pos="604838" algn="l"/>
                <a:tab pos="1214438" algn="l"/>
                <a:tab pos="1822450" algn="l"/>
                <a:tab pos="2432050" algn="l"/>
                <a:tab pos="3040063" algn="l"/>
                <a:tab pos="3649663" algn="l"/>
                <a:tab pos="4256088" algn="l"/>
                <a:tab pos="4867275" algn="l"/>
                <a:tab pos="5476875" algn="l"/>
                <a:tab pos="6083300" algn="l"/>
                <a:tab pos="6694488" algn="l"/>
                <a:tab pos="7300913" algn="l"/>
                <a:tab pos="7910513" algn="l"/>
                <a:tab pos="8521700" algn="l"/>
                <a:tab pos="9128125" algn="l"/>
                <a:tab pos="9739313" algn="l"/>
                <a:tab pos="10345738" algn="l"/>
                <a:tab pos="10955338" algn="l"/>
                <a:tab pos="11563350" algn="l"/>
                <a:tab pos="12172950" algn="l"/>
              </a:tabLst>
            </a:pPr>
            <a:endParaRPr lang="en-GB" sz="27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176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176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4204</TotalTime>
  <Words>799</Words>
  <Application>Microsoft Office PowerPoint</Application>
  <PresentationFormat>Ledger Paper (11x17 in)</PresentationFormat>
  <Paragraphs>267</Paragraphs>
  <Slides>10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Default Design</vt:lpstr>
      <vt:lpstr>Worksheet</vt:lpstr>
      <vt:lpstr>4km DWSM Operation</vt:lpstr>
      <vt:lpstr>Mechanical Systems Simple Operating Theory</vt:lpstr>
      <vt:lpstr>Slide 3</vt:lpstr>
      <vt:lpstr>Slide 4</vt:lpstr>
      <vt:lpstr>Slide 5</vt:lpstr>
      <vt:lpstr>Mechanical Systems Simple Operating Theory</vt:lpstr>
      <vt:lpstr>Slide 7</vt:lpstr>
      <vt:lpstr>Slide 8</vt:lpstr>
      <vt:lpstr>4Km Deep Water Sampler Initialization</vt:lpstr>
      <vt:lpstr>4Km Deep Water Sampler Predive preparation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pargett</cp:lastModifiedBy>
  <cp:revision>105</cp:revision>
  <cp:lastPrinted>1601-01-01T00:00:00Z</cp:lastPrinted>
  <dcterms:created xsi:type="dcterms:W3CDTF">1601-01-01T00:00:00Z</dcterms:created>
  <dcterms:modified xsi:type="dcterms:W3CDTF">2011-02-14T18:59:01Z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