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-2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24325-966B-44B5-9086-977CD9C245F2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C0066-A3F7-4F33-AF4A-1C5B506438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1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14D00-B2D7-41F8-9C2B-997D3573BDD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7086600" y="1371600"/>
            <a:ext cx="1169923" cy="1152261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>
            <a:off x="3810000" y="304800"/>
            <a:ext cx="2149960" cy="369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4" tIns="45706" rIns="91414" bIns="45706">
            <a:spAutoFit/>
          </a:bodyPr>
          <a:lstStyle/>
          <a:p>
            <a:pPr defTabSz="914062"/>
            <a:r>
              <a:rPr lang="en-US" dirty="0" smtClean="0"/>
              <a:t>J de F Wand</a:t>
            </a:r>
            <a:r>
              <a:rPr lang="en-US" dirty="0"/>
              <a:t> </a:t>
            </a:r>
            <a:r>
              <a:rPr lang="en-US" dirty="0" smtClean="0"/>
              <a:t>Diagram</a:t>
            </a:r>
            <a:endParaRPr lang="en-US" dirty="0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>
            <a:off x="6519815" y="1892903"/>
            <a:ext cx="503185" cy="16079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 rot="5400000">
            <a:off x="1981200" y="383842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H="1" flipV="1">
            <a:off x="6792859" y="1237593"/>
            <a:ext cx="193190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5351" name="Text Box 460"/>
          <p:cNvSpPr txBox="1">
            <a:spLocks noChangeArrowheads="1"/>
          </p:cNvSpPr>
          <p:nvPr/>
        </p:nvSpPr>
        <p:spPr bwMode="auto">
          <a:xfrm>
            <a:off x="1443438" y="5349882"/>
            <a:ext cx="907010" cy="4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6" rIns="91414" bIns="45706">
            <a:spAutoFit/>
          </a:bodyPr>
          <a:lstStyle/>
          <a:p>
            <a:pPr defTabSz="914062"/>
            <a:r>
              <a:rPr lang="en-US" sz="1000" dirty="0" smtClean="0"/>
              <a:t>Sample</a:t>
            </a:r>
          </a:p>
          <a:p>
            <a:pPr defTabSz="914062"/>
            <a:r>
              <a:rPr lang="en-US" sz="1000" dirty="0" smtClean="0"/>
              <a:t>Point </a:t>
            </a:r>
            <a:r>
              <a:rPr lang="en-US" sz="1000" dirty="0"/>
              <a:t>B</a:t>
            </a:r>
          </a:p>
        </p:txBody>
      </p:sp>
      <p:sp>
        <p:nvSpPr>
          <p:cNvPr id="5398" name="Oval 656"/>
          <p:cNvSpPr>
            <a:spLocks noChangeArrowheads="1"/>
          </p:cNvSpPr>
          <p:nvPr/>
        </p:nvSpPr>
        <p:spPr bwMode="auto">
          <a:xfrm rot="5400000">
            <a:off x="1496150" y="5209450"/>
            <a:ext cx="431456" cy="680556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464" name="Freeform 290"/>
          <p:cNvSpPr>
            <a:spLocks/>
          </p:cNvSpPr>
          <p:nvPr/>
        </p:nvSpPr>
        <p:spPr bwMode="auto">
          <a:xfrm rot="10800000" flipH="1" flipV="1">
            <a:off x="6599670" y="2053695"/>
            <a:ext cx="193190" cy="68955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5" name="Freeform 290"/>
          <p:cNvSpPr>
            <a:spLocks/>
          </p:cNvSpPr>
          <p:nvPr/>
        </p:nvSpPr>
        <p:spPr bwMode="auto">
          <a:xfrm rot="10800000" flipV="1">
            <a:off x="6791776" y="2053696"/>
            <a:ext cx="194273" cy="689551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6" name="Freeform 290"/>
          <p:cNvSpPr>
            <a:spLocks/>
          </p:cNvSpPr>
          <p:nvPr/>
        </p:nvSpPr>
        <p:spPr bwMode="auto">
          <a:xfrm flipV="1">
            <a:off x="6599670" y="1237593"/>
            <a:ext cx="193191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7" name="Rectangle 183"/>
          <p:cNvSpPr>
            <a:spLocks noChangeArrowheads="1"/>
          </p:cNvSpPr>
          <p:nvPr/>
        </p:nvSpPr>
        <p:spPr bwMode="auto">
          <a:xfrm>
            <a:off x="5968198" y="1892903"/>
            <a:ext cx="503185" cy="16079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468" name="Freeform 290"/>
          <p:cNvSpPr>
            <a:spLocks/>
          </p:cNvSpPr>
          <p:nvPr/>
        </p:nvSpPr>
        <p:spPr bwMode="auto">
          <a:xfrm flipH="1" flipV="1">
            <a:off x="6241241" y="1237593"/>
            <a:ext cx="193190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9" name="Freeform 290"/>
          <p:cNvSpPr>
            <a:spLocks/>
          </p:cNvSpPr>
          <p:nvPr/>
        </p:nvSpPr>
        <p:spPr bwMode="auto">
          <a:xfrm rot="10800000" flipH="1" flipV="1">
            <a:off x="6048053" y="2053695"/>
            <a:ext cx="193190" cy="68955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70" name="Freeform 290"/>
          <p:cNvSpPr>
            <a:spLocks/>
          </p:cNvSpPr>
          <p:nvPr/>
        </p:nvSpPr>
        <p:spPr bwMode="auto">
          <a:xfrm rot="10800000" flipV="1">
            <a:off x="6240159" y="2053696"/>
            <a:ext cx="194273" cy="689551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71" name="Freeform 290"/>
          <p:cNvSpPr>
            <a:spLocks/>
          </p:cNvSpPr>
          <p:nvPr/>
        </p:nvSpPr>
        <p:spPr bwMode="auto">
          <a:xfrm flipV="1">
            <a:off x="6048052" y="1237593"/>
            <a:ext cx="193191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78" name="Rectangle 477"/>
          <p:cNvSpPr/>
          <p:nvPr/>
        </p:nvSpPr>
        <p:spPr bwMode="auto">
          <a:xfrm>
            <a:off x="6374998" y="3429000"/>
            <a:ext cx="479347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79" name="TextBox 478"/>
          <p:cNvSpPr txBox="1"/>
          <p:nvPr/>
        </p:nvSpPr>
        <p:spPr>
          <a:xfrm>
            <a:off x="6392348" y="3625932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ISMS</a:t>
            </a:r>
          </a:p>
        </p:txBody>
      </p:sp>
      <p:sp>
        <p:nvSpPr>
          <p:cNvPr id="480" name="Rectangle 479"/>
          <p:cNvSpPr/>
          <p:nvPr/>
        </p:nvSpPr>
        <p:spPr bwMode="auto">
          <a:xfrm>
            <a:off x="6934200" y="3429000"/>
            <a:ext cx="479347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6925748" y="3625932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ISUS</a:t>
            </a:r>
          </a:p>
        </p:txBody>
      </p:sp>
      <p:sp>
        <p:nvSpPr>
          <p:cNvPr id="482" name="Rectangle 481"/>
          <p:cNvSpPr/>
          <p:nvPr/>
        </p:nvSpPr>
        <p:spPr bwMode="auto">
          <a:xfrm>
            <a:off x="7493400" y="3429000"/>
            <a:ext cx="479347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83" name="TextBox 482"/>
          <p:cNvSpPr txBox="1"/>
          <p:nvPr/>
        </p:nvSpPr>
        <p:spPr>
          <a:xfrm>
            <a:off x="7535348" y="3625932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CTD</a:t>
            </a:r>
          </a:p>
        </p:txBody>
      </p:sp>
      <p:sp>
        <p:nvSpPr>
          <p:cNvPr id="484" name="Line 260"/>
          <p:cNvSpPr>
            <a:spLocks noChangeShapeType="1"/>
          </p:cNvSpPr>
          <p:nvPr/>
        </p:nvSpPr>
        <p:spPr bwMode="auto">
          <a:xfrm flipV="1">
            <a:off x="4419600" y="4648200"/>
            <a:ext cx="6096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85" name="Line 260"/>
          <p:cNvSpPr>
            <a:spLocks noChangeShapeType="1"/>
          </p:cNvSpPr>
          <p:nvPr/>
        </p:nvSpPr>
        <p:spPr bwMode="auto">
          <a:xfrm>
            <a:off x="1676400" y="4648200"/>
            <a:ext cx="2209800" cy="0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16" name="Line 251"/>
          <p:cNvSpPr>
            <a:spLocks noChangeShapeType="1"/>
          </p:cNvSpPr>
          <p:nvPr/>
        </p:nvSpPr>
        <p:spPr bwMode="auto">
          <a:xfrm>
            <a:off x="5921715" y="1938691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17" name="Text Box 460"/>
          <p:cNvSpPr txBox="1">
            <a:spLocks noChangeArrowheads="1"/>
          </p:cNvSpPr>
          <p:nvPr/>
        </p:nvSpPr>
        <p:spPr bwMode="auto">
          <a:xfrm>
            <a:off x="4020531" y="2746721"/>
            <a:ext cx="907010" cy="4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6" rIns="91414" bIns="45706">
            <a:spAutoFit/>
          </a:bodyPr>
          <a:lstStyle/>
          <a:p>
            <a:pPr defTabSz="914062"/>
            <a:r>
              <a:rPr lang="en-US" sz="1000" dirty="0" smtClean="0"/>
              <a:t>Sample</a:t>
            </a:r>
          </a:p>
          <a:p>
            <a:pPr defTabSz="914062"/>
            <a:r>
              <a:rPr lang="en-US" sz="1000" dirty="0" smtClean="0"/>
              <a:t>Point </a:t>
            </a:r>
            <a:r>
              <a:rPr lang="en-US" sz="1000" dirty="0"/>
              <a:t>A</a:t>
            </a:r>
          </a:p>
        </p:txBody>
      </p:sp>
      <p:sp>
        <p:nvSpPr>
          <p:cNvPr id="118" name="Oval 656"/>
          <p:cNvSpPr>
            <a:spLocks noChangeArrowheads="1"/>
          </p:cNvSpPr>
          <p:nvPr/>
        </p:nvSpPr>
        <p:spPr bwMode="auto">
          <a:xfrm rot="5400000">
            <a:off x="4086950" y="2618650"/>
            <a:ext cx="431456" cy="680556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22" name="Line 669"/>
          <p:cNvSpPr>
            <a:spLocks noChangeShapeType="1"/>
          </p:cNvSpPr>
          <p:nvPr/>
        </p:nvSpPr>
        <p:spPr bwMode="auto">
          <a:xfrm flipV="1">
            <a:off x="7772400" y="4495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23" name="Line 667"/>
          <p:cNvSpPr>
            <a:spLocks noChangeShapeType="1"/>
          </p:cNvSpPr>
          <p:nvPr/>
        </p:nvSpPr>
        <p:spPr bwMode="auto">
          <a:xfrm flipV="1">
            <a:off x="4495800" y="4952998"/>
            <a:ext cx="1676400" cy="1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1" name="Line 260"/>
          <p:cNvSpPr>
            <a:spLocks noChangeShapeType="1"/>
          </p:cNvSpPr>
          <p:nvPr/>
        </p:nvSpPr>
        <p:spPr bwMode="auto">
          <a:xfrm>
            <a:off x="5867400" y="2209800"/>
            <a:ext cx="265723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64" name="Line 667"/>
          <p:cNvSpPr>
            <a:spLocks noChangeShapeType="1"/>
          </p:cNvSpPr>
          <p:nvPr/>
        </p:nvSpPr>
        <p:spPr bwMode="auto">
          <a:xfrm flipV="1">
            <a:off x="4800600" y="1524000"/>
            <a:ext cx="1295400" cy="1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5" name="Line 667"/>
          <p:cNvSpPr>
            <a:spLocks noChangeShapeType="1"/>
          </p:cNvSpPr>
          <p:nvPr/>
        </p:nvSpPr>
        <p:spPr bwMode="auto">
          <a:xfrm>
            <a:off x="5029200" y="1752600"/>
            <a:ext cx="1066800" cy="1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78" name="Line 260"/>
          <p:cNvSpPr>
            <a:spLocks noChangeShapeType="1"/>
          </p:cNvSpPr>
          <p:nvPr/>
        </p:nvSpPr>
        <p:spPr bwMode="auto">
          <a:xfrm>
            <a:off x="1676400" y="4648200"/>
            <a:ext cx="0" cy="762000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86" name="TextBox 185"/>
          <p:cNvSpPr txBox="1"/>
          <p:nvPr/>
        </p:nvSpPr>
        <p:spPr>
          <a:xfrm rot="16200000">
            <a:off x="5924965" y="1470121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DWSM</a:t>
            </a:r>
          </a:p>
        </p:txBody>
      </p:sp>
      <p:sp>
        <p:nvSpPr>
          <p:cNvPr id="188" name="Rectangle 187"/>
          <p:cNvSpPr/>
          <p:nvPr/>
        </p:nvSpPr>
        <p:spPr bwMode="auto">
          <a:xfrm>
            <a:off x="7456238" y="1505718"/>
            <a:ext cx="479347" cy="865945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7514323" y="1734642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ESP</a:t>
            </a:r>
          </a:p>
        </p:txBody>
      </p:sp>
      <p:cxnSp>
        <p:nvCxnSpPr>
          <p:cNvPr id="212" name="Curved Connector 211"/>
          <p:cNvCxnSpPr/>
          <p:nvPr/>
        </p:nvCxnSpPr>
        <p:spPr bwMode="auto">
          <a:xfrm flipV="1">
            <a:off x="685800" y="5181600"/>
            <a:ext cx="831021" cy="10726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Curved Connector 212"/>
          <p:cNvCxnSpPr/>
          <p:nvPr/>
        </p:nvCxnSpPr>
        <p:spPr bwMode="auto">
          <a:xfrm rot="10800000">
            <a:off x="1905000" y="5181600"/>
            <a:ext cx="843842" cy="1072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24" name="Text Box 632"/>
          <p:cNvSpPr txBox="1">
            <a:spLocks noChangeArrowheads="1"/>
          </p:cNvSpPr>
          <p:nvPr/>
        </p:nvSpPr>
        <p:spPr bwMode="auto">
          <a:xfrm>
            <a:off x="533400" y="4648200"/>
            <a:ext cx="457200" cy="24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000" dirty="0"/>
              <a:t>Vent</a:t>
            </a:r>
          </a:p>
        </p:txBody>
      </p:sp>
      <p:cxnSp>
        <p:nvCxnSpPr>
          <p:cNvPr id="226" name="Straight Arrow Connector 225"/>
          <p:cNvCxnSpPr>
            <a:stCxn id="224" idx="3"/>
          </p:cNvCxnSpPr>
          <p:nvPr/>
        </p:nvCxnSpPr>
        <p:spPr bwMode="auto">
          <a:xfrm>
            <a:off x="990600" y="4771297"/>
            <a:ext cx="457200" cy="410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92" name="Group 448"/>
          <p:cNvGrpSpPr>
            <a:grpSpLocks/>
          </p:cNvGrpSpPr>
          <p:nvPr/>
        </p:nvGrpSpPr>
        <p:grpSpPr bwMode="auto">
          <a:xfrm rot="10800000" flipH="1">
            <a:off x="4876800" y="3505200"/>
            <a:ext cx="457200" cy="304800"/>
            <a:chOff x="1056" y="2160"/>
            <a:chExt cx="144" cy="96"/>
          </a:xfrm>
        </p:grpSpPr>
        <p:sp>
          <p:nvSpPr>
            <p:cNvPr id="93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5" name="Rectangle 114"/>
          <p:cNvSpPr/>
          <p:nvPr/>
        </p:nvSpPr>
        <p:spPr>
          <a:xfrm>
            <a:off x="5334000" y="3505200"/>
            <a:ext cx="228600" cy="1524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0" name="Straight Arrow Connector 119"/>
          <p:cNvCxnSpPr>
            <a:stCxn id="115" idx="1"/>
            <a:endCxn id="115" idx="3"/>
          </p:cNvCxnSpPr>
          <p:nvPr/>
        </p:nvCxnSpPr>
        <p:spPr>
          <a:xfrm rot="10800000" flipH="1">
            <a:off x="5334000" y="35814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Pentagon 126"/>
          <p:cNvSpPr/>
          <p:nvPr/>
        </p:nvSpPr>
        <p:spPr>
          <a:xfrm rot="5400000">
            <a:off x="4876800" y="3200400"/>
            <a:ext cx="304800" cy="304800"/>
          </a:xfrm>
          <a:prstGeom prst="homePlat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8" name="Line 260"/>
          <p:cNvSpPr>
            <a:spLocks noChangeShapeType="1"/>
          </p:cNvSpPr>
          <p:nvPr/>
        </p:nvSpPr>
        <p:spPr bwMode="auto">
          <a:xfrm flipV="1">
            <a:off x="5029200" y="3657600"/>
            <a:ext cx="0" cy="9906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30" name="Line 260"/>
          <p:cNvSpPr>
            <a:spLocks noChangeShapeType="1"/>
          </p:cNvSpPr>
          <p:nvPr/>
        </p:nvSpPr>
        <p:spPr bwMode="auto">
          <a:xfrm flipV="1">
            <a:off x="5562600" y="3581400"/>
            <a:ext cx="2286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grpSp>
        <p:nvGrpSpPr>
          <p:cNvPr id="131" name="Group 448"/>
          <p:cNvGrpSpPr>
            <a:grpSpLocks/>
          </p:cNvGrpSpPr>
          <p:nvPr/>
        </p:nvGrpSpPr>
        <p:grpSpPr bwMode="auto">
          <a:xfrm rot="10800000" flipH="1">
            <a:off x="4648200" y="2819400"/>
            <a:ext cx="457200" cy="304800"/>
            <a:chOff x="1056" y="2160"/>
            <a:chExt cx="144" cy="96"/>
          </a:xfrm>
        </p:grpSpPr>
        <p:sp>
          <p:nvSpPr>
            <p:cNvPr id="137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" name="Rectangle 143"/>
          <p:cNvSpPr/>
          <p:nvPr/>
        </p:nvSpPr>
        <p:spPr>
          <a:xfrm>
            <a:off x="5105400" y="2819400"/>
            <a:ext cx="228600" cy="1524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5" name="Straight Arrow Connector 144"/>
          <p:cNvCxnSpPr>
            <a:stCxn id="144" idx="1"/>
            <a:endCxn id="144" idx="3"/>
          </p:cNvCxnSpPr>
          <p:nvPr/>
        </p:nvCxnSpPr>
        <p:spPr>
          <a:xfrm rot="10800000" flipH="1">
            <a:off x="5105400" y="2895600"/>
            <a:ext cx="228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Pentagon 145"/>
          <p:cNvSpPr/>
          <p:nvPr/>
        </p:nvSpPr>
        <p:spPr>
          <a:xfrm rot="5400000">
            <a:off x="4648200" y="2514600"/>
            <a:ext cx="304800" cy="304800"/>
          </a:xfrm>
          <a:prstGeom prst="homePlate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7" name="Line 260"/>
          <p:cNvSpPr>
            <a:spLocks noChangeShapeType="1"/>
          </p:cNvSpPr>
          <p:nvPr/>
        </p:nvSpPr>
        <p:spPr bwMode="auto">
          <a:xfrm flipV="1">
            <a:off x="4495800" y="2971800"/>
            <a:ext cx="332222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58" name="Line 260"/>
          <p:cNvSpPr>
            <a:spLocks noChangeShapeType="1"/>
          </p:cNvSpPr>
          <p:nvPr/>
        </p:nvSpPr>
        <p:spPr bwMode="auto">
          <a:xfrm flipV="1">
            <a:off x="5334000" y="2895600"/>
            <a:ext cx="381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63" name="Line 669"/>
          <p:cNvSpPr>
            <a:spLocks noChangeShapeType="1"/>
          </p:cNvSpPr>
          <p:nvPr/>
        </p:nvSpPr>
        <p:spPr bwMode="auto">
          <a:xfrm flipV="1">
            <a:off x="4800600" y="1524000"/>
            <a:ext cx="0" cy="1000426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7" name="Line 669"/>
          <p:cNvSpPr>
            <a:spLocks noChangeShapeType="1"/>
          </p:cNvSpPr>
          <p:nvPr/>
        </p:nvSpPr>
        <p:spPr bwMode="auto">
          <a:xfrm flipV="1">
            <a:off x="5029200" y="1752600"/>
            <a:ext cx="0" cy="1457626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8" name="Line 260"/>
          <p:cNvSpPr>
            <a:spLocks noChangeShapeType="1"/>
          </p:cNvSpPr>
          <p:nvPr/>
        </p:nvSpPr>
        <p:spPr bwMode="auto">
          <a:xfrm>
            <a:off x="5867400" y="2209800"/>
            <a:ext cx="0" cy="13716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69" name="Line 260"/>
          <p:cNvSpPr>
            <a:spLocks noChangeShapeType="1"/>
          </p:cNvSpPr>
          <p:nvPr/>
        </p:nvSpPr>
        <p:spPr bwMode="auto">
          <a:xfrm flipV="1">
            <a:off x="5791200" y="3581400"/>
            <a:ext cx="2286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71" name="Line 260"/>
          <p:cNvSpPr>
            <a:spLocks noChangeShapeType="1"/>
          </p:cNvSpPr>
          <p:nvPr/>
        </p:nvSpPr>
        <p:spPr bwMode="auto">
          <a:xfrm>
            <a:off x="5715000" y="2895600"/>
            <a:ext cx="0" cy="6858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3048000" y="4800600"/>
            <a:ext cx="381000" cy="3048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Pentagon 192"/>
          <p:cNvSpPr/>
          <p:nvPr/>
        </p:nvSpPr>
        <p:spPr>
          <a:xfrm>
            <a:off x="3657600" y="4876800"/>
            <a:ext cx="152400" cy="152400"/>
          </a:xfrm>
          <a:prstGeom prst="homePlat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Pentagon 194"/>
          <p:cNvSpPr/>
          <p:nvPr/>
        </p:nvSpPr>
        <p:spPr>
          <a:xfrm flipH="1">
            <a:off x="6172200" y="4876800"/>
            <a:ext cx="152400" cy="152400"/>
          </a:xfrm>
          <a:prstGeom prst="homePlat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/>
          <p:cNvSpPr/>
          <p:nvPr/>
        </p:nvSpPr>
        <p:spPr>
          <a:xfrm>
            <a:off x="6553200" y="4800600"/>
            <a:ext cx="457200" cy="3048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/>
          <p:cNvSpPr/>
          <p:nvPr/>
        </p:nvSpPr>
        <p:spPr>
          <a:xfrm>
            <a:off x="6400800" y="4876800"/>
            <a:ext cx="152400" cy="152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/>
          <p:cNvSpPr/>
          <p:nvPr/>
        </p:nvSpPr>
        <p:spPr>
          <a:xfrm>
            <a:off x="7010400" y="4876800"/>
            <a:ext cx="152400" cy="152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Line 667"/>
          <p:cNvSpPr>
            <a:spLocks noChangeShapeType="1"/>
          </p:cNvSpPr>
          <p:nvPr/>
        </p:nvSpPr>
        <p:spPr bwMode="auto">
          <a:xfrm>
            <a:off x="7391400" y="49530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203" name="Pentagon 202"/>
          <p:cNvSpPr/>
          <p:nvPr/>
        </p:nvSpPr>
        <p:spPr>
          <a:xfrm>
            <a:off x="7239000" y="4876800"/>
            <a:ext cx="152400" cy="152400"/>
          </a:xfrm>
          <a:prstGeom prst="homePlat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Pentagon 203"/>
          <p:cNvSpPr/>
          <p:nvPr/>
        </p:nvSpPr>
        <p:spPr>
          <a:xfrm rot="16200000" flipH="1">
            <a:off x="7696200" y="4343400"/>
            <a:ext cx="152400" cy="152400"/>
          </a:xfrm>
          <a:prstGeom prst="homePlat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/>
          <p:cNvSpPr/>
          <p:nvPr/>
        </p:nvSpPr>
        <p:spPr>
          <a:xfrm>
            <a:off x="3429000" y="4876800"/>
            <a:ext cx="152400" cy="152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/>
          <p:cNvSpPr/>
          <p:nvPr/>
        </p:nvSpPr>
        <p:spPr>
          <a:xfrm>
            <a:off x="1752600" y="4876800"/>
            <a:ext cx="152400" cy="152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Line 260"/>
          <p:cNvSpPr>
            <a:spLocks noChangeShapeType="1"/>
          </p:cNvSpPr>
          <p:nvPr/>
        </p:nvSpPr>
        <p:spPr bwMode="auto">
          <a:xfrm>
            <a:off x="1905000" y="4953000"/>
            <a:ext cx="990600" cy="0"/>
          </a:xfrm>
          <a:prstGeom prst="line">
            <a:avLst/>
          </a:prstGeom>
          <a:noFill/>
          <a:ln w="50800" cmpd="dbl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11" name="Line 260"/>
          <p:cNvSpPr>
            <a:spLocks noChangeShapeType="1"/>
          </p:cNvSpPr>
          <p:nvPr/>
        </p:nvSpPr>
        <p:spPr bwMode="auto">
          <a:xfrm>
            <a:off x="1828800" y="5029200"/>
            <a:ext cx="0" cy="304800"/>
          </a:xfrm>
          <a:prstGeom prst="line">
            <a:avLst/>
          </a:prstGeom>
          <a:noFill/>
          <a:ln w="50800" cmpd="dbl">
            <a:solidFill>
              <a:schemeClr val="tx1"/>
            </a:solidFill>
            <a:bevel/>
            <a:headEnd/>
            <a:tailEnd type="oval" w="sm" len="sm"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15" name="Rectangle 214"/>
          <p:cNvSpPr/>
          <p:nvPr/>
        </p:nvSpPr>
        <p:spPr>
          <a:xfrm>
            <a:off x="2895600" y="4876800"/>
            <a:ext cx="152400" cy="152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Line 260"/>
          <p:cNvSpPr>
            <a:spLocks noChangeShapeType="1"/>
          </p:cNvSpPr>
          <p:nvPr/>
        </p:nvSpPr>
        <p:spPr bwMode="auto">
          <a:xfrm>
            <a:off x="3429000" y="4343400"/>
            <a:ext cx="0" cy="914400"/>
          </a:xfrm>
          <a:prstGeom prst="line">
            <a:avLst/>
          </a:prstGeom>
          <a:noFill/>
          <a:ln w="38100" cmpd="sng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32" name="Line 260"/>
          <p:cNvSpPr>
            <a:spLocks noChangeShapeType="1"/>
          </p:cNvSpPr>
          <p:nvPr/>
        </p:nvSpPr>
        <p:spPr bwMode="auto">
          <a:xfrm flipH="1">
            <a:off x="3276600" y="4343400"/>
            <a:ext cx="304800" cy="0"/>
          </a:xfrm>
          <a:prstGeom prst="line">
            <a:avLst/>
          </a:prstGeom>
          <a:noFill/>
          <a:ln w="38100" cmpd="sng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33" name="Flowchart: Magnetic Disk 232"/>
          <p:cNvSpPr/>
          <p:nvPr/>
        </p:nvSpPr>
        <p:spPr>
          <a:xfrm>
            <a:off x="3124200" y="5181600"/>
            <a:ext cx="609600" cy="228600"/>
          </a:xfrm>
          <a:prstGeom prst="flowChartMagneticDisk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4" name="Straight Connector 263"/>
          <p:cNvCxnSpPr/>
          <p:nvPr/>
        </p:nvCxnSpPr>
        <p:spPr>
          <a:xfrm rot="16200000" flipH="1">
            <a:off x="3962400" y="4724400"/>
            <a:ext cx="6858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/>
          <p:nvPr/>
        </p:nvCxnSpPr>
        <p:spPr>
          <a:xfrm rot="16200000" flipH="1">
            <a:off x="4114800" y="4648200"/>
            <a:ext cx="6858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Line 260"/>
          <p:cNvSpPr>
            <a:spLocks noChangeShapeType="1"/>
          </p:cNvSpPr>
          <p:nvPr/>
        </p:nvSpPr>
        <p:spPr bwMode="auto">
          <a:xfrm flipV="1">
            <a:off x="3886200" y="4648200"/>
            <a:ext cx="381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267" name="Line 667"/>
          <p:cNvSpPr>
            <a:spLocks noChangeShapeType="1"/>
          </p:cNvSpPr>
          <p:nvPr/>
        </p:nvSpPr>
        <p:spPr bwMode="auto">
          <a:xfrm flipV="1">
            <a:off x="3810000" y="4952999"/>
            <a:ext cx="533400" cy="1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4114800" y="5562600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Wand anchor</a:t>
            </a:r>
          </a:p>
          <a:p>
            <a:r>
              <a:rPr lang="en-US" sz="1000" dirty="0" smtClean="0"/>
              <a:t>ROV can rotate wand tip: up, down, horizontal</a:t>
            </a:r>
          </a:p>
        </p:txBody>
      </p:sp>
      <p:cxnSp>
        <p:nvCxnSpPr>
          <p:cNvPr id="101" name="Straight Arrow Connector 100"/>
          <p:cNvCxnSpPr>
            <a:stCxn id="100" idx="1"/>
            <a:endCxn id="233" idx="4"/>
          </p:cNvCxnSpPr>
          <p:nvPr/>
        </p:nvCxnSpPr>
        <p:spPr bwMode="auto">
          <a:xfrm rot="10800000">
            <a:off x="3733800" y="5295901"/>
            <a:ext cx="381000" cy="4667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4" name="TextBox 103"/>
          <p:cNvSpPr txBox="1"/>
          <p:nvPr/>
        </p:nvSpPr>
        <p:spPr>
          <a:xfrm>
            <a:off x="7010400" y="5373915"/>
            <a:ext cx="190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Temp probe housing</a:t>
            </a:r>
          </a:p>
        </p:txBody>
      </p:sp>
      <p:cxnSp>
        <p:nvCxnSpPr>
          <p:cNvPr id="105" name="Straight Arrow Connector 104"/>
          <p:cNvCxnSpPr>
            <a:stCxn id="104" idx="1"/>
            <a:endCxn id="197" idx="2"/>
          </p:cNvCxnSpPr>
          <p:nvPr/>
        </p:nvCxnSpPr>
        <p:spPr bwMode="auto">
          <a:xfrm rot="10800000">
            <a:off x="6781800" y="5105400"/>
            <a:ext cx="228600" cy="3916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TextBox 108"/>
          <p:cNvSpPr txBox="1"/>
          <p:nvPr/>
        </p:nvSpPr>
        <p:spPr>
          <a:xfrm>
            <a:off x="3124200" y="5943600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Temp probe junction </a:t>
            </a:r>
          </a:p>
        </p:txBody>
      </p:sp>
      <p:cxnSp>
        <p:nvCxnSpPr>
          <p:cNvPr id="110" name="Straight Arrow Connector 109"/>
          <p:cNvCxnSpPr>
            <a:stCxn id="109" idx="1"/>
          </p:cNvCxnSpPr>
          <p:nvPr/>
        </p:nvCxnSpPr>
        <p:spPr bwMode="auto">
          <a:xfrm rot="10800000">
            <a:off x="3048000" y="5105401"/>
            <a:ext cx="76200" cy="9613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5" name="TextBox 124"/>
          <p:cNvSpPr txBox="1"/>
          <p:nvPr/>
        </p:nvSpPr>
        <p:spPr>
          <a:xfrm>
            <a:off x="2667000" y="3810000"/>
            <a:ext cx="228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Heat Exchanger</a:t>
            </a:r>
          </a:p>
        </p:txBody>
      </p:sp>
      <p:cxnSp>
        <p:nvCxnSpPr>
          <p:cNvPr id="126" name="Straight Arrow Connector 125"/>
          <p:cNvCxnSpPr>
            <a:stCxn id="125" idx="1"/>
          </p:cNvCxnSpPr>
          <p:nvPr/>
        </p:nvCxnSpPr>
        <p:spPr bwMode="auto">
          <a:xfrm rot="10800000" flipV="1">
            <a:off x="2286000" y="3933110"/>
            <a:ext cx="381000" cy="7150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3" name="TextBox 132"/>
          <p:cNvSpPr txBox="1"/>
          <p:nvPr/>
        </p:nvSpPr>
        <p:spPr>
          <a:xfrm>
            <a:off x="2895600" y="6172200"/>
            <a:ext cx="228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Probe tip</a:t>
            </a:r>
          </a:p>
        </p:txBody>
      </p:sp>
      <p:cxnSp>
        <p:nvCxnSpPr>
          <p:cNvPr id="134" name="Straight Arrow Connector 133"/>
          <p:cNvCxnSpPr>
            <a:stCxn id="133" idx="1"/>
            <a:endCxn id="211" idx="1"/>
          </p:cNvCxnSpPr>
          <p:nvPr/>
        </p:nvCxnSpPr>
        <p:spPr bwMode="auto">
          <a:xfrm rot="10800000">
            <a:off x="1828800" y="5334001"/>
            <a:ext cx="1066800" cy="9613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9" name="TextBox 148"/>
          <p:cNvSpPr txBox="1"/>
          <p:nvPr/>
        </p:nvSpPr>
        <p:spPr>
          <a:xfrm>
            <a:off x="1143000" y="4343400"/>
            <a:ext cx="228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Fluid Intake</a:t>
            </a:r>
          </a:p>
        </p:txBody>
      </p:sp>
      <p:cxnSp>
        <p:nvCxnSpPr>
          <p:cNvPr id="150" name="Straight Arrow Connector 149"/>
          <p:cNvCxnSpPr>
            <a:stCxn id="149" idx="1"/>
            <a:endCxn id="178" idx="1"/>
          </p:cNvCxnSpPr>
          <p:nvPr/>
        </p:nvCxnSpPr>
        <p:spPr bwMode="auto">
          <a:xfrm rot="10800000" flipH="1" flipV="1">
            <a:off x="1143000" y="4466510"/>
            <a:ext cx="533400" cy="9436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3" name="TextBox 152"/>
          <p:cNvSpPr txBox="1"/>
          <p:nvPr/>
        </p:nvSpPr>
        <p:spPr>
          <a:xfrm>
            <a:off x="3505200" y="3200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5T Pump,</a:t>
            </a:r>
          </a:p>
          <a:p>
            <a:r>
              <a:rPr lang="en-US" sz="1000" dirty="0" err="1" smtClean="0"/>
              <a:t>Checkvalve</a:t>
            </a:r>
            <a:endParaRPr lang="en-US" sz="1000" dirty="0" smtClean="0"/>
          </a:p>
        </p:txBody>
      </p:sp>
      <p:cxnSp>
        <p:nvCxnSpPr>
          <p:cNvPr id="154" name="Straight Arrow Connector 153"/>
          <p:cNvCxnSpPr>
            <a:stCxn id="153" idx="3"/>
          </p:cNvCxnSpPr>
          <p:nvPr/>
        </p:nvCxnSpPr>
        <p:spPr bwMode="auto">
          <a:xfrm>
            <a:off x="4267200" y="3400455"/>
            <a:ext cx="609600" cy="2571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6" name="TextBox 165"/>
          <p:cNvSpPr txBox="1"/>
          <p:nvPr/>
        </p:nvSpPr>
        <p:spPr>
          <a:xfrm>
            <a:off x="6324600" y="29718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DWSM Intake</a:t>
            </a:r>
          </a:p>
        </p:txBody>
      </p:sp>
      <p:cxnSp>
        <p:nvCxnSpPr>
          <p:cNvPr id="170" name="Straight Arrow Connector 169"/>
          <p:cNvCxnSpPr>
            <a:stCxn id="166" idx="1"/>
            <a:endCxn id="168" idx="1"/>
          </p:cNvCxnSpPr>
          <p:nvPr/>
        </p:nvCxnSpPr>
        <p:spPr bwMode="auto">
          <a:xfrm rot="10800000" flipV="1">
            <a:off x="5867400" y="3171854"/>
            <a:ext cx="457200" cy="4095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5" name="Freeform 174"/>
          <p:cNvSpPr/>
          <p:nvPr/>
        </p:nvSpPr>
        <p:spPr>
          <a:xfrm>
            <a:off x="8084457" y="3465286"/>
            <a:ext cx="384629" cy="286657"/>
          </a:xfrm>
          <a:custGeom>
            <a:avLst/>
            <a:gdLst>
              <a:gd name="connsiteX0" fmla="*/ 0 w 384629"/>
              <a:gd name="connsiteY0" fmla="*/ 119743 h 286657"/>
              <a:gd name="connsiteX1" fmla="*/ 123372 w 384629"/>
              <a:gd name="connsiteY1" fmla="*/ 25400 h 286657"/>
              <a:gd name="connsiteX2" fmla="*/ 283029 w 384629"/>
              <a:gd name="connsiteY2" fmla="*/ 272143 h 286657"/>
              <a:gd name="connsiteX3" fmla="*/ 384629 w 384629"/>
              <a:gd name="connsiteY3" fmla="*/ 112485 h 28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629" h="286657">
                <a:moveTo>
                  <a:pt x="0" y="119743"/>
                </a:moveTo>
                <a:cubicBezTo>
                  <a:pt x="38100" y="59871"/>
                  <a:pt x="76200" y="0"/>
                  <a:pt x="123372" y="25400"/>
                </a:cubicBezTo>
                <a:cubicBezTo>
                  <a:pt x="170544" y="50800"/>
                  <a:pt x="239486" y="257629"/>
                  <a:pt x="283029" y="272143"/>
                </a:cubicBezTo>
                <a:cubicBezTo>
                  <a:pt x="326572" y="286657"/>
                  <a:pt x="327781" y="195942"/>
                  <a:pt x="384629" y="11248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TextBox 176"/>
          <p:cNvSpPr txBox="1"/>
          <p:nvPr/>
        </p:nvSpPr>
        <p:spPr>
          <a:xfrm>
            <a:off x="7467600" y="28194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Flow Indicator</a:t>
            </a:r>
          </a:p>
        </p:txBody>
      </p:sp>
      <p:cxnSp>
        <p:nvCxnSpPr>
          <p:cNvPr id="179" name="Straight Arrow Connector 178"/>
          <p:cNvCxnSpPr>
            <a:stCxn id="177" idx="2"/>
            <a:endCxn id="175" idx="1"/>
          </p:cNvCxnSpPr>
          <p:nvPr/>
        </p:nvCxnSpPr>
        <p:spPr bwMode="auto">
          <a:xfrm rot="16200000" flipH="1">
            <a:off x="7892626" y="3175483"/>
            <a:ext cx="271176" cy="3592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7" name="TextBox 186"/>
          <p:cNvSpPr txBox="1"/>
          <p:nvPr/>
        </p:nvSpPr>
        <p:spPr>
          <a:xfrm>
            <a:off x="3962400" y="3886200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Wand Tubing</a:t>
            </a:r>
          </a:p>
        </p:txBody>
      </p:sp>
      <p:cxnSp>
        <p:nvCxnSpPr>
          <p:cNvPr id="190" name="Straight Arrow Connector 189"/>
          <p:cNvCxnSpPr>
            <a:stCxn id="187" idx="3"/>
          </p:cNvCxnSpPr>
          <p:nvPr/>
        </p:nvCxnSpPr>
        <p:spPr bwMode="auto">
          <a:xfrm>
            <a:off x="4572000" y="4086255"/>
            <a:ext cx="457200" cy="1809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55</Words>
  <Application>Microsoft Office PowerPoint</Application>
  <PresentationFormat>On-screen Show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</dc:creator>
  <cp:lastModifiedBy>meteor</cp:lastModifiedBy>
  <cp:revision>13</cp:revision>
  <dcterms:created xsi:type="dcterms:W3CDTF">2011-02-14T18:59:07Z</dcterms:created>
  <dcterms:modified xsi:type="dcterms:W3CDTF">2011-03-10T00:24:57Z</dcterms:modified>
</cp:coreProperties>
</file>