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Default Extension="tiff" ContentType="image/tiff"/>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256" r:id="rId2"/>
    <p:sldId id="353" r:id="rId3"/>
    <p:sldId id="261" r:id="rId4"/>
    <p:sldId id="304" r:id="rId5"/>
    <p:sldId id="319" r:id="rId6"/>
    <p:sldId id="322" r:id="rId7"/>
    <p:sldId id="321" r:id="rId8"/>
    <p:sldId id="316" r:id="rId9"/>
    <p:sldId id="270" r:id="rId10"/>
    <p:sldId id="323" r:id="rId11"/>
    <p:sldId id="272" r:id="rId12"/>
    <p:sldId id="325" r:id="rId13"/>
    <p:sldId id="306" r:id="rId14"/>
    <p:sldId id="326" r:id="rId15"/>
    <p:sldId id="274" r:id="rId16"/>
    <p:sldId id="307" r:id="rId17"/>
    <p:sldId id="328" r:id="rId18"/>
    <p:sldId id="275" r:id="rId19"/>
    <p:sldId id="276" r:id="rId20"/>
    <p:sldId id="277" r:id="rId21"/>
    <p:sldId id="299" r:id="rId22"/>
    <p:sldId id="331" r:id="rId23"/>
    <p:sldId id="332" r:id="rId24"/>
    <p:sldId id="284" r:id="rId25"/>
    <p:sldId id="318" r:id="rId26"/>
    <p:sldId id="350" r:id="rId27"/>
    <p:sldId id="334" r:id="rId28"/>
    <p:sldId id="335" r:id="rId29"/>
    <p:sldId id="336" r:id="rId30"/>
    <p:sldId id="338" r:id="rId31"/>
    <p:sldId id="339" r:id="rId32"/>
    <p:sldId id="340" r:id="rId33"/>
    <p:sldId id="341" r:id="rId34"/>
    <p:sldId id="351" r:id="rId35"/>
    <p:sldId id="342" r:id="rId36"/>
    <p:sldId id="349" r:id="rId37"/>
    <p:sldId id="343" r:id="rId38"/>
    <p:sldId id="345" r:id="rId39"/>
    <p:sldId id="347" r:id="rId40"/>
    <p:sldId id="301" r:id="rId41"/>
    <p:sldId id="296" r:id="rId42"/>
    <p:sldId id="297" r:id="rId43"/>
    <p:sldId id="298" r:id="rId44"/>
    <p:sldId id="352" r:id="rId45"/>
    <p:sldId id="309" r:id="rId46"/>
  </p:sldIdLst>
  <p:sldSz cx="9144000" cy="6858000" type="screen4x3"/>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20" autoAdjust="0"/>
    <p:restoredTop sz="78706" autoAdjust="0"/>
  </p:normalViewPr>
  <p:slideViewPr>
    <p:cSldViewPr>
      <p:cViewPr varScale="1">
        <p:scale>
          <a:sx n="89" d="100"/>
          <a:sy n="89" d="100"/>
        </p:scale>
        <p:origin x="-114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4" d="100"/>
          <a:sy n="84" d="100"/>
        </p:scale>
        <p:origin x="-3126" y="-96"/>
      </p:cViewPr>
      <p:guideLst>
        <p:guide orient="horz" pos="2933"/>
        <p:guide pos="2213"/>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pieChart>
        <c:varyColors val="1"/>
        <c:ser>
          <c:idx val="0"/>
          <c:order val="0"/>
          <c:tx>
            <c:strRef>
              <c:f>Sheet1!$B$1</c:f>
              <c:strCache>
                <c:ptCount val="1"/>
                <c:pt idx="0">
                  <c:v>Average Power Needs</c:v>
                </c:pt>
              </c:strCache>
            </c:strRef>
          </c:tx>
          <c:cat>
            <c:strRef>
              <c:f>Sheet1!$A$2:$A$4</c:f>
              <c:strCache>
                <c:ptCount val="3"/>
                <c:pt idx="0">
                  <c:v>ESP+</c:v>
                </c:pt>
                <c:pt idx="1">
                  <c:v>Heater</c:v>
                </c:pt>
                <c:pt idx="2">
                  <c:v>ISMS</c:v>
                </c:pt>
              </c:strCache>
            </c:strRef>
          </c:cat>
          <c:val>
            <c:numRef>
              <c:f>Sheet1!$B$2:$B$4</c:f>
              <c:numCache>
                <c:formatCode>General</c:formatCode>
                <c:ptCount val="3"/>
                <c:pt idx="0">
                  <c:v>20</c:v>
                </c:pt>
                <c:pt idx="1">
                  <c:v>50</c:v>
                </c:pt>
                <c:pt idx="2">
                  <c:v>100</c:v>
                </c:pt>
              </c:numCache>
            </c:numRef>
          </c:val>
        </c:ser>
        <c:firstSliceAng val="0"/>
      </c:pieChart>
    </c:plotArea>
    <c:plotVisOnly val="1"/>
  </c:chart>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sz="quarter" idx="1"/>
          </p:nvPr>
        </p:nvSpPr>
        <p:spPr>
          <a:xfrm>
            <a:off x="3979930" y="0"/>
            <a:ext cx="3044719" cy="465614"/>
          </a:xfrm>
          <a:prstGeom prst="rect">
            <a:avLst/>
          </a:prstGeom>
        </p:spPr>
        <p:txBody>
          <a:bodyPr vert="horz" lIns="93360" tIns="46680" rIns="93360" bIns="46680" rtlCol="0"/>
          <a:lstStyle>
            <a:lvl1pPr algn="r">
              <a:defRPr sz="1200"/>
            </a:lvl1pPr>
          </a:lstStyle>
          <a:p>
            <a:fld id="{A7C976E5-0B1F-4DB4-B9E2-F09EDA783C2B}" type="datetimeFigureOut">
              <a:rPr lang="en-US" smtClean="0"/>
              <a:pPr/>
              <a:t>9/24/2013</a:t>
            </a:fld>
            <a:endParaRPr lang="en-US"/>
          </a:p>
        </p:txBody>
      </p:sp>
      <p:sp>
        <p:nvSpPr>
          <p:cNvPr id="4" name="Footer Placeholder 3"/>
          <p:cNvSpPr>
            <a:spLocks noGrp="1"/>
          </p:cNvSpPr>
          <p:nvPr>
            <p:ph type="ftr" sz="quarter" idx="2"/>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5" name="Slide Number Placeholder 4"/>
          <p:cNvSpPr>
            <a:spLocks noGrp="1"/>
          </p:cNvSpPr>
          <p:nvPr>
            <p:ph type="sldNum" sz="quarter" idx="3"/>
          </p:nvPr>
        </p:nvSpPr>
        <p:spPr>
          <a:xfrm>
            <a:off x="3979930" y="8845045"/>
            <a:ext cx="3044719" cy="465614"/>
          </a:xfrm>
          <a:prstGeom prst="rect">
            <a:avLst/>
          </a:prstGeom>
        </p:spPr>
        <p:txBody>
          <a:bodyPr vert="horz" lIns="93360" tIns="46680" rIns="93360" bIns="46680" rtlCol="0" anchor="b"/>
          <a:lstStyle>
            <a:lvl1pPr algn="r">
              <a:defRPr sz="1200"/>
            </a:lvl1pPr>
          </a:lstStyle>
          <a:p>
            <a:fld id="{409FE564-C304-49CF-93A4-C1F5221AC7D9}"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719" cy="465614"/>
          </a:xfrm>
          <a:prstGeom prst="rect">
            <a:avLst/>
          </a:prstGeom>
        </p:spPr>
        <p:txBody>
          <a:bodyPr vert="horz" lIns="93360" tIns="46680" rIns="93360" bIns="46680" rtlCol="0"/>
          <a:lstStyle>
            <a:lvl1pPr algn="l">
              <a:defRPr sz="1200"/>
            </a:lvl1pPr>
          </a:lstStyle>
          <a:p>
            <a:endParaRPr lang="en-US"/>
          </a:p>
        </p:txBody>
      </p:sp>
      <p:sp>
        <p:nvSpPr>
          <p:cNvPr id="3" name="Date Placeholder 2"/>
          <p:cNvSpPr>
            <a:spLocks noGrp="1"/>
          </p:cNvSpPr>
          <p:nvPr>
            <p:ph type="dt" idx="1"/>
          </p:nvPr>
        </p:nvSpPr>
        <p:spPr>
          <a:xfrm>
            <a:off x="3979930" y="0"/>
            <a:ext cx="3044719" cy="465614"/>
          </a:xfrm>
          <a:prstGeom prst="rect">
            <a:avLst/>
          </a:prstGeom>
        </p:spPr>
        <p:txBody>
          <a:bodyPr vert="horz" lIns="93360" tIns="46680" rIns="93360" bIns="46680" rtlCol="0"/>
          <a:lstStyle>
            <a:lvl1pPr algn="r">
              <a:defRPr sz="1200"/>
            </a:lvl1pPr>
          </a:lstStyle>
          <a:p>
            <a:fld id="{3ADD15EE-1EC1-43F5-BE89-A99707CFF6FA}" type="datetimeFigureOut">
              <a:rPr lang="en-US" smtClean="0"/>
              <a:pPr/>
              <a:t>9/24/2013</a:t>
            </a:fld>
            <a:endParaRPr lang="en-US"/>
          </a:p>
        </p:txBody>
      </p:sp>
      <p:sp>
        <p:nvSpPr>
          <p:cNvPr id="4" name="Slide Image Placeholder 3"/>
          <p:cNvSpPr>
            <a:spLocks noGrp="1" noRot="1" noChangeAspect="1"/>
          </p:cNvSpPr>
          <p:nvPr>
            <p:ph type="sldImg" idx="2"/>
          </p:nvPr>
        </p:nvSpPr>
        <p:spPr>
          <a:xfrm>
            <a:off x="1184275" y="698500"/>
            <a:ext cx="4657725" cy="3492500"/>
          </a:xfrm>
          <a:prstGeom prst="rect">
            <a:avLst/>
          </a:prstGeom>
          <a:noFill/>
          <a:ln w="12700">
            <a:solidFill>
              <a:prstClr val="black"/>
            </a:solidFill>
          </a:ln>
        </p:spPr>
        <p:txBody>
          <a:bodyPr vert="horz" lIns="93360" tIns="46680" rIns="93360" bIns="46680" rtlCol="0" anchor="ctr"/>
          <a:lstStyle/>
          <a:p>
            <a:endParaRPr lang="en-US"/>
          </a:p>
        </p:txBody>
      </p:sp>
      <p:sp>
        <p:nvSpPr>
          <p:cNvPr id="5" name="Notes Placeholder 4"/>
          <p:cNvSpPr>
            <a:spLocks noGrp="1"/>
          </p:cNvSpPr>
          <p:nvPr>
            <p:ph type="body" sz="quarter" idx="3"/>
          </p:nvPr>
        </p:nvSpPr>
        <p:spPr>
          <a:xfrm>
            <a:off x="702628" y="4423331"/>
            <a:ext cx="5621020" cy="4190524"/>
          </a:xfrm>
          <a:prstGeom prst="rect">
            <a:avLst/>
          </a:prstGeom>
        </p:spPr>
        <p:txBody>
          <a:bodyPr vert="horz" lIns="93360" tIns="46680" rIns="93360" bIns="4668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5045"/>
            <a:ext cx="3044719" cy="465614"/>
          </a:xfrm>
          <a:prstGeom prst="rect">
            <a:avLst/>
          </a:prstGeom>
        </p:spPr>
        <p:txBody>
          <a:bodyPr vert="horz" lIns="93360" tIns="46680" rIns="93360" bIns="46680" rtlCol="0" anchor="b"/>
          <a:lstStyle>
            <a:lvl1pPr algn="l">
              <a:defRPr sz="1200"/>
            </a:lvl1pPr>
          </a:lstStyle>
          <a:p>
            <a:endParaRPr lang="en-US"/>
          </a:p>
        </p:txBody>
      </p:sp>
      <p:sp>
        <p:nvSpPr>
          <p:cNvPr id="7" name="Slide Number Placeholder 6"/>
          <p:cNvSpPr>
            <a:spLocks noGrp="1"/>
          </p:cNvSpPr>
          <p:nvPr>
            <p:ph type="sldNum" sz="quarter" idx="5"/>
          </p:nvPr>
        </p:nvSpPr>
        <p:spPr>
          <a:xfrm>
            <a:off x="3979930" y="8845045"/>
            <a:ext cx="3044719" cy="465614"/>
          </a:xfrm>
          <a:prstGeom prst="rect">
            <a:avLst/>
          </a:prstGeom>
        </p:spPr>
        <p:txBody>
          <a:bodyPr vert="horz" lIns="93360" tIns="46680" rIns="93360" bIns="46680" rtlCol="0" anchor="b"/>
          <a:lstStyle>
            <a:lvl1pPr algn="r">
              <a:defRPr sz="1200"/>
            </a:lvl1pPr>
          </a:lstStyle>
          <a:p>
            <a:fld id="{EB9DCF91-0080-480B-9A71-08A90A5B884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smtClean="0"/>
              <a:t>The instrument filtration step requires that raw seawater flow through the core of the ESP. However, the ESP is a wet chemistry machine that mixes and doses reagents using commercial lab fluidics, valves and syringes. And these are pressure limited to 5 atmospheres. </a:t>
            </a:r>
            <a:r>
              <a:rPr lang="en-US" smtClean="0"/>
              <a:t>So we developed an interface system</a:t>
            </a:r>
            <a:r>
              <a:rPr lang="en-US" baseline="0" smtClean="0"/>
              <a:t> called the Deep Water Sampling Module.</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The Deep Water S</a:t>
            </a:r>
            <a:r>
              <a:rPr lang="en-US" sz="1200" baseline="0" dirty="0" smtClean="0"/>
              <a:t>ampling Module functions as a pressure gateway between the ESP instrument (at 1 </a:t>
            </a:r>
            <a:r>
              <a:rPr lang="en-US" sz="1200" baseline="0" dirty="0" err="1" smtClean="0"/>
              <a:t>atm</a:t>
            </a:r>
            <a:r>
              <a:rPr lang="en-US" sz="1200" baseline="0" dirty="0" smtClean="0"/>
              <a:t>  in the sphere) and the ambient ocean pressure, which could be 400 atmospheres. The system can intake a 10L sample of seawater and isolate that volume from ocean pressure. The water sample is depressurized by</a:t>
            </a:r>
            <a:r>
              <a:rPr lang="en-US" sz="1200" i="1" baseline="0" dirty="0" smtClean="0"/>
              <a:t> </a:t>
            </a:r>
            <a:r>
              <a:rPr lang="en-US" sz="1200" i="0" baseline="0" dirty="0" smtClean="0"/>
              <a:t>slightly </a:t>
            </a:r>
            <a:r>
              <a:rPr lang="en-US" sz="1200" baseline="0" dirty="0" smtClean="0"/>
              <a:t>expanding that closed volume over a couple of minutes. The now low pressure seawater sample can be fed to the ESP instrument for processing and analysis. Afterwards, the filtered seawater is returned to ambient pressure and emptied out so the sampling module can collect and decompress the next sample.</a:t>
            </a:r>
          </a:p>
        </p:txBody>
      </p:sp>
      <p:sp>
        <p:nvSpPr>
          <p:cNvPr id="4" name="Slide Number Placeholder 3"/>
          <p:cNvSpPr>
            <a:spLocks noGrp="1"/>
          </p:cNvSpPr>
          <p:nvPr>
            <p:ph type="sldNum" sz="quarter" idx="10"/>
          </p:nvPr>
        </p:nvSpPr>
        <p:spPr/>
        <p:txBody>
          <a:bodyPr/>
          <a:lstStyle/>
          <a:p>
            <a:fld id="{EB9DCF91-0080-480B-9A71-08A90A5B8844}"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t>We wanted the ESP </a:t>
            </a:r>
            <a:r>
              <a:rPr lang="en-US" sz="1600" baseline="0" dirty="0" smtClean="0"/>
              <a:t>to </a:t>
            </a:r>
            <a:r>
              <a:rPr lang="en-US" sz="1600" baseline="0" dirty="0" smtClean="0"/>
              <a:t>be able to collect water from two places, the ambient water around the ESP and a </a:t>
            </a:r>
            <a:r>
              <a:rPr lang="en-US" sz="1600" baseline="0" dirty="0" smtClean="0"/>
              <a:t>vent source some </a:t>
            </a:r>
            <a:r>
              <a:rPr lang="en-US" sz="1600" baseline="0" dirty="0" smtClean="0"/>
              <a:t>distance away</a:t>
            </a:r>
            <a:endParaRPr lang="en-US" sz="1600"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347DCC35-6FE7-4424-A18C-8BF86976EAC2}" type="slidenum">
              <a:rPr lang="en-US"/>
              <a:pPr/>
              <a:t>13</a:t>
            </a:fld>
            <a:endParaRPr lang="en-US"/>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r>
              <a:rPr lang="en-US" baseline="0" dirty="0" smtClean="0"/>
              <a:t>We developed an intake wand system that could select from two source locations, and feed that specific water to the ESP (via the deep water sampling module) as well as the platform context sensors so they are recording the chemical composition of the water the ESP is sampling. </a:t>
            </a:r>
          </a:p>
          <a:p>
            <a:pPr eaLnBrk="1" hangingPunct="1"/>
            <a:r>
              <a:rPr lang="en-US" baseline="0" dirty="0" smtClean="0"/>
              <a:t>A wand can be deployed up to 15m away from the platform, since the ESP instrument needs to stay in cool ambient water, away from potentially very hot water of the vent field. The wand tip includes an additional temperature sensor that monitors and records the temperature of the vent water right where it is being collected.</a:t>
            </a:r>
          </a:p>
          <a:p>
            <a:pPr eaLnBrk="1" hangingPunct="1"/>
            <a:r>
              <a:rPr lang="en-US" baseline="0" dirty="0" smtClean="0"/>
              <a:t> </a:t>
            </a:r>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whole system,</a:t>
            </a:r>
            <a:r>
              <a:rPr lang="en-US" baseline="0" dirty="0" smtClean="0"/>
              <a:t> instrument, sampling module, wand and context sensors, gets packaged as a free fall benthic lander with a drop weight. We set it into the water over a relatively smooth area nearby our target site, </a:t>
            </a:r>
            <a:r>
              <a:rPr lang="en-US" baseline="0" dirty="0" smtClean="0"/>
              <a:t>cut </a:t>
            </a:r>
            <a:r>
              <a:rPr lang="en-US" baseline="0" dirty="0" smtClean="0"/>
              <a:t>it </a:t>
            </a:r>
            <a:r>
              <a:rPr lang="en-US" baseline="0" dirty="0" smtClean="0"/>
              <a:t>loose and it </a:t>
            </a:r>
            <a:r>
              <a:rPr lang="en-US" baseline="0" dirty="0" smtClean="0"/>
              <a:t>sinks to the seafloor.</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track the lander acoustically, and dive the ROV to pick up the Lander and reposition it to our research site.</a:t>
            </a:r>
          </a:p>
          <a:p>
            <a:r>
              <a:rPr lang="en-US" dirty="0" smtClean="0"/>
              <a:t>To recover the lander,</a:t>
            </a:r>
            <a:r>
              <a:rPr lang="en-US" baseline="0" dirty="0" smtClean="0"/>
              <a:t> the drop weight is released (either by acoustic signal or manual action by the ROV) and the lander becomes buoyant and ascends. </a:t>
            </a:r>
          </a:p>
          <a:p>
            <a:r>
              <a:rPr lang="en-US" baseline="0" dirty="0" smtClean="0"/>
              <a:t>At the surface, beacons and GPS trackers tell us that it has surfaced and where to find it. </a:t>
            </a:r>
          </a:p>
          <a:p>
            <a:endParaRPr lang="en-US" baseline="0" dirty="0" smtClean="0"/>
          </a:p>
          <a:p>
            <a:r>
              <a:rPr lang="en-US" baseline="0" dirty="0" smtClean="0"/>
              <a:t>(ROV image of repositioning)</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a:t>
            </a:r>
            <a:r>
              <a:rPr lang="en-US" baseline="0" dirty="0" smtClean="0"/>
              <a:t> obviously need electrical power for this.</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is not what you would consider a low power instrument</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dirty="0" smtClean="0"/>
              <a:t>Option 1 –Batteries</a:t>
            </a:r>
            <a:endParaRPr lang="en-US" dirty="0" smtClean="0"/>
          </a:p>
          <a:p>
            <a:r>
              <a:rPr lang="en-US" dirty="0" smtClean="0"/>
              <a:t>Oil </a:t>
            </a:r>
            <a:r>
              <a:rPr lang="en-US" dirty="0" smtClean="0"/>
              <a:t>Compensated Lead Acid</a:t>
            </a:r>
          </a:p>
          <a:p>
            <a:r>
              <a:rPr lang="en-US" dirty="0" smtClean="0"/>
              <a:t>8 kW-hr</a:t>
            </a:r>
          </a:p>
          <a:p>
            <a:r>
              <a:rPr lang="en-US" dirty="0" smtClean="0"/>
              <a:t>This </a:t>
            </a:r>
            <a:r>
              <a:rPr lang="en-US" dirty="0" smtClean="0"/>
              <a:t>gives us just under 2 days of power</a:t>
            </a:r>
            <a:r>
              <a:rPr lang="en-US" baseline="0" dirty="0" smtClean="0"/>
              <a:t> with the mass spec, almost 5 days without it.</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Grp="1" noRot="1" noChangeAspect="1" noChangeArrowheads="1"/>
          </p:cNvSpPr>
          <p:nvPr>
            <p:ph type="sldImg"/>
          </p:nvPr>
        </p:nvSpPr>
        <p:spPr>
          <a:solidFill>
            <a:srgbClr val="FFFFFF"/>
          </a:solidFill>
          <a:ln/>
        </p:spPr>
      </p:sp>
      <p:sp>
        <p:nvSpPr>
          <p:cNvPr id="38914" name="Rectangle 2"/>
          <p:cNvSpPr>
            <a:spLocks noGrp="1" noChangeArrowheads="1"/>
          </p:cNvSpPr>
          <p:nvPr>
            <p:ph type="body" idx="1"/>
          </p:nvPr>
        </p:nvSpPr>
        <p:spPr>
          <a:ln/>
        </p:spPr>
        <p:txBody>
          <a:bodyPr/>
          <a:lstStyle/>
          <a:p>
            <a:r>
              <a:rPr lang="en-US" sz="1600" dirty="0" smtClean="0"/>
              <a:t>Deep</a:t>
            </a:r>
            <a:r>
              <a:rPr lang="en-US" sz="1600" baseline="0" dirty="0" smtClean="0"/>
              <a:t> Ocean microbes live in environments that we didn’t really know about 50 years ago. Their life cycles, distribution and niche in the environment are still poorly understood. As technology evolves we can build tools to help us understand their bio-geochemical cycling, how the populations change and react to inputs that drift down from the light dominated </a:t>
            </a:r>
            <a:r>
              <a:rPr lang="en-US" sz="1600" baseline="0" dirty="0" err="1" smtClean="0"/>
              <a:t>euphotic</a:t>
            </a:r>
            <a:r>
              <a:rPr lang="en-US" sz="1600" baseline="0" dirty="0" smtClean="0"/>
              <a:t> zone, as well as how the microbial populations differ with subsurface inputs, such as thermal vents</a:t>
            </a:r>
            <a:r>
              <a:rPr lang="en-US" sz="1600" baseline="0" dirty="0" smtClean="0"/>
              <a:t>.</a:t>
            </a:r>
            <a:endParaRPr lang="en-US" sz="1600" baseline="0"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system can also be plugged into a cabled node. </a:t>
            </a:r>
          </a:p>
          <a:p>
            <a:r>
              <a:rPr lang="en-US" baseline="0" dirty="0" smtClean="0"/>
              <a:t>That seems easy, oh wait you need to have a submarine cable at your site of interest. </a:t>
            </a:r>
          </a:p>
          <a:p>
            <a:r>
              <a:rPr lang="en-US" baseline="0" dirty="0" smtClean="0"/>
              <a:t>Configured appropriately, an ROV can supply the power, but then you spend all the expedition time and resources as a power source.</a:t>
            </a:r>
          </a:p>
          <a:p>
            <a:r>
              <a:rPr lang="en-US" baseline="0" dirty="0" smtClean="0"/>
              <a:t>And you still need batteries, back charging them with the ROV so the ESP keeps running overnight operation when the ROV is aboard ship.</a:t>
            </a:r>
          </a:p>
          <a:p>
            <a:r>
              <a:rPr lang="en-US" baseline="0" dirty="0" smtClean="0"/>
              <a:t>Even when plugged in to a submarine cable, batteries are still needed. There are times that the peak draw can exceed the incoming power, and the batteries buffer that load. Also, if a node or shore side issue were to cause a power loss, the ESP will need the batteries to complete processing the current sample and set the instrument to a “safe” state.</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there’s a third</a:t>
            </a:r>
            <a:r>
              <a:rPr lang="en-US" baseline="0" dirty="0" smtClean="0"/>
              <a:t> option we developed. A swappable battery pack or sled which the instrument sees as if it were DC power from a submarine cable. The ROV carries one down, swaps out the depleted pack. The ROV can then be used to collect samples or do other science elsewhere in the area. At the end of the dive day, the depleted battery sled stays on the vehicle, gets recharged over night, and is ready for the next day’s swap.</a:t>
            </a:r>
          </a:p>
          <a:p>
            <a:r>
              <a:rPr lang="en-US" baseline="0" dirty="0" smtClean="0"/>
              <a:t>Each sled is about 4 kW-hr or energy, so a swap a day lets the ROV go and play.</a:t>
            </a:r>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Now</a:t>
            </a:r>
            <a:r>
              <a:rPr lang="en-US" baseline="0" dirty="0" smtClean="0"/>
              <a:t> we have our instrument, housing, sampling module, source wand, lander, batteries and cables, some 4000 pounds.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Axial Seamount is an active underwater volcano ~470km west of Oregon,</a:t>
            </a:r>
            <a:r>
              <a:rPr lang="en-US" sz="1200" kern="1200" baseline="0" dirty="0" smtClean="0">
                <a:solidFill>
                  <a:schemeClr val="tx1"/>
                </a:solidFill>
                <a:latin typeface="+mn-lt"/>
                <a:ea typeface="+mn-ea"/>
                <a:cs typeface="+mn-cs"/>
              </a:rPr>
              <a:t> along the Juan de Fuca ridge.</a:t>
            </a:r>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In </a:t>
            </a:r>
            <a:r>
              <a:rPr lang="en-US" sz="1200" kern="1200" dirty="0" smtClean="0">
                <a:solidFill>
                  <a:schemeClr val="tx1"/>
                </a:solidFill>
                <a:latin typeface="+mn-lt"/>
                <a:ea typeface="+mn-ea"/>
                <a:cs typeface="+mn-cs"/>
              </a:rPr>
              <a:t>the southwest part of the caldera floor, nearly 1600m deep, is a diffuse vent field known as ASHES which is a future site for submarine</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cabled instrumentation.</a:t>
            </a:r>
            <a:r>
              <a:rPr lang="en-US" sz="1200" kern="1200" baseline="0" dirty="0">
                <a:solidFill>
                  <a:schemeClr val="tx1"/>
                </a:solidFill>
                <a:latin typeface="+mn-lt"/>
                <a:ea typeface="+mn-ea"/>
                <a:cs typeface="+mn-cs"/>
              </a:rPr>
              <a:t> </a:t>
            </a: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a:t>
            </a:r>
            <a:r>
              <a:rPr lang="en-US" baseline="0" dirty="0" smtClean="0"/>
              <a:t> the summer of 2011, we deployed the Deep ESP instrument at the ASHES vent field. Our primary goal was to demonstrate that the Deep ESP could quantify vent field microbes, both directly at a diffuse vent and in the ambient seawater for comparison</a:t>
            </a:r>
            <a:r>
              <a:rPr lang="en-US" baseline="0" dirty="0" smtClean="0"/>
              <a:t>.</a:t>
            </a:r>
            <a:endParaRPr lang="en-US" baseline="0" dirty="0" smtClean="0"/>
          </a:p>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B9DCF91-0080-480B-9A71-08A90A5B8844}"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I’m going to roll through the mission </a:t>
            </a:r>
            <a:r>
              <a:rPr lang="en-US" baseline="0" dirty="0" smtClean="0"/>
              <a:t>steps with a little photo montage.</a:t>
            </a:r>
            <a:endParaRPr lang="en-US" baseline="0" dirty="0" smtClean="0"/>
          </a:p>
          <a:p>
            <a:r>
              <a:rPr lang="en-US" baseline="0" dirty="0" smtClean="0"/>
              <a:t>We deployed the Deep ESP, and dove the ROV.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And dove </a:t>
            </a:r>
            <a:r>
              <a:rPr lang="en-US" baseline="0" dirty="0" smtClean="0"/>
              <a:t>the ROV. </a:t>
            </a:r>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After </a:t>
            </a:r>
            <a:r>
              <a:rPr lang="en-US" baseline="0" dirty="0" smtClean="0"/>
              <a:t>finding a suitable </a:t>
            </a:r>
            <a:r>
              <a:rPr lang="en-US" baseline="0" dirty="0" smtClean="0"/>
              <a:t>diffuse flow vent</a:t>
            </a:r>
            <a:r>
              <a:rPr lang="en-US" baseline="0" dirty="0" smtClean="0"/>
              <a:t>, </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And relocate </a:t>
            </a:r>
            <a:r>
              <a:rPr lang="en-US" baseline="0" dirty="0" smtClean="0"/>
              <a:t>the Lander to be within the wand’s </a:t>
            </a:r>
            <a:r>
              <a:rPr lang="en-US" baseline="0" dirty="0" smtClean="0"/>
              <a:t>reach</a:t>
            </a:r>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Deploy the battery sled</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The </a:t>
            </a:r>
            <a:r>
              <a:rPr lang="en-US" sz="1600" baseline="0" dirty="0" smtClean="0"/>
              <a:t>deep ocean is a difficult place to get to and to get samples back from.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With subs and ROVs we can occasionally collect water samples and microbes from these locations, but they are hours old by the time they reach the surface, and have traveled through conditions very different from where they were </a:t>
            </a:r>
            <a:r>
              <a:rPr lang="en-US" sz="1600" baseline="0" dirty="0" smtClean="0"/>
              <a:t>collected.</a:t>
            </a:r>
            <a:endParaRPr lang="en-US" sz="16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Some benefits of an in situ microbial instrument are that it avoids the time lag and environment change and exposure that occur when a sample is collected to when it is processed. It can be present for long periods of time, collecting numerous samples so that we can consider the dynamics of the microbial population. </a:t>
            </a:r>
          </a:p>
          <a:p>
            <a:endParaRPr lang="en-US" sz="1600" baseline="0" dirty="0" smtClean="0"/>
          </a:p>
          <a:p>
            <a:endParaRPr lang="en-US" sz="1600" baseline="0" dirty="0" smtClean="0"/>
          </a:p>
          <a:p>
            <a:r>
              <a:rPr lang="en-US" sz="1600" baseline="0" dirty="0" smtClean="0"/>
              <a:t>Show a </a:t>
            </a:r>
            <a:r>
              <a:rPr lang="en-US" sz="1600" baseline="0" dirty="0" err="1" smtClean="0"/>
              <a:t>niskin</a:t>
            </a:r>
            <a:r>
              <a:rPr lang="en-US" sz="1600" baseline="0" dirty="0" smtClean="0"/>
              <a:t> bottle, or titanium major sampler.</a:t>
            </a:r>
            <a:endParaRPr lang="en-US" sz="1600"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Set the wand into the vent and start the Deep ESP mission.</a:t>
            </a:r>
            <a:endParaRPr lang="en-US" baseline="0" dirty="0" smtClean="0"/>
          </a:p>
          <a:p>
            <a:r>
              <a:rPr lang="en-US" baseline="0" dirty="0" smtClean="0"/>
              <a:t>For the next five days </a:t>
            </a:r>
            <a:r>
              <a:rPr lang="en-US" baseline="0" dirty="0" smtClean="0"/>
              <a:t>it will sample from </a:t>
            </a:r>
            <a:r>
              <a:rPr lang="en-US" baseline="0" dirty="0" smtClean="0"/>
              <a:t>the ambient water and the vent water, processing samples for in situ analysis as well as taking and preserving several archive samples</a:t>
            </a:r>
            <a:r>
              <a:rPr lang="en-US" baseline="0" dirty="0" smtClean="0"/>
              <a:t>.</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ROV is now free to do other things… like traditional water collection. </a:t>
            </a:r>
          </a:p>
          <a:p>
            <a:r>
              <a:rPr lang="en-US" baseline="0" dirty="0" smtClean="0"/>
              <a:t>ESP is filtering and processing the samples.</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next day we top off the </a:t>
            </a:r>
            <a:r>
              <a:rPr lang="en-US" baseline="0" dirty="0" smtClean="0"/>
              <a:t>Deep </a:t>
            </a:r>
            <a:r>
              <a:rPr lang="en-US" baseline="0" dirty="0" smtClean="0"/>
              <a:t>ESP’s energy, </a:t>
            </a:r>
            <a:r>
              <a:rPr lang="en-US" baseline="0" dirty="0" smtClean="0"/>
              <a:t>by swapping the battery </a:t>
            </a:r>
            <a:r>
              <a:rPr lang="en-US" baseline="0" dirty="0" smtClean="0"/>
              <a:t>sled.</a:t>
            </a:r>
          </a:p>
          <a:p>
            <a:r>
              <a:rPr lang="en-US" baseline="0" dirty="0" smtClean="0"/>
              <a:t>The Deep ESP has been running all night and keeps running during the swap.</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ROV is free again for other science missions. </a:t>
            </a:r>
          </a:p>
          <a:p>
            <a:r>
              <a:rPr lang="en-US" baseline="0" dirty="0" smtClean="0"/>
              <a:t>The DEEP ESP is still sampling.</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did have a couple days that we were unable to dive the ROV They </a:t>
            </a:r>
            <a:r>
              <a:rPr lang="en-US" baseline="0" dirty="0" smtClean="0"/>
              <a:t>had run down after a two day window where the ROV could not dive and swap the sleds</a:t>
            </a:r>
            <a:r>
              <a:rPr lang="en-US" baseline="0" dirty="0" smtClean="0"/>
              <a:t>.</a:t>
            </a:r>
          </a:p>
          <a:p>
            <a:r>
              <a:rPr lang="en-US" baseline="0" dirty="0" smtClean="0"/>
              <a:t>The DEEP ESP continued to sample, exhausting the battery sled, and most of the onboard batteries. </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needed to recharge the Deep ESP batteries so we plugged into it with the ROV providing power from the tether. </a:t>
            </a:r>
          </a:p>
          <a:p>
            <a:r>
              <a:rPr lang="en-US" baseline="0" dirty="0" smtClean="0"/>
              <a:t>We sit there and sit there and sit there, charging the batteries. We try not to fall asleep.</a:t>
            </a:r>
          </a:p>
          <a:p>
            <a:r>
              <a:rPr lang="en-US" baseline="0" dirty="0" smtClean="0"/>
              <a:t>We use this plug in time to download the full data set from the Deep ESP. But the ESP keep running, </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Eventually we stop charging, swap the battery sled and the ROV and got pick up rocks.</a:t>
            </a:r>
          </a:p>
          <a:p>
            <a:r>
              <a:rPr lang="en-US" baseline="0" dirty="0" smtClean="0"/>
              <a:t>The DEEP ESP keeps sampling.</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mission finally finishes, and we repackage the lander</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Recover the last battery sled.</a:t>
            </a:r>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Release the drop weight and recover the lander at the surface. </a:t>
            </a:r>
          </a:p>
          <a:p>
            <a:r>
              <a:rPr lang="en-US" baseline="0" dirty="0" smtClean="0"/>
              <a:t>That </a:t>
            </a:r>
            <a:r>
              <a:rPr lang="en-US" baseline="0" dirty="0" smtClean="0"/>
              <a:t>is a nut shell was our operations at Axial seamount.</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The Environmental Sample Processor, ESP for short, is essential a robotic genetics labs in a can. And it kind of looks like that. It filters microbes from raw seawater and can immediately processes that sample, adding reagents and quantitatively detecting what microbes are there by RNA or DNA sequences. The results can get transmitted to shore in near real time, but the machine can also archive a sample, preserving the whole cells for follow up analysis in the lab.</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60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Since it is fully robotic, it is well suited as a core detection instrument for Deep Water microbial research.</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baseline="0" dirty="0" smtClean="0"/>
              <a:t>(slide)</a:t>
            </a:r>
          </a:p>
          <a:p>
            <a:endParaRPr lang="en-US" sz="1600"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Moving onto results.</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chart shows the</a:t>
            </a:r>
            <a:r>
              <a:rPr lang="en-US" baseline="0" dirty="0" smtClean="0"/>
              <a:t> salinity and temperature at the collection points as it was being sampled by the ESP. </a:t>
            </a:r>
          </a:p>
          <a:p>
            <a:r>
              <a:rPr lang="en-US" baseline="0" dirty="0" smtClean="0"/>
              <a:t>The blue here is the cold ambient seawater, and the orange is the water at the vent being collected by the wand. </a:t>
            </a:r>
          </a:p>
          <a:p>
            <a:r>
              <a:rPr lang="en-US" baseline="0" dirty="0" smtClean="0"/>
              <a:t>This shows that we were collecting samples form two different sources.</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quantitative PCR results</a:t>
            </a:r>
            <a:r>
              <a:rPr lang="en-US" baseline="0" dirty="0" smtClean="0"/>
              <a:t> that were performed in situ, blue is the ambient water and orange is the vent. This shows that we did detect and quantify different abundance of these two genes between these two sources.</a:t>
            </a:r>
          </a:p>
          <a:p>
            <a:endParaRPr lang="en-US" baseline="0" dirty="0" smtClean="0"/>
          </a:p>
        </p:txBody>
      </p:sp>
      <p:sp>
        <p:nvSpPr>
          <p:cNvPr id="4" name="Slide Number Placeholder 3"/>
          <p:cNvSpPr>
            <a:spLocks noGrp="1"/>
          </p:cNvSpPr>
          <p:nvPr>
            <p:ph type="sldNum" sz="quarter" idx="10"/>
          </p:nvPr>
        </p:nvSpPr>
        <p:spPr/>
        <p:txBody>
          <a:bodyPr/>
          <a:lstStyle/>
          <a:p>
            <a:fld id="{EB9DCF91-0080-480B-9A71-08A90A5B8844}"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is the </a:t>
            </a:r>
            <a:r>
              <a:rPr lang="en-US" baseline="0" dirty="0" smtClean="0"/>
              <a:t>Sandwich hybridization results performed in-situ. This is an imaged array of dots that get stronger the more prevalent the organism is. </a:t>
            </a:r>
          </a:p>
          <a:p>
            <a:r>
              <a:rPr lang="en-US" baseline="0" dirty="0" smtClean="0"/>
              <a:t>Very definitely, these are two different populations of microbes.</a:t>
            </a:r>
          </a:p>
          <a:p>
            <a:endParaRPr lang="en-US" baseline="0" dirty="0" smtClean="0"/>
          </a:p>
          <a:p>
            <a:r>
              <a:rPr lang="en-US" baseline="0" dirty="0" smtClean="0"/>
              <a:t>So, Yeah. We met our goal and quantified two different microbial populations in situ.</a:t>
            </a:r>
          </a:p>
        </p:txBody>
      </p:sp>
      <p:sp>
        <p:nvSpPr>
          <p:cNvPr id="4" name="Slide Number Placeholder 3"/>
          <p:cNvSpPr>
            <a:spLocks noGrp="1"/>
          </p:cNvSpPr>
          <p:nvPr>
            <p:ph type="sldNum" sz="quarter" idx="10"/>
          </p:nvPr>
        </p:nvSpPr>
        <p:spPr/>
        <p:txBody>
          <a:bodyPr/>
          <a:lstStyle/>
          <a:p>
            <a:fld id="{EB9DCF91-0080-480B-9A71-08A90A5B8844}"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In summary…</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I’d like to acknowledge the</a:t>
            </a:r>
            <a:r>
              <a:rPr lang="en-US" baseline="0" dirty="0" smtClean="0"/>
              <a:t> team of people who pour their blood sweat and tears into these building and deploying these robotic machines.</a:t>
            </a:r>
            <a:endParaRPr lang="en-US" baseline="0" dirty="0"/>
          </a:p>
          <a:p>
            <a:r>
              <a:rPr lang="en-US" baseline="0" dirty="0" smtClean="0"/>
              <a:t>Chris Scholin for leading this technology innovation, and our funding agencies MBARI, Moore Foundation, NASA, NSF, and the C-MORE group.</a:t>
            </a:r>
          </a:p>
          <a:p>
            <a:r>
              <a:rPr lang="en-US" baseline="0" dirty="0" smtClean="0"/>
              <a:t>Thank you.</a:t>
            </a:r>
          </a:p>
        </p:txBody>
      </p:sp>
      <p:sp>
        <p:nvSpPr>
          <p:cNvPr id="4" name="Slide Number Placeholder 3"/>
          <p:cNvSpPr>
            <a:spLocks noGrp="1"/>
          </p:cNvSpPr>
          <p:nvPr>
            <p:ph type="sldNum" sz="quarter" idx="10"/>
          </p:nvPr>
        </p:nvSpPr>
        <p:spPr/>
        <p:txBody>
          <a:bodyPr/>
          <a:lstStyle/>
          <a:p>
            <a:fld id="{EB9DCF91-0080-480B-9A71-08A90A5B8844}" type="slidenum">
              <a:rPr lang="en-US" smtClean="0"/>
              <a:pPr/>
              <a:t>45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23729-5C56-4C47-82E3-EE614111B1AF}" type="slidenum">
              <a:rPr lang="en-US"/>
              <a:pPr/>
              <a:t>5</a:t>
            </a:fld>
            <a:endParaRPr lang="en-US"/>
          </a:p>
        </p:txBody>
      </p:sp>
      <p:sp>
        <p:nvSpPr>
          <p:cNvPr id="1341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34147" name="Rectangle 3"/>
          <p:cNvSpPr>
            <a:spLocks noGrp="1" noChangeArrowheads="1"/>
          </p:cNvSpPr>
          <p:nvPr>
            <p:ph type="body" idx="1"/>
          </p:nvPr>
        </p:nvSpPr>
        <p:spPr/>
        <p:txBody>
          <a:bodyPr/>
          <a:lstStyle/>
          <a:p>
            <a:r>
              <a:rPr lang="en-US" sz="1600" dirty="0" smtClean="0"/>
              <a:t>The ESP is the detection instrument.</a:t>
            </a:r>
            <a:r>
              <a:rPr lang="en-US" sz="1600" baseline="0" dirty="0" smtClean="0"/>
              <a:t> T</a:t>
            </a:r>
            <a:r>
              <a:rPr lang="en-US" sz="1600" dirty="0" smtClean="0"/>
              <a:t>o operate in the ocean, it needs a</a:t>
            </a:r>
            <a:r>
              <a:rPr lang="en-US" sz="1600" baseline="0" dirty="0" smtClean="0"/>
              <a:t> </a:t>
            </a:r>
            <a:r>
              <a:rPr lang="en-US" sz="1600" dirty="0" smtClean="0"/>
              <a:t>platform or system to support it.</a:t>
            </a:r>
          </a:p>
          <a:p>
            <a:r>
              <a:rPr lang="en-US" sz="1600" baseline="0" dirty="0" smtClean="0"/>
              <a:t>We have moorings and drifters that place the ESP typically between 5-30m deep.</a:t>
            </a:r>
          </a:p>
          <a:p>
            <a:endParaRPr lang="en-US" sz="1600" baseline="0" dirty="0" smtClean="0"/>
          </a:p>
          <a:p>
            <a:r>
              <a:rPr lang="en-US" sz="1600" baseline="0" dirty="0" smtClean="0"/>
              <a:t>However, one of MBARI’s major goals is to use new technology for deep ocean, so we wanted to develop a deep ESP platform so we could use the ESP instrument at depths to 4000m.</a:t>
            </a:r>
          </a:p>
          <a:p>
            <a:endParaRPr lang="en-US" sz="16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t>I’m going to walk thru</a:t>
            </a:r>
            <a:r>
              <a:rPr lang="en-US" sz="1600" baseline="0" dirty="0" smtClean="0"/>
              <a:t> the parts that we needed to develop for the Deep ESP.</a:t>
            </a:r>
          </a:p>
          <a:p>
            <a:r>
              <a:rPr lang="en-US" sz="1600" baseline="0" dirty="0" smtClean="0"/>
              <a:t>First we need a Microbe detection instrument.. Go that.</a:t>
            </a:r>
            <a:endParaRPr lang="en-US" sz="1600"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t>The ESP instrument</a:t>
            </a:r>
            <a:r>
              <a:rPr lang="en-US" sz="1600" baseline="0" dirty="0" smtClean="0"/>
              <a:t> is not “small”, and is typically deployed near surface in a can about the size of a 50 gallon drum. The dashed line is the scale of a 43cm sphere.</a:t>
            </a:r>
          </a:p>
          <a:p>
            <a:r>
              <a:rPr lang="en-US" sz="1600" dirty="0" smtClean="0"/>
              <a:t>It took years to develop</a:t>
            </a:r>
            <a:r>
              <a:rPr lang="en-US" sz="1600" baseline="0" dirty="0" smtClean="0"/>
              <a:t> the instrument, so r</a:t>
            </a:r>
            <a:r>
              <a:rPr lang="en-US" sz="1600" dirty="0" smtClean="0"/>
              <a:t>ather than</a:t>
            </a:r>
            <a:r>
              <a:rPr lang="en-US" sz="1600" baseline="0" dirty="0" smtClean="0"/>
              <a:t> </a:t>
            </a:r>
            <a:r>
              <a:rPr lang="en-US" sz="1600" dirty="0" smtClean="0"/>
              <a:t>attempt to miniaturize this instrument</a:t>
            </a:r>
            <a:r>
              <a:rPr lang="en-US" sz="1600" baseline="0" dirty="0" smtClean="0"/>
              <a:t> to be 1/10</a:t>
            </a:r>
            <a:r>
              <a:rPr lang="en-US" sz="1600" baseline="30000" dirty="0" smtClean="0"/>
              <a:t>th</a:t>
            </a:r>
            <a:r>
              <a:rPr lang="en-US" sz="1600" baseline="0" dirty="0" smtClean="0"/>
              <a:t> the volume, </a:t>
            </a:r>
            <a:r>
              <a:rPr lang="en-US" sz="1600" dirty="0" smtClean="0"/>
              <a:t>we built a pressure housing for the</a:t>
            </a:r>
            <a:r>
              <a:rPr lang="en-US" sz="1600" baseline="0" dirty="0" smtClean="0"/>
              <a:t> scale</a:t>
            </a:r>
            <a:r>
              <a:rPr lang="en-US" sz="1600" dirty="0" smtClean="0"/>
              <a:t> of</a:t>
            </a:r>
            <a:r>
              <a:rPr lang="en-US" sz="1600" baseline="0" dirty="0" smtClean="0"/>
              <a:t> the </a:t>
            </a:r>
            <a:r>
              <a:rPr lang="en-US" sz="1600" dirty="0" smtClean="0"/>
              <a:t>instrument. </a:t>
            </a:r>
          </a:p>
        </p:txBody>
      </p:sp>
      <p:sp>
        <p:nvSpPr>
          <p:cNvPr id="4" name="Slide Number Placeholder 3"/>
          <p:cNvSpPr>
            <a:spLocks noGrp="1"/>
          </p:cNvSpPr>
          <p:nvPr>
            <p:ph type="sldNum" sz="quarter" idx="10"/>
          </p:nvPr>
        </p:nvSpPr>
        <p:spPr/>
        <p:txBody>
          <a:bodyPr/>
          <a:lstStyle/>
          <a:p>
            <a:fld id="{EB9DCF91-0080-480B-9A71-08A90A5B884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It’s </a:t>
            </a:r>
            <a:r>
              <a:rPr lang="en-US" baseline="0" dirty="0" smtClean="0"/>
              <a:t>spherical housing, machined from cast titanium, and is just over 1m in inside diameter.</a:t>
            </a:r>
            <a:endParaRPr lang="en-US" dirty="0" smtClean="0"/>
          </a:p>
          <a:p>
            <a:r>
              <a:rPr lang="en-US" dirty="0" smtClean="0"/>
              <a:t>There’s a more detailed talk about this sphere tomorrow.</a:t>
            </a:r>
            <a:endParaRPr lang="en-US" dirty="0"/>
          </a:p>
        </p:txBody>
      </p:sp>
      <p:sp>
        <p:nvSpPr>
          <p:cNvPr id="4" name="Slide Number Placeholder 3"/>
          <p:cNvSpPr>
            <a:spLocks noGrp="1"/>
          </p:cNvSpPr>
          <p:nvPr>
            <p:ph type="sldNum" sz="quarter" idx="10"/>
          </p:nvPr>
        </p:nvSpPr>
        <p:spPr/>
        <p:txBody>
          <a:bodyPr/>
          <a:lstStyle/>
          <a:p>
            <a:fld id="{EB9DCF91-0080-480B-9A71-08A90A5B884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4.tiff"/></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7.tiff"/><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8.tiff"/><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54.jpeg"/><Relationship Id="rId4" Type="http://schemas.openxmlformats.org/officeDocument/2006/relationships/image" Target="../media/image53.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36.jpeg"/></Relationships>
</file>

<file path=ppt/slides/_rels/slide45.xml.rels><?xml version="1.0" encoding="UTF-8" standalone="yes"?>
<Relationships xmlns="http://schemas.openxmlformats.org/package/2006/relationships"><Relationship Id="rId8" Type="http://schemas.openxmlformats.org/officeDocument/2006/relationships/image" Target="../media/image60.emf"/><Relationship Id="rId3" Type="http://schemas.openxmlformats.org/officeDocument/2006/relationships/image" Target="../media/image55.jpeg"/><Relationship Id="rId7" Type="http://schemas.openxmlformats.org/officeDocument/2006/relationships/image" Target="../media/image59.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2.tiff"/><Relationship Id="rId4" Type="http://schemas.openxmlformats.org/officeDocument/2006/relationships/image" Target="../media/image56.jpeg"/><Relationship Id="rId9" Type="http://schemas.openxmlformats.org/officeDocument/2006/relationships/image" Target="../media/image61.png"/></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notesSlide" Target="../notesSlides/notesSlide5.xml"/><Relationship Id="rId7" Type="http://schemas.openxmlformats.org/officeDocument/2006/relationships/image" Target="../media/image19.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argett\Desktop\IEEE-Oceans2013\Pubs\IEEE-Oceans2013\deepesp_tank12.jpeg"/>
          <p:cNvPicPr>
            <a:picLocks noChangeAspect="1" noChangeArrowheads="1"/>
          </p:cNvPicPr>
          <p:nvPr/>
        </p:nvPicPr>
        <p:blipFill>
          <a:blip r:embed="rId3" cstate="print">
            <a:lum bright="14000" contrast="28000"/>
          </a:blip>
          <a:srcRect/>
          <a:stretch>
            <a:fillRect/>
          </a:stretch>
        </p:blipFill>
        <p:spPr bwMode="auto">
          <a:xfrm>
            <a:off x="-2935111" y="-990600"/>
            <a:ext cx="12079111" cy="8153400"/>
          </a:xfrm>
          <a:prstGeom prst="rect">
            <a:avLst/>
          </a:prstGeom>
          <a:noFill/>
          <a:effectLst>
            <a:innerShdw blurRad="1270000" dist="2540000" dir="16200000">
              <a:schemeClr val="bg1">
                <a:alpha val="24000"/>
              </a:schemeClr>
            </a:innerShdw>
          </a:effectLst>
        </p:spPr>
      </p:pic>
      <p:sp>
        <p:nvSpPr>
          <p:cNvPr id="2" name="Title 1"/>
          <p:cNvSpPr>
            <a:spLocks noGrp="1"/>
          </p:cNvSpPr>
          <p:nvPr>
            <p:ph type="ctrTitle"/>
          </p:nvPr>
        </p:nvSpPr>
        <p:spPr>
          <a:xfrm>
            <a:off x="2743200" y="0"/>
            <a:ext cx="6248400" cy="2438400"/>
          </a:xfrm>
        </p:spPr>
        <p:txBody>
          <a:bodyPr>
            <a:normAutofit fontScale="90000"/>
          </a:bodyPr>
          <a:lstStyle/>
          <a:p>
            <a:pPr algn="l"/>
            <a:r>
              <a:rPr lang="en-US" dirty="0" smtClean="0"/>
              <a:t>Deep Water Instrument for Microbial Identification, Quantification, and Archiving</a:t>
            </a:r>
            <a:endParaRPr lang="en-US" dirty="0"/>
          </a:p>
        </p:txBody>
      </p:sp>
      <p:sp>
        <p:nvSpPr>
          <p:cNvPr id="4" name="Title 1"/>
          <p:cNvSpPr txBox="1">
            <a:spLocks/>
          </p:cNvSpPr>
          <p:nvPr/>
        </p:nvSpPr>
        <p:spPr>
          <a:xfrm>
            <a:off x="3581400" y="3048000"/>
            <a:ext cx="5486400" cy="1447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u="none" strike="noStrike" kern="1200" cap="none" spc="0" normalizeH="0" baseline="0" noProof="0" dirty="0" smtClean="0">
                <a:ln>
                  <a:noFill/>
                </a:ln>
                <a:effectLst/>
                <a:uLnTx/>
                <a:uFillTx/>
                <a:latin typeface="+mj-lt"/>
                <a:ea typeface="+mj-ea"/>
                <a:cs typeface="+mj-cs"/>
              </a:rPr>
              <a:t>Doug Pargett</a:t>
            </a:r>
            <a:endParaRPr kumimoji="0" lang="en-US" sz="4400" b="0" u="none" strike="noStrike" kern="1200" cap="none" spc="0" normalizeH="0" baseline="0" noProof="0" dirty="0">
              <a:ln>
                <a:noFill/>
              </a:ln>
              <a:effectLst/>
              <a:uLnTx/>
              <a:uFillTx/>
              <a:latin typeface="+mj-lt"/>
              <a:ea typeface="+mj-ea"/>
              <a:cs typeface="+mj-cs"/>
            </a:endParaRPr>
          </a:p>
        </p:txBody>
      </p:sp>
      <p:pic>
        <p:nvPicPr>
          <p:cNvPr id="6146" name="Picture 2" descr="C:\Users\pargett\Desktop\IEEE-Oceans2013\Presentations\logo_bw_high.jpg"/>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648200" y="4648200"/>
            <a:ext cx="3352800" cy="2083286"/>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p:cNvSpPr/>
          <p:nvPr/>
        </p:nvSpPr>
        <p:spPr>
          <a:xfrm>
            <a:off x="5562600" y="3200400"/>
            <a:ext cx="2590800" cy="2590800"/>
          </a:xfrm>
          <a:prstGeom prst="ellipse">
            <a:avLst/>
          </a:prstGeom>
          <a:blipFill dpi="0" rotWithShape="1">
            <a:blip r:embed="rId3" cstate="print">
              <a:biLevel thresh="50000"/>
              <a:lum bright="-56000"/>
            </a:blip>
            <a:srcRect/>
            <a:tile tx="0" ty="0" sx="50000" sy="50000" flip="none" algn="tl"/>
          </a:blip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602" name="Picture 2" descr="C:\Users\pargett\Desktop\IEEE-Oceans2013\Presentations\Sphere\Hatched.tif"/>
          <p:cNvPicPr>
            <a:picLocks noChangeAspect="1" noChangeArrowheads="1"/>
          </p:cNvPicPr>
          <p:nvPr/>
        </p:nvPicPr>
        <p:blipFill>
          <a:blip r:embed="rId4" cstate="print">
            <a:clrChange>
              <a:clrFrom>
                <a:srgbClr val="ED1C24"/>
              </a:clrFrom>
              <a:clrTo>
                <a:srgbClr val="ED1C24">
                  <a:alpha val="0"/>
                </a:srgbClr>
              </a:clrTo>
            </a:clrChange>
          </a:blip>
          <a:srcRect/>
          <a:stretch>
            <a:fillRect/>
          </a:stretch>
        </p:blipFill>
        <p:spPr bwMode="auto">
          <a:xfrm>
            <a:off x="5486400" y="3200400"/>
            <a:ext cx="2766217" cy="2608625"/>
          </a:xfrm>
          <a:prstGeom prst="rect">
            <a:avLst/>
          </a:prstGeom>
          <a:noFill/>
        </p:spPr>
      </p:pic>
      <p:sp>
        <p:nvSpPr>
          <p:cNvPr id="3" name="Content Placeholder 2"/>
          <p:cNvSpPr>
            <a:spLocks noGrp="1"/>
          </p:cNvSpPr>
          <p:nvPr>
            <p:ph idx="1"/>
          </p:nvPr>
        </p:nvSpPr>
        <p:spPr>
          <a:xfrm>
            <a:off x="457200" y="1600200"/>
            <a:ext cx="6705600" cy="4525963"/>
          </a:xfrm>
        </p:spPr>
        <p:txBody>
          <a:bodyPr>
            <a:normAutofit/>
          </a:bodyPr>
          <a:lstStyle/>
          <a:p>
            <a:pPr>
              <a:buFont typeface="Wingdings" pitchFamily="2" charset="2"/>
              <a:buChar char="ü"/>
            </a:pPr>
            <a:r>
              <a:rPr lang="en-US" sz="2800" dirty="0" smtClean="0"/>
              <a:t>Microbe detection instrument</a:t>
            </a:r>
          </a:p>
          <a:p>
            <a:pPr>
              <a:buFont typeface="Wingdings" pitchFamily="2" charset="2"/>
              <a:buChar char="ü"/>
            </a:pPr>
            <a:r>
              <a:rPr lang="en-US" sz="2800" dirty="0" smtClean="0"/>
              <a:t>4000m rated pressure housing</a:t>
            </a:r>
          </a:p>
          <a:p>
            <a:r>
              <a:rPr lang="en-US" sz="3600" dirty="0" smtClean="0"/>
              <a:t>Ambient pressure interface</a:t>
            </a:r>
          </a:p>
        </p:txBody>
      </p:sp>
      <p:pic>
        <p:nvPicPr>
          <p:cNvPr id="2050" name="Picture 2" descr="C:\Users\pargett\Desktop\IEEE-Oceans2013\Presentations\Sphere\esp_precan5.bmp"/>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943600" y="3276600"/>
            <a:ext cx="1905000" cy="2427610"/>
          </a:xfrm>
          <a:prstGeom prst="rect">
            <a:avLst/>
          </a:prstGeom>
          <a:noFill/>
        </p:spPr>
      </p:pic>
      <p:sp>
        <p:nvSpPr>
          <p:cNvPr id="8" name="Title 1"/>
          <p:cNvSpPr>
            <a:spLocks noGrp="1"/>
          </p:cNvSpPr>
          <p:nvPr>
            <p:ph type="title"/>
          </p:nvPr>
        </p:nvSpPr>
        <p:spPr>
          <a:xfrm>
            <a:off x="457200" y="274638"/>
            <a:ext cx="8229600" cy="1143000"/>
          </a:xfrm>
        </p:spPr>
        <p:txBody>
          <a:bodyPr/>
          <a:lstStyle/>
          <a:p>
            <a:r>
              <a:rPr lang="en-US" dirty="0" smtClean="0"/>
              <a:t>Deep ESP Components</a:t>
            </a:r>
            <a:endParaRPr lang="en-US"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ullAssem"/>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143000" y="817489"/>
            <a:ext cx="6858000" cy="6040511"/>
          </a:xfrm>
          <a:prstGeom prst="rect">
            <a:avLst/>
          </a:prstGeom>
          <a:noFill/>
          <a:ln w="9525">
            <a:noFill/>
            <a:miter lim="800000"/>
            <a:headEnd/>
            <a:tailEnd/>
          </a:ln>
        </p:spPr>
      </p:pic>
      <p:sp>
        <p:nvSpPr>
          <p:cNvPr id="2" name="Title 1"/>
          <p:cNvSpPr>
            <a:spLocks noGrp="1"/>
          </p:cNvSpPr>
          <p:nvPr>
            <p:ph type="title"/>
          </p:nvPr>
        </p:nvSpPr>
        <p:spPr>
          <a:xfrm>
            <a:off x="457200" y="152400"/>
            <a:ext cx="8229600" cy="1143000"/>
          </a:xfrm>
        </p:spPr>
        <p:txBody>
          <a:bodyPr/>
          <a:lstStyle/>
          <a:p>
            <a:r>
              <a:rPr lang="en-US" dirty="0" smtClean="0"/>
              <a:t>Deep Water Sampling Module</a:t>
            </a:r>
            <a:endParaRPr lang="en-US"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6705600" cy="4525963"/>
          </a:xfrm>
        </p:spPr>
        <p:txBody>
          <a:bodyPr>
            <a:normAutofit/>
          </a:bodyPr>
          <a:lstStyle/>
          <a:p>
            <a:pPr>
              <a:buFont typeface="Wingdings" pitchFamily="2" charset="2"/>
              <a:buChar char="ü"/>
            </a:pPr>
            <a:r>
              <a:rPr lang="en-US" sz="2800" dirty="0" smtClean="0"/>
              <a:t>Microbe detection instrument</a:t>
            </a:r>
          </a:p>
          <a:p>
            <a:pPr>
              <a:buFont typeface="Wingdings" pitchFamily="2" charset="2"/>
              <a:buChar char="ü"/>
            </a:pPr>
            <a:r>
              <a:rPr lang="en-US" sz="2800" dirty="0" smtClean="0"/>
              <a:t>4000m rated pressure housing</a:t>
            </a:r>
          </a:p>
          <a:p>
            <a:pPr>
              <a:buFont typeface="Wingdings" pitchFamily="2" charset="2"/>
              <a:buChar char="ü"/>
            </a:pPr>
            <a:r>
              <a:rPr lang="en-US" sz="2800" dirty="0" smtClean="0"/>
              <a:t>Ambient pressure interface</a:t>
            </a:r>
          </a:p>
          <a:p>
            <a:r>
              <a:rPr lang="en-US" sz="3600" dirty="0" smtClean="0"/>
              <a:t>Source wand</a:t>
            </a:r>
          </a:p>
        </p:txBody>
      </p:sp>
      <p:pic>
        <p:nvPicPr>
          <p:cNvPr id="1026" name="Picture 2" descr="C:\Users\pargett\Desktop\IEEE-Oceans2013\Presentations\New folder\FullAssemnotexty.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352800" y="3048000"/>
            <a:ext cx="3842884" cy="3362524"/>
          </a:xfrm>
          <a:prstGeom prst="rect">
            <a:avLst/>
          </a:prstGeom>
          <a:noFill/>
        </p:spPr>
      </p:pic>
      <p:sp>
        <p:nvSpPr>
          <p:cNvPr id="91" name="Title 1"/>
          <p:cNvSpPr>
            <a:spLocks noGrp="1"/>
          </p:cNvSpPr>
          <p:nvPr>
            <p:ph type="title"/>
          </p:nvPr>
        </p:nvSpPr>
        <p:spPr>
          <a:xfrm>
            <a:off x="457200" y="274638"/>
            <a:ext cx="8229600" cy="1143000"/>
          </a:xfrm>
        </p:spPr>
        <p:txBody>
          <a:bodyPr/>
          <a:lstStyle/>
          <a:p>
            <a:r>
              <a:rPr lang="en-US" dirty="0" smtClean="0"/>
              <a:t>Deep ESP Components</a:t>
            </a:r>
            <a:endParaRPr lang="en-US" dirty="0"/>
          </a:p>
        </p:txBody>
      </p:sp>
      <p:sp>
        <p:nvSpPr>
          <p:cNvPr id="7" name="Oval 6"/>
          <p:cNvSpPr/>
          <p:nvPr/>
        </p:nvSpPr>
        <p:spPr>
          <a:xfrm>
            <a:off x="6172200" y="3807396"/>
            <a:ext cx="2212403" cy="2212403"/>
          </a:xfrm>
          <a:prstGeom prst="ellipse">
            <a:avLst/>
          </a:prstGeom>
          <a:blipFill dpi="0" rotWithShape="1">
            <a:blip r:embed="rId4" cstate="print">
              <a:biLevel thresh="50000"/>
              <a:lum bright="-56000"/>
            </a:blip>
            <a:srcRect/>
            <a:tile tx="0" ty="0" sx="50000" sy="50000" flip="none" algn="tl"/>
          </a:blip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C:\Users\pargett\Desktop\IEEE-Oceans2013\Presentations\Sphere\Hatched.tif"/>
          <p:cNvPicPr>
            <a:picLocks noChangeAspect="1" noChangeArrowheads="1"/>
          </p:cNvPicPr>
          <p:nvPr/>
        </p:nvPicPr>
        <p:blipFill>
          <a:blip r:embed="rId5" cstate="print">
            <a:clrChange>
              <a:clrFrom>
                <a:srgbClr val="ED1C24"/>
              </a:clrFrom>
              <a:clrTo>
                <a:srgbClr val="ED1C24">
                  <a:alpha val="0"/>
                </a:srgbClr>
              </a:clrTo>
            </a:clrChange>
          </a:blip>
          <a:srcRect/>
          <a:stretch>
            <a:fillRect/>
          </a:stretch>
        </p:blipFill>
        <p:spPr bwMode="auto">
          <a:xfrm>
            <a:off x="6096001" y="3810000"/>
            <a:ext cx="2362200" cy="2227625"/>
          </a:xfrm>
          <a:prstGeom prst="rect">
            <a:avLst/>
          </a:prstGeom>
          <a:noFill/>
        </p:spPr>
      </p:pic>
      <p:pic>
        <p:nvPicPr>
          <p:cNvPr id="9" name="Picture 2" descr="C:\Users\pargett\Desktop\IEEE-Oceans2013\Presentations\Sphere\esp_precan5.bmp"/>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553200" y="3886200"/>
            <a:ext cx="1626767" cy="2073048"/>
          </a:xfrm>
          <a:prstGeom prst="rect">
            <a:avLst/>
          </a:prstGeom>
          <a:noFill/>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Right Arrow 286"/>
          <p:cNvSpPr/>
          <p:nvPr/>
        </p:nvSpPr>
        <p:spPr>
          <a:xfrm rot="5400000">
            <a:off x="4114800" y="2057400"/>
            <a:ext cx="304800" cy="457200"/>
          </a:xfrm>
          <a:prstGeom prst="rightArrow">
            <a:avLst/>
          </a:prstGeom>
          <a:noFill/>
          <a:ln w="635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Right Arrow 287"/>
          <p:cNvSpPr/>
          <p:nvPr/>
        </p:nvSpPr>
        <p:spPr>
          <a:xfrm>
            <a:off x="8229600" y="3810000"/>
            <a:ext cx="304800" cy="457200"/>
          </a:xfrm>
          <a:prstGeom prst="rightArrow">
            <a:avLst/>
          </a:prstGeom>
          <a:noFill/>
          <a:ln w="635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5" name="Group 324"/>
          <p:cNvGrpSpPr/>
          <p:nvPr/>
        </p:nvGrpSpPr>
        <p:grpSpPr>
          <a:xfrm>
            <a:off x="4267200" y="2514600"/>
            <a:ext cx="3886200" cy="1524000"/>
            <a:chOff x="4267200" y="2514600"/>
            <a:chExt cx="3886200" cy="1524000"/>
          </a:xfrm>
        </p:grpSpPr>
        <p:sp>
          <p:nvSpPr>
            <p:cNvPr id="297" name="Oval 296"/>
            <p:cNvSpPr/>
            <p:nvPr/>
          </p:nvSpPr>
          <p:spPr>
            <a:xfrm>
              <a:off x="4419600" y="3429000"/>
              <a:ext cx="304800" cy="3048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Line 260"/>
            <p:cNvSpPr>
              <a:spLocks noChangeShapeType="1"/>
            </p:cNvSpPr>
            <p:nvPr/>
          </p:nvSpPr>
          <p:spPr bwMode="auto">
            <a:xfrm>
              <a:off x="4267200" y="2514600"/>
              <a:ext cx="0" cy="1143000"/>
            </a:xfrm>
            <a:prstGeom prst="line">
              <a:avLst/>
            </a:prstGeom>
            <a:noFill/>
            <a:ln w="127000" cmpd="sng">
              <a:solidFill>
                <a:srgbClr val="0070C0"/>
              </a:solidFill>
              <a:round/>
              <a:headEnd/>
              <a:tailEnd/>
            </a:ln>
          </p:spPr>
          <p:txBody>
            <a:bodyPr lIns="68644" tIns="34322" rIns="68644" bIns="34322"/>
            <a:lstStyle/>
            <a:p>
              <a:endParaRPr lang="en-US"/>
            </a:p>
          </p:txBody>
        </p:sp>
        <p:sp>
          <p:nvSpPr>
            <p:cNvPr id="280" name="Line 260"/>
            <p:cNvSpPr>
              <a:spLocks noChangeShapeType="1"/>
            </p:cNvSpPr>
            <p:nvPr/>
          </p:nvSpPr>
          <p:spPr bwMode="auto">
            <a:xfrm flipH="1">
              <a:off x="4267200" y="3581400"/>
              <a:ext cx="152400" cy="0"/>
            </a:xfrm>
            <a:prstGeom prst="line">
              <a:avLst/>
            </a:prstGeom>
            <a:noFill/>
            <a:ln w="127000" cmpd="sng">
              <a:solidFill>
                <a:srgbClr val="0070C0"/>
              </a:solidFill>
              <a:round/>
              <a:headEnd/>
              <a:tailEnd/>
            </a:ln>
          </p:spPr>
          <p:txBody>
            <a:bodyPr lIns="68644" tIns="34322" rIns="68644" bIns="34322"/>
            <a:lstStyle/>
            <a:p>
              <a:endParaRPr lang="en-US"/>
            </a:p>
          </p:txBody>
        </p:sp>
        <p:sp>
          <p:nvSpPr>
            <p:cNvPr id="281" name="Line 260"/>
            <p:cNvSpPr>
              <a:spLocks noChangeShapeType="1"/>
            </p:cNvSpPr>
            <p:nvPr/>
          </p:nvSpPr>
          <p:spPr bwMode="auto">
            <a:xfrm>
              <a:off x="5410200" y="3429000"/>
              <a:ext cx="0" cy="609600"/>
            </a:xfrm>
            <a:prstGeom prst="line">
              <a:avLst/>
            </a:prstGeom>
            <a:noFill/>
            <a:ln w="127000" cmpd="sng">
              <a:solidFill>
                <a:srgbClr val="0070C0"/>
              </a:solidFill>
              <a:round/>
              <a:headEnd/>
              <a:tailEnd/>
            </a:ln>
          </p:spPr>
          <p:txBody>
            <a:bodyPr lIns="68644" tIns="34322" rIns="68644" bIns="34322"/>
            <a:lstStyle/>
            <a:p>
              <a:endParaRPr lang="en-US"/>
            </a:p>
          </p:txBody>
        </p:sp>
        <p:sp>
          <p:nvSpPr>
            <p:cNvPr id="282" name="Line 260"/>
            <p:cNvSpPr>
              <a:spLocks noChangeShapeType="1"/>
            </p:cNvSpPr>
            <p:nvPr/>
          </p:nvSpPr>
          <p:spPr bwMode="auto">
            <a:xfrm flipH="1">
              <a:off x="5105400" y="4038600"/>
              <a:ext cx="1295400" cy="0"/>
            </a:xfrm>
            <a:prstGeom prst="line">
              <a:avLst/>
            </a:prstGeom>
            <a:noFill/>
            <a:ln w="127000" cmpd="sng">
              <a:solidFill>
                <a:srgbClr val="0070C0"/>
              </a:solidFill>
              <a:round/>
              <a:headEnd/>
              <a:tailEnd/>
            </a:ln>
          </p:spPr>
          <p:txBody>
            <a:bodyPr lIns="68644" tIns="34322" rIns="68644" bIns="34322"/>
            <a:lstStyle/>
            <a:p>
              <a:endParaRPr lang="en-US"/>
            </a:p>
          </p:txBody>
        </p:sp>
        <p:sp>
          <p:nvSpPr>
            <p:cNvPr id="283" name="Line 260"/>
            <p:cNvSpPr>
              <a:spLocks noChangeShapeType="1"/>
            </p:cNvSpPr>
            <p:nvPr/>
          </p:nvSpPr>
          <p:spPr bwMode="auto">
            <a:xfrm flipH="1">
              <a:off x="5105400" y="3505200"/>
              <a:ext cx="304800" cy="0"/>
            </a:xfrm>
            <a:prstGeom prst="line">
              <a:avLst/>
            </a:prstGeom>
            <a:noFill/>
            <a:ln w="127000" cmpd="sng">
              <a:solidFill>
                <a:srgbClr val="0070C0"/>
              </a:solidFill>
              <a:round/>
              <a:headEnd/>
              <a:tailEnd/>
            </a:ln>
          </p:spPr>
          <p:txBody>
            <a:bodyPr lIns="68644" tIns="34322" rIns="68644" bIns="34322"/>
            <a:lstStyle/>
            <a:p>
              <a:endParaRPr lang="en-US"/>
            </a:p>
          </p:txBody>
        </p:sp>
        <p:sp>
          <p:nvSpPr>
            <p:cNvPr id="284" name="Line 260"/>
            <p:cNvSpPr>
              <a:spLocks noChangeShapeType="1"/>
            </p:cNvSpPr>
            <p:nvPr/>
          </p:nvSpPr>
          <p:spPr bwMode="auto">
            <a:xfrm flipH="1">
              <a:off x="6781800" y="4038600"/>
              <a:ext cx="152400" cy="0"/>
            </a:xfrm>
            <a:prstGeom prst="line">
              <a:avLst/>
            </a:prstGeom>
            <a:noFill/>
            <a:ln w="127000" cmpd="sng">
              <a:solidFill>
                <a:srgbClr val="0070C0"/>
              </a:solidFill>
              <a:round/>
              <a:headEnd/>
              <a:tailEnd/>
            </a:ln>
          </p:spPr>
          <p:txBody>
            <a:bodyPr lIns="68644" tIns="34322" rIns="68644" bIns="34322"/>
            <a:lstStyle/>
            <a:p>
              <a:endParaRPr lang="en-US"/>
            </a:p>
          </p:txBody>
        </p:sp>
        <p:sp>
          <p:nvSpPr>
            <p:cNvPr id="285" name="Line 260"/>
            <p:cNvSpPr>
              <a:spLocks noChangeShapeType="1"/>
            </p:cNvSpPr>
            <p:nvPr/>
          </p:nvSpPr>
          <p:spPr bwMode="auto">
            <a:xfrm flipH="1">
              <a:off x="7315200" y="4038600"/>
              <a:ext cx="152400" cy="0"/>
            </a:xfrm>
            <a:prstGeom prst="line">
              <a:avLst/>
            </a:prstGeom>
            <a:noFill/>
            <a:ln w="127000" cmpd="sng">
              <a:solidFill>
                <a:srgbClr val="0070C0"/>
              </a:solidFill>
              <a:round/>
              <a:headEnd/>
              <a:tailEnd/>
            </a:ln>
          </p:spPr>
          <p:txBody>
            <a:bodyPr lIns="68644" tIns="34322" rIns="68644" bIns="34322"/>
            <a:lstStyle/>
            <a:p>
              <a:endParaRPr lang="en-US"/>
            </a:p>
          </p:txBody>
        </p:sp>
        <p:sp>
          <p:nvSpPr>
            <p:cNvPr id="286" name="Line 260"/>
            <p:cNvSpPr>
              <a:spLocks noChangeShapeType="1"/>
            </p:cNvSpPr>
            <p:nvPr/>
          </p:nvSpPr>
          <p:spPr bwMode="auto">
            <a:xfrm flipH="1">
              <a:off x="7924800" y="4038600"/>
              <a:ext cx="228600" cy="0"/>
            </a:xfrm>
            <a:prstGeom prst="line">
              <a:avLst/>
            </a:prstGeom>
            <a:noFill/>
            <a:ln w="127000" cmpd="sng">
              <a:solidFill>
                <a:srgbClr val="0070C0"/>
              </a:solidFill>
              <a:round/>
              <a:headEnd/>
              <a:tailEnd/>
            </a:ln>
          </p:spPr>
          <p:txBody>
            <a:bodyPr lIns="68644" tIns="34322" rIns="68644" bIns="34322"/>
            <a:lstStyle/>
            <a:p>
              <a:endParaRPr lang="en-US"/>
            </a:p>
          </p:txBody>
        </p:sp>
        <p:sp>
          <p:nvSpPr>
            <p:cNvPr id="298" name="Line 260"/>
            <p:cNvSpPr>
              <a:spLocks noChangeShapeType="1"/>
            </p:cNvSpPr>
            <p:nvPr/>
          </p:nvSpPr>
          <p:spPr bwMode="auto">
            <a:xfrm flipH="1">
              <a:off x="4572000" y="3505200"/>
              <a:ext cx="304800" cy="0"/>
            </a:xfrm>
            <a:prstGeom prst="line">
              <a:avLst/>
            </a:prstGeom>
            <a:noFill/>
            <a:ln w="127000" cmpd="sng">
              <a:solidFill>
                <a:srgbClr val="0070C0"/>
              </a:solidFill>
              <a:round/>
              <a:headEnd/>
              <a:tailEnd/>
            </a:ln>
          </p:spPr>
          <p:txBody>
            <a:bodyPr lIns="68644" tIns="34322" rIns="68644" bIns="34322"/>
            <a:lstStyle/>
            <a:p>
              <a:endParaRPr lang="en-US"/>
            </a:p>
          </p:txBody>
        </p:sp>
      </p:grpSp>
      <p:sp>
        <p:nvSpPr>
          <p:cNvPr id="291" name="Right Arrow 290"/>
          <p:cNvSpPr/>
          <p:nvPr/>
        </p:nvSpPr>
        <p:spPr>
          <a:xfrm rot="16200000">
            <a:off x="1066800" y="4876800"/>
            <a:ext cx="304800" cy="457200"/>
          </a:xfrm>
          <a:prstGeom prst="rightArrow">
            <a:avLst/>
          </a:prstGeom>
          <a:no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6" name="Group 325"/>
          <p:cNvGrpSpPr/>
          <p:nvPr/>
        </p:nvGrpSpPr>
        <p:grpSpPr>
          <a:xfrm>
            <a:off x="1143000" y="3962400"/>
            <a:ext cx="7010400" cy="914400"/>
            <a:chOff x="1143000" y="3962400"/>
            <a:chExt cx="7010400" cy="914400"/>
          </a:xfrm>
        </p:grpSpPr>
        <p:sp>
          <p:nvSpPr>
            <p:cNvPr id="294" name="Oval 293"/>
            <p:cNvSpPr/>
            <p:nvPr/>
          </p:nvSpPr>
          <p:spPr>
            <a:xfrm>
              <a:off x="4419600" y="3962400"/>
              <a:ext cx="304800" cy="3048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Line 260"/>
            <p:cNvSpPr>
              <a:spLocks noChangeShapeType="1"/>
            </p:cNvSpPr>
            <p:nvPr/>
          </p:nvSpPr>
          <p:spPr bwMode="auto">
            <a:xfrm flipH="1">
              <a:off x="3276600" y="4114800"/>
              <a:ext cx="1143000" cy="0"/>
            </a:xfrm>
            <a:prstGeom prst="line">
              <a:avLst/>
            </a:prstGeom>
            <a:noFill/>
            <a:ln w="127000" cmpd="sng">
              <a:solidFill>
                <a:srgbClr val="FFC000"/>
              </a:solidFill>
              <a:round/>
              <a:headEnd/>
              <a:tailEnd/>
            </a:ln>
          </p:spPr>
          <p:txBody>
            <a:bodyPr lIns="68644" tIns="34322" rIns="68644" bIns="34322"/>
            <a:lstStyle/>
            <a:p>
              <a:endParaRPr lang="en-US"/>
            </a:p>
          </p:txBody>
        </p:sp>
        <p:sp>
          <p:nvSpPr>
            <p:cNvPr id="289" name="Line 260"/>
            <p:cNvSpPr>
              <a:spLocks noChangeShapeType="1"/>
            </p:cNvSpPr>
            <p:nvPr/>
          </p:nvSpPr>
          <p:spPr bwMode="auto">
            <a:xfrm flipH="1">
              <a:off x="1143000" y="4114800"/>
              <a:ext cx="1143000" cy="0"/>
            </a:xfrm>
            <a:prstGeom prst="line">
              <a:avLst/>
            </a:prstGeom>
            <a:noFill/>
            <a:ln w="127000" cap="flat" cmpd="sng">
              <a:solidFill>
                <a:srgbClr val="FFC000"/>
              </a:solidFill>
              <a:miter lim="800000"/>
              <a:headEnd/>
              <a:tailEnd/>
            </a:ln>
          </p:spPr>
          <p:txBody>
            <a:bodyPr lIns="68644" tIns="34322" rIns="68644" bIns="34322"/>
            <a:lstStyle/>
            <a:p>
              <a:endParaRPr lang="en-US"/>
            </a:p>
          </p:txBody>
        </p:sp>
        <p:sp>
          <p:nvSpPr>
            <p:cNvPr id="290" name="Line 260"/>
            <p:cNvSpPr>
              <a:spLocks noChangeShapeType="1"/>
            </p:cNvSpPr>
            <p:nvPr/>
          </p:nvSpPr>
          <p:spPr bwMode="auto">
            <a:xfrm flipH="1" flipV="1">
              <a:off x="1219200" y="4114800"/>
              <a:ext cx="0" cy="762000"/>
            </a:xfrm>
            <a:prstGeom prst="line">
              <a:avLst/>
            </a:prstGeom>
            <a:noFill/>
            <a:ln w="127000" cmpd="sng">
              <a:solidFill>
                <a:srgbClr val="FFC000"/>
              </a:solidFill>
              <a:round/>
              <a:headEnd/>
              <a:tailEnd/>
            </a:ln>
          </p:spPr>
          <p:txBody>
            <a:bodyPr lIns="68644" tIns="34322" rIns="68644" bIns="34322"/>
            <a:lstStyle/>
            <a:p>
              <a:endParaRPr lang="en-US"/>
            </a:p>
          </p:txBody>
        </p:sp>
        <p:sp>
          <p:nvSpPr>
            <p:cNvPr id="299" name="Line 260"/>
            <p:cNvSpPr>
              <a:spLocks noChangeShapeType="1"/>
            </p:cNvSpPr>
            <p:nvPr/>
          </p:nvSpPr>
          <p:spPr bwMode="auto">
            <a:xfrm flipH="1">
              <a:off x="4572000" y="4038600"/>
              <a:ext cx="304800" cy="0"/>
            </a:xfrm>
            <a:prstGeom prst="line">
              <a:avLst/>
            </a:prstGeom>
            <a:noFill/>
            <a:ln w="127000" cmpd="sng">
              <a:solidFill>
                <a:srgbClr val="FFC000"/>
              </a:solidFill>
              <a:round/>
              <a:headEnd/>
              <a:tailEnd/>
            </a:ln>
          </p:spPr>
          <p:txBody>
            <a:bodyPr lIns="68644" tIns="34322" rIns="68644" bIns="34322"/>
            <a:lstStyle/>
            <a:p>
              <a:endParaRPr lang="en-US"/>
            </a:p>
          </p:txBody>
        </p:sp>
        <p:sp>
          <p:nvSpPr>
            <p:cNvPr id="318" name="Line 260"/>
            <p:cNvSpPr>
              <a:spLocks noChangeShapeType="1"/>
            </p:cNvSpPr>
            <p:nvPr/>
          </p:nvSpPr>
          <p:spPr bwMode="auto">
            <a:xfrm flipH="1">
              <a:off x="5105400" y="4038600"/>
              <a:ext cx="1295400" cy="0"/>
            </a:xfrm>
            <a:prstGeom prst="line">
              <a:avLst/>
            </a:prstGeom>
            <a:noFill/>
            <a:ln w="127000" cmpd="sng">
              <a:solidFill>
                <a:srgbClr val="FFC000"/>
              </a:solidFill>
              <a:round/>
              <a:headEnd/>
              <a:tailEnd/>
            </a:ln>
          </p:spPr>
          <p:txBody>
            <a:bodyPr lIns="68644" tIns="34322" rIns="68644" bIns="34322"/>
            <a:lstStyle/>
            <a:p>
              <a:endParaRPr lang="en-US"/>
            </a:p>
          </p:txBody>
        </p:sp>
        <p:sp>
          <p:nvSpPr>
            <p:cNvPr id="319" name="Line 260"/>
            <p:cNvSpPr>
              <a:spLocks noChangeShapeType="1"/>
            </p:cNvSpPr>
            <p:nvPr/>
          </p:nvSpPr>
          <p:spPr bwMode="auto">
            <a:xfrm flipH="1">
              <a:off x="6781800" y="4038600"/>
              <a:ext cx="152400" cy="0"/>
            </a:xfrm>
            <a:prstGeom prst="line">
              <a:avLst/>
            </a:prstGeom>
            <a:noFill/>
            <a:ln w="127000" cmpd="sng">
              <a:solidFill>
                <a:srgbClr val="FFC000"/>
              </a:solidFill>
              <a:round/>
              <a:headEnd/>
              <a:tailEnd/>
            </a:ln>
          </p:spPr>
          <p:txBody>
            <a:bodyPr lIns="68644" tIns="34322" rIns="68644" bIns="34322"/>
            <a:lstStyle/>
            <a:p>
              <a:endParaRPr lang="en-US"/>
            </a:p>
          </p:txBody>
        </p:sp>
        <p:sp>
          <p:nvSpPr>
            <p:cNvPr id="320" name="Line 260"/>
            <p:cNvSpPr>
              <a:spLocks noChangeShapeType="1"/>
            </p:cNvSpPr>
            <p:nvPr/>
          </p:nvSpPr>
          <p:spPr bwMode="auto">
            <a:xfrm flipH="1">
              <a:off x="7315200" y="4038600"/>
              <a:ext cx="152400" cy="0"/>
            </a:xfrm>
            <a:prstGeom prst="line">
              <a:avLst/>
            </a:prstGeom>
            <a:noFill/>
            <a:ln w="127000" cmpd="sng">
              <a:solidFill>
                <a:srgbClr val="FFC000"/>
              </a:solidFill>
              <a:round/>
              <a:headEnd/>
              <a:tailEnd/>
            </a:ln>
          </p:spPr>
          <p:txBody>
            <a:bodyPr lIns="68644" tIns="34322" rIns="68644" bIns="34322"/>
            <a:lstStyle/>
            <a:p>
              <a:endParaRPr lang="en-US"/>
            </a:p>
          </p:txBody>
        </p:sp>
        <p:sp>
          <p:nvSpPr>
            <p:cNvPr id="321" name="Line 260"/>
            <p:cNvSpPr>
              <a:spLocks noChangeShapeType="1"/>
            </p:cNvSpPr>
            <p:nvPr/>
          </p:nvSpPr>
          <p:spPr bwMode="auto">
            <a:xfrm flipH="1">
              <a:off x="7924800" y="4038600"/>
              <a:ext cx="228600" cy="0"/>
            </a:xfrm>
            <a:prstGeom prst="line">
              <a:avLst/>
            </a:prstGeom>
            <a:noFill/>
            <a:ln w="127000" cmpd="sng">
              <a:solidFill>
                <a:srgbClr val="FFC000"/>
              </a:solidFill>
              <a:round/>
              <a:headEnd/>
              <a:tailEnd/>
            </a:ln>
          </p:spPr>
          <p:txBody>
            <a:bodyPr lIns="68644" tIns="34322" rIns="68644" bIns="34322"/>
            <a:lstStyle/>
            <a:p>
              <a:endParaRPr lang="en-US"/>
            </a:p>
          </p:txBody>
        </p:sp>
      </p:grpSp>
      <p:sp>
        <p:nvSpPr>
          <p:cNvPr id="322" name="Right Arrow 321"/>
          <p:cNvSpPr/>
          <p:nvPr/>
        </p:nvSpPr>
        <p:spPr>
          <a:xfrm>
            <a:off x="8229600" y="3810000"/>
            <a:ext cx="304800" cy="457200"/>
          </a:xfrm>
          <a:prstGeom prst="rightArrow">
            <a:avLst/>
          </a:prstGeom>
          <a:noFill/>
          <a:ln w="635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7" name="Oval 38"/>
          <p:cNvSpPr>
            <a:spLocks noChangeArrowheads="1"/>
          </p:cNvSpPr>
          <p:nvPr/>
        </p:nvSpPr>
        <p:spPr bwMode="auto">
          <a:xfrm>
            <a:off x="7162800" y="2133600"/>
            <a:ext cx="1169923" cy="1152261"/>
          </a:xfrm>
          <a:prstGeom prst="ellipse">
            <a:avLst/>
          </a:prstGeom>
          <a:solidFill>
            <a:schemeClr val="bg1"/>
          </a:solidFill>
          <a:ln w="19050">
            <a:solidFill>
              <a:schemeClr val="tx1"/>
            </a:solidFill>
            <a:round/>
            <a:headEnd/>
            <a:tailEnd/>
          </a:ln>
        </p:spPr>
        <p:txBody>
          <a:bodyPr wrap="none" lIns="68644" tIns="34322" rIns="68644" bIns="34322" anchor="ctr"/>
          <a:lstStyle/>
          <a:p>
            <a:endParaRPr lang="en-US"/>
          </a:p>
        </p:txBody>
      </p:sp>
      <p:sp>
        <p:nvSpPr>
          <p:cNvPr id="478" name="Rectangle 477"/>
          <p:cNvSpPr/>
          <p:nvPr/>
        </p:nvSpPr>
        <p:spPr bwMode="auto">
          <a:xfrm>
            <a:off x="6400801" y="3886200"/>
            <a:ext cx="381000" cy="865945"/>
          </a:xfrm>
          <a:prstGeom prst="rect">
            <a:avLst/>
          </a:prstGeom>
          <a:solidFill>
            <a:schemeClr val="bg1"/>
          </a:solidFill>
          <a:ln w="15875" cap="flat" cmpd="sng" algn="ctr">
            <a:solidFill>
              <a:schemeClr val="tx1"/>
            </a:solidFill>
            <a:prstDash val="solid"/>
            <a:round/>
            <a:headEnd type="none" w="med" len="med"/>
            <a:tailEnd type="none" w="med" len="med"/>
          </a:ln>
          <a:effectLst/>
        </p:spPr>
        <p:txBody>
          <a:bodyPr vert="horz" wrap="none" lIns="68644" tIns="34322" rIns="68644" bIns="34322" numCol="1" rtlCol="0" anchor="ctr" anchorCtr="0" compatLnSpc="1">
            <a:prstTxWarp prst="textNoShape">
              <a:avLst/>
            </a:prstTxWarp>
          </a:bodyPr>
          <a:lstStyle/>
          <a:p>
            <a:pPr algn="ctr" defTabSz="914062" eaLnBrk="0" fontAlgn="base" hangingPunct="0">
              <a:spcBef>
                <a:spcPct val="0"/>
              </a:spcBef>
              <a:spcAft>
                <a:spcPct val="0"/>
              </a:spcAft>
            </a:pPr>
            <a:endParaRPr lang="en-US" dirty="0">
              <a:latin typeface="Arial" charset="0"/>
            </a:endParaRPr>
          </a:p>
        </p:txBody>
      </p:sp>
      <p:sp>
        <p:nvSpPr>
          <p:cNvPr id="480" name="Rectangle 479"/>
          <p:cNvSpPr/>
          <p:nvPr/>
        </p:nvSpPr>
        <p:spPr bwMode="auto">
          <a:xfrm>
            <a:off x="6934201" y="3886200"/>
            <a:ext cx="381000" cy="865945"/>
          </a:xfrm>
          <a:prstGeom prst="rect">
            <a:avLst/>
          </a:prstGeom>
          <a:solidFill>
            <a:schemeClr val="bg1"/>
          </a:solidFill>
          <a:ln w="15875" cap="flat" cmpd="sng" algn="ctr">
            <a:solidFill>
              <a:schemeClr val="tx1"/>
            </a:solidFill>
            <a:prstDash val="solid"/>
            <a:round/>
            <a:headEnd type="none" w="med" len="med"/>
            <a:tailEnd type="none" w="med" len="med"/>
          </a:ln>
          <a:effectLst/>
        </p:spPr>
        <p:txBody>
          <a:bodyPr vert="horz" wrap="none" lIns="68644" tIns="34322" rIns="68644" bIns="34322" numCol="1" rtlCol="0" anchor="ctr" anchorCtr="0" compatLnSpc="1">
            <a:prstTxWarp prst="textNoShape">
              <a:avLst/>
            </a:prstTxWarp>
          </a:bodyPr>
          <a:lstStyle/>
          <a:p>
            <a:pPr algn="ctr" defTabSz="914062" eaLnBrk="0" fontAlgn="base" hangingPunct="0">
              <a:spcBef>
                <a:spcPct val="0"/>
              </a:spcBef>
              <a:spcAft>
                <a:spcPct val="0"/>
              </a:spcAft>
            </a:pPr>
            <a:endParaRPr lang="en-US" dirty="0">
              <a:latin typeface="Arial" charset="0"/>
            </a:endParaRPr>
          </a:p>
        </p:txBody>
      </p:sp>
      <p:sp>
        <p:nvSpPr>
          <p:cNvPr id="482" name="Rectangle 481"/>
          <p:cNvSpPr/>
          <p:nvPr/>
        </p:nvSpPr>
        <p:spPr bwMode="auto">
          <a:xfrm>
            <a:off x="7467600" y="3886200"/>
            <a:ext cx="457200" cy="865945"/>
          </a:xfrm>
          <a:prstGeom prst="rect">
            <a:avLst/>
          </a:prstGeom>
          <a:solidFill>
            <a:schemeClr val="bg1"/>
          </a:solidFill>
          <a:ln w="15875" cap="flat" cmpd="sng" algn="ctr">
            <a:solidFill>
              <a:schemeClr val="tx1"/>
            </a:solidFill>
            <a:prstDash val="solid"/>
            <a:round/>
            <a:headEnd type="none" w="med" len="med"/>
            <a:tailEnd type="none" w="med" len="med"/>
          </a:ln>
          <a:effectLst/>
        </p:spPr>
        <p:txBody>
          <a:bodyPr vert="horz" wrap="none" lIns="68644" tIns="34322" rIns="68644" bIns="34322" numCol="1" rtlCol="0" anchor="ctr" anchorCtr="0" compatLnSpc="1">
            <a:prstTxWarp prst="textNoShape">
              <a:avLst/>
            </a:prstTxWarp>
          </a:bodyPr>
          <a:lstStyle/>
          <a:p>
            <a:pPr algn="ctr" defTabSz="914062" eaLnBrk="0" fontAlgn="base" hangingPunct="0">
              <a:spcBef>
                <a:spcPct val="0"/>
              </a:spcBef>
              <a:spcAft>
                <a:spcPct val="0"/>
              </a:spcAft>
            </a:pPr>
            <a:endParaRPr lang="en-US" dirty="0">
              <a:latin typeface="Arial" charset="0"/>
            </a:endParaRPr>
          </a:p>
        </p:txBody>
      </p:sp>
      <p:sp>
        <p:nvSpPr>
          <p:cNvPr id="116" name="Line 251"/>
          <p:cNvSpPr>
            <a:spLocks noChangeShapeType="1"/>
          </p:cNvSpPr>
          <p:nvPr/>
        </p:nvSpPr>
        <p:spPr bwMode="auto">
          <a:xfrm>
            <a:off x="5921715" y="2700691"/>
            <a:ext cx="0" cy="0"/>
          </a:xfrm>
          <a:prstGeom prst="line">
            <a:avLst/>
          </a:prstGeom>
          <a:noFill/>
          <a:ln w="9525">
            <a:solidFill>
              <a:schemeClr val="tx1"/>
            </a:solidFill>
            <a:round/>
            <a:headEnd/>
            <a:tailEnd/>
          </a:ln>
        </p:spPr>
        <p:txBody>
          <a:bodyPr lIns="68644" tIns="34322" rIns="68644" bIns="34322"/>
          <a:lstStyle/>
          <a:p>
            <a:endParaRPr lang="en-US"/>
          </a:p>
        </p:txBody>
      </p:sp>
      <p:sp>
        <p:nvSpPr>
          <p:cNvPr id="117" name="Text Box 460"/>
          <p:cNvSpPr txBox="1">
            <a:spLocks noChangeArrowheads="1"/>
          </p:cNvSpPr>
          <p:nvPr/>
        </p:nvSpPr>
        <p:spPr bwMode="auto">
          <a:xfrm>
            <a:off x="3657600" y="1600200"/>
            <a:ext cx="1524000" cy="461637"/>
          </a:xfrm>
          <a:prstGeom prst="rect">
            <a:avLst/>
          </a:prstGeom>
          <a:noFill/>
          <a:ln w="9525">
            <a:noFill/>
            <a:miter lim="800000"/>
            <a:headEnd/>
            <a:tailEnd/>
          </a:ln>
        </p:spPr>
        <p:txBody>
          <a:bodyPr wrap="square" lIns="91414" tIns="45706" rIns="91414" bIns="45706">
            <a:spAutoFit/>
          </a:bodyPr>
          <a:lstStyle/>
          <a:p>
            <a:pPr defTabSz="914062"/>
            <a:r>
              <a:rPr lang="en-US" sz="2400" i="1" dirty="0" smtClean="0"/>
              <a:t>Ambient</a:t>
            </a:r>
          </a:p>
        </p:txBody>
      </p:sp>
      <p:sp>
        <p:nvSpPr>
          <p:cNvPr id="161" name="Line 260"/>
          <p:cNvSpPr>
            <a:spLocks noChangeShapeType="1"/>
          </p:cNvSpPr>
          <p:nvPr/>
        </p:nvSpPr>
        <p:spPr bwMode="auto">
          <a:xfrm flipV="1">
            <a:off x="5715000" y="2743200"/>
            <a:ext cx="152400" cy="0"/>
          </a:xfrm>
          <a:prstGeom prst="line">
            <a:avLst/>
          </a:prstGeom>
          <a:noFill/>
          <a:ln w="25400" cmpd="sng">
            <a:solidFill>
              <a:schemeClr val="tx1"/>
            </a:solidFill>
            <a:round/>
            <a:headEnd/>
            <a:tailEnd/>
          </a:ln>
        </p:spPr>
        <p:txBody>
          <a:bodyPr lIns="68644" tIns="34322" rIns="68644" bIns="34322"/>
          <a:lstStyle/>
          <a:p>
            <a:endParaRPr lang="en-US"/>
          </a:p>
        </p:txBody>
      </p:sp>
      <p:sp>
        <p:nvSpPr>
          <p:cNvPr id="186" name="TextBox 185"/>
          <p:cNvSpPr txBox="1"/>
          <p:nvPr/>
        </p:nvSpPr>
        <p:spPr>
          <a:xfrm>
            <a:off x="5791200" y="1447800"/>
            <a:ext cx="1447800" cy="438646"/>
          </a:xfrm>
          <a:prstGeom prst="rect">
            <a:avLst/>
          </a:prstGeom>
          <a:noFill/>
        </p:spPr>
        <p:txBody>
          <a:bodyPr wrap="square" lIns="68644" tIns="34322" rIns="68644" bIns="34322" rtlCol="0">
            <a:spAutoFit/>
          </a:bodyPr>
          <a:lstStyle/>
          <a:p>
            <a:pPr algn="ctr"/>
            <a:r>
              <a:rPr lang="en-US" sz="2400" dirty="0"/>
              <a:t>DWSM</a:t>
            </a:r>
          </a:p>
        </p:txBody>
      </p:sp>
      <p:sp>
        <p:nvSpPr>
          <p:cNvPr id="189" name="TextBox 188"/>
          <p:cNvSpPr txBox="1"/>
          <p:nvPr/>
        </p:nvSpPr>
        <p:spPr>
          <a:xfrm>
            <a:off x="7467600" y="2438400"/>
            <a:ext cx="609600" cy="438646"/>
          </a:xfrm>
          <a:prstGeom prst="rect">
            <a:avLst/>
          </a:prstGeom>
          <a:noFill/>
        </p:spPr>
        <p:txBody>
          <a:bodyPr wrap="square" lIns="68644" tIns="34322" rIns="68644" bIns="34322" rtlCol="0">
            <a:spAutoFit/>
          </a:bodyPr>
          <a:lstStyle/>
          <a:p>
            <a:pPr algn="ctr"/>
            <a:r>
              <a:rPr lang="en-US" sz="2400" dirty="0"/>
              <a:t>ESP</a:t>
            </a:r>
          </a:p>
        </p:txBody>
      </p:sp>
      <p:cxnSp>
        <p:nvCxnSpPr>
          <p:cNvPr id="212" name="Curved Connector 211"/>
          <p:cNvCxnSpPr/>
          <p:nvPr/>
        </p:nvCxnSpPr>
        <p:spPr bwMode="auto">
          <a:xfrm flipV="1">
            <a:off x="533400" y="4876800"/>
            <a:ext cx="450021" cy="152400"/>
          </a:xfrm>
          <a:prstGeom prst="curvedConnector3">
            <a:avLst>
              <a:gd name="adj1" fmla="val 50000"/>
            </a:avLst>
          </a:prstGeom>
          <a:solidFill>
            <a:schemeClr val="accent1"/>
          </a:solidFill>
          <a:ln w="38100" cap="flat" cmpd="sng" algn="ctr">
            <a:solidFill>
              <a:schemeClr val="tx1"/>
            </a:solidFill>
            <a:prstDash val="sysDot"/>
            <a:round/>
            <a:headEnd type="none" w="med" len="med"/>
            <a:tailEnd type="none" w="med" len="med"/>
          </a:ln>
          <a:effectLst/>
        </p:spPr>
      </p:cxnSp>
      <p:cxnSp>
        <p:nvCxnSpPr>
          <p:cNvPr id="213" name="Curved Connector 212"/>
          <p:cNvCxnSpPr/>
          <p:nvPr/>
        </p:nvCxnSpPr>
        <p:spPr bwMode="auto">
          <a:xfrm rot="10800000">
            <a:off x="1447800" y="4876800"/>
            <a:ext cx="533400" cy="152399"/>
          </a:xfrm>
          <a:prstGeom prst="curvedConnector3">
            <a:avLst>
              <a:gd name="adj1" fmla="val 50000"/>
            </a:avLst>
          </a:prstGeom>
          <a:solidFill>
            <a:schemeClr val="accent1"/>
          </a:solidFill>
          <a:ln w="38100" cap="flat" cmpd="sng" algn="ctr">
            <a:solidFill>
              <a:schemeClr val="tx1"/>
            </a:solidFill>
            <a:prstDash val="sysDot"/>
            <a:round/>
            <a:headEnd type="none" w="med" len="med"/>
            <a:tailEnd type="none" w="med" len="med"/>
          </a:ln>
          <a:effectLst/>
        </p:spPr>
      </p:cxnSp>
      <p:sp>
        <p:nvSpPr>
          <p:cNvPr id="168" name="Line 260"/>
          <p:cNvSpPr>
            <a:spLocks noChangeShapeType="1"/>
          </p:cNvSpPr>
          <p:nvPr/>
        </p:nvSpPr>
        <p:spPr bwMode="auto">
          <a:xfrm>
            <a:off x="5715000" y="2743200"/>
            <a:ext cx="0" cy="1219200"/>
          </a:xfrm>
          <a:prstGeom prst="line">
            <a:avLst/>
          </a:prstGeom>
          <a:noFill/>
          <a:ln w="25400" cmpd="sng">
            <a:solidFill>
              <a:schemeClr val="tx1"/>
            </a:solidFill>
            <a:round/>
            <a:headEnd/>
            <a:tailEnd/>
          </a:ln>
        </p:spPr>
        <p:txBody>
          <a:bodyPr lIns="68644" tIns="34322" rIns="68644" bIns="34322"/>
          <a:lstStyle/>
          <a:p>
            <a:endParaRPr lang="en-US"/>
          </a:p>
        </p:txBody>
      </p:sp>
      <p:sp>
        <p:nvSpPr>
          <p:cNvPr id="169" name="Line 260"/>
          <p:cNvSpPr>
            <a:spLocks noChangeShapeType="1"/>
          </p:cNvSpPr>
          <p:nvPr/>
        </p:nvSpPr>
        <p:spPr bwMode="auto">
          <a:xfrm flipV="1">
            <a:off x="5486400" y="3962400"/>
            <a:ext cx="228600" cy="0"/>
          </a:xfrm>
          <a:prstGeom prst="line">
            <a:avLst/>
          </a:prstGeom>
          <a:noFill/>
          <a:ln w="25400" cmpd="sng">
            <a:solidFill>
              <a:schemeClr val="tx1"/>
            </a:solidFill>
            <a:round/>
            <a:headEnd/>
            <a:tailEnd/>
          </a:ln>
        </p:spPr>
        <p:txBody>
          <a:bodyPr lIns="68644" tIns="34322" rIns="68644" bIns="34322"/>
          <a:lstStyle/>
          <a:p>
            <a:endParaRPr lang="en-US"/>
          </a:p>
        </p:txBody>
      </p:sp>
      <p:sp>
        <p:nvSpPr>
          <p:cNvPr id="266" name="Line 260"/>
          <p:cNvSpPr>
            <a:spLocks noChangeShapeType="1"/>
          </p:cNvSpPr>
          <p:nvPr/>
        </p:nvSpPr>
        <p:spPr bwMode="auto">
          <a:xfrm>
            <a:off x="1295400" y="4191000"/>
            <a:ext cx="1066800" cy="0"/>
          </a:xfrm>
          <a:prstGeom prst="line">
            <a:avLst/>
          </a:prstGeom>
          <a:noFill/>
          <a:ln w="25400" cmpd="sng">
            <a:solidFill>
              <a:schemeClr val="tx1"/>
            </a:solidFill>
            <a:round/>
            <a:headEnd/>
            <a:tailEnd/>
          </a:ln>
        </p:spPr>
        <p:txBody>
          <a:bodyPr lIns="68644" tIns="34322" rIns="68644" bIns="34322"/>
          <a:lstStyle/>
          <a:p>
            <a:endParaRPr lang="en-US"/>
          </a:p>
        </p:txBody>
      </p:sp>
      <p:sp>
        <p:nvSpPr>
          <p:cNvPr id="113" name="TextBox 112"/>
          <p:cNvSpPr txBox="1"/>
          <p:nvPr/>
        </p:nvSpPr>
        <p:spPr>
          <a:xfrm>
            <a:off x="2514600" y="4419600"/>
            <a:ext cx="990600" cy="461665"/>
          </a:xfrm>
          <a:prstGeom prst="rect">
            <a:avLst/>
          </a:prstGeom>
          <a:noFill/>
        </p:spPr>
        <p:txBody>
          <a:bodyPr wrap="square" rtlCol="0">
            <a:spAutoFit/>
          </a:bodyPr>
          <a:lstStyle/>
          <a:p>
            <a:r>
              <a:rPr lang="en-US" sz="2400" dirty="0" smtClean="0"/>
              <a:t>15 m</a:t>
            </a:r>
          </a:p>
        </p:txBody>
      </p:sp>
      <p:grpSp>
        <p:nvGrpSpPr>
          <p:cNvPr id="4" name="Group 234"/>
          <p:cNvGrpSpPr/>
          <p:nvPr/>
        </p:nvGrpSpPr>
        <p:grpSpPr>
          <a:xfrm rot="10800000">
            <a:off x="5943600" y="1828800"/>
            <a:ext cx="457200" cy="838200"/>
            <a:chOff x="4114800" y="990600"/>
            <a:chExt cx="457200" cy="838200"/>
          </a:xfrm>
        </p:grpSpPr>
        <p:sp>
          <p:nvSpPr>
            <p:cNvPr id="220" name="Line 260"/>
            <p:cNvSpPr>
              <a:spLocks noChangeShapeType="1"/>
            </p:cNvSpPr>
            <p:nvPr/>
          </p:nvSpPr>
          <p:spPr bwMode="auto">
            <a:xfrm>
              <a:off x="4114800" y="990600"/>
              <a:ext cx="0" cy="609600"/>
            </a:xfrm>
            <a:prstGeom prst="line">
              <a:avLst/>
            </a:prstGeom>
            <a:noFill/>
            <a:ln w="38100" cmpd="sng">
              <a:solidFill>
                <a:schemeClr val="tx1"/>
              </a:solidFill>
              <a:round/>
              <a:headEnd/>
              <a:tailEnd/>
            </a:ln>
          </p:spPr>
          <p:txBody>
            <a:bodyPr lIns="68644" tIns="34322" rIns="68644" bIns="34322"/>
            <a:lstStyle/>
            <a:p>
              <a:endParaRPr lang="en-US"/>
            </a:p>
          </p:txBody>
        </p:sp>
        <p:sp>
          <p:nvSpPr>
            <p:cNvPr id="221" name="Line 260"/>
            <p:cNvSpPr>
              <a:spLocks noChangeShapeType="1"/>
            </p:cNvSpPr>
            <p:nvPr/>
          </p:nvSpPr>
          <p:spPr bwMode="auto">
            <a:xfrm>
              <a:off x="4114800" y="1752600"/>
              <a:ext cx="0" cy="76200"/>
            </a:xfrm>
            <a:prstGeom prst="line">
              <a:avLst/>
            </a:prstGeom>
            <a:noFill/>
            <a:ln w="38100" cmpd="sng">
              <a:solidFill>
                <a:schemeClr val="tx1"/>
              </a:solidFill>
              <a:round/>
              <a:headEnd/>
              <a:tailEnd/>
            </a:ln>
          </p:spPr>
          <p:txBody>
            <a:bodyPr lIns="68644" tIns="34322" rIns="68644" bIns="34322"/>
            <a:lstStyle/>
            <a:p>
              <a:endParaRPr lang="en-US"/>
            </a:p>
          </p:txBody>
        </p:sp>
        <p:sp>
          <p:nvSpPr>
            <p:cNvPr id="222" name="Line 260"/>
            <p:cNvSpPr>
              <a:spLocks noChangeShapeType="1"/>
            </p:cNvSpPr>
            <p:nvPr/>
          </p:nvSpPr>
          <p:spPr bwMode="auto">
            <a:xfrm flipV="1">
              <a:off x="4114800" y="1752600"/>
              <a:ext cx="152400" cy="0"/>
            </a:xfrm>
            <a:prstGeom prst="line">
              <a:avLst/>
            </a:prstGeom>
            <a:noFill/>
            <a:ln w="38100" cmpd="sng">
              <a:solidFill>
                <a:schemeClr val="tx1"/>
              </a:solidFill>
              <a:round/>
              <a:headEnd/>
              <a:tailEnd/>
            </a:ln>
          </p:spPr>
          <p:txBody>
            <a:bodyPr lIns="68644" tIns="34322" rIns="68644" bIns="34322"/>
            <a:lstStyle/>
            <a:p>
              <a:endParaRPr lang="en-US"/>
            </a:p>
          </p:txBody>
        </p:sp>
        <p:sp>
          <p:nvSpPr>
            <p:cNvPr id="223" name="Line 260"/>
            <p:cNvSpPr>
              <a:spLocks noChangeShapeType="1"/>
            </p:cNvSpPr>
            <p:nvPr/>
          </p:nvSpPr>
          <p:spPr bwMode="auto">
            <a:xfrm flipH="1" flipV="1">
              <a:off x="4114800" y="1600200"/>
              <a:ext cx="152400" cy="152400"/>
            </a:xfrm>
            <a:prstGeom prst="line">
              <a:avLst/>
            </a:prstGeom>
            <a:noFill/>
            <a:ln w="38100" cmpd="sng">
              <a:solidFill>
                <a:schemeClr val="tx1"/>
              </a:solidFill>
              <a:round/>
              <a:headEnd/>
              <a:tailEnd/>
            </a:ln>
          </p:spPr>
          <p:txBody>
            <a:bodyPr lIns="68644" tIns="34322" rIns="68644" bIns="34322"/>
            <a:lstStyle/>
            <a:p>
              <a:endParaRPr lang="en-US"/>
            </a:p>
          </p:txBody>
        </p:sp>
        <p:sp>
          <p:nvSpPr>
            <p:cNvPr id="225" name="Line 260"/>
            <p:cNvSpPr>
              <a:spLocks noChangeShapeType="1"/>
            </p:cNvSpPr>
            <p:nvPr/>
          </p:nvSpPr>
          <p:spPr bwMode="auto">
            <a:xfrm flipV="1">
              <a:off x="4114800" y="1828800"/>
              <a:ext cx="228600" cy="0"/>
            </a:xfrm>
            <a:prstGeom prst="line">
              <a:avLst/>
            </a:prstGeom>
            <a:noFill/>
            <a:ln w="38100" cmpd="sng">
              <a:solidFill>
                <a:schemeClr val="tx1"/>
              </a:solidFill>
              <a:round/>
              <a:headEnd/>
              <a:tailEnd/>
            </a:ln>
          </p:spPr>
          <p:txBody>
            <a:bodyPr lIns="68644" tIns="34322" rIns="68644" bIns="34322"/>
            <a:lstStyle/>
            <a:p>
              <a:endParaRPr lang="en-US"/>
            </a:p>
          </p:txBody>
        </p:sp>
        <p:sp>
          <p:nvSpPr>
            <p:cNvPr id="227" name="Line 260"/>
            <p:cNvSpPr>
              <a:spLocks noChangeShapeType="1"/>
            </p:cNvSpPr>
            <p:nvPr/>
          </p:nvSpPr>
          <p:spPr bwMode="auto">
            <a:xfrm flipV="1">
              <a:off x="4343400" y="1828800"/>
              <a:ext cx="228600" cy="0"/>
            </a:xfrm>
            <a:prstGeom prst="line">
              <a:avLst/>
            </a:prstGeom>
            <a:noFill/>
            <a:ln w="38100" cmpd="sng">
              <a:solidFill>
                <a:schemeClr val="tx1"/>
              </a:solidFill>
              <a:round/>
              <a:headEnd/>
              <a:tailEnd/>
            </a:ln>
          </p:spPr>
          <p:txBody>
            <a:bodyPr lIns="68644" tIns="34322" rIns="68644" bIns="34322"/>
            <a:lstStyle/>
            <a:p>
              <a:endParaRPr lang="en-US"/>
            </a:p>
          </p:txBody>
        </p:sp>
        <p:sp>
          <p:nvSpPr>
            <p:cNvPr id="228" name="Line 260"/>
            <p:cNvSpPr>
              <a:spLocks noChangeShapeType="1"/>
            </p:cNvSpPr>
            <p:nvPr/>
          </p:nvSpPr>
          <p:spPr bwMode="auto">
            <a:xfrm>
              <a:off x="4572000" y="1752600"/>
              <a:ext cx="0" cy="76200"/>
            </a:xfrm>
            <a:prstGeom prst="line">
              <a:avLst/>
            </a:prstGeom>
            <a:noFill/>
            <a:ln w="38100" cmpd="sng">
              <a:solidFill>
                <a:schemeClr val="tx1"/>
              </a:solidFill>
              <a:round/>
              <a:headEnd/>
              <a:tailEnd/>
            </a:ln>
          </p:spPr>
          <p:txBody>
            <a:bodyPr lIns="68644" tIns="34322" rIns="68644" bIns="34322"/>
            <a:lstStyle/>
            <a:p>
              <a:endParaRPr lang="en-US"/>
            </a:p>
          </p:txBody>
        </p:sp>
        <p:sp>
          <p:nvSpPr>
            <p:cNvPr id="229" name="Line 260"/>
            <p:cNvSpPr>
              <a:spLocks noChangeShapeType="1"/>
            </p:cNvSpPr>
            <p:nvPr/>
          </p:nvSpPr>
          <p:spPr bwMode="auto">
            <a:xfrm flipH="1" flipV="1">
              <a:off x="4419600" y="1752600"/>
              <a:ext cx="152400" cy="0"/>
            </a:xfrm>
            <a:prstGeom prst="line">
              <a:avLst/>
            </a:prstGeom>
            <a:noFill/>
            <a:ln w="38100" cmpd="sng">
              <a:solidFill>
                <a:schemeClr val="tx1"/>
              </a:solidFill>
              <a:round/>
              <a:headEnd/>
              <a:tailEnd/>
            </a:ln>
          </p:spPr>
          <p:txBody>
            <a:bodyPr lIns="68644" tIns="34322" rIns="68644" bIns="34322"/>
            <a:lstStyle/>
            <a:p>
              <a:endParaRPr lang="en-US"/>
            </a:p>
          </p:txBody>
        </p:sp>
        <p:sp>
          <p:nvSpPr>
            <p:cNvPr id="230" name="Line 260"/>
            <p:cNvSpPr>
              <a:spLocks noChangeShapeType="1"/>
            </p:cNvSpPr>
            <p:nvPr/>
          </p:nvSpPr>
          <p:spPr bwMode="auto">
            <a:xfrm flipV="1">
              <a:off x="4419600" y="1600200"/>
              <a:ext cx="152400" cy="152400"/>
            </a:xfrm>
            <a:prstGeom prst="line">
              <a:avLst/>
            </a:prstGeom>
            <a:noFill/>
            <a:ln w="38100" cmpd="sng">
              <a:solidFill>
                <a:schemeClr val="tx1"/>
              </a:solidFill>
              <a:round/>
              <a:headEnd/>
              <a:tailEnd/>
            </a:ln>
          </p:spPr>
          <p:txBody>
            <a:bodyPr lIns="68644" tIns="34322" rIns="68644" bIns="34322"/>
            <a:lstStyle/>
            <a:p>
              <a:endParaRPr lang="en-US"/>
            </a:p>
          </p:txBody>
        </p:sp>
        <p:sp>
          <p:nvSpPr>
            <p:cNvPr id="234" name="Line 260"/>
            <p:cNvSpPr>
              <a:spLocks noChangeShapeType="1"/>
            </p:cNvSpPr>
            <p:nvPr/>
          </p:nvSpPr>
          <p:spPr bwMode="auto">
            <a:xfrm>
              <a:off x="4572000" y="990600"/>
              <a:ext cx="0" cy="609600"/>
            </a:xfrm>
            <a:prstGeom prst="line">
              <a:avLst/>
            </a:prstGeom>
            <a:noFill/>
            <a:ln w="38100" cmpd="sng">
              <a:solidFill>
                <a:schemeClr val="tx1"/>
              </a:solidFill>
              <a:round/>
              <a:headEnd/>
              <a:tailEnd/>
            </a:ln>
          </p:spPr>
          <p:txBody>
            <a:bodyPr lIns="68644" tIns="34322" rIns="68644" bIns="34322"/>
            <a:lstStyle/>
            <a:p>
              <a:endParaRPr lang="en-US"/>
            </a:p>
          </p:txBody>
        </p:sp>
      </p:grpSp>
      <p:grpSp>
        <p:nvGrpSpPr>
          <p:cNvPr id="5" name="Group 235"/>
          <p:cNvGrpSpPr/>
          <p:nvPr/>
        </p:nvGrpSpPr>
        <p:grpSpPr>
          <a:xfrm>
            <a:off x="5943600" y="2819400"/>
            <a:ext cx="457200" cy="838200"/>
            <a:chOff x="4114800" y="990600"/>
            <a:chExt cx="457200" cy="838200"/>
          </a:xfrm>
        </p:grpSpPr>
        <p:sp>
          <p:nvSpPr>
            <p:cNvPr id="237" name="Line 260"/>
            <p:cNvSpPr>
              <a:spLocks noChangeShapeType="1"/>
            </p:cNvSpPr>
            <p:nvPr/>
          </p:nvSpPr>
          <p:spPr bwMode="auto">
            <a:xfrm>
              <a:off x="4114800" y="990600"/>
              <a:ext cx="0" cy="609600"/>
            </a:xfrm>
            <a:prstGeom prst="line">
              <a:avLst/>
            </a:prstGeom>
            <a:noFill/>
            <a:ln w="38100" cmpd="sng">
              <a:solidFill>
                <a:schemeClr val="tx1"/>
              </a:solidFill>
              <a:round/>
              <a:headEnd/>
              <a:tailEnd/>
            </a:ln>
          </p:spPr>
          <p:txBody>
            <a:bodyPr lIns="68644" tIns="34322" rIns="68644" bIns="34322"/>
            <a:lstStyle/>
            <a:p>
              <a:endParaRPr lang="en-US"/>
            </a:p>
          </p:txBody>
        </p:sp>
        <p:sp>
          <p:nvSpPr>
            <p:cNvPr id="238" name="Line 260"/>
            <p:cNvSpPr>
              <a:spLocks noChangeShapeType="1"/>
            </p:cNvSpPr>
            <p:nvPr/>
          </p:nvSpPr>
          <p:spPr bwMode="auto">
            <a:xfrm>
              <a:off x="4114800" y="1752600"/>
              <a:ext cx="0" cy="76200"/>
            </a:xfrm>
            <a:prstGeom prst="line">
              <a:avLst/>
            </a:prstGeom>
            <a:noFill/>
            <a:ln w="38100" cmpd="sng">
              <a:solidFill>
                <a:schemeClr val="tx1"/>
              </a:solidFill>
              <a:round/>
              <a:headEnd/>
              <a:tailEnd/>
            </a:ln>
          </p:spPr>
          <p:txBody>
            <a:bodyPr lIns="68644" tIns="34322" rIns="68644" bIns="34322"/>
            <a:lstStyle/>
            <a:p>
              <a:endParaRPr lang="en-US"/>
            </a:p>
          </p:txBody>
        </p:sp>
        <p:sp>
          <p:nvSpPr>
            <p:cNvPr id="239" name="Line 260"/>
            <p:cNvSpPr>
              <a:spLocks noChangeShapeType="1"/>
            </p:cNvSpPr>
            <p:nvPr/>
          </p:nvSpPr>
          <p:spPr bwMode="auto">
            <a:xfrm flipV="1">
              <a:off x="4114800" y="1752600"/>
              <a:ext cx="152400" cy="0"/>
            </a:xfrm>
            <a:prstGeom prst="line">
              <a:avLst/>
            </a:prstGeom>
            <a:noFill/>
            <a:ln w="38100" cmpd="sng">
              <a:solidFill>
                <a:schemeClr val="tx1"/>
              </a:solidFill>
              <a:round/>
              <a:headEnd/>
              <a:tailEnd/>
            </a:ln>
          </p:spPr>
          <p:txBody>
            <a:bodyPr lIns="68644" tIns="34322" rIns="68644" bIns="34322"/>
            <a:lstStyle/>
            <a:p>
              <a:endParaRPr lang="en-US"/>
            </a:p>
          </p:txBody>
        </p:sp>
        <p:sp>
          <p:nvSpPr>
            <p:cNvPr id="240" name="Line 260"/>
            <p:cNvSpPr>
              <a:spLocks noChangeShapeType="1"/>
            </p:cNvSpPr>
            <p:nvPr/>
          </p:nvSpPr>
          <p:spPr bwMode="auto">
            <a:xfrm flipH="1" flipV="1">
              <a:off x="4114800" y="1600200"/>
              <a:ext cx="152400" cy="152400"/>
            </a:xfrm>
            <a:prstGeom prst="line">
              <a:avLst/>
            </a:prstGeom>
            <a:noFill/>
            <a:ln w="38100" cmpd="sng">
              <a:solidFill>
                <a:schemeClr val="tx1"/>
              </a:solidFill>
              <a:round/>
              <a:headEnd/>
              <a:tailEnd/>
            </a:ln>
          </p:spPr>
          <p:txBody>
            <a:bodyPr lIns="68644" tIns="34322" rIns="68644" bIns="34322"/>
            <a:lstStyle/>
            <a:p>
              <a:endParaRPr lang="en-US"/>
            </a:p>
          </p:txBody>
        </p:sp>
        <p:sp>
          <p:nvSpPr>
            <p:cNvPr id="241" name="Line 260"/>
            <p:cNvSpPr>
              <a:spLocks noChangeShapeType="1"/>
            </p:cNvSpPr>
            <p:nvPr/>
          </p:nvSpPr>
          <p:spPr bwMode="auto">
            <a:xfrm flipV="1">
              <a:off x="4114800" y="1828800"/>
              <a:ext cx="228600" cy="0"/>
            </a:xfrm>
            <a:prstGeom prst="line">
              <a:avLst/>
            </a:prstGeom>
            <a:noFill/>
            <a:ln w="38100" cmpd="sng">
              <a:solidFill>
                <a:schemeClr val="tx1"/>
              </a:solidFill>
              <a:round/>
              <a:headEnd/>
              <a:tailEnd/>
            </a:ln>
          </p:spPr>
          <p:txBody>
            <a:bodyPr lIns="68644" tIns="34322" rIns="68644" bIns="34322"/>
            <a:lstStyle/>
            <a:p>
              <a:endParaRPr lang="en-US"/>
            </a:p>
          </p:txBody>
        </p:sp>
        <p:sp>
          <p:nvSpPr>
            <p:cNvPr id="242" name="Line 260"/>
            <p:cNvSpPr>
              <a:spLocks noChangeShapeType="1"/>
            </p:cNvSpPr>
            <p:nvPr/>
          </p:nvSpPr>
          <p:spPr bwMode="auto">
            <a:xfrm flipV="1">
              <a:off x="4343400" y="1828800"/>
              <a:ext cx="228600" cy="0"/>
            </a:xfrm>
            <a:prstGeom prst="line">
              <a:avLst/>
            </a:prstGeom>
            <a:noFill/>
            <a:ln w="38100" cmpd="sng">
              <a:solidFill>
                <a:schemeClr val="tx1"/>
              </a:solidFill>
              <a:round/>
              <a:headEnd/>
              <a:tailEnd/>
            </a:ln>
          </p:spPr>
          <p:txBody>
            <a:bodyPr lIns="68644" tIns="34322" rIns="68644" bIns="34322"/>
            <a:lstStyle/>
            <a:p>
              <a:endParaRPr lang="en-US"/>
            </a:p>
          </p:txBody>
        </p:sp>
        <p:sp>
          <p:nvSpPr>
            <p:cNvPr id="243" name="Line 260"/>
            <p:cNvSpPr>
              <a:spLocks noChangeShapeType="1"/>
            </p:cNvSpPr>
            <p:nvPr/>
          </p:nvSpPr>
          <p:spPr bwMode="auto">
            <a:xfrm>
              <a:off x="4572000" y="1752600"/>
              <a:ext cx="0" cy="76200"/>
            </a:xfrm>
            <a:prstGeom prst="line">
              <a:avLst/>
            </a:prstGeom>
            <a:noFill/>
            <a:ln w="38100" cmpd="sng">
              <a:solidFill>
                <a:schemeClr val="tx1"/>
              </a:solidFill>
              <a:round/>
              <a:headEnd/>
              <a:tailEnd/>
            </a:ln>
          </p:spPr>
          <p:txBody>
            <a:bodyPr lIns="68644" tIns="34322" rIns="68644" bIns="34322"/>
            <a:lstStyle/>
            <a:p>
              <a:endParaRPr lang="en-US"/>
            </a:p>
          </p:txBody>
        </p:sp>
        <p:sp>
          <p:nvSpPr>
            <p:cNvPr id="244" name="Line 260"/>
            <p:cNvSpPr>
              <a:spLocks noChangeShapeType="1"/>
            </p:cNvSpPr>
            <p:nvPr/>
          </p:nvSpPr>
          <p:spPr bwMode="auto">
            <a:xfrm flipH="1" flipV="1">
              <a:off x="4419600" y="1752600"/>
              <a:ext cx="152400" cy="0"/>
            </a:xfrm>
            <a:prstGeom prst="line">
              <a:avLst/>
            </a:prstGeom>
            <a:noFill/>
            <a:ln w="38100" cmpd="sng">
              <a:solidFill>
                <a:schemeClr val="tx1"/>
              </a:solidFill>
              <a:round/>
              <a:headEnd/>
              <a:tailEnd/>
            </a:ln>
          </p:spPr>
          <p:txBody>
            <a:bodyPr lIns="68644" tIns="34322" rIns="68644" bIns="34322"/>
            <a:lstStyle/>
            <a:p>
              <a:endParaRPr lang="en-US"/>
            </a:p>
          </p:txBody>
        </p:sp>
        <p:sp>
          <p:nvSpPr>
            <p:cNvPr id="245" name="Line 260"/>
            <p:cNvSpPr>
              <a:spLocks noChangeShapeType="1"/>
            </p:cNvSpPr>
            <p:nvPr/>
          </p:nvSpPr>
          <p:spPr bwMode="auto">
            <a:xfrm flipV="1">
              <a:off x="4419600" y="1600200"/>
              <a:ext cx="152400" cy="152400"/>
            </a:xfrm>
            <a:prstGeom prst="line">
              <a:avLst/>
            </a:prstGeom>
            <a:noFill/>
            <a:ln w="38100" cmpd="sng">
              <a:solidFill>
                <a:schemeClr val="tx1"/>
              </a:solidFill>
              <a:round/>
              <a:headEnd/>
              <a:tailEnd/>
            </a:ln>
          </p:spPr>
          <p:txBody>
            <a:bodyPr lIns="68644" tIns="34322" rIns="68644" bIns="34322"/>
            <a:lstStyle/>
            <a:p>
              <a:endParaRPr lang="en-US"/>
            </a:p>
          </p:txBody>
        </p:sp>
        <p:sp>
          <p:nvSpPr>
            <p:cNvPr id="246" name="Line 260"/>
            <p:cNvSpPr>
              <a:spLocks noChangeShapeType="1"/>
            </p:cNvSpPr>
            <p:nvPr/>
          </p:nvSpPr>
          <p:spPr bwMode="auto">
            <a:xfrm>
              <a:off x="4572000" y="990600"/>
              <a:ext cx="0" cy="609600"/>
            </a:xfrm>
            <a:prstGeom prst="line">
              <a:avLst/>
            </a:prstGeom>
            <a:noFill/>
            <a:ln w="38100" cmpd="sng">
              <a:solidFill>
                <a:schemeClr val="tx1"/>
              </a:solidFill>
              <a:round/>
              <a:headEnd/>
              <a:tailEnd/>
            </a:ln>
          </p:spPr>
          <p:txBody>
            <a:bodyPr lIns="68644" tIns="34322" rIns="68644" bIns="34322"/>
            <a:lstStyle/>
            <a:p>
              <a:endParaRPr lang="en-US"/>
            </a:p>
          </p:txBody>
        </p:sp>
      </p:grpSp>
      <p:sp>
        <p:nvSpPr>
          <p:cNvPr id="248" name="Line 251"/>
          <p:cNvSpPr>
            <a:spLocks noChangeShapeType="1"/>
          </p:cNvSpPr>
          <p:nvPr/>
        </p:nvSpPr>
        <p:spPr bwMode="auto">
          <a:xfrm>
            <a:off x="6531315" y="2700691"/>
            <a:ext cx="0" cy="0"/>
          </a:xfrm>
          <a:prstGeom prst="line">
            <a:avLst/>
          </a:prstGeom>
          <a:noFill/>
          <a:ln w="9525">
            <a:solidFill>
              <a:schemeClr val="tx1"/>
            </a:solidFill>
            <a:round/>
            <a:headEnd/>
            <a:tailEnd/>
          </a:ln>
        </p:spPr>
        <p:txBody>
          <a:bodyPr lIns="68644" tIns="34322" rIns="68644" bIns="34322"/>
          <a:lstStyle/>
          <a:p>
            <a:endParaRPr lang="en-US"/>
          </a:p>
        </p:txBody>
      </p:sp>
      <p:sp>
        <p:nvSpPr>
          <p:cNvPr id="292" name="Line 260"/>
          <p:cNvSpPr>
            <a:spLocks noChangeShapeType="1"/>
          </p:cNvSpPr>
          <p:nvPr/>
        </p:nvSpPr>
        <p:spPr bwMode="auto">
          <a:xfrm>
            <a:off x="5486400" y="3429000"/>
            <a:ext cx="0" cy="533400"/>
          </a:xfrm>
          <a:prstGeom prst="line">
            <a:avLst/>
          </a:prstGeom>
          <a:noFill/>
          <a:ln w="25400" cmpd="sng">
            <a:solidFill>
              <a:schemeClr val="tx1"/>
            </a:solidFill>
            <a:round/>
            <a:headEnd/>
            <a:tailEnd/>
          </a:ln>
        </p:spPr>
        <p:txBody>
          <a:bodyPr lIns="68644" tIns="34322" rIns="68644" bIns="34322"/>
          <a:lstStyle/>
          <a:p>
            <a:endParaRPr lang="en-US"/>
          </a:p>
        </p:txBody>
      </p:sp>
      <p:sp>
        <p:nvSpPr>
          <p:cNvPr id="295" name="Text Box 460"/>
          <p:cNvSpPr txBox="1">
            <a:spLocks noChangeArrowheads="1"/>
          </p:cNvSpPr>
          <p:nvPr/>
        </p:nvSpPr>
        <p:spPr bwMode="auto">
          <a:xfrm>
            <a:off x="838200" y="5257800"/>
            <a:ext cx="1066800" cy="461637"/>
          </a:xfrm>
          <a:prstGeom prst="rect">
            <a:avLst/>
          </a:prstGeom>
          <a:noFill/>
          <a:ln w="9525">
            <a:noFill/>
            <a:miter lim="800000"/>
            <a:headEnd/>
            <a:tailEnd/>
          </a:ln>
        </p:spPr>
        <p:txBody>
          <a:bodyPr wrap="square" lIns="91414" tIns="45706" rIns="91414" bIns="45706">
            <a:spAutoFit/>
          </a:bodyPr>
          <a:lstStyle/>
          <a:p>
            <a:pPr defTabSz="914062"/>
            <a:r>
              <a:rPr lang="en-US" sz="2400" i="1" dirty="0" smtClean="0"/>
              <a:t>Vent</a:t>
            </a:r>
          </a:p>
        </p:txBody>
      </p:sp>
      <p:sp>
        <p:nvSpPr>
          <p:cNvPr id="301" name="Line 260"/>
          <p:cNvSpPr>
            <a:spLocks noChangeShapeType="1"/>
          </p:cNvSpPr>
          <p:nvPr/>
        </p:nvSpPr>
        <p:spPr bwMode="auto">
          <a:xfrm flipV="1">
            <a:off x="6781800" y="3962400"/>
            <a:ext cx="152400" cy="0"/>
          </a:xfrm>
          <a:prstGeom prst="line">
            <a:avLst/>
          </a:prstGeom>
          <a:noFill/>
          <a:ln w="25400" cmpd="sng">
            <a:solidFill>
              <a:schemeClr val="tx1"/>
            </a:solidFill>
            <a:round/>
            <a:headEnd/>
            <a:tailEnd/>
          </a:ln>
        </p:spPr>
        <p:txBody>
          <a:bodyPr lIns="68644" tIns="34322" rIns="68644" bIns="34322"/>
          <a:lstStyle/>
          <a:p>
            <a:endParaRPr lang="en-US"/>
          </a:p>
        </p:txBody>
      </p:sp>
      <p:sp>
        <p:nvSpPr>
          <p:cNvPr id="302" name="Line 260"/>
          <p:cNvSpPr>
            <a:spLocks noChangeShapeType="1"/>
          </p:cNvSpPr>
          <p:nvPr/>
        </p:nvSpPr>
        <p:spPr bwMode="auto">
          <a:xfrm flipV="1">
            <a:off x="7315200" y="3962400"/>
            <a:ext cx="152400" cy="0"/>
          </a:xfrm>
          <a:prstGeom prst="line">
            <a:avLst/>
          </a:prstGeom>
          <a:noFill/>
          <a:ln w="25400" cmpd="sng">
            <a:solidFill>
              <a:schemeClr val="tx1"/>
            </a:solidFill>
            <a:round/>
            <a:headEnd/>
            <a:tailEnd/>
          </a:ln>
        </p:spPr>
        <p:txBody>
          <a:bodyPr lIns="68644" tIns="34322" rIns="68644" bIns="34322"/>
          <a:lstStyle/>
          <a:p>
            <a:endParaRPr lang="en-US"/>
          </a:p>
        </p:txBody>
      </p:sp>
      <p:sp>
        <p:nvSpPr>
          <p:cNvPr id="303" name="Line 260"/>
          <p:cNvSpPr>
            <a:spLocks noChangeShapeType="1"/>
          </p:cNvSpPr>
          <p:nvPr/>
        </p:nvSpPr>
        <p:spPr bwMode="auto">
          <a:xfrm flipV="1">
            <a:off x="7924800" y="3962400"/>
            <a:ext cx="228600" cy="0"/>
          </a:xfrm>
          <a:prstGeom prst="line">
            <a:avLst/>
          </a:prstGeom>
          <a:noFill/>
          <a:ln w="25400" cmpd="sng">
            <a:solidFill>
              <a:schemeClr val="tx1"/>
            </a:solidFill>
            <a:round/>
            <a:headEnd/>
            <a:tailEnd/>
          </a:ln>
        </p:spPr>
        <p:txBody>
          <a:bodyPr lIns="68644" tIns="34322" rIns="68644" bIns="34322"/>
          <a:lstStyle/>
          <a:p>
            <a:endParaRPr lang="en-US"/>
          </a:p>
        </p:txBody>
      </p:sp>
      <p:sp>
        <p:nvSpPr>
          <p:cNvPr id="308" name="Text Box 460"/>
          <p:cNvSpPr txBox="1">
            <a:spLocks noChangeArrowheads="1"/>
          </p:cNvSpPr>
          <p:nvPr/>
        </p:nvSpPr>
        <p:spPr bwMode="auto">
          <a:xfrm>
            <a:off x="990600" y="3581400"/>
            <a:ext cx="1066800" cy="461637"/>
          </a:xfrm>
          <a:prstGeom prst="rect">
            <a:avLst/>
          </a:prstGeom>
          <a:noFill/>
          <a:ln w="9525">
            <a:noFill/>
            <a:miter lim="800000"/>
            <a:headEnd/>
            <a:tailEnd/>
          </a:ln>
        </p:spPr>
        <p:txBody>
          <a:bodyPr wrap="square" lIns="91414" tIns="45706" rIns="91414" bIns="45706">
            <a:spAutoFit/>
          </a:bodyPr>
          <a:lstStyle/>
          <a:p>
            <a:pPr defTabSz="914062"/>
            <a:r>
              <a:rPr lang="en-US" sz="2400" dirty="0" smtClean="0"/>
              <a:t>Wand</a:t>
            </a:r>
          </a:p>
        </p:txBody>
      </p:sp>
      <p:sp>
        <p:nvSpPr>
          <p:cNvPr id="207" name="Line 260"/>
          <p:cNvSpPr>
            <a:spLocks noChangeShapeType="1"/>
          </p:cNvSpPr>
          <p:nvPr/>
        </p:nvSpPr>
        <p:spPr bwMode="auto">
          <a:xfrm flipV="1">
            <a:off x="3352800" y="4191000"/>
            <a:ext cx="1066800" cy="0"/>
          </a:xfrm>
          <a:prstGeom prst="line">
            <a:avLst/>
          </a:prstGeom>
          <a:noFill/>
          <a:ln w="25400" cmpd="sng">
            <a:solidFill>
              <a:schemeClr val="tx1"/>
            </a:solidFill>
            <a:round/>
            <a:headEnd/>
            <a:tailEnd/>
          </a:ln>
        </p:spPr>
        <p:txBody>
          <a:bodyPr lIns="68644" tIns="34322" rIns="68644" bIns="34322"/>
          <a:lstStyle/>
          <a:p>
            <a:endParaRPr lang="en-US"/>
          </a:p>
        </p:txBody>
      </p:sp>
      <p:sp>
        <p:nvSpPr>
          <p:cNvPr id="179" name="Line 260"/>
          <p:cNvSpPr>
            <a:spLocks noChangeShapeType="1"/>
          </p:cNvSpPr>
          <p:nvPr/>
        </p:nvSpPr>
        <p:spPr bwMode="auto">
          <a:xfrm flipV="1">
            <a:off x="5105400" y="3429000"/>
            <a:ext cx="381000" cy="0"/>
          </a:xfrm>
          <a:prstGeom prst="line">
            <a:avLst/>
          </a:prstGeom>
          <a:noFill/>
          <a:ln w="25400" cmpd="sng">
            <a:solidFill>
              <a:schemeClr val="tx1"/>
            </a:solidFill>
            <a:round/>
            <a:headEnd/>
            <a:tailEnd/>
          </a:ln>
        </p:spPr>
        <p:txBody>
          <a:bodyPr lIns="68644" tIns="34322" rIns="68644" bIns="34322"/>
          <a:lstStyle/>
          <a:p>
            <a:endParaRPr lang="en-US"/>
          </a:p>
        </p:txBody>
      </p:sp>
      <p:sp>
        <p:nvSpPr>
          <p:cNvPr id="180" name="Line 260"/>
          <p:cNvSpPr>
            <a:spLocks noChangeShapeType="1"/>
          </p:cNvSpPr>
          <p:nvPr/>
        </p:nvSpPr>
        <p:spPr bwMode="auto">
          <a:xfrm flipH="1">
            <a:off x="4343400" y="3505200"/>
            <a:ext cx="76200" cy="0"/>
          </a:xfrm>
          <a:prstGeom prst="line">
            <a:avLst/>
          </a:prstGeom>
          <a:noFill/>
          <a:ln w="25400" cmpd="sng">
            <a:solidFill>
              <a:schemeClr val="tx1"/>
            </a:solidFill>
            <a:round/>
            <a:headEnd/>
            <a:tailEnd/>
          </a:ln>
        </p:spPr>
        <p:txBody>
          <a:bodyPr lIns="68644" tIns="34322" rIns="68644" bIns="34322"/>
          <a:lstStyle/>
          <a:p>
            <a:endParaRPr lang="en-US"/>
          </a:p>
        </p:txBody>
      </p:sp>
      <p:sp>
        <p:nvSpPr>
          <p:cNvPr id="181" name="Line 260"/>
          <p:cNvSpPr>
            <a:spLocks noChangeShapeType="1"/>
          </p:cNvSpPr>
          <p:nvPr/>
        </p:nvSpPr>
        <p:spPr bwMode="auto">
          <a:xfrm>
            <a:off x="4191000" y="2514600"/>
            <a:ext cx="0" cy="1143000"/>
          </a:xfrm>
          <a:prstGeom prst="line">
            <a:avLst/>
          </a:prstGeom>
          <a:noFill/>
          <a:ln w="25400" cmpd="sng">
            <a:solidFill>
              <a:schemeClr val="tx1"/>
            </a:solidFill>
            <a:round/>
            <a:headEnd/>
            <a:tailEnd/>
          </a:ln>
        </p:spPr>
        <p:txBody>
          <a:bodyPr lIns="68644" tIns="34322" rIns="68644" bIns="34322"/>
          <a:lstStyle/>
          <a:p>
            <a:endParaRPr lang="en-US"/>
          </a:p>
        </p:txBody>
      </p:sp>
      <p:sp>
        <p:nvSpPr>
          <p:cNvPr id="119" name="Line 260"/>
          <p:cNvSpPr>
            <a:spLocks noChangeShapeType="1"/>
          </p:cNvSpPr>
          <p:nvPr/>
        </p:nvSpPr>
        <p:spPr bwMode="auto">
          <a:xfrm>
            <a:off x="4343400" y="2514600"/>
            <a:ext cx="0" cy="990600"/>
          </a:xfrm>
          <a:prstGeom prst="line">
            <a:avLst/>
          </a:prstGeom>
          <a:noFill/>
          <a:ln w="25400" cmpd="sng">
            <a:solidFill>
              <a:schemeClr val="tx1"/>
            </a:solidFill>
            <a:round/>
            <a:headEnd/>
            <a:tailEnd/>
          </a:ln>
        </p:spPr>
        <p:txBody>
          <a:bodyPr lIns="68644" tIns="34322" rIns="68644" bIns="34322"/>
          <a:lstStyle/>
          <a:p>
            <a:endParaRPr lang="en-US"/>
          </a:p>
        </p:txBody>
      </p:sp>
      <p:sp>
        <p:nvSpPr>
          <p:cNvPr id="120" name="Line 260"/>
          <p:cNvSpPr>
            <a:spLocks noChangeShapeType="1"/>
          </p:cNvSpPr>
          <p:nvPr/>
        </p:nvSpPr>
        <p:spPr bwMode="auto">
          <a:xfrm flipH="1">
            <a:off x="4191000" y="3657600"/>
            <a:ext cx="228600" cy="0"/>
          </a:xfrm>
          <a:prstGeom prst="line">
            <a:avLst/>
          </a:prstGeom>
          <a:noFill/>
          <a:ln w="25400" cmpd="sng">
            <a:solidFill>
              <a:schemeClr val="tx1"/>
            </a:solidFill>
            <a:round/>
            <a:headEnd/>
            <a:tailEnd/>
          </a:ln>
        </p:spPr>
        <p:txBody>
          <a:bodyPr lIns="68644" tIns="34322" rIns="68644" bIns="34322"/>
          <a:lstStyle/>
          <a:p>
            <a:endParaRPr lang="en-US"/>
          </a:p>
        </p:txBody>
      </p:sp>
      <p:sp>
        <p:nvSpPr>
          <p:cNvPr id="122" name="Line 260"/>
          <p:cNvSpPr>
            <a:spLocks noChangeShapeType="1"/>
          </p:cNvSpPr>
          <p:nvPr/>
        </p:nvSpPr>
        <p:spPr bwMode="auto">
          <a:xfrm flipV="1">
            <a:off x="5105400" y="3581400"/>
            <a:ext cx="228600" cy="0"/>
          </a:xfrm>
          <a:prstGeom prst="line">
            <a:avLst/>
          </a:prstGeom>
          <a:noFill/>
          <a:ln w="25400" cmpd="sng">
            <a:solidFill>
              <a:schemeClr val="tx1"/>
            </a:solidFill>
            <a:round/>
            <a:headEnd/>
            <a:tailEnd/>
          </a:ln>
        </p:spPr>
        <p:txBody>
          <a:bodyPr lIns="68644" tIns="34322" rIns="68644" bIns="34322"/>
          <a:lstStyle/>
          <a:p>
            <a:endParaRPr lang="en-US"/>
          </a:p>
        </p:txBody>
      </p:sp>
      <p:sp>
        <p:nvSpPr>
          <p:cNvPr id="123" name="Line 260"/>
          <p:cNvSpPr>
            <a:spLocks noChangeShapeType="1"/>
          </p:cNvSpPr>
          <p:nvPr/>
        </p:nvSpPr>
        <p:spPr bwMode="auto">
          <a:xfrm>
            <a:off x="5334000" y="3581400"/>
            <a:ext cx="0" cy="381000"/>
          </a:xfrm>
          <a:prstGeom prst="line">
            <a:avLst/>
          </a:prstGeom>
          <a:noFill/>
          <a:ln w="25400" cmpd="sng">
            <a:solidFill>
              <a:schemeClr val="tx1"/>
            </a:solidFill>
            <a:round/>
            <a:headEnd/>
            <a:tailEnd/>
          </a:ln>
        </p:spPr>
        <p:txBody>
          <a:bodyPr lIns="68644" tIns="34322" rIns="68644" bIns="34322"/>
          <a:lstStyle/>
          <a:p>
            <a:endParaRPr lang="en-US"/>
          </a:p>
        </p:txBody>
      </p:sp>
      <p:sp>
        <p:nvSpPr>
          <p:cNvPr id="124" name="Line 260"/>
          <p:cNvSpPr>
            <a:spLocks noChangeShapeType="1"/>
          </p:cNvSpPr>
          <p:nvPr/>
        </p:nvSpPr>
        <p:spPr bwMode="auto">
          <a:xfrm flipV="1">
            <a:off x="5105400" y="4114800"/>
            <a:ext cx="1295400" cy="0"/>
          </a:xfrm>
          <a:prstGeom prst="line">
            <a:avLst/>
          </a:prstGeom>
          <a:noFill/>
          <a:ln w="25400" cmpd="sng">
            <a:solidFill>
              <a:schemeClr val="tx1"/>
            </a:solidFill>
            <a:round/>
            <a:headEnd/>
            <a:tailEnd/>
          </a:ln>
        </p:spPr>
        <p:txBody>
          <a:bodyPr lIns="68644" tIns="34322" rIns="68644" bIns="34322"/>
          <a:lstStyle/>
          <a:p>
            <a:endParaRPr lang="en-US"/>
          </a:p>
        </p:txBody>
      </p:sp>
      <p:sp>
        <p:nvSpPr>
          <p:cNvPr id="139" name="Line 260"/>
          <p:cNvSpPr>
            <a:spLocks noChangeShapeType="1"/>
          </p:cNvSpPr>
          <p:nvPr/>
        </p:nvSpPr>
        <p:spPr bwMode="auto">
          <a:xfrm flipV="1">
            <a:off x="6781800" y="4114800"/>
            <a:ext cx="152400" cy="0"/>
          </a:xfrm>
          <a:prstGeom prst="line">
            <a:avLst/>
          </a:prstGeom>
          <a:noFill/>
          <a:ln w="25400" cmpd="sng">
            <a:solidFill>
              <a:schemeClr val="tx1"/>
            </a:solidFill>
            <a:round/>
            <a:headEnd/>
            <a:tailEnd/>
          </a:ln>
        </p:spPr>
        <p:txBody>
          <a:bodyPr lIns="68644" tIns="34322" rIns="68644" bIns="34322"/>
          <a:lstStyle/>
          <a:p>
            <a:endParaRPr lang="en-US"/>
          </a:p>
        </p:txBody>
      </p:sp>
      <p:sp>
        <p:nvSpPr>
          <p:cNvPr id="140" name="Line 260"/>
          <p:cNvSpPr>
            <a:spLocks noChangeShapeType="1"/>
          </p:cNvSpPr>
          <p:nvPr/>
        </p:nvSpPr>
        <p:spPr bwMode="auto">
          <a:xfrm flipV="1">
            <a:off x="7315200" y="4114800"/>
            <a:ext cx="152400" cy="0"/>
          </a:xfrm>
          <a:prstGeom prst="line">
            <a:avLst/>
          </a:prstGeom>
          <a:noFill/>
          <a:ln w="25400" cmpd="sng">
            <a:solidFill>
              <a:schemeClr val="tx1"/>
            </a:solidFill>
            <a:round/>
            <a:headEnd/>
            <a:tailEnd/>
          </a:ln>
        </p:spPr>
        <p:txBody>
          <a:bodyPr lIns="68644" tIns="34322" rIns="68644" bIns="34322"/>
          <a:lstStyle/>
          <a:p>
            <a:endParaRPr lang="en-US"/>
          </a:p>
        </p:txBody>
      </p:sp>
      <p:sp>
        <p:nvSpPr>
          <p:cNvPr id="141" name="Line 260"/>
          <p:cNvSpPr>
            <a:spLocks noChangeShapeType="1"/>
          </p:cNvSpPr>
          <p:nvPr/>
        </p:nvSpPr>
        <p:spPr bwMode="auto">
          <a:xfrm flipV="1">
            <a:off x="7924800" y="4114800"/>
            <a:ext cx="228600" cy="0"/>
          </a:xfrm>
          <a:prstGeom prst="line">
            <a:avLst/>
          </a:prstGeom>
          <a:noFill/>
          <a:ln w="25400" cmpd="sng">
            <a:solidFill>
              <a:schemeClr val="tx1"/>
            </a:solidFill>
            <a:round/>
            <a:headEnd/>
            <a:tailEnd/>
          </a:ln>
        </p:spPr>
        <p:txBody>
          <a:bodyPr lIns="68644" tIns="34322" rIns="68644" bIns="34322"/>
          <a:lstStyle/>
          <a:p>
            <a:endParaRPr lang="en-US"/>
          </a:p>
        </p:txBody>
      </p:sp>
      <p:sp>
        <p:nvSpPr>
          <p:cNvPr id="143" name="Line 260"/>
          <p:cNvSpPr>
            <a:spLocks noChangeShapeType="1"/>
          </p:cNvSpPr>
          <p:nvPr/>
        </p:nvSpPr>
        <p:spPr bwMode="auto">
          <a:xfrm flipV="1">
            <a:off x="3200400" y="4038600"/>
            <a:ext cx="1219200" cy="0"/>
          </a:xfrm>
          <a:prstGeom prst="line">
            <a:avLst/>
          </a:prstGeom>
          <a:noFill/>
          <a:ln w="25400" cmpd="sng">
            <a:solidFill>
              <a:schemeClr val="tx1"/>
            </a:solidFill>
            <a:round/>
            <a:headEnd/>
            <a:tailEnd/>
          </a:ln>
        </p:spPr>
        <p:txBody>
          <a:bodyPr lIns="68644" tIns="34322" rIns="68644" bIns="34322"/>
          <a:lstStyle/>
          <a:p>
            <a:endParaRPr lang="en-US"/>
          </a:p>
        </p:txBody>
      </p:sp>
      <p:sp>
        <p:nvSpPr>
          <p:cNvPr id="144" name="Line 260"/>
          <p:cNvSpPr>
            <a:spLocks noChangeShapeType="1"/>
          </p:cNvSpPr>
          <p:nvPr/>
        </p:nvSpPr>
        <p:spPr bwMode="auto">
          <a:xfrm>
            <a:off x="1143000" y="4038600"/>
            <a:ext cx="1066800" cy="0"/>
          </a:xfrm>
          <a:prstGeom prst="line">
            <a:avLst/>
          </a:prstGeom>
          <a:noFill/>
          <a:ln w="25400" cmpd="sng">
            <a:solidFill>
              <a:schemeClr val="tx1"/>
            </a:solidFill>
            <a:round/>
            <a:headEnd/>
            <a:tailEnd/>
          </a:ln>
        </p:spPr>
        <p:txBody>
          <a:bodyPr lIns="68644" tIns="34322" rIns="68644" bIns="34322"/>
          <a:lstStyle/>
          <a:p>
            <a:endParaRPr lang="en-US"/>
          </a:p>
        </p:txBody>
      </p:sp>
      <p:sp>
        <p:nvSpPr>
          <p:cNvPr id="145" name="Line 260"/>
          <p:cNvSpPr>
            <a:spLocks noChangeShapeType="1"/>
          </p:cNvSpPr>
          <p:nvPr/>
        </p:nvSpPr>
        <p:spPr bwMode="auto">
          <a:xfrm>
            <a:off x="1143000" y="4038600"/>
            <a:ext cx="0" cy="838200"/>
          </a:xfrm>
          <a:prstGeom prst="line">
            <a:avLst/>
          </a:prstGeom>
          <a:noFill/>
          <a:ln w="25400" cmpd="sng">
            <a:solidFill>
              <a:schemeClr val="tx1"/>
            </a:solidFill>
            <a:round/>
            <a:headEnd/>
            <a:tailEnd/>
          </a:ln>
        </p:spPr>
        <p:txBody>
          <a:bodyPr lIns="68644" tIns="34322" rIns="68644" bIns="34322"/>
          <a:lstStyle/>
          <a:p>
            <a:endParaRPr lang="en-US"/>
          </a:p>
        </p:txBody>
      </p:sp>
      <p:sp>
        <p:nvSpPr>
          <p:cNvPr id="146" name="Line 260"/>
          <p:cNvSpPr>
            <a:spLocks noChangeShapeType="1"/>
          </p:cNvSpPr>
          <p:nvPr/>
        </p:nvSpPr>
        <p:spPr bwMode="auto">
          <a:xfrm>
            <a:off x="1295400" y="4191000"/>
            <a:ext cx="0" cy="685800"/>
          </a:xfrm>
          <a:prstGeom prst="line">
            <a:avLst/>
          </a:prstGeom>
          <a:noFill/>
          <a:ln w="25400" cmpd="sng">
            <a:solidFill>
              <a:schemeClr val="tx1"/>
            </a:solidFill>
            <a:round/>
            <a:headEnd/>
            <a:tailEnd/>
          </a:ln>
        </p:spPr>
        <p:txBody>
          <a:bodyPr lIns="68644" tIns="34322" rIns="68644" bIns="34322"/>
          <a:lstStyle/>
          <a:p>
            <a:endParaRPr lang="en-US"/>
          </a:p>
        </p:txBody>
      </p:sp>
      <p:cxnSp>
        <p:nvCxnSpPr>
          <p:cNvPr id="154" name="Curved Connector 153"/>
          <p:cNvCxnSpPr/>
          <p:nvPr/>
        </p:nvCxnSpPr>
        <p:spPr>
          <a:xfrm rot="16200000" flipH="1">
            <a:off x="1981200" y="3962400"/>
            <a:ext cx="609600" cy="304800"/>
          </a:xfrm>
          <a:prstGeom prst="curvedConnector3">
            <a:avLst>
              <a:gd name="adj1"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6" name="Curved Connector 165"/>
          <p:cNvCxnSpPr/>
          <p:nvPr/>
        </p:nvCxnSpPr>
        <p:spPr>
          <a:xfrm rot="16200000" flipH="1">
            <a:off x="2971800" y="3962400"/>
            <a:ext cx="609600" cy="304800"/>
          </a:xfrm>
          <a:prstGeom prst="curvedConnector3">
            <a:avLst>
              <a:gd name="adj1"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7" name="Line 260"/>
          <p:cNvSpPr>
            <a:spLocks noChangeShapeType="1"/>
          </p:cNvSpPr>
          <p:nvPr/>
        </p:nvSpPr>
        <p:spPr bwMode="auto">
          <a:xfrm flipV="1">
            <a:off x="5105400" y="3962400"/>
            <a:ext cx="228600" cy="0"/>
          </a:xfrm>
          <a:prstGeom prst="line">
            <a:avLst/>
          </a:prstGeom>
          <a:noFill/>
          <a:ln w="25400" cmpd="sng">
            <a:solidFill>
              <a:schemeClr val="tx1"/>
            </a:solidFill>
            <a:round/>
            <a:headEnd/>
            <a:tailEnd/>
          </a:ln>
        </p:spPr>
        <p:txBody>
          <a:bodyPr lIns="68644" tIns="34322" rIns="68644" bIns="34322"/>
          <a:lstStyle/>
          <a:p>
            <a:endParaRPr lang="en-US"/>
          </a:p>
        </p:txBody>
      </p:sp>
      <p:sp>
        <p:nvSpPr>
          <p:cNvPr id="170" name="Line 260"/>
          <p:cNvSpPr>
            <a:spLocks noChangeShapeType="1"/>
          </p:cNvSpPr>
          <p:nvPr/>
        </p:nvSpPr>
        <p:spPr bwMode="auto">
          <a:xfrm>
            <a:off x="5791200" y="2743200"/>
            <a:ext cx="0" cy="1219200"/>
          </a:xfrm>
          <a:prstGeom prst="line">
            <a:avLst/>
          </a:prstGeom>
          <a:noFill/>
          <a:ln w="25400" cmpd="sng">
            <a:solidFill>
              <a:schemeClr val="tx1"/>
            </a:solidFill>
            <a:round/>
            <a:headEnd/>
            <a:tailEnd/>
          </a:ln>
        </p:spPr>
        <p:txBody>
          <a:bodyPr lIns="68644" tIns="34322" rIns="68644" bIns="34322"/>
          <a:lstStyle/>
          <a:p>
            <a:endParaRPr lang="en-US"/>
          </a:p>
        </p:txBody>
      </p:sp>
      <p:sp>
        <p:nvSpPr>
          <p:cNvPr id="171" name="Line 260"/>
          <p:cNvSpPr>
            <a:spLocks noChangeShapeType="1"/>
          </p:cNvSpPr>
          <p:nvPr/>
        </p:nvSpPr>
        <p:spPr bwMode="auto">
          <a:xfrm flipV="1">
            <a:off x="5791200" y="3962400"/>
            <a:ext cx="609600" cy="0"/>
          </a:xfrm>
          <a:prstGeom prst="line">
            <a:avLst/>
          </a:prstGeom>
          <a:noFill/>
          <a:ln w="25400" cmpd="sng">
            <a:solidFill>
              <a:schemeClr val="tx1"/>
            </a:solidFill>
            <a:round/>
            <a:headEnd/>
            <a:tailEnd/>
          </a:ln>
        </p:spPr>
        <p:txBody>
          <a:bodyPr lIns="68644" tIns="34322" rIns="68644" bIns="34322"/>
          <a:lstStyle/>
          <a:p>
            <a:endParaRPr lang="en-US"/>
          </a:p>
        </p:txBody>
      </p:sp>
      <p:grpSp>
        <p:nvGrpSpPr>
          <p:cNvPr id="172" name="Group 234"/>
          <p:cNvGrpSpPr/>
          <p:nvPr/>
        </p:nvGrpSpPr>
        <p:grpSpPr>
          <a:xfrm rot="10800000">
            <a:off x="6553200" y="1828800"/>
            <a:ext cx="457200" cy="838200"/>
            <a:chOff x="4114800" y="990600"/>
            <a:chExt cx="457200" cy="838200"/>
          </a:xfrm>
        </p:grpSpPr>
        <p:sp>
          <p:nvSpPr>
            <p:cNvPr id="173" name="Line 260"/>
            <p:cNvSpPr>
              <a:spLocks noChangeShapeType="1"/>
            </p:cNvSpPr>
            <p:nvPr/>
          </p:nvSpPr>
          <p:spPr bwMode="auto">
            <a:xfrm>
              <a:off x="4114800" y="990600"/>
              <a:ext cx="0" cy="609600"/>
            </a:xfrm>
            <a:prstGeom prst="line">
              <a:avLst/>
            </a:prstGeom>
            <a:noFill/>
            <a:ln w="38100" cmpd="sng">
              <a:solidFill>
                <a:schemeClr val="tx1"/>
              </a:solidFill>
              <a:round/>
              <a:headEnd/>
              <a:tailEnd/>
            </a:ln>
          </p:spPr>
          <p:txBody>
            <a:bodyPr lIns="68644" tIns="34322" rIns="68644" bIns="34322"/>
            <a:lstStyle/>
            <a:p>
              <a:endParaRPr lang="en-US"/>
            </a:p>
          </p:txBody>
        </p:sp>
        <p:sp>
          <p:nvSpPr>
            <p:cNvPr id="174" name="Line 260"/>
            <p:cNvSpPr>
              <a:spLocks noChangeShapeType="1"/>
            </p:cNvSpPr>
            <p:nvPr/>
          </p:nvSpPr>
          <p:spPr bwMode="auto">
            <a:xfrm>
              <a:off x="4114800" y="1752600"/>
              <a:ext cx="0" cy="76200"/>
            </a:xfrm>
            <a:prstGeom prst="line">
              <a:avLst/>
            </a:prstGeom>
            <a:noFill/>
            <a:ln w="38100" cmpd="sng">
              <a:solidFill>
                <a:schemeClr val="tx1"/>
              </a:solidFill>
              <a:round/>
              <a:headEnd/>
              <a:tailEnd/>
            </a:ln>
          </p:spPr>
          <p:txBody>
            <a:bodyPr lIns="68644" tIns="34322" rIns="68644" bIns="34322"/>
            <a:lstStyle/>
            <a:p>
              <a:endParaRPr lang="en-US"/>
            </a:p>
          </p:txBody>
        </p:sp>
        <p:sp>
          <p:nvSpPr>
            <p:cNvPr id="183" name="Line 260"/>
            <p:cNvSpPr>
              <a:spLocks noChangeShapeType="1"/>
            </p:cNvSpPr>
            <p:nvPr/>
          </p:nvSpPr>
          <p:spPr bwMode="auto">
            <a:xfrm flipV="1">
              <a:off x="4114800" y="1752600"/>
              <a:ext cx="152400" cy="0"/>
            </a:xfrm>
            <a:prstGeom prst="line">
              <a:avLst/>
            </a:prstGeom>
            <a:noFill/>
            <a:ln w="38100" cmpd="sng">
              <a:solidFill>
                <a:schemeClr val="tx1"/>
              </a:solidFill>
              <a:round/>
              <a:headEnd/>
              <a:tailEnd/>
            </a:ln>
          </p:spPr>
          <p:txBody>
            <a:bodyPr lIns="68644" tIns="34322" rIns="68644" bIns="34322"/>
            <a:lstStyle/>
            <a:p>
              <a:endParaRPr lang="en-US"/>
            </a:p>
          </p:txBody>
        </p:sp>
        <p:sp>
          <p:nvSpPr>
            <p:cNvPr id="184" name="Line 260"/>
            <p:cNvSpPr>
              <a:spLocks noChangeShapeType="1"/>
            </p:cNvSpPr>
            <p:nvPr/>
          </p:nvSpPr>
          <p:spPr bwMode="auto">
            <a:xfrm flipH="1" flipV="1">
              <a:off x="4114800" y="1600200"/>
              <a:ext cx="152400" cy="152400"/>
            </a:xfrm>
            <a:prstGeom prst="line">
              <a:avLst/>
            </a:prstGeom>
            <a:noFill/>
            <a:ln w="38100" cmpd="sng">
              <a:solidFill>
                <a:schemeClr val="tx1"/>
              </a:solidFill>
              <a:round/>
              <a:headEnd/>
              <a:tailEnd/>
            </a:ln>
          </p:spPr>
          <p:txBody>
            <a:bodyPr lIns="68644" tIns="34322" rIns="68644" bIns="34322"/>
            <a:lstStyle/>
            <a:p>
              <a:endParaRPr lang="en-US"/>
            </a:p>
          </p:txBody>
        </p:sp>
        <p:sp>
          <p:nvSpPr>
            <p:cNvPr id="185" name="Line 260"/>
            <p:cNvSpPr>
              <a:spLocks noChangeShapeType="1"/>
            </p:cNvSpPr>
            <p:nvPr/>
          </p:nvSpPr>
          <p:spPr bwMode="auto">
            <a:xfrm flipV="1">
              <a:off x="4114800" y="1828800"/>
              <a:ext cx="228600" cy="0"/>
            </a:xfrm>
            <a:prstGeom prst="line">
              <a:avLst/>
            </a:prstGeom>
            <a:noFill/>
            <a:ln w="38100" cmpd="sng">
              <a:solidFill>
                <a:schemeClr val="tx1"/>
              </a:solidFill>
              <a:round/>
              <a:headEnd/>
              <a:tailEnd/>
            </a:ln>
          </p:spPr>
          <p:txBody>
            <a:bodyPr lIns="68644" tIns="34322" rIns="68644" bIns="34322"/>
            <a:lstStyle/>
            <a:p>
              <a:endParaRPr lang="en-US"/>
            </a:p>
          </p:txBody>
        </p:sp>
        <p:sp>
          <p:nvSpPr>
            <p:cNvPr id="187" name="Line 260"/>
            <p:cNvSpPr>
              <a:spLocks noChangeShapeType="1"/>
            </p:cNvSpPr>
            <p:nvPr/>
          </p:nvSpPr>
          <p:spPr bwMode="auto">
            <a:xfrm flipV="1">
              <a:off x="4343400" y="1828800"/>
              <a:ext cx="228600" cy="0"/>
            </a:xfrm>
            <a:prstGeom prst="line">
              <a:avLst/>
            </a:prstGeom>
            <a:noFill/>
            <a:ln w="38100" cmpd="sng">
              <a:solidFill>
                <a:schemeClr val="tx1"/>
              </a:solidFill>
              <a:round/>
              <a:headEnd/>
              <a:tailEnd/>
            </a:ln>
          </p:spPr>
          <p:txBody>
            <a:bodyPr lIns="68644" tIns="34322" rIns="68644" bIns="34322"/>
            <a:lstStyle/>
            <a:p>
              <a:endParaRPr lang="en-US"/>
            </a:p>
          </p:txBody>
        </p:sp>
        <p:sp>
          <p:nvSpPr>
            <p:cNvPr id="188" name="Line 260"/>
            <p:cNvSpPr>
              <a:spLocks noChangeShapeType="1"/>
            </p:cNvSpPr>
            <p:nvPr/>
          </p:nvSpPr>
          <p:spPr bwMode="auto">
            <a:xfrm>
              <a:off x="4572000" y="1752600"/>
              <a:ext cx="0" cy="76200"/>
            </a:xfrm>
            <a:prstGeom prst="line">
              <a:avLst/>
            </a:prstGeom>
            <a:noFill/>
            <a:ln w="38100" cmpd="sng">
              <a:solidFill>
                <a:schemeClr val="tx1"/>
              </a:solidFill>
              <a:round/>
              <a:headEnd/>
              <a:tailEnd/>
            </a:ln>
          </p:spPr>
          <p:txBody>
            <a:bodyPr lIns="68644" tIns="34322" rIns="68644" bIns="34322"/>
            <a:lstStyle/>
            <a:p>
              <a:endParaRPr lang="en-US"/>
            </a:p>
          </p:txBody>
        </p:sp>
        <p:sp>
          <p:nvSpPr>
            <p:cNvPr id="190" name="Line 260"/>
            <p:cNvSpPr>
              <a:spLocks noChangeShapeType="1"/>
            </p:cNvSpPr>
            <p:nvPr/>
          </p:nvSpPr>
          <p:spPr bwMode="auto">
            <a:xfrm flipH="1" flipV="1">
              <a:off x="4419600" y="1752600"/>
              <a:ext cx="152400" cy="0"/>
            </a:xfrm>
            <a:prstGeom prst="line">
              <a:avLst/>
            </a:prstGeom>
            <a:noFill/>
            <a:ln w="38100" cmpd="sng">
              <a:solidFill>
                <a:schemeClr val="tx1"/>
              </a:solidFill>
              <a:round/>
              <a:headEnd/>
              <a:tailEnd/>
            </a:ln>
          </p:spPr>
          <p:txBody>
            <a:bodyPr lIns="68644" tIns="34322" rIns="68644" bIns="34322"/>
            <a:lstStyle/>
            <a:p>
              <a:endParaRPr lang="en-US"/>
            </a:p>
          </p:txBody>
        </p:sp>
        <p:sp>
          <p:nvSpPr>
            <p:cNvPr id="191" name="Line 260"/>
            <p:cNvSpPr>
              <a:spLocks noChangeShapeType="1"/>
            </p:cNvSpPr>
            <p:nvPr/>
          </p:nvSpPr>
          <p:spPr bwMode="auto">
            <a:xfrm flipV="1">
              <a:off x="4419600" y="1600200"/>
              <a:ext cx="152400" cy="152400"/>
            </a:xfrm>
            <a:prstGeom prst="line">
              <a:avLst/>
            </a:prstGeom>
            <a:noFill/>
            <a:ln w="38100" cmpd="sng">
              <a:solidFill>
                <a:schemeClr val="tx1"/>
              </a:solidFill>
              <a:round/>
              <a:headEnd/>
              <a:tailEnd/>
            </a:ln>
          </p:spPr>
          <p:txBody>
            <a:bodyPr lIns="68644" tIns="34322" rIns="68644" bIns="34322"/>
            <a:lstStyle/>
            <a:p>
              <a:endParaRPr lang="en-US"/>
            </a:p>
          </p:txBody>
        </p:sp>
        <p:sp>
          <p:nvSpPr>
            <p:cNvPr id="192" name="Line 260"/>
            <p:cNvSpPr>
              <a:spLocks noChangeShapeType="1"/>
            </p:cNvSpPr>
            <p:nvPr/>
          </p:nvSpPr>
          <p:spPr bwMode="auto">
            <a:xfrm>
              <a:off x="4572000" y="990600"/>
              <a:ext cx="0" cy="609600"/>
            </a:xfrm>
            <a:prstGeom prst="line">
              <a:avLst/>
            </a:prstGeom>
            <a:noFill/>
            <a:ln w="38100" cmpd="sng">
              <a:solidFill>
                <a:schemeClr val="tx1"/>
              </a:solidFill>
              <a:round/>
              <a:headEnd/>
              <a:tailEnd/>
            </a:ln>
          </p:spPr>
          <p:txBody>
            <a:bodyPr lIns="68644" tIns="34322" rIns="68644" bIns="34322"/>
            <a:lstStyle/>
            <a:p>
              <a:endParaRPr lang="en-US"/>
            </a:p>
          </p:txBody>
        </p:sp>
      </p:grpSp>
      <p:grpSp>
        <p:nvGrpSpPr>
          <p:cNvPr id="193" name="Group 235"/>
          <p:cNvGrpSpPr/>
          <p:nvPr/>
        </p:nvGrpSpPr>
        <p:grpSpPr>
          <a:xfrm>
            <a:off x="6553200" y="2819400"/>
            <a:ext cx="457200" cy="838200"/>
            <a:chOff x="4114800" y="990600"/>
            <a:chExt cx="457200" cy="838200"/>
          </a:xfrm>
        </p:grpSpPr>
        <p:sp>
          <p:nvSpPr>
            <p:cNvPr id="194" name="Line 260"/>
            <p:cNvSpPr>
              <a:spLocks noChangeShapeType="1"/>
            </p:cNvSpPr>
            <p:nvPr/>
          </p:nvSpPr>
          <p:spPr bwMode="auto">
            <a:xfrm>
              <a:off x="4114800" y="990600"/>
              <a:ext cx="0" cy="609600"/>
            </a:xfrm>
            <a:prstGeom prst="line">
              <a:avLst/>
            </a:prstGeom>
            <a:noFill/>
            <a:ln w="38100" cmpd="sng">
              <a:solidFill>
                <a:schemeClr val="tx1"/>
              </a:solidFill>
              <a:round/>
              <a:headEnd/>
              <a:tailEnd/>
            </a:ln>
          </p:spPr>
          <p:txBody>
            <a:bodyPr lIns="68644" tIns="34322" rIns="68644" bIns="34322"/>
            <a:lstStyle/>
            <a:p>
              <a:endParaRPr lang="en-US"/>
            </a:p>
          </p:txBody>
        </p:sp>
        <p:sp>
          <p:nvSpPr>
            <p:cNvPr id="195" name="Line 260"/>
            <p:cNvSpPr>
              <a:spLocks noChangeShapeType="1"/>
            </p:cNvSpPr>
            <p:nvPr/>
          </p:nvSpPr>
          <p:spPr bwMode="auto">
            <a:xfrm>
              <a:off x="4114800" y="1752600"/>
              <a:ext cx="0" cy="76200"/>
            </a:xfrm>
            <a:prstGeom prst="line">
              <a:avLst/>
            </a:prstGeom>
            <a:noFill/>
            <a:ln w="38100" cmpd="sng">
              <a:solidFill>
                <a:schemeClr val="tx1"/>
              </a:solidFill>
              <a:round/>
              <a:headEnd/>
              <a:tailEnd/>
            </a:ln>
          </p:spPr>
          <p:txBody>
            <a:bodyPr lIns="68644" tIns="34322" rIns="68644" bIns="34322"/>
            <a:lstStyle/>
            <a:p>
              <a:endParaRPr lang="en-US"/>
            </a:p>
          </p:txBody>
        </p:sp>
        <p:sp>
          <p:nvSpPr>
            <p:cNvPr id="196" name="Line 260"/>
            <p:cNvSpPr>
              <a:spLocks noChangeShapeType="1"/>
            </p:cNvSpPr>
            <p:nvPr/>
          </p:nvSpPr>
          <p:spPr bwMode="auto">
            <a:xfrm flipV="1">
              <a:off x="4114800" y="1752600"/>
              <a:ext cx="152400" cy="0"/>
            </a:xfrm>
            <a:prstGeom prst="line">
              <a:avLst/>
            </a:prstGeom>
            <a:noFill/>
            <a:ln w="38100" cmpd="sng">
              <a:solidFill>
                <a:schemeClr val="tx1"/>
              </a:solidFill>
              <a:round/>
              <a:headEnd/>
              <a:tailEnd/>
            </a:ln>
          </p:spPr>
          <p:txBody>
            <a:bodyPr lIns="68644" tIns="34322" rIns="68644" bIns="34322"/>
            <a:lstStyle/>
            <a:p>
              <a:endParaRPr lang="en-US"/>
            </a:p>
          </p:txBody>
        </p:sp>
        <p:sp>
          <p:nvSpPr>
            <p:cNvPr id="197" name="Line 260"/>
            <p:cNvSpPr>
              <a:spLocks noChangeShapeType="1"/>
            </p:cNvSpPr>
            <p:nvPr/>
          </p:nvSpPr>
          <p:spPr bwMode="auto">
            <a:xfrm flipH="1" flipV="1">
              <a:off x="4114800" y="1600200"/>
              <a:ext cx="152400" cy="152400"/>
            </a:xfrm>
            <a:prstGeom prst="line">
              <a:avLst/>
            </a:prstGeom>
            <a:noFill/>
            <a:ln w="38100" cmpd="sng">
              <a:solidFill>
                <a:schemeClr val="tx1"/>
              </a:solidFill>
              <a:round/>
              <a:headEnd/>
              <a:tailEnd/>
            </a:ln>
          </p:spPr>
          <p:txBody>
            <a:bodyPr lIns="68644" tIns="34322" rIns="68644" bIns="34322"/>
            <a:lstStyle/>
            <a:p>
              <a:endParaRPr lang="en-US"/>
            </a:p>
          </p:txBody>
        </p:sp>
        <p:sp>
          <p:nvSpPr>
            <p:cNvPr id="198" name="Line 260"/>
            <p:cNvSpPr>
              <a:spLocks noChangeShapeType="1"/>
            </p:cNvSpPr>
            <p:nvPr/>
          </p:nvSpPr>
          <p:spPr bwMode="auto">
            <a:xfrm flipV="1">
              <a:off x="4114800" y="1828800"/>
              <a:ext cx="228600" cy="0"/>
            </a:xfrm>
            <a:prstGeom prst="line">
              <a:avLst/>
            </a:prstGeom>
            <a:noFill/>
            <a:ln w="38100" cmpd="sng">
              <a:solidFill>
                <a:schemeClr val="tx1"/>
              </a:solidFill>
              <a:round/>
              <a:headEnd/>
              <a:tailEnd/>
            </a:ln>
          </p:spPr>
          <p:txBody>
            <a:bodyPr lIns="68644" tIns="34322" rIns="68644" bIns="34322"/>
            <a:lstStyle/>
            <a:p>
              <a:endParaRPr lang="en-US"/>
            </a:p>
          </p:txBody>
        </p:sp>
        <p:sp>
          <p:nvSpPr>
            <p:cNvPr id="199" name="Line 260"/>
            <p:cNvSpPr>
              <a:spLocks noChangeShapeType="1"/>
            </p:cNvSpPr>
            <p:nvPr/>
          </p:nvSpPr>
          <p:spPr bwMode="auto">
            <a:xfrm flipV="1">
              <a:off x="4343400" y="1828800"/>
              <a:ext cx="228600" cy="0"/>
            </a:xfrm>
            <a:prstGeom prst="line">
              <a:avLst/>
            </a:prstGeom>
            <a:noFill/>
            <a:ln w="38100" cmpd="sng">
              <a:solidFill>
                <a:schemeClr val="tx1"/>
              </a:solidFill>
              <a:round/>
              <a:headEnd/>
              <a:tailEnd/>
            </a:ln>
          </p:spPr>
          <p:txBody>
            <a:bodyPr lIns="68644" tIns="34322" rIns="68644" bIns="34322"/>
            <a:lstStyle/>
            <a:p>
              <a:endParaRPr lang="en-US"/>
            </a:p>
          </p:txBody>
        </p:sp>
        <p:sp>
          <p:nvSpPr>
            <p:cNvPr id="200" name="Line 260"/>
            <p:cNvSpPr>
              <a:spLocks noChangeShapeType="1"/>
            </p:cNvSpPr>
            <p:nvPr/>
          </p:nvSpPr>
          <p:spPr bwMode="auto">
            <a:xfrm>
              <a:off x="4572000" y="1752600"/>
              <a:ext cx="0" cy="76200"/>
            </a:xfrm>
            <a:prstGeom prst="line">
              <a:avLst/>
            </a:prstGeom>
            <a:noFill/>
            <a:ln w="38100" cmpd="sng">
              <a:solidFill>
                <a:schemeClr val="tx1"/>
              </a:solidFill>
              <a:round/>
              <a:headEnd/>
              <a:tailEnd/>
            </a:ln>
          </p:spPr>
          <p:txBody>
            <a:bodyPr lIns="68644" tIns="34322" rIns="68644" bIns="34322"/>
            <a:lstStyle/>
            <a:p>
              <a:endParaRPr lang="en-US"/>
            </a:p>
          </p:txBody>
        </p:sp>
        <p:sp>
          <p:nvSpPr>
            <p:cNvPr id="201" name="Line 260"/>
            <p:cNvSpPr>
              <a:spLocks noChangeShapeType="1"/>
            </p:cNvSpPr>
            <p:nvPr/>
          </p:nvSpPr>
          <p:spPr bwMode="auto">
            <a:xfrm flipH="1" flipV="1">
              <a:off x="4419600" y="1752600"/>
              <a:ext cx="152400" cy="0"/>
            </a:xfrm>
            <a:prstGeom prst="line">
              <a:avLst/>
            </a:prstGeom>
            <a:noFill/>
            <a:ln w="38100" cmpd="sng">
              <a:solidFill>
                <a:schemeClr val="tx1"/>
              </a:solidFill>
              <a:round/>
              <a:headEnd/>
              <a:tailEnd/>
            </a:ln>
          </p:spPr>
          <p:txBody>
            <a:bodyPr lIns="68644" tIns="34322" rIns="68644" bIns="34322"/>
            <a:lstStyle/>
            <a:p>
              <a:endParaRPr lang="en-US"/>
            </a:p>
          </p:txBody>
        </p:sp>
        <p:sp>
          <p:nvSpPr>
            <p:cNvPr id="202" name="Line 260"/>
            <p:cNvSpPr>
              <a:spLocks noChangeShapeType="1"/>
            </p:cNvSpPr>
            <p:nvPr/>
          </p:nvSpPr>
          <p:spPr bwMode="auto">
            <a:xfrm flipV="1">
              <a:off x="4419600" y="1600200"/>
              <a:ext cx="152400" cy="152400"/>
            </a:xfrm>
            <a:prstGeom prst="line">
              <a:avLst/>
            </a:prstGeom>
            <a:noFill/>
            <a:ln w="38100" cmpd="sng">
              <a:solidFill>
                <a:schemeClr val="tx1"/>
              </a:solidFill>
              <a:round/>
              <a:headEnd/>
              <a:tailEnd/>
            </a:ln>
          </p:spPr>
          <p:txBody>
            <a:bodyPr lIns="68644" tIns="34322" rIns="68644" bIns="34322"/>
            <a:lstStyle/>
            <a:p>
              <a:endParaRPr lang="en-US"/>
            </a:p>
          </p:txBody>
        </p:sp>
        <p:sp>
          <p:nvSpPr>
            <p:cNvPr id="203" name="Line 260"/>
            <p:cNvSpPr>
              <a:spLocks noChangeShapeType="1"/>
            </p:cNvSpPr>
            <p:nvPr/>
          </p:nvSpPr>
          <p:spPr bwMode="auto">
            <a:xfrm>
              <a:off x="4572000" y="990600"/>
              <a:ext cx="0" cy="609600"/>
            </a:xfrm>
            <a:prstGeom prst="line">
              <a:avLst/>
            </a:prstGeom>
            <a:noFill/>
            <a:ln w="38100" cmpd="sng">
              <a:solidFill>
                <a:schemeClr val="tx1"/>
              </a:solidFill>
              <a:round/>
              <a:headEnd/>
              <a:tailEnd/>
            </a:ln>
          </p:spPr>
          <p:txBody>
            <a:bodyPr lIns="68644" tIns="34322" rIns="68644" bIns="34322"/>
            <a:lstStyle/>
            <a:p>
              <a:endParaRPr lang="en-US"/>
            </a:p>
          </p:txBody>
        </p:sp>
      </p:grpSp>
      <p:grpSp>
        <p:nvGrpSpPr>
          <p:cNvPr id="224" name="Group 223"/>
          <p:cNvGrpSpPr/>
          <p:nvPr/>
        </p:nvGrpSpPr>
        <p:grpSpPr>
          <a:xfrm>
            <a:off x="4419600" y="3352800"/>
            <a:ext cx="685800" cy="381000"/>
            <a:chOff x="4953000" y="5181600"/>
            <a:chExt cx="685800" cy="381000"/>
          </a:xfrm>
        </p:grpSpPr>
        <p:grpSp>
          <p:nvGrpSpPr>
            <p:cNvPr id="205" name="Group 448"/>
            <p:cNvGrpSpPr>
              <a:grpSpLocks/>
            </p:cNvGrpSpPr>
            <p:nvPr/>
          </p:nvGrpSpPr>
          <p:grpSpPr bwMode="auto">
            <a:xfrm rot="10800000" flipH="1">
              <a:off x="4953000" y="5257800"/>
              <a:ext cx="457200" cy="304800"/>
              <a:chOff x="1056" y="2160"/>
              <a:chExt cx="144" cy="96"/>
            </a:xfrm>
          </p:grpSpPr>
          <p:sp>
            <p:nvSpPr>
              <p:cNvPr id="211" name="Arc 449"/>
              <p:cNvSpPr>
                <a:spLocks/>
              </p:cNvSpPr>
              <p:nvPr/>
            </p:nvSpPr>
            <p:spPr bwMode="auto">
              <a:xfrm>
                <a:off x="1104" y="2160"/>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14" name="Arc 450"/>
              <p:cNvSpPr>
                <a:spLocks/>
              </p:cNvSpPr>
              <p:nvPr/>
            </p:nvSpPr>
            <p:spPr bwMode="auto">
              <a:xfrm rot="-5557986">
                <a:off x="1056" y="2162"/>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15" name="Arc 451"/>
              <p:cNvSpPr>
                <a:spLocks/>
              </p:cNvSpPr>
              <p:nvPr/>
            </p:nvSpPr>
            <p:spPr bwMode="auto">
              <a:xfrm rot="10650627">
                <a:off x="1058" y="2208"/>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16" name="Line 452"/>
              <p:cNvSpPr>
                <a:spLocks noChangeShapeType="1"/>
              </p:cNvSpPr>
              <p:nvPr/>
            </p:nvSpPr>
            <p:spPr bwMode="auto">
              <a:xfrm>
                <a:off x="1152" y="2208"/>
                <a:ext cx="0" cy="0"/>
              </a:xfrm>
              <a:prstGeom prst="line">
                <a:avLst/>
              </a:prstGeom>
              <a:noFill/>
              <a:ln w="25400">
                <a:solidFill>
                  <a:schemeClr val="tx1"/>
                </a:solidFill>
                <a:round/>
                <a:headEnd/>
                <a:tailEnd/>
              </a:ln>
            </p:spPr>
            <p:txBody>
              <a:bodyPr/>
              <a:lstStyle/>
              <a:p>
                <a:endParaRPr lang="en-US"/>
              </a:p>
            </p:txBody>
          </p:sp>
          <p:sp>
            <p:nvSpPr>
              <p:cNvPr id="217" name="Line 453"/>
              <p:cNvSpPr>
                <a:spLocks noChangeShapeType="1"/>
              </p:cNvSpPr>
              <p:nvPr/>
            </p:nvSpPr>
            <p:spPr bwMode="auto">
              <a:xfrm>
                <a:off x="1152" y="2208"/>
                <a:ext cx="48" cy="0"/>
              </a:xfrm>
              <a:prstGeom prst="line">
                <a:avLst/>
              </a:prstGeom>
              <a:noFill/>
              <a:ln w="25400">
                <a:solidFill>
                  <a:schemeClr val="tx1"/>
                </a:solidFill>
                <a:round/>
                <a:headEnd/>
                <a:tailEnd/>
              </a:ln>
            </p:spPr>
            <p:txBody>
              <a:bodyPr/>
              <a:lstStyle/>
              <a:p>
                <a:endParaRPr lang="en-US"/>
              </a:p>
            </p:txBody>
          </p:sp>
          <p:sp>
            <p:nvSpPr>
              <p:cNvPr id="218" name="Line 454"/>
              <p:cNvSpPr>
                <a:spLocks noChangeShapeType="1"/>
              </p:cNvSpPr>
              <p:nvPr/>
            </p:nvSpPr>
            <p:spPr bwMode="auto">
              <a:xfrm>
                <a:off x="1104" y="2256"/>
                <a:ext cx="96" cy="0"/>
              </a:xfrm>
              <a:prstGeom prst="line">
                <a:avLst/>
              </a:prstGeom>
              <a:noFill/>
              <a:ln w="25400">
                <a:solidFill>
                  <a:schemeClr val="tx1"/>
                </a:solidFill>
                <a:round/>
                <a:headEnd/>
                <a:tailEnd/>
              </a:ln>
            </p:spPr>
            <p:txBody>
              <a:bodyPr/>
              <a:lstStyle/>
              <a:p>
                <a:endParaRPr lang="en-US"/>
              </a:p>
            </p:txBody>
          </p:sp>
          <p:sp>
            <p:nvSpPr>
              <p:cNvPr id="219" name="Line 455"/>
              <p:cNvSpPr>
                <a:spLocks noChangeShapeType="1"/>
              </p:cNvSpPr>
              <p:nvPr/>
            </p:nvSpPr>
            <p:spPr bwMode="auto">
              <a:xfrm>
                <a:off x="1200" y="2208"/>
                <a:ext cx="0" cy="48"/>
              </a:xfrm>
              <a:prstGeom prst="line">
                <a:avLst/>
              </a:prstGeom>
              <a:noFill/>
              <a:ln w="25400">
                <a:solidFill>
                  <a:schemeClr val="tx1"/>
                </a:solidFill>
                <a:round/>
                <a:headEnd/>
                <a:tailEnd/>
              </a:ln>
            </p:spPr>
            <p:txBody>
              <a:bodyPr/>
              <a:lstStyle/>
              <a:p>
                <a:endParaRPr lang="en-US"/>
              </a:p>
            </p:txBody>
          </p:sp>
        </p:grpSp>
        <p:sp>
          <p:nvSpPr>
            <p:cNvPr id="206" name="Oval 38"/>
            <p:cNvSpPr>
              <a:spLocks noChangeArrowheads="1"/>
            </p:cNvSpPr>
            <p:nvPr/>
          </p:nvSpPr>
          <p:spPr bwMode="auto">
            <a:xfrm rot="5400000">
              <a:off x="5486400" y="5257800"/>
              <a:ext cx="152400" cy="152400"/>
            </a:xfrm>
            <a:prstGeom prst="ellipse">
              <a:avLst/>
            </a:prstGeom>
            <a:noFill/>
            <a:ln w="25400">
              <a:solidFill>
                <a:schemeClr val="tx1"/>
              </a:solidFill>
              <a:round/>
              <a:headEnd/>
              <a:tailEnd/>
            </a:ln>
          </p:spPr>
          <p:txBody>
            <a:bodyPr wrap="none" lIns="68644" tIns="34322" rIns="68644" bIns="34322" anchor="ctr"/>
            <a:lstStyle/>
            <a:p>
              <a:endParaRPr lang="en-US"/>
            </a:p>
          </p:txBody>
        </p:sp>
        <p:sp>
          <p:nvSpPr>
            <p:cNvPr id="208" name="Line 260"/>
            <p:cNvSpPr>
              <a:spLocks noChangeShapeType="1"/>
            </p:cNvSpPr>
            <p:nvPr/>
          </p:nvSpPr>
          <p:spPr bwMode="auto">
            <a:xfrm rot="5400000" flipH="1" flipV="1">
              <a:off x="5410200" y="5181600"/>
              <a:ext cx="152400" cy="152400"/>
            </a:xfrm>
            <a:prstGeom prst="line">
              <a:avLst/>
            </a:prstGeom>
            <a:noFill/>
            <a:ln w="25400" cmpd="sng">
              <a:solidFill>
                <a:schemeClr val="tx1"/>
              </a:solidFill>
              <a:round/>
              <a:headEnd/>
              <a:tailEnd/>
            </a:ln>
          </p:spPr>
          <p:txBody>
            <a:bodyPr lIns="68644" tIns="34322" rIns="68644" bIns="34322"/>
            <a:lstStyle/>
            <a:p>
              <a:endParaRPr lang="en-US"/>
            </a:p>
          </p:txBody>
        </p:sp>
        <p:sp>
          <p:nvSpPr>
            <p:cNvPr id="209" name="Line 260"/>
            <p:cNvSpPr>
              <a:spLocks noChangeShapeType="1"/>
            </p:cNvSpPr>
            <p:nvPr/>
          </p:nvSpPr>
          <p:spPr bwMode="auto">
            <a:xfrm rot="5400000" flipV="1">
              <a:off x="5410200" y="5334000"/>
              <a:ext cx="152400" cy="152400"/>
            </a:xfrm>
            <a:prstGeom prst="line">
              <a:avLst/>
            </a:prstGeom>
            <a:noFill/>
            <a:ln w="25400" cmpd="sng">
              <a:solidFill>
                <a:schemeClr val="tx1"/>
              </a:solidFill>
              <a:round/>
              <a:headEnd/>
              <a:tailEnd/>
            </a:ln>
          </p:spPr>
          <p:txBody>
            <a:bodyPr lIns="68644" tIns="34322" rIns="68644" bIns="34322"/>
            <a:lstStyle/>
            <a:p>
              <a:endParaRPr lang="en-US"/>
            </a:p>
          </p:txBody>
        </p:sp>
      </p:grpSp>
      <p:grpSp>
        <p:nvGrpSpPr>
          <p:cNvPr id="226" name="Group 225"/>
          <p:cNvGrpSpPr/>
          <p:nvPr/>
        </p:nvGrpSpPr>
        <p:grpSpPr>
          <a:xfrm>
            <a:off x="4419600" y="3886200"/>
            <a:ext cx="685800" cy="381000"/>
            <a:chOff x="4953000" y="5181600"/>
            <a:chExt cx="685800" cy="381000"/>
          </a:xfrm>
        </p:grpSpPr>
        <p:grpSp>
          <p:nvGrpSpPr>
            <p:cNvPr id="231" name="Group 448"/>
            <p:cNvGrpSpPr>
              <a:grpSpLocks/>
            </p:cNvGrpSpPr>
            <p:nvPr/>
          </p:nvGrpSpPr>
          <p:grpSpPr bwMode="auto">
            <a:xfrm rot="10800000" flipH="1">
              <a:off x="4953000" y="5257800"/>
              <a:ext cx="457200" cy="304800"/>
              <a:chOff x="1056" y="2160"/>
              <a:chExt cx="144" cy="96"/>
            </a:xfrm>
          </p:grpSpPr>
          <p:sp>
            <p:nvSpPr>
              <p:cNvPr id="236" name="Arc 449"/>
              <p:cNvSpPr>
                <a:spLocks/>
              </p:cNvSpPr>
              <p:nvPr/>
            </p:nvSpPr>
            <p:spPr bwMode="auto">
              <a:xfrm>
                <a:off x="1104" y="2160"/>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49" name="Arc 450"/>
              <p:cNvSpPr>
                <a:spLocks/>
              </p:cNvSpPr>
              <p:nvPr/>
            </p:nvSpPr>
            <p:spPr bwMode="auto">
              <a:xfrm rot="-5557986">
                <a:off x="1056" y="2162"/>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50" name="Arc 451"/>
              <p:cNvSpPr>
                <a:spLocks/>
              </p:cNvSpPr>
              <p:nvPr/>
            </p:nvSpPr>
            <p:spPr bwMode="auto">
              <a:xfrm rot="10650627">
                <a:off x="1058" y="2208"/>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261" name="Line 452"/>
              <p:cNvSpPr>
                <a:spLocks noChangeShapeType="1"/>
              </p:cNvSpPr>
              <p:nvPr/>
            </p:nvSpPr>
            <p:spPr bwMode="auto">
              <a:xfrm>
                <a:off x="1152" y="2208"/>
                <a:ext cx="0" cy="0"/>
              </a:xfrm>
              <a:prstGeom prst="line">
                <a:avLst/>
              </a:prstGeom>
              <a:noFill/>
              <a:ln w="25400">
                <a:solidFill>
                  <a:schemeClr val="tx1"/>
                </a:solidFill>
                <a:round/>
                <a:headEnd/>
                <a:tailEnd/>
              </a:ln>
            </p:spPr>
            <p:txBody>
              <a:bodyPr/>
              <a:lstStyle/>
              <a:p>
                <a:endParaRPr lang="en-US"/>
              </a:p>
            </p:txBody>
          </p:sp>
          <p:sp>
            <p:nvSpPr>
              <p:cNvPr id="267" name="Line 453"/>
              <p:cNvSpPr>
                <a:spLocks noChangeShapeType="1"/>
              </p:cNvSpPr>
              <p:nvPr/>
            </p:nvSpPr>
            <p:spPr bwMode="auto">
              <a:xfrm>
                <a:off x="1152" y="2208"/>
                <a:ext cx="48" cy="0"/>
              </a:xfrm>
              <a:prstGeom prst="line">
                <a:avLst/>
              </a:prstGeom>
              <a:noFill/>
              <a:ln w="25400">
                <a:solidFill>
                  <a:schemeClr val="tx1"/>
                </a:solidFill>
                <a:round/>
                <a:headEnd/>
                <a:tailEnd/>
              </a:ln>
            </p:spPr>
            <p:txBody>
              <a:bodyPr/>
              <a:lstStyle/>
              <a:p>
                <a:endParaRPr lang="en-US"/>
              </a:p>
            </p:txBody>
          </p:sp>
          <p:sp>
            <p:nvSpPr>
              <p:cNvPr id="276" name="Line 454"/>
              <p:cNvSpPr>
                <a:spLocks noChangeShapeType="1"/>
              </p:cNvSpPr>
              <p:nvPr/>
            </p:nvSpPr>
            <p:spPr bwMode="auto">
              <a:xfrm>
                <a:off x="1104" y="2256"/>
                <a:ext cx="96" cy="0"/>
              </a:xfrm>
              <a:prstGeom prst="line">
                <a:avLst/>
              </a:prstGeom>
              <a:noFill/>
              <a:ln w="25400">
                <a:solidFill>
                  <a:schemeClr val="tx1"/>
                </a:solidFill>
                <a:round/>
                <a:headEnd/>
                <a:tailEnd/>
              </a:ln>
            </p:spPr>
            <p:txBody>
              <a:bodyPr/>
              <a:lstStyle/>
              <a:p>
                <a:endParaRPr lang="en-US"/>
              </a:p>
            </p:txBody>
          </p:sp>
          <p:sp>
            <p:nvSpPr>
              <p:cNvPr id="277" name="Line 455"/>
              <p:cNvSpPr>
                <a:spLocks noChangeShapeType="1"/>
              </p:cNvSpPr>
              <p:nvPr/>
            </p:nvSpPr>
            <p:spPr bwMode="auto">
              <a:xfrm>
                <a:off x="1200" y="2208"/>
                <a:ext cx="0" cy="48"/>
              </a:xfrm>
              <a:prstGeom prst="line">
                <a:avLst/>
              </a:prstGeom>
              <a:noFill/>
              <a:ln w="25400">
                <a:solidFill>
                  <a:schemeClr val="tx1"/>
                </a:solidFill>
                <a:round/>
                <a:headEnd/>
                <a:tailEnd/>
              </a:ln>
            </p:spPr>
            <p:txBody>
              <a:bodyPr/>
              <a:lstStyle/>
              <a:p>
                <a:endParaRPr lang="en-US"/>
              </a:p>
            </p:txBody>
          </p:sp>
        </p:grpSp>
        <p:sp>
          <p:nvSpPr>
            <p:cNvPr id="232" name="Oval 38"/>
            <p:cNvSpPr>
              <a:spLocks noChangeArrowheads="1"/>
            </p:cNvSpPr>
            <p:nvPr/>
          </p:nvSpPr>
          <p:spPr bwMode="auto">
            <a:xfrm rot="5400000">
              <a:off x="5486400" y="5257800"/>
              <a:ext cx="152400" cy="152400"/>
            </a:xfrm>
            <a:prstGeom prst="ellipse">
              <a:avLst/>
            </a:prstGeom>
            <a:noFill/>
            <a:ln w="25400">
              <a:solidFill>
                <a:schemeClr val="tx1"/>
              </a:solidFill>
              <a:round/>
              <a:headEnd/>
              <a:tailEnd/>
            </a:ln>
          </p:spPr>
          <p:txBody>
            <a:bodyPr wrap="none" lIns="68644" tIns="34322" rIns="68644" bIns="34322" anchor="ctr"/>
            <a:lstStyle/>
            <a:p>
              <a:endParaRPr lang="en-US"/>
            </a:p>
          </p:txBody>
        </p:sp>
        <p:sp>
          <p:nvSpPr>
            <p:cNvPr id="233" name="Line 260"/>
            <p:cNvSpPr>
              <a:spLocks noChangeShapeType="1"/>
            </p:cNvSpPr>
            <p:nvPr/>
          </p:nvSpPr>
          <p:spPr bwMode="auto">
            <a:xfrm rot="5400000" flipH="1" flipV="1">
              <a:off x="5410200" y="5181600"/>
              <a:ext cx="152400" cy="152400"/>
            </a:xfrm>
            <a:prstGeom prst="line">
              <a:avLst/>
            </a:prstGeom>
            <a:noFill/>
            <a:ln w="25400" cmpd="sng">
              <a:solidFill>
                <a:schemeClr val="tx1"/>
              </a:solidFill>
              <a:round/>
              <a:headEnd/>
              <a:tailEnd/>
            </a:ln>
          </p:spPr>
          <p:txBody>
            <a:bodyPr lIns="68644" tIns="34322" rIns="68644" bIns="34322"/>
            <a:lstStyle/>
            <a:p>
              <a:endParaRPr lang="en-US"/>
            </a:p>
          </p:txBody>
        </p:sp>
        <p:sp>
          <p:nvSpPr>
            <p:cNvPr id="235" name="Line 260"/>
            <p:cNvSpPr>
              <a:spLocks noChangeShapeType="1"/>
            </p:cNvSpPr>
            <p:nvPr/>
          </p:nvSpPr>
          <p:spPr bwMode="auto">
            <a:xfrm rot="5400000" flipV="1">
              <a:off x="5410200" y="5334000"/>
              <a:ext cx="152400" cy="152400"/>
            </a:xfrm>
            <a:prstGeom prst="line">
              <a:avLst/>
            </a:prstGeom>
            <a:noFill/>
            <a:ln w="25400" cmpd="sng">
              <a:solidFill>
                <a:schemeClr val="tx1"/>
              </a:solidFill>
              <a:round/>
              <a:headEnd/>
              <a:tailEnd/>
            </a:ln>
          </p:spPr>
          <p:txBody>
            <a:bodyPr lIns="68644" tIns="34322" rIns="68644" bIns="34322"/>
            <a:lstStyle/>
            <a:p>
              <a:endParaRPr lang="en-US"/>
            </a:p>
          </p:txBody>
        </p:sp>
      </p:grpSp>
      <p:sp>
        <p:nvSpPr>
          <p:cNvPr id="300" name="Text Box 460"/>
          <p:cNvSpPr txBox="1">
            <a:spLocks noChangeArrowheads="1"/>
          </p:cNvSpPr>
          <p:nvPr/>
        </p:nvSpPr>
        <p:spPr bwMode="auto">
          <a:xfrm>
            <a:off x="5867400" y="4800600"/>
            <a:ext cx="2514600" cy="461637"/>
          </a:xfrm>
          <a:prstGeom prst="rect">
            <a:avLst/>
          </a:prstGeom>
          <a:noFill/>
          <a:ln w="9525">
            <a:noFill/>
            <a:miter lim="800000"/>
            <a:headEnd/>
            <a:tailEnd/>
          </a:ln>
        </p:spPr>
        <p:txBody>
          <a:bodyPr wrap="square" lIns="91414" tIns="45706" rIns="91414" bIns="45706">
            <a:spAutoFit/>
          </a:bodyPr>
          <a:lstStyle/>
          <a:p>
            <a:pPr algn="ctr" defTabSz="914062"/>
            <a:r>
              <a:rPr lang="en-US" sz="2400" dirty="0" smtClean="0"/>
              <a:t>Context Sensors</a:t>
            </a:r>
          </a:p>
        </p:txBody>
      </p:sp>
      <p:sp>
        <p:nvSpPr>
          <p:cNvPr id="309" name="Title 1"/>
          <p:cNvSpPr txBox="1">
            <a:spLocks/>
          </p:cNvSpPr>
          <p:nvPr/>
        </p:nvSpPr>
        <p:spPr>
          <a:xfrm>
            <a:off x="457200" y="274638"/>
            <a:ext cx="8229600" cy="11430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Source Wand</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11" name="Curved Connector 310"/>
          <p:cNvCxnSpPr/>
          <p:nvPr/>
        </p:nvCxnSpPr>
        <p:spPr>
          <a:xfrm rot="16200000" flipV="1">
            <a:off x="4495800" y="4038600"/>
            <a:ext cx="152400" cy="152400"/>
          </a:xfrm>
          <a:prstGeom prst="curvedConnector3">
            <a:avLst>
              <a:gd name="adj1"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Curved Connector 316"/>
          <p:cNvCxnSpPr/>
          <p:nvPr/>
        </p:nvCxnSpPr>
        <p:spPr>
          <a:xfrm rot="16200000" flipV="1">
            <a:off x="4495800" y="3505200"/>
            <a:ext cx="152400" cy="152400"/>
          </a:xfrm>
          <a:prstGeom prst="curvedConnector3">
            <a:avLst>
              <a:gd name="adj1"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27" name="Line 260"/>
          <p:cNvSpPr>
            <a:spLocks noChangeShapeType="1"/>
          </p:cNvSpPr>
          <p:nvPr/>
        </p:nvSpPr>
        <p:spPr bwMode="auto">
          <a:xfrm flipH="1">
            <a:off x="2286000" y="4114800"/>
            <a:ext cx="914400" cy="0"/>
          </a:xfrm>
          <a:prstGeom prst="line">
            <a:avLst/>
          </a:prstGeom>
          <a:noFill/>
          <a:ln w="127000" cap="flat" cmpd="sng">
            <a:solidFill>
              <a:srgbClr val="FFC000"/>
            </a:solidFill>
            <a:prstDash val="sysDot"/>
            <a:miter lim="800000"/>
            <a:headEnd/>
            <a:tailEnd/>
          </a:ln>
        </p:spPr>
        <p:txBody>
          <a:bodyPr lIns="68644" tIns="34322" rIns="68644" bIns="34322"/>
          <a:lstStyle/>
          <a:p>
            <a:endParaRPr lang="en-US"/>
          </a:p>
        </p:txBody>
      </p:sp>
      <p:sp>
        <p:nvSpPr>
          <p:cNvPr id="148" name="Rectangle 147"/>
          <p:cNvSpPr/>
          <p:nvPr/>
        </p:nvSpPr>
        <p:spPr>
          <a:xfrm>
            <a:off x="5943600" y="1828800"/>
            <a:ext cx="457200" cy="76200"/>
          </a:xfrm>
          <a:prstGeom prst="rect">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148"/>
          <p:cNvSpPr/>
          <p:nvPr/>
        </p:nvSpPr>
        <p:spPr>
          <a:xfrm>
            <a:off x="6553200" y="1828800"/>
            <a:ext cx="457200" cy="76200"/>
          </a:xfrm>
          <a:prstGeom prst="rect">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Isosceles Triangle 149"/>
          <p:cNvSpPr/>
          <p:nvPr/>
        </p:nvSpPr>
        <p:spPr>
          <a:xfrm>
            <a:off x="5943600" y="1828800"/>
            <a:ext cx="457200" cy="228600"/>
          </a:xfrm>
          <a:prstGeom prst="triangle">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Isosceles Triangle 150"/>
          <p:cNvSpPr/>
          <p:nvPr/>
        </p:nvSpPr>
        <p:spPr>
          <a:xfrm>
            <a:off x="6553200" y="1828800"/>
            <a:ext cx="457200" cy="228600"/>
          </a:xfrm>
          <a:prstGeom prst="triangle">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5943600" y="2057400"/>
            <a:ext cx="457200" cy="609600"/>
          </a:xfrm>
          <a:prstGeom prst="rect">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6553200" y="2057400"/>
            <a:ext cx="457200" cy="609600"/>
          </a:xfrm>
          <a:prstGeom prst="rect">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154"/>
          <p:cNvSpPr/>
          <p:nvPr/>
        </p:nvSpPr>
        <p:spPr>
          <a:xfrm>
            <a:off x="5943600" y="2819400"/>
            <a:ext cx="457200" cy="609600"/>
          </a:xfrm>
          <a:prstGeom prst="rect">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155"/>
          <p:cNvSpPr/>
          <p:nvPr/>
        </p:nvSpPr>
        <p:spPr>
          <a:xfrm>
            <a:off x="6553200" y="2819400"/>
            <a:ext cx="457200" cy="609600"/>
          </a:xfrm>
          <a:prstGeom prst="rect">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Isosceles Triangle 156"/>
          <p:cNvSpPr/>
          <p:nvPr/>
        </p:nvSpPr>
        <p:spPr>
          <a:xfrm flipV="1">
            <a:off x="5943600" y="3429000"/>
            <a:ext cx="457200" cy="228600"/>
          </a:xfrm>
          <a:prstGeom prst="triangle">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Isosceles Triangle 157"/>
          <p:cNvSpPr/>
          <p:nvPr/>
        </p:nvSpPr>
        <p:spPr>
          <a:xfrm flipV="1">
            <a:off x="6553200" y="3429000"/>
            <a:ext cx="457200" cy="228600"/>
          </a:xfrm>
          <a:prstGeom prst="triangle">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ectangle 158"/>
          <p:cNvSpPr/>
          <p:nvPr/>
        </p:nvSpPr>
        <p:spPr>
          <a:xfrm>
            <a:off x="5943600" y="3581400"/>
            <a:ext cx="457200" cy="76200"/>
          </a:xfrm>
          <a:prstGeom prst="rect">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Rectangle 159"/>
          <p:cNvSpPr/>
          <p:nvPr/>
        </p:nvSpPr>
        <p:spPr>
          <a:xfrm>
            <a:off x="6553200" y="3581400"/>
            <a:ext cx="457200" cy="76200"/>
          </a:xfrm>
          <a:prstGeom prst="rect">
            <a:avLst/>
          </a:prstGeom>
          <a:solidFill>
            <a:srgbClr val="00B050"/>
          </a:solid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Rectangle 183"/>
          <p:cNvSpPr>
            <a:spLocks noChangeArrowheads="1"/>
          </p:cNvSpPr>
          <p:nvPr/>
        </p:nvSpPr>
        <p:spPr bwMode="auto">
          <a:xfrm>
            <a:off x="6477000" y="2667000"/>
            <a:ext cx="603983" cy="148696"/>
          </a:xfrm>
          <a:prstGeom prst="rect">
            <a:avLst/>
          </a:prstGeom>
          <a:solidFill>
            <a:schemeClr val="bg1"/>
          </a:solidFill>
          <a:ln w="15875">
            <a:solidFill>
              <a:schemeClr val="tx1"/>
            </a:solidFill>
            <a:miter lim="800000"/>
            <a:headEnd/>
            <a:tailEnd/>
          </a:ln>
        </p:spPr>
        <p:txBody>
          <a:bodyPr wrap="none" lIns="68644" tIns="34322" rIns="68644" bIns="34322" anchor="ctr"/>
          <a:lstStyle/>
          <a:p>
            <a:endParaRPr lang="en-US"/>
          </a:p>
        </p:txBody>
      </p:sp>
      <p:sp>
        <p:nvSpPr>
          <p:cNvPr id="467" name="Rectangle 183"/>
          <p:cNvSpPr>
            <a:spLocks noChangeArrowheads="1"/>
          </p:cNvSpPr>
          <p:nvPr/>
        </p:nvSpPr>
        <p:spPr bwMode="auto">
          <a:xfrm>
            <a:off x="5867400" y="2667000"/>
            <a:ext cx="603983" cy="148696"/>
          </a:xfrm>
          <a:prstGeom prst="rect">
            <a:avLst/>
          </a:prstGeom>
          <a:solidFill>
            <a:schemeClr val="bg1"/>
          </a:solidFill>
          <a:ln w="15875">
            <a:solidFill>
              <a:schemeClr val="tx1"/>
            </a:solidFill>
            <a:miter lim="800000"/>
            <a:headEnd/>
            <a:tailEnd/>
          </a:ln>
        </p:spPr>
        <p:txBody>
          <a:bodyPr wrap="none" lIns="68644" tIns="34322" rIns="68644" bIns="34322"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8"/>
                                        </p:tgtEl>
                                        <p:attrNameLst>
                                          <p:attrName>style.visibility</p:attrName>
                                        </p:attrNameLst>
                                      </p:cBhvr>
                                      <p:to>
                                        <p:strVal val="visible"/>
                                      </p:to>
                                    </p:set>
                                  </p:childTnLst>
                                </p:cTn>
                              </p:par>
                            </p:childTnLst>
                          </p:cTn>
                        </p:par>
                        <p:par>
                          <p:cTn id="11" fill="hold">
                            <p:stCondLst>
                              <p:cond delay="0"/>
                            </p:stCondLst>
                            <p:childTnLst>
                              <p:par>
                                <p:cTn id="12" presetID="8" presetClass="emph" presetSubtype="0" repeatCount="4000" fill="hold" nodeType="afterEffect">
                                  <p:stCondLst>
                                    <p:cond delay="0"/>
                                  </p:stCondLst>
                                  <p:childTnLst>
                                    <p:animRot by="21600000">
                                      <p:cBhvr>
                                        <p:cTn id="13" dur="2000" fill="hold"/>
                                        <p:tgtEl>
                                          <p:spTgt spid="317"/>
                                        </p:tgtEl>
                                        <p:attrNameLst>
                                          <p:attrName>r</p:attrName>
                                        </p:attrNameLst>
                                      </p:cBhvr>
                                    </p:animRot>
                                  </p:childTnLst>
                                </p:cTn>
                              </p:par>
                              <p:par>
                                <p:cTn id="14" presetID="64" presetClass="path" presetSubtype="0" repeatCount="4000" accel="50000" decel="50000" fill="hold" grpId="1" nodeType="withEffect">
                                  <p:stCondLst>
                                    <p:cond delay="0"/>
                                  </p:stCondLst>
                                  <p:childTnLst>
                                    <p:animMotion origin="layout" path="M 3.33333E-6 4.07407E-6 L 3.33333E-6 -0.04329 " pathEditMode="relative" rAng="0" ptsTypes="AA">
                                      <p:cBhvr>
                                        <p:cTn id="15" dur="2000" spd="-100000" fill="hold"/>
                                        <p:tgtEl>
                                          <p:spTgt spid="287"/>
                                        </p:tgtEl>
                                        <p:attrNameLst>
                                          <p:attrName>ppt_x</p:attrName>
                                          <p:attrName>ppt_y</p:attrName>
                                        </p:attrNameLst>
                                      </p:cBhvr>
                                      <p:rCtr x="0" y="-22"/>
                                    </p:animMotion>
                                  </p:childTnLst>
                                </p:cTn>
                              </p:par>
                              <p:par>
                                <p:cTn id="16" presetID="63" presetClass="path" presetSubtype="0" repeatCount="4000" accel="50000" decel="50000" fill="hold" grpId="1" nodeType="withEffect">
                                  <p:stCondLst>
                                    <p:cond delay="0"/>
                                  </p:stCondLst>
                                  <p:childTnLst>
                                    <p:animMotion origin="layout" path="M 3.33333E-6 1.11111E-6 L 0.03333 1.11111E-6 " pathEditMode="relative" rAng="0" ptsTypes="AA">
                                      <p:cBhvr>
                                        <p:cTn id="17" dur="2000" fill="hold"/>
                                        <p:tgtEl>
                                          <p:spTgt spid="288"/>
                                        </p:tgtEl>
                                        <p:attrNameLst>
                                          <p:attrName>ppt_x</p:attrName>
                                          <p:attrName>ppt_y</p:attrName>
                                        </p:attrNameLst>
                                      </p:cBhvr>
                                      <p:rCtr x="17" y="0"/>
                                    </p:animMotion>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2" nodeType="clickEffect">
                                  <p:stCondLst>
                                    <p:cond delay="0"/>
                                  </p:stCondLst>
                                  <p:childTnLst>
                                    <p:set>
                                      <p:cBhvr>
                                        <p:cTn id="21" dur="1" fill="hold">
                                          <p:stCondLst>
                                            <p:cond delay="0"/>
                                          </p:stCondLst>
                                        </p:cTn>
                                        <p:tgtEl>
                                          <p:spTgt spid="287"/>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325"/>
                                        </p:tgtEl>
                                        <p:attrNameLst>
                                          <p:attrName>style.visibility</p:attrName>
                                        </p:attrNameLst>
                                      </p:cBhvr>
                                      <p:to>
                                        <p:strVal val="hidden"/>
                                      </p:to>
                                    </p:set>
                                  </p:childTnLst>
                                </p:cTn>
                              </p:par>
                              <p:par>
                                <p:cTn id="24" presetID="1" presetClass="exit" presetSubtype="0" fill="hold" grpId="2" nodeType="withEffect">
                                  <p:stCondLst>
                                    <p:cond delay="0"/>
                                  </p:stCondLst>
                                  <p:childTnLst>
                                    <p:set>
                                      <p:cBhvr>
                                        <p:cTn id="25" dur="1" fill="hold">
                                          <p:stCondLst>
                                            <p:cond delay="0"/>
                                          </p:stCondLst>
                                        </p:cTn>
                                        <p:tgtEl>
                                          <p:spTgt spid="288"/>
                                        </p:tgtEl>
                                        <p:attrNameLst>
                                          <p:attrName>style.visibility</p:attrName>
                                        </p:attrNameLst>
                                      </p:cBhvr>
                                      <p:to>
                                        <p:strVal val="hidden"/>
                                      </p:to>
                                    </p:set>
                                  </p:childTnLst>
                                </p:cTn>
                              </p:par>
                            </p:childTnLst>
                          </p:cTn>
                        </p:par>
                        <p:par>
                          <p:cTn id="26" fill="hold">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322"/>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291"/>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32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27"/>
                                        </p:tgtEl>
                                        <p:attrNameLst>
                                          <p:attrName>style.visibility</p:attrName>
                                        </p:attrNameLst>
                                      </p:cBhvr>
                                      <p:to>
                                        <p:strVal val="visible"/>
                                      </p:to>
                                    </p:set>
                                  </p:childTnLst>
                                </p:cTn>
                              </p:par>
                            </p:childTnLst>
                          </p:cTn>
                        </p:par>
                        <p:par>
                          <p:cTn id="37" fill="hold">
                            <p:stCondLst>
                              <p:cond delay="0"/>
                            </p:stCondLst>
                            <p:childTnLst>
                              <p:par>
                                <p:cTn id="38" presetID="8" presetClass="emph" presetSubtype="0" repeatCount="4000" fill="hold" nodeType="afterEffect">
                                  <p:stCondLst>
                                    <p:cond delay="0"/>
                                  </p:stCondLst>
                                  <p:childTnLst>
                                    <p:animRot by="21600000">
                                      <p:cBhvr>
                                        <p:cTn id="39" dur="2000" fill="hold"/>
                                        <p:tgtEl>
                                          <p:spTgt spid="311"/>
                                        </p:tgtEl>
                                        <p:attrNameLst>
                                          <p:attrName>r</p:attrName>
                                        </p:attrNameLst>
                                      </p:cBhvr>
                                    </p:animRot>
                                  </p:childTnLst>
                                </p:cTn>
                              </p:par>
                              <p:par>
                                <p:cTn id="40" presetID="42" presetClass="path" presetSubtype="0" repeatCount="4000" accel="50000" decel="50000" fill="hold" grpId="1" nodeType="withEffect">
                                  <p:stCondLst>
                                    <p:cond delay="0"/>
                                  </p:stCondLst>
                                  <p:childTnLst>
                                    <p:animMotion origin="layout" path="M -3.33333E-6 0.04445 L -3.33333E-6 -4.44444E-6 " pathEditMode="relative" rAng="0" ptsTypes="AA">
                                      <p:cBhvr>
                                        <p:cTn id="41" dur="2000" fill="hold"/>
                                        <p:tgtEl>
                                          <p:spTgt spid="291"/>
                                        </p:tgtEl>
                                        <p:attrNameLst>
                                          <p:attrName>ppt_x</p:attrName>
                                          <p:attrName>ppt_y</p:attrName>
                                        </p:attrNameLst>
                                      </p:cBhvr>
                                      <p:rCtr x="0" y="-22"/>
                                    </p:animMotion>
                                  </p:childTnLst>
                                </p:cTn>
                              </p:par>
                              <p:par>
                                <p:cTn id="42" presetID="63" presetClass="path" presetSubtype="0" repeatCount="4000" accel="50000" decel="50000" fill="hold" grpId="1" nodeType="withEffect">
                                  <p:stCondLst>
                                    <p:cond delay="0"/>
                                  </p:stCondLst>
                                  <p:childTnLst>
                                    <p:animMotion origin="layout" path="M 3.33333E-6 1.11111E-6 L 0.03333 1.11111E-6 " pathEditMode="relative" rAng="0" ptsTypes="AA">
                                      <p:cBhvr>
                                        <p:cTn id="43" dur="2000" fill="hold"/>
                                        <p:tgtEl>
                                          <p:spTgt spid="322"/>
                                        </p:tgtEl>
                                        <p:attrNameLst>
                                          <p:attrName>ppt_x</p:attrName>
                                          <p:attrName>ppt_y</p:attrName>
                                        </p:attrNameLst>
                                      </p:cBhvr>
                                      <p:rCtr x="17" y="0"/>
                                    </p:animMotion>
                                  </p:childTnLst>
                                </p:cTn>
                              </p:par>
                            </p:childTnLst>
                          </p:cTn>
                        </p:par>
                        <p:par>
                          <p:cTn id="44" fill="hold">
                            <p:stCondLst>
                              <p:cond delay="8000"/>
                            </p:stCondLst>
                            <p:childTnLst>
                              <p:par>
                                <p:cTn id="45" presetID="1" presetClass="exit" presetSubtype="0" fill="hold" grpId="2" nodeType="afterEffect">
                                  <p:stCondLst>
                                    <p:cond delay="0"/>
                                  </p:stCondLst>
                                  <p:childTnLst>
                                    <p:set>
                                      <p:cBhvr>
                                        <p:cTn id="46" dur="1" fill="hold">
                                          <p:stCondLst>
                                            <p:cond delay="0"/>
                                          </p:stCondLst>
                                        </p:cTn>
                                        <p:tgtEl>
                                          <p:spTgt spid="291"/>
                                        </p:tgtEl>
                                        <p:attrNameLst>
                                          <p:attrName>style.visibility</p:attrName>
                                        </p:attrNameLst>
                                      </p:cBhvr>
                                      <p:to>
                                        <p:strVal val="hidden"/>
                                      </p:to>
                                    </p:set>
                                  </p:childTnLst>
                                </p:cTn>
                              </p:par>
                            </p:childTnLst>
                          </p:cTn>
                        </p:par>
                        <p:par>
                          <p:cTn id="47" fill="hold">
                            <p:stCondLst>
                              <p:cond delay="8000"/>
                            </p:stCondLst>
                            <p:childTnLst>
                              <p:par>
                                <p:cTn id="48" presetID="1" presetClass="exit" presetSubtype="0" fill="hold" nodeType="afterEffect">
                                  <p:stCondLst>
                                    <p:cond delay="0"/>
                                  </p:stCondLst>
                                  <p:childTnLst>
                                    <p:set>
                                      <p:cBhvr>
                                        <p:cTn id="49" dur="1" fill="hold">
                                          <p:stCondLst>
                                            <p:cond delay="0"/>
                                          </p:stCondLst>
                                        </p:cTn>
                                        <p:tgtEl>
                                          <p:spTgt spid="326"/>
                                        </p:tgtEl>
                                        <p:attrNameLst>
                                          <p:attrName>style.visibility</p:attrName>
                                        </p:attrNameLst>
                                      </p:cBhvr>
                                      <p:to>
                                        <p:strVal val="hidden"/>
                                      </p:to>
                                    </p:set>
                                  </p:childTnLst>
                                </p:cTn>
                              </p:par>
                            </p:childTnLst>
                          </p:cTn>
                        </p:par>
                        <p:par>
                          <p:cTn id="50" fill="hold">
                            <p:stCondLst>
                              <p:cond delay="8000"/>
                            </p:stCondLst>
                            <p:childTnLst>
                              <p:par>
                                <p:cTn id="51" presetID="1" presetClass="exit" presetSubtype="0" fill="hold" grpId="2" nodeType="afterEffect">
                                  <p:stCondLst>
                                    <p:cond delay="0"/>
                                  </p:stCondLst>
                                  <p:childTnLst>
                                    <p:set>
                                      <p:cBhvr>
                                        <p:cTn id="52" dur="1" fill="hold">
                                          <p:stCondLst>
                                            <p:cond delay="0"/>
                                          </p:stCondLst>
                                        </p:cTn>
                                        <p:tgtEl>
                                          <p:spTgt spid="322"/>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3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 grpId="0" animBg="1"/>
      <p:bldP spid="287" grpId="1" animBg="1"/>
      <p:bldP spid="287" grpId="2" animBg="1"/>
      <p:bldP spid="288" grpId="0" animBg="1"/>
      <p:bldP spid="288" grpId="1" animBg="1"/>
      <p:bldP spid="288" grpId="2" animBg="1"/>
      <p:bldP spid="291" grpId="0" animBg="1"/>
      <p:bldP spid="291" grpId="1" animBg="1"/>
      <p:bldP spid="291" grpId="2" animBg="1"/>
      <p:bldP spid="322" grpId="0" animBg="1"/>
      <p:bldP spid="322" grpId="1" animBg="1"/>
      <p:bldP spid="322" grpId="2" animBg="1"/>
      <p:bldP spid="327" grpId="0" animBg="1"/>
      <p:bldP spid="32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6705600" cy="4525963"/>
          </a:xfrm>
        </p:spPr>
        <p:txBody>
          <a:bodyPr>
            <a:normAutofit/>
          </a:bodyPr>
          <a:lstStyle/>
          <a:p>
            <a:pPr>
              <a:buFont typeface="Wingdings" pitchFamily="2" charset="2"/>
              <a:buChar char="ü"/>
            </a:pPr>
            <a:r>
              <a:rPr lang="en-US" sz="2800" dirty="0" smtClean="0"/>
              <a:t>Microbe detection instrument</a:t>
            </a:r>
          </a:p>
          <a:p>
            <a:pPr>
              <a:buFont typeface="Wingdings" pitchFamily="2" charset="2"/>
              <a:buChar char="ü"/>
            </a:pPr>
            <a:r>
              <a:rPr lang="en-US" sz="2800" dirty="0" smtClean="0"/>
              <a:t>4000m rated pressure housing</a:t>
            </a:r>
          </a:p>
          <a:p>
            <a:pPr>
              <a:buFont typeface="Wingdings" pitchFamily="2" charset="2"/>
              <a:buChar char="ü"/>
            </a:pPr>
            <a:r>
              <a:rPr lang="en-US" sz="2800" dirty="0" smtClean="0"/>
              <a:t>Ambient pressure interface</a:t>
            </a:r>
          </a:p>
          <a:p>
            <a:pPr>
              <a:buFont typeface="Wingdings" pitchFamily="2" charset="2"/>
              <a:buChar char="ü"/>
            </a:pPr>
            <a:r>
              <a:rPr lang="en-US" sz="2800" dirty="0" smtClean="0"/>
              <a:t>Source wand</a:t>
            </a:r>
          </a:p>
          <a:p>
            <a:r>
              <a:rPr lang="en-US" sz="3600" dirty="0" smtClean="0"/>
              <a:t>Deployment platform</a:t>
            </a:r>
          </a:p>
        </p:txBody>
      </p:sp>
      <p:grpSp>
        <p:nvGrpSpPr>
          <p:cNvPr id="89" name="Group 88"/>
          <p:cNvGrpSpPr/>
          <p:nvPr/>
        </p:nvGrpSpPr>
        <p:grpSpPr>
          <a:xfrm>
            <a:off x="4343400" y="4648200"/>
            <a:ext cx="3124200" cy="1181100"/>
            <a:chOff x="4343400" y="4648200"/>
            <a:chExt cx="3124200" cy="1181100"/>
          </a:xfrm>
        </p:grpSpPr>
        <p:sp>
          <p:nvSpPr>
            <p:cNvPr id="17" name="Rectangle 16"/>
            <p:cNvSpPr/>
            <p:nvPr/>
          </p:nvSpPr>
          <p:spPr bwMode="auto">
            <a:xfrm>
              <a:off x="6591301" y="5334000"/>
              <a:ext cx="190500" cy="432973"/>
            </a:xfrm>
            <a:prstGeom prst="rect">
              <a:avLst/>
            </a:prstGeom>
            <a:noFill/>
            <a:ln w="15875" cap="flat" cmpd="sng" algn="ctr">
              <a:solidFill>
                <a:schemeClr val="tx1"/>
              </a:solidFill>
              <a:prstDash val="solid"/>
              <a:round/>
              <a:headEnd type="none" w="med" len="med"/>
              <a:tailEnd type="none" w="med" len="med"/>
            </a:ln>
            <a:effectLst/>
          </p:spPr>
          <p:txBody>
            <a:bodyPr vert="horz" wrap="none" lIns="68644" tIns="34322" rIns="68644" bIns="34322" numCol="1" rtlCol="0" anchor="ctr" anchorCtr="0" compatLnSpc="1">
              <a:prstTxWarp prst="textNoShape">
                <a:avLst/>
              </a:prstTxWarp>
            </a:bodyPr>
            <a:lstStyle/>
            <a:p>
              <a:pPr algn="ctr" defTabSz="914062" eaLnBrk="0" fontAlgn="base" hangingPunct="0">
                <a:spcBef>
                  <a:spcPct val="0"/>
                </a:spcBef>
                <a:spcAft>
                  <a:spcPct val="0"/>
                </a:spcAft>
              </a:pPr>
              <a:endParaRPr lang="en-US" dirty="0">
                <a:latin typeface="Arial" charset="0"/>
              </a:endParaRPr>
            </a:p>
          </p:txBody>
        </p:sp>
        <p:sp>
          <p:nvSpPr>
            <p:cNvPr id="18" name="Rectangle 17"/>
            <p:cNvSpPr/>
            <p:nvPr/>
          </p:nvSpPr>
          <p:spPr bwMode="auto">
            <a:xfrm>
              <a:off x="6858001" y="5334000"/>
              <a:ext cx="190500" cy="432973"/>
            </a:xfrm>
            <a:prstGeom prst="rect">
              <a:avLst/>
            </a:prstGeom>
            <a:noFill/>
            <a:ln w="15875" cap="flat" cmpd="sng" algn="ctr">
              <a:solidFill>
                <a:schemeClr val="tx1"/>
              </a:solidFill>
              <a:prstDash val="solid"/>
              <a:round/>
              <a:headEnd type="none" w="med" len="med"/>
              <a:tailEnd type="none" w="med" len="med"/>
            </a:ln>
            <a:effectLst/>
          </p:spPr>
          <p:txBody>
            <a:bodyPr vert="horz" wrap="none" lIns="68644" tIns="34322" rIns="68644" bIns="34322" numCol="1" rtlCol="0" anchor="ctr" anchorCtr="0" compatLnSpc="1">
              <a:prstTxWarp prst="textNoShape">
                <a:avLst/>
              </a:prstTxWarp>
            </a:bodyPr>
            <a:lstStyle/>
            <a:p>
              <a:pPr algn="ctr" defTabSz="914062" eaLnBrk="0" fontAlgn="base" hangingPunct="0">
                <a:spcBef>
                  <a:spcPct val="0"/>
                </a:spcBef>
                <a:spcAft>
                  <a:spcPct val="0"/>
                </a:spcAft>
              </a:pPr>
              <a:endParaRPr lang="en-US" dirty="0">
                <a:latin typeface="Arial" charset="0"/>
              </a:endParaRPr>
            </a:p>
          </p:txBody>
        </p:sp>
        <p:sp>
          <p:nvSpPr>
            <p:cNvPr id="19" name="Rectangle 18"/>
            <p:cNvSpPr/>
            <p:nvPr/>
          </p:nvSpPr>
          <p:spPr bwMode="auto">
            <a:xfrm>
              <a:off x="7124700" y="5334000"/>
              <a:ext cx="228600" cy="432973"/>
            </a:xfrm>
            <a:prstGeom prst="rect">
              <a:avLst/>
            </a:prstGeom>
            <a:noFill/>
            <a:ln w="15875" cap="flat" cmpd="sng" algn="ctr">
              <a:solidFill>
                <a:schemeClr val="tx1"/>
              </a:solidFill>
              <a:prstDash val="solid"/>
              <a:round/>
              <a:headEnd type="none" w="med" len="med"/>
              <a:tailEnd type="none" w="med" len="med"/>
            </a:ln>
            <a:effectLst/>
          </p:spPr>
          <p:txBody>
            <a:bodyPr vert="horz" wrap="none" lIns="68644" tIns="34322" rIns="68644" bIns="34322" numCol="1" rtlCol="0" anchor="ctr" anchorCtr="0" compatLnSpc="1">
              <a:prstTxWarp prst="textNoShape">
                <a:avLst/>
              </a:prstTxWarp>
            </a:bodyPr>
            <a:lstStyle/>
            <a:p>
              <a:pPr algn="ctr" defTabSz="914062" eaLnBrk="0" fontAlgn="base" hangingPunct="0">
                <a:spcBef>
                  <a:spcPct val="0"/>
                </a:spcBef>
                <a:spcAft>
                  <a:spcPct val="0"/>
                </a:spcAft>
              </a:pPr>
              <a:endParaRPr lang="en-US" dirty="0">
                <a:latin typeface="Arial" charset="0"/>
              </a:endParaRPr>
            </a:p>
          </p:txBody>
        </p:sp>
        <p:sp>
          <p:nvSpPr>
            <p:cNvPr id="20" name="Line 260"/>
            <p:cNvSpPr>
              <a:spLocks noChangeShapeType="1"/>
            </p:cNvSpPr>
            <p:nvPr/>
          </p:nvSpPr>
          <p:spPr bwMode="auto">
            <a:xfrm>
              <a:off x="6248400" y="4762500"/>
              <a:ext cx="0" cy="609600"/>
            </a:xfrm>
            <a:prstGeom prst="line">
              <a:avLst/>
            </a:prstGeom>
            <a:noFill/>
            <a:ln w="25400" cmpd="sng">
              <a:solidFill>
                <a:schemeClr val="tx1"/>
              </a:solidFill>
              <a:round/>
              <a:headEnd/>
              <a:tailEnd/>
            </a:ln>
          </p:spPr>
          <p:txBody>
            <a:bodyPr lIns="68644" tIns="34322" rIns="68644" bIns="34322"/>
            <a:lstStyle/>
            <a:p>
              <a:endParaRPr lang="en-US"/>
            </a:p>
          </p:txBody>
        </p:sp>
        <p:sp>
          <p:nvSpPr>
            <p:cNvPr id="21" name="Line 260"/>
            <p:cNvSpPr>
              <a:spLocks noChangeShapeType="1"/>
            </p:cNvSpPr>
            <p:nvPr/>
          </p:nvSpPr>
          <p:spPr bwMode="auto">
            <a:xfrm flipV="1">
              <a:off x="6134100" y="5372100"/>
              <a:ext cx="114300" cy="0"/>
            </a:xfrm>
            <a:prstGeom prst="line">
              <a:avLst/>
            </a:prstGeom>
            <a:noFill/>
            <a:ln w="25400" cmpd="sng">
              <a:solidFill>
                <a:schemeClr val="tx1"/>
              </a:solidFill>
              <a:round/>
              <a:headEnd/>
              <a:tailEnd/>
            </a:ln>
          </p:spPr>
          <p:txBody>
            <a:bodyPr lIns="68644" tIns="34322" rIns="68644" bIns="34322"/>
            <a:lstStyle/>
            <a:p>
              <a:endParaRPr lang="en-US"/>
            </a:p>
          </p:txBody>
        </p:sp>
        <p:sp>
          <p:nvSpPr>
            <p:cNvPr id="22" name="Line 260"/>
            <p:cNvSpPr>
              <a:spLocks noChangeShapeType="1"/>
            </p:cNvSpPr>
            <p:nvPr/>
          </p:nvSpPr>
          <p:spPr bwMode="auto">
            <a:xfrm>
              <a:off x="4419600" y="5486400"/>
              <a:ext cx="533400" cy="0"/>
            </a:xfrm>
            <a:prstGeom prst="line">
              <a:avLst/>
            </a:prstGeom>
            <a:noFill/>
            <a:ln w="25400" cmpd="sng">
              <a:solidFill>
                <a:schemeClr val="tx1"/>
              </a:solidFill>
              <a:round/>
              <a:headEnd/>
              <a:tailEnd/>
            </a:ln>
          </p:spPr>
          <p:txBody>
            <a:bodyPr lIns="68644" tIns="34322" rIns="68644" bIns="34322"/>
            <a:lstStyle/>
            <a:p>
              <a:endParaRPr lang="en-US"/>
            </a:p>
          </p:txBody>
        </p:sp>
        <p:sp>
          <p:nvSpPr>
            <p:cNvPr id="23" name="Line 260"/>
            <p:cNvSpPr>
              <a:spLocks noChangeShapeType="1"/>
            </p:cNvSpPr>
            <p:nvPr/>
          </p:nvSpPr>
          <p:spPr bwMode="auto">
            <a:xfrm>
              <a:off x="6134100" y="5105400"/>
              <a:ext cx="0" cy="266700"/>
            </a:xfrm>
            <a:prstGeom prst="line">
              <a:avLst/>
            </a:prstGeom>
            <a:noFill/>
            <a:ln w="25400" cmpd="sng">
              <a:solidFill>
                <a:schemeClr val="tx1"/>
              </a:solidFill>
              <a:round/>
              <a:headEnd/>
              <a:tailEnd/>
            </a:ln>
          </p:spPr>
          <p:txBody>
            <a:bodyPr lIns="68644" tIns="34322" rIns="68644" bIns="34322"/>
            <a:lstStyle/>
            <a:p>
              <a:endParaRPr lang="en-US"/>
            </a:p>
          </p:txBody>
        </p:sp>
        <p:sp>
          <p:nvSpPr>
            <p:cNvPr id="24" name="Line 260"/>
            <p:cNvSpPr>
              <a:spLocks noChangeShapeType="1"/>
            </p:cNvSpPr>
            <p:nvPr/>
          </p:nvSpPr>
          <p:spPr bwMode="auto">
            <a:xfrm flipV="1">
              <a:off x="6781800" y="5372100"/>
              <a:ext cx="76200" cy="0"/>
            </a:xfrm>
            <a:prstGeom prst="line">
              <a:avLst/>
            </a:prstGeom>
            <a:noFill/>
            <a:ln w="25400" cmpd="sng">
              <a:solidFill>
                <a:schemeClr val="tx1"/>
              </a:solidFill>
              <a:round/>
              <a:headEnd/>
              <a:tailEnd/>
            </a:ln>
          </p:spPr>
          <p:txBody>
            <a:bodyPr lIns="68644" tIns="34322" rIns="68644" bIns="34322"/>
            <a:lstStyle/>
            <a:p>
              <a:endParaRPr lang="en-US"/>
            </a:p>
          </p:txBody>
        </p:sp>
        <p:sp>
          <p:nvSpPr>
            <p:cNvPr id="25" name="Line 260"/>
            <p:cNvSpPr>
              <a:spLocks noChangeShapeType="1"/>
            </p:cNvSpPr>
            <p:nvPr/>
          </p:nvSpPr>
          <p:spPr bwMode="auto">
            <a:xfrm flipV="1">
              <a:off x="7048500" y="5372100"/>
              <a:ext cx="76200" cy="0"/>
            </a:xfrm>
            <a:prstGeom prst="line">
              <a:avLst/>
            </a:prstGeom>
            <a:noFill/>
            <a:ln w="25400" cmpd="sng">
              <a:solidFill>
                <a:schemeClr val="tx1"/>
              </a:solidFill>
              <a:round/>
              <a:headEnd/>
              <a:tailEnd/>
            </a:ln>
          </p:spPr>
          <p:txBody>
            <a:bodyPr lIns="68644" tIns="34322" rIns="68644" bIns="34322"/>
            <a:lstStyle/>
            <a:p>
              <a:endParaRPr lang="en-US"/>
            </a:p>
          </p:txBody>
        </p:sp>
        <p:sp>
          <p:nvSpPr>
            <p:cNvPr id="26" name="Line 260"/>
            <p:cNvSpPr>
              <a:spLocks noChangeShapeType="1"/>
            </p:cNvSpPr>
            <p:nvPr/>
          </p:nvSpPr>
          <p:spPr bwMode="auto">
            <a:xfrm flipV="1">
              <a:off x="7353300" y="5372100"/>
              <a:ext cx="114300" cy="0"/>
            </a:xfrm>
            <a:prstGeom prst="line">
              <a:avLst/>
            </a:prstGeom>
            <a:noFill/>
            <a:ln w="25400" cmpd="sng">
              <a:solidFill>
                <a:schemeClr val="tx1"/>
              </a:solidFill>
              <a:round/>
              <a:headEnd/>
              <a:tailEnd/>
            </a:ln>
          </p:spPr>
          <p:txBody>
            <a:bodyPr lIns="68644" tIns="34322" rIns="68644" bIns="34322"/>
            <a:lstStyle/>
            <a:p>
              <a:endParaRPr lang="en-US"/>
            </a:p>
          </p:txBody>
        </p:sp>
        <p:sp>
          <p:nvSpPr>
            <p:cNvPr id="27" name="Line 260"/>
            <p:cNvSpPr>
              <a:spLocks noChangeShapeType="1"/>
            </p:cNvSpPr>
            <p:nvPr/>
          </p:nvSpPr>
          <p:spPr bwMode="auto">
            <a:xfrm flipV="1">
              <a:off x="5067300" y="5486400"/>
              <a:ext cx="533400" cy="0"/>
            </a:xfrm>
            <a:prstGeom prst="line">
              <a:avLst/>
            </a:prstGeom>
            <a:noFill/>
            <a:ln w="25400" cmpd="sng">
              <a:solidFill>
                <a:schemeClr val="tx1"/>
              </a:solidFill>
              <a:round/>
              <a:headEnd/>
              <a:tailEnd/>
            </a:ln>
          </p:spPr>
          <p:txBody>
            <a:bodyPr lIns="68644" tIns="34322" rIns="68644" bIns="34322"/>
            <a:lstStyle/>
            <a:p>
              <a:endParaRPr lang="en-US"/>
            </a:p>
          </p:txBody>
        </p:sp>
        <p:sp>
          <p:nvSpPr>
            <p:cNvPr id="28" name="Line 260"/>
            <p:cNvSpPr>
              <a:spLocks noChangeShapeType="1"/>
            </p:cNvSpPr>
            <p:nvPr/>
          </p:nvSpPr>
          <p:spPr bwMode="auto">
            <a:xfrm flipV="1">
              <a:off x="5943600" y="5105400"/>
              <a:ext cx="190500" cy="0"/>
            </a:xfrm>
            <a:prstGeom prst="line">
              <a:avLst/>
            </a:prstGeom>
            <a:noFill/>
            <a:ln w="25400" cmpd="sng">
              <a:solidFill>
                <a:schemeClr val="tx1"/>
              </a:solidFill>
              <a:round/>
              <a:headEnd/>
              <a:tailEnd/>
            </a:ln>
          </p:spPr>
          <p:txBody>
            <a:bodyPr lIns="68644" tIns="34322" rIns="68644" bIns="34322"/>
            <a:lstStyle/>
            <a:p>
              <a:endParaRPr lang="en-US"/>
            </a:p>
          </p:txBody>
        </p:sp>
        <p:sp>
          <p:nvSpPr>
            <p:cNvPr id="29" name="Line 260"/>
            <p:cNvSpPr>
              <a:spLocks noChangeShapeType="1"/>
            </p:cNvSpPr>
            <p:nvPr/>
          </p:nvSpPr>
          <p:spPr bwMode="auto">
            <a:xfrm flipH="1">
              <a:off x="5562600" y="5143500"/>
              <a:ext cx="38100" cy="0"/>
            </a:xfrm>
            <a:prstGeom prst="line">
              <a:avLst/>
            </a:prstGeom>
            <a:noFill/>
            <a:ln w="25400" cmpd="sng">
              <a:solidFill>
                <a:schemeClr val="tx1"/>
              </a:solidFill>
              <a:round/>
              <a:headEnd/>
              <a:tailEnd/>
            </a:ln>
          </p:spPr>
          <p:txBody>
            <a:bodyPr lIns="68644" tIns="34322" rIns="68644" bIns="34322"/>
            <a:lstStyle/>
            <a:p>
              <a:endParaRPr lang="en-US"/>
            </a:p>
          </p:txBody>
        </p:sp>
        <p:sp>
          <p:nvSpPr>
            <p:cNvPr id="30" name="Line 260"/>
            <p:cNvSpPr>
              <a:spLocks noChangeShapeType="1"/>
            </p:cNvSpPr>
            <p:nvPr/>
          </p:nvSpPr>
          <p:spPr bwMode="auto">
            <a:xfrm>
              <a:off x="5486400" y="4648200"/>
              <a:ext cx="0" cy="571500"/>
            </a:xfrm>
            <a:prstGeom prst="line">
              <a:avLst/>
            </a:prstGeom>
            <a:noFill/>
            <a:ln w="25400" cmpd="sng">
              <a:solidFill>
                <a:schemeClr val="tx1"/>
              </a:solidFill>
              <a:round/>
              <a:headEnd/>
              <a:tailEnd/>
            </a:ln>
          </p:spPr>
          <p:txBody>
            <a:bodyPr lIns="68644" tIns="34322" rIns="68644" bIns="34322"/>
            <a:lstStyle/>
            <a:p>
              <a:endParaRPr lang="en-US"/>
            </a:p>
          </p:txBody>
        </p:sp>
        <p:sp>
          <p:nvSpPr>
            <p:cNvPr id="31" name="Line 260"/>
            <p:cNvSpPr>
              <a:spLocks noChangeShapeType="1"/>
            </p:cNvSpPr>
            <p:nvPr/>
          </p:nvSpPr>
          <p:spPr bwMode="auto">
            <a:xfrm>
              <a:off x="5562600" y="4648200"/>
              <a:ext cx="0" cy="495300"/>
            </a:xfrm>
            <a:prstGeom prst="line">
              <a:avLst/>
            </a:prstGeom>
            <a:noFill/>
            <a:ln w="25400" cmpd="sng">
              <a:solidFill>
                <a:schemeClr val="tx1"/>
              </a:solidFill>
              <a:round/>
              <a:headEnd/>
              <a:tailEnd/>
            </a:ln>
          </p:spPr>
          <p:txBody>
            <a:bodyPr lIns="68644" tIns="34322" rIns="68644" bIns="34322"/>
            <a:lstStyle/>
            <a:p>
              <a:endParaRPr lang="en-US"/>
            </a:p>
          </p:txBody>
        </p:sp>
        <p:sp>
          <p:nvSpPr>
            <p:cNvPr id="32" name="Line 260"/>
            <p:cNvSpPr>
              <a:spLocks noChangeShapeType="1"/>
            </p:cNvSpPr>
            <p:nvPr/>
          </p:nvSpPr>
          <p:spPr bwMode="auto">
            <a:xfrm flipH="1">
              <a:off x="5486400" y="5219700"/>
              <a:ext cx="114300" cy="0"/>
            </a:xfrm>
            <a:prstGeom prst="line">
              <a:avLst/>
            </a:prstGeom>
            <a:noFill/>
            <a:ln w="25400" cmpd="sng">
              <a:solidFill>
                <a:schemeClr val="tx1"/>
              </a:solidFill>
              <a:round/>
              <a:headEnd/>
              <a:tailEnd/>
            </a:ln>
          </p:spPr>
          <p:txBody>
            <a:bodyPr lIns="68644" tIns="34322" rIns="68644" bIns="34322"/>
            <a:lstStyle/>
            <a:p>
              <a:endParaRPr lang="en-US"/>
            </a:p>
          </p:txBody>
        </p:sp>
        <p:sp>
          <p:nvSpPr>
            <p:cNvPr id="33" name="Line 260"/>
            <p:cNvSpPr>
              <a:spLocks noChangeShapeType="1"/>
            </p:cNvSpPr>
            <p:nvPr/>
          </p:nvSpPr>
          <p:spPr bwMode="auto">
            <a:xfrm flipV="1">
              <a:off x="5943600" y="5181600"/>
              <a:ext cx="114300" cy="0"/>
            </a:xfrm>
            <a:prstGeom prst="line">
              <a:avLst/>
            </a:prstGeom>
            <a:noFill/>
            <a:ln w="25400" cmpd="sng">
              <a:solidFill>
                <a:schemeClr val="tx1"/>
              </a:solidFill>
              <a:round/>
              <a:headEnd/>
              <a:tailEnd/>
            </a:ln>
          </p:spPr>
          <p:txBody>
            <a:bodyPr lIns="68644" tIns="34322" rIns="68644" bIns="34322"/>
            <a:lstStyle/>
            <a:p>
              <a:endParaRPr lang="en-US"/>
            </a:p>
          </p:txBody>
        </p:sp>
        <p:sp>
          <p:nvSpPr>
            <p:cNvPr id="34" name="Line 260"/>
            <p:cNvSpPr>
              <a:spLocks noChangeShapeType="1"/>
            </p:cNvSpPr>
            <p:nvPr/>
          </p:nvSpPr>
          <p:spPr bwMode="auto">
            <a:xfrm>
              <a:off x="6057900" y="5181600"/>
              <a:ext cx="0" cy="190500"/>
            </a:xfrm>
            <a:prstGeom prst="line">
              <a:avLst/>
            </a:prstGeom>
            <a:noFill/>
            <a:ln w="25400" cmpd="sng">
              <a:solidFill>
                <a:schemeClr val="tx1"/>
              </a:solidFill>
              <a:round/>
              <a:headEnd/>
              <a:tailEnd/>
            </a:ln>
          </p:spPr>
          <p:txBody>
            <a:bodyPr lIns="68644" tIns="34322" rIns="68644" bIns="34322"/>
            <a:lstStyle/>
            <a:p>
              <a:endParaRPr lang="en-US"/>
            </a:p>
          </p:txBody>
        </p:sp>
        <p:sp>
          <p:nvSpPr>
            <p:cNvPr id="35" name="Line 260"/>
            <p:cNvSpPr>
              <a:spLocks noChangeShapeType="1"/>
            </p:cNvSpPr>
            <p:nvPr/>
          </p:nvSpPr>
          <p:spPr bwMode="auto">
            <a:xfrm flipV="1">
              <a:off x="5943600" y="5448300"/>
              <a:ext cx="647700" cy="0"/>
            </a:xfrm>
            <a:prstGeom prst="line">
              <a:avLst/>
            </a:prstGeom>
            <a:noFill/>
            <a:ln w="25400" cmpd="sng">
              <a:solidFill>
                <a:schemeClr val="tx1"/>
              </a:solidFill>
              <a:round/>
              <a:headEnd/>
              <a:tailEnd/>
            </a:ln>
          </p:spPr>
          <p:txBody>
            <a:bodyPr lIns="68644" tIns="34322" rIns="68644" bIns="34322"/>
            <a:lstStyle/>
            <a:p>
              <a:endParaRPr lang="en-US"/>
            </a:p>
          </p:txBody>
        </p:sp>
        <p:sp>
          <p:nvSpPr>
            <p:cNvPr id="36" name="Line 260"/>
            <p:cNvSpPr>
              <a:spLocks noChangeShapeType="1"/>
            </p:cNvSpPr>
            <p:nvPr/>
          </p:nvSpPr>
          <p:spPr bwMode="auto">
            <a:xfrm flipV="1">
              <a:off x="6781800" y="5448300"/>
              <a:ext cx="76200" cy="0"/>
            </a:xfrm>
            <a:prstGeom prst="line">
              <a:avLst/>
            </a:prstGeom>
            <a:noFill/>
            <a:ln w="25400" cmpd="sng">
              <a:solidFill>
                <a:schemeClr val="tx1"/>
              </a:solidFill>
              <a:round/>
              <a:headEnd/>
              <a:tailEnd/>
            </a:ln>
          </p:spPr>
          <p:txBody>
            <a:bodyPr lIns="68644" tIns="34322" rIns="68644" bIns="34322"/>
            <a:lstStyle/>
            <a:p>
              <a:endParaRPr lang="en-US"/>
            </a:p>
          </p:txBody>
        </p:sp>
        <p:sp>
          <p:nvSpPr>
            <p:cNvPr id="37" name="Line 260"/>
            <p:cNvSpPr>
              <a:spLocks noChangeShapeType="1"/>
            </p:cNvSpPr>
            <p:nvPr/>
          </p:nvSpPr>
          <p:spPr bwMode="auto">
            <a:xfrm flipV="1">
              <a:off x="7048500" y="5448300"/>
              <a:ext cx="76200" cy="0"/>
            </a:xfrm>
            <a:prstGeom prst="line">
              <a:avLst/>
            </a:prstGeom>
            <a:noFill/>
            <a:ln w="25400" cmpd="sng">
              <a:solidFill>
                <a:schemeClr val="tx1"/>
              </a:solidFill>
              <a:round/>
              <a:headEnd/>
              <a:tailEnd/>
            </a:ln>
          </p:spPr>
          <p:txBody>
            <a:bodyPr lIns="68644" tIns="34322" rIns="68644" bIns="34322"/>
            <a:lstStyle/>
            <a:p>
              <a:endParaRPr lang="en-US"/>
            </a:p>
          </p:txBody>
        </p:sp>
        <p:sp>
          <p:nvSpPr>
            <p:cNvPr id="38" name="Line 260"/>
            <p:cNvSpPr>
              <a:spLocks noChangeShapeType="1"/>
            </p:cNvSpPr>
            <p:nvPr/>
          </p:nvSpPr>
          <p:spPr bwMode="auto">
            <a:xfrm flipV="1">
              <a:off x="7353300" y="5448300"/>
              <a:ext cx="114300" cy="0"/>
            </a:xfrm>
            <a:prstGeom prst="line">
              <a:avLst/>
            </a:prstGeom>
            <a:noFill/>
            <a:ln w="25400" cmpd="sng">
              <a:solidFill>
                <a:schemeClr val="tx1"/>
              </a:solidFill>
              <a:round/>
              <a:headEnd/>
              <a:tailEnd/>
            </a:ln>
          </p:spPr>
          <p:txBody>
            <a:bodyPr lIns="68644" tIns="34322" rIns="68644" bIns="34322"/>
            <a:lstStyle/>
            <a:p>
              <a:endParaRPr lang="en-US"/>
            </a:p>
          </p:txBody>
        </p:sp>
        <p:sp>
          <p:nvSpPr>
            <p:cNvPr id="39" name="Line 260"/>
            <p:cNvSpPr>
              <a:spLocks noChangeShapeType="1"/>
            </p:cNvSpPr>
            <p:nvPr/>
          </p:nvSpPr>
          <p:spPr bwMode="auto">
            <a:xfrm flipV="1">
              <a:off x="4991100" y="5410200"/>
              <a:ext cx="609600" cy="0"/>
            </a:xfrm>
            <a:prstGeom prst="line">
              <a:avLst/>
            </a:prstGeom>
            <a:noFill/>
            <a:ln w="25400" cmpd="sng">
              <a:solidFill>
                <a:schemeClr val="tx1"/>
              </a:solidFill>
              <a:round/>
              <a:headEnd/>
              <a:tailEnd/>
            </a:ln>
          </p:spPr>
          <p:txBody>
            <a:bodyPr lIns="68644" tIns="34322" rIns="68644" bIns="34322"/>
            <a:lstStyle/>
            <a:p>
              <a:endParaRPr lang="en-US"/>
            </a:p>
          </p:txBody>
        </p:sp>
        <p:sp>
          <p:nvSpPr>
            <p:cNvPr id="40" name="Line 260"/>
            <p:cNvSpPr>
              <a:spLocks noChangeShapeType="1"/>
            </p:cNvSpPr>
            <p:nvPr/>
          </p:nvSpPr>
          <p:spPr bwMode="auto">
            <a:xfrm>
              <a:off x="4343400" y="5410200"/>
              <a:ext cx="533400" cy="0"/>
            </a:xfrm>
            <a:prstGeom prst="line">
              <a:avLst/>
            </a:prstGeom>
            <a:noFill/>
            <a:ln w="25400" cmpd="sng">
              <a:solidFill>
                <a:schemeClr val="tx1"/>
              </a:solidFill>
              <a:round/>
              <a:headEnd/>
              <a:tailEnd/>
            </a:ln>
          </p:spPr>
          <p:txBody>
            <a:bodyPr lIns="68644" tIns="34322" rIns="68644" bIns="34322"/>
            <a:lstStyle/>
            <a:p>
              <a:endParaRPr lang="en-US"/>
            </a:p>
          </p:txBody>
        </p:sp>
        <p:sp>
          <p:nvSpPr>
            <p:cNvPr id="41" name="Line 260"/>
            <p:cNvSpPr>
              <a:spLocks noChangeShapeType="1"/>
            </p:cNvSpPr>
            <p:nvPr/>
          </p:nvSpPr>
          <p:spPr bwMode="auto">
            <a:xfrm>
              <a:off x="4343400" y="5410200"/>
              <a:ext cx="0" cy="419100"/>
            </a:xfrm>
            <a:prstGeom prst="line">
              <a:avLst/>
            </a:prstGeom>
            <a:noFill/>
            <a:ln w="25400" cmpd="sng">
              <a:solidFill>
                <a:schemeClr val="tx1"/>
              </a:solidFill>
              <a:round/>
              <a:headEnd/>
              <a:tailEnd/>
            </a:ln>
          </p:spPr>
          <p:txBody>
            <a:bodyPr lIns="68644" tIns="34322" rIns="68644" bIns="34322"/>
            <a:lstStyle/>
            <a:p>
              <a:endParaRPr lang="en-US"/>
            </a:p>
          </p:txBody>
        </p:sp>
        <p:sp>
          <p:nvSpPr>
            <p:cNvPr id="42" name="Line 260"/>
            <p:cNvSpPr>
              <a:spLocks noChangeShapeType="1"/>
            </p:cNvSpPr>
            <p:nvPr/>
          </p:nvSpPr>
          <p:spPr bwMode="auto">
            <a:xfrm>
              <a:off x="4419600" y="5486400"/>
              <a:ext cx="0" cy="342900"/>
            </a:xfrm>
            <a:prstGeom prst="line">
              <a:avLst/>
            </a:prstGeom>
            <a:noFill/>
            <a:ln w="25400" cmpd="sng">
              <a:solidFill>
                <a:schemeClr val="tx1"/>
              </a:solidFill>
              <a:round/>
              <a:headEnd/>
              <a:tailEnd/>
            </a:ln>
          </p:spPr>
          <p:txBody>
            <a:bodyPr lIns="68644" tIns="34322" rIns="68644" bIns="34322"/>
            <a:lstStyle/>
            <a:p>
              <a:endParaRPr lang="en-US"/>
            </a:p>
          </p:txBody>
        </p:sp>
        <p:cxnSp>
          <p:nvCxnSpPr>
            <p:cNvPr id="43" name="Curved Connector 42"/>
            <p:cNvCxnSpPr/>
            <p:nvPr/>
          </p:nvCxnSpPr>
          <p:spPr>
            <a:xfrm rot="16200000" flipH="1">
              <a:off x="4762500" y="5372100"/>
              <a:ext cx="304800" cy="152400"/>
            </a:xfrm>
            <a:prstGeom prst="curvedConnector3">
              <a:avLst>
                <a:gd name="adj1"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Curved Connector 43"/>
            <p:cNvCxnSpPr/>
            <p:nvPr/>
          </p:nvCxnSpPr>
          <p:spPr>
            <a:xfrm rot="16200000" flipH="1">
              <a:off x="4876800" y="5372100"/>
              <a:ext cx="304800" cy="152400"/>
            </a:xfrm>
            <a:prstGeom prst="curvedConnector3">
              <a:avLst>
                <a:gd name="adj1"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Line 260"/>
            <p:cNvSpPr>
              <a:spLocks noChangeShapeType="1"/>
            </p:cNvSpPr>
            <p:nvPr/>
          </p:nvSpPr>
          <p:spPr bwMode="auto">
            <a:xfrm flipV="1">
              <a:off x="5943600" y="5372100"/>
              <a:ext cx="114300" cy="0"/>
            </a:xfrm>
            <a:prstGeom prst="line">
              <a:avLst/>
            </a:prstGeom>
            <a:noFill/>
            <a:ln w="25400" cmpd="sng">
              <a:solidFill>
                <a:schemeClr val="tx1"/>
              </a:solidFill>
              <a:round/>
              <a:headEnd/>
              <a:tailEnd/>
            </a:ln>
          </p:spPr>
          <p:txBody>
            <a:bodyPr lIns="68644" tIns="34322" rIns="68644" bIns="34322"/>
            <a:lstStyle/>
            <a:p>
              <a:endParaRPr lang="en-US"/>
            </a:p>
          </p:txBody>
        </p:sp>
        <p:sp>
          <p:nvSpPr>
            <p:cNvPr id="46" name="Line 260"/>
            <p:cNvSpPr>
              <a:spLocks noChangeShapeType="1"/>
            </p:cNvSpPr>
            <p:nvPr/>
          </p:nvSpPr>
          <p:spPr bwMode="auto">
            <a:xfrm>
              <a:off x="6286500" y="4762500"/>
              <a:ext cx="0" cy="609600"/>
            </a:xfrm>
            <a:prstGeom prst="line">
              <a:avLst/>
            </a:prstGeom>
            <a:noFill/>
            <a:ln w="25400" cmpd="sng">
              <a:solidFill>
                <a:schemeClr val="tx1"/>
              </a:solidFill>
              <a:round/>
              <a:headEnd/>
              <a:tailEnd/>
            </a:ln>
          </p:spPr>
          <p:txBody>
            <a:bodyPr lIns="68644" tIns="34322" rIns="68644" bIns="34322"/>
            <a:lstStyle/>
            <a:p>
              <a:endParaRPr lang="en-US"/>
            </a:p>
          </p:txBody>
        </p:sp>
        <p:sp>
          <p:nvSpPr>
            <p:cNvPr id="47" name="Line 260"/>
            <p:cNvSpPr>
              <a:spLocks noChangeShapeType="1"/>
            </p:cNvSpPr>
            <p:nvPr/>
          </p:nvSpPr>
          <p:spPr bwMode="auto">
            <a:xfrm flipV="1">
              <a:off x="6286500" y="5372100"/>
              <a:ext cx="304800" cy="0"/>
            </a:xfrm>
            <a:prstGeom prst="line">
              <a:avLst/>
            </a:prstGeom>
            <a:noFill/>
            <a:ln w="25400" cmpd="sng">
              <a:solidFill>
                <a:schemeClr val="tx1"/>
              </a:solidFill>
              <a:round/>
              <a:headEnd/>
              <a:tailEnd/>
            </a:ln>
          </p:spPr>
          <p:txBody>
            <a:bodyPr lIns="68644" tIns="34322" rIns="68644" bIns="34322"/>
            <a:lstStyle/>
            <a:p>
              <a:endParaRPr lang="en-US"/>
            </a:p>
          </p:txBody>
        </p:sp>
        <p:grpSp>
          <p:nvGrpSpPr>
            <p:cNvPr id="48" name="Group 118"/>
            <p:cNvGrpSpPr/>
            <p:nvPr/>
          </p:nvGrpSpPr>
          <p:grpSpPr>
            <a:xfrm>
              <a:off x="5600700" y="5067300"/>
              <a:ext cx="342900" cy="190500"/>
              <a:chOff x="4953000" y="5181600"/>
              <a:chExt cx="685800" cy="381000"/>
            </a:xfrm>
          </p:grpSpPr>
          <p:grpSp>
            <p:nvGrpSpPr>
              <p:cNvPr id="64" name="Group 448"/>
              <p:cNvGrpSpPr>
                <a:grpSpLocks/>
              </p:cNvGrpSpPr>
              <p:nvPr/>
            </p:nvGrpSpPr>
            <p:grpSpPr bwMode="auto">
              <a:xfrm rot="10800000" flipH="1">
                <a:off x="4953000" y="5257800"/>
                <a:ext cx="457200" cy="304800"/>
                <a:chOff x="1056" y="2160"/>
                <a:chExt cx="144" cy="96"/>
              </a:xfrm>
            </p:grpSpPr>
            <p:sp>
              <p:nvSpPr>
                <p:cNvPr id="68" name="Arc 449"/>
                <p:cNvSpPr>
                  <a:spLocks/>
                </p:cNvSpPr>
                <p:nvPr/>
              </p:nvSpPr>
              <p:spPr bwMode="auto">
                <a:xfrm>
                  <a:off x="1104" y="2160"/>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69" name="Arc 450"/>
                <p:cNvSpPr>
                  <a:spLocks/>
                </p:cNvSpPr>
                <p:nvPr/>
              </p:nvSpPr>
              <p:spPr bwMode="auto">
                <a:xfrm rot="-5557986">
                  <a:off x="1056" y="2162"/>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70" name="Arc 451"/>
                <p:cNvSpPr>
                  <a:spLocks/>
                </p:cNvSpPr>
                <p:nvPr/>
              </p:nvSpPr>
              <p:spPr bwMode="auto">
                <a:xfrm rot="10650627">
                  <a:off x="1058" y="2208"/>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71" name="Line 452"/>
                <p:cNvSpPr>
                  <a:spLocks noChangeShapeType="1"/>
                </p:cNvSpPr>
                <p:nvPr/>
              </p:nvSpPr>
              <p:spPr bwMode="auto">
                <a:xfrm>
                  <a:off x="1152" y="2208"/>
                  <a:ext cx="0" cy="0"/>
                </a:xfrm>
                <a:prstGeom prst="line">
                  <a:avLst/>
                </a:prstGeom>
                <a:noFill/>
                <a:ln w="25400">
                  <a:solidFill>
                    <a:schemeClr val="tx1"/>
                  </a:solidFill>
                  <a:round/>
                  <a:headEnd/>
                  <a:tailEnd/>
                </a:ln>
              </p:spPr>
              <p:txBody>
                <a:bodyPr/>
                <a:lstStyle/>
                <a:p>
                  <a:endParaRPr lang="en-US"/>
                </a:p>
              </p:txBody>
            </p:sp>
            <p:sp>
              <p:nvSpPr>
                <p:cNvPr id="72" name="Line 453"/>
                <p:cNvSpPr>
                  <a:spLocks noChangeShapeType="1"/>
                </p:cNvSpPr>
                <p:nvPr/>
              </p:nvSpPr>
              <p:spPr bwMode="auto">
                <a:xfrm>
                  <a:off x="1152" y="2208"/>
                  <a:ext cx="48" cy="0"/>
                </a:xfrm>
                <a:prstGeom prst="line">
                  <a:avLst/>
                </a:prstGeom>
                <a:noFill/>
                <a:ln w="25400">
                  <a:solidFill>
                    <a:schemeClr val="tx1"/>
                  </a:solidFill>
                  <a:round/>
                  <a:headEnd/>
                  <a:tailEnd/>
                </a:ln>
              </p:spPr>
              <p:txBody>
                <a:bodyPr/>
                <a:lstStyle/>
                <a:p>
                  <a:endParaRPr lang="en-US"/>
                </a:p>
              </p:txBody>
            </p:sp>
            <p:sp>
              <p:nvSpPr>
                <p:cNvPr id="73" name="Line 454"/>
                <p:cNvSpPr>
                  <a:spLocks noChangeShapeType="1"/>
                </p:cNvSpPr>
                <p:nvPr/>
              </p:nvSpPr>
              <p:spPr bwMode="auto">
                <a:xfrm>
                  <a:off x="1104" y="2256"/>
                  <a:ext cx="96" cy="0"/>
                </a:xfrm>
                <a:prstGeom prst="line">
                  <a:avLst/>
                </a:prstGeom>
                <a:noFill/>
                <a:ln w="25400">
                  <a:solidFill>
                    <a:schemeClr val="tx1"/>
                  </a:solidFill>
                  <a:round/>
                  <a:headEnd/>
                  <a:tailEnd/>
                </a:ln>
              </p:spPr>
              <p:txBody>
                <a:bodyPr/>
                <a:lstStyle/>
                <a:p>
                  <a:endParaRPr lang="en-US"/>
                </a:p>
              </p:txBody>
            </p:sp>
            <p:sp>
              <p:nvSpPr>
                <p:cNvPr id="74" name="Line 455"/>
                <p:cNvSpPr>
                  <a:spLocks noChangeShapeType="1"/>
                </p:cNvSpPr>
                <p:nvPr/>
              </p:nvSpPr>
              <p:spPr bwMode="auto">
                <a:xfrm>
                  <a:off x="1200" y="2208"/>
                  <a:ext cx="0" cy="48"/>
                </a:xfrm>
                <a:prstGeom prst="line">
                  <a:avLst/>
                </a:prstGeom>
                <a:noFill/>
                <a:ln w="25400">
                  <a:solidFill>
                    <a:schemeClr val="tx1"/>
                  </a:solidFill>
                  <a:round/>
                  <a:headEnd/>
                  <a:tailEnd/>
                </a:ln>
              </p:spPr>
              <p:txBody>
                <a:bodyPr/>
                <a:lstStyle/>
                <a:p>
                  <a:endParaRPr lang="en-US"/>
                </a:p>
              </p:txBody>
            </p:sp>
          </p:grpSp>
          <p:sp>
            <p:nvSpPr>
              <p:cNvPr id="65" name="Oval 38"/>
              <p:cNvSpPr>
                <a:spLocks noChangeArrowheads="1"/>
              </p:cNvSpPr>
              <p:nvPr/>
            </p:nvSpPr>
            <p:spPr bwMode="auto">
              <a:xfrm rot="5400000">
                <a:off x="5486400" y="5257800"/>
                <a:ext cx="152400" cy="152400"/>
              </a:xfrm>
              <a:prstGeom prst="ellipse">
                <a:avLst/>
              </a:prstGeom>
              <a:noFill/>
              <a:ln w="25400">
                <a:solidFill>
                  <a:schemeClr val="tx1"/>
                </a:solidFill>
                <a:round/>
                <a:headEnd/>
                <a:tailEnd/>
              </a:ln>
            </p:spPr>
            <p:txBody>
              <a:bodyPr wrap="none" lIns="68644" tIns="34322" rIns="68644" bIns="34322" anchor="ctr"/>
              <a:lstStyle/>
              <a:p>
                <a:endParaRPr lang="en-US"/>
              </a:p>
            </p:txBody>
          </p:sp>
          <p:sp>
            <p:nvSpPr>
              <p:cNvPr id="66" name="Line 260"/>
              <p:cNvSpPr>
                <a:spLocks noChangeShapeType="1"/>
              </p:cNvSpPr>
              <p:nvPr/>
            </p:nvSpPr>
            <p:spPr bwMode="auto">
              <a:xfrm rot="5400000" flipH="1" flipV="1">
                <a:off x="5410200" y="5181600"/>
                <a:ext cx="152400" cy="152400"/>
              </a:xfrm>
              <a:prstGeom prst="line">
                <a:avLst/>
              </a:prstGeom>
              <a:noFill/>
              <a:ln w="25400" cmpd="sng">
                <a:solidFill>
                  <a:schemeClr val="tx1"/>
                </a:solidFill>
                <a:round/>
                <a:headEnd/>
                <a:tailEnd/>
              </a:ln>
            </p:spPr>
            <p:txBody>
              <a:bodyPr lIns="68644" tIns="34322" rIns="68644" bIns="34322"/>
              <a:lstStyle/>
              <a:p>
                <a:endParaRPr lang="en-US"/>
              </a:p>
            </p:txBody>
          </p:sp>
          <p:sp>
            <p:nvSpPr>
              <p:cNvPr id="67" name="Line 260"/>
              <p:cNvSpPr>
                <a:spLocks noChangeShapeType="1"/>
              </p:cNvSpPr>
              <p:nvPr/>
            </p:nvSpPr>
            <p:spPr bwMode="auto">
              <a:xfrm rot="5400000" flipV="1">
                <a:off x="5410200" y="5334000"/>
                <a:ext cx="152400" cy="152400"/>
              </a:xfrm>
              <a:prstGeom prst="line">
                <a:avLst/>
              </a:prstGeom>
              <a:noFill/>
              <a:ln w="25400" cmpd="sng">
                <a:solidFill>
                  <a:schemeClr val="tx1"/>
                </a:solidFill>
                <a:round/>
                <a:headEnd/>
                <a:tailEnd/>
              </a:ln>
            </p:spPr>
            <p:txBody>
              <a:bodyPr lIns="68644" tIns="34322" rIns="68644" bIns="34322"/>
              <a:lstStyle/>
              <a:p>
                <a:endParaRPr lang="en-US"/>
              </a:p>
            </p:txBody>
          </p:sp>
        </p:grpSp>
        <p:grpSp>
          <p:nvGrpSpPr>
            <p:cNvPr id="49" name="Group 130"/>
            <p:cNvGrpSpPr/>
            <p:nvPr/>
          </p:nvGrpSpPr>
          <p:grpSpPr>
            <a:xfrm>
              <a:off x="5600700" y="5334000"/>
              <a:ext cx="342900" cy="190500"/>
              <a:chOff x="4953000" y="5181600"/>
              <a:chExt cx="685800" cy="381000"/>
            </a:xfrm>
          </p:grpSpPr>
          <p:grpSp>
            <p:nvGrpSpPr>
              <p:cNvPr id="53" name="Group 448"/>
              <p:cNvGrpSpPr>
                <a:grpSpLocks/>
              </p:cNvGrpSpPr>
              <p:nvPr/>
            </p:nvGrpSpPr>
            <p:grpSpPr bwMode="auto">
              <a:xfrm rot="10800000" flipH="1">
                <a:off x="4953000" y="5257800"/>
                <a:ext cx="457200" cy="304800"/>
                <a:chOff x="1056" y="2160"/>
                <a:chExt cx="144" cy="96"/>
              </a:xfrm>
            </p:grpSpPr>
            <p:sp>
              <p:nvSpPr>
                <p:cNvPr id="57" name="Arc 449"/>
                <p:cNvSpPr>
                  <a:spLocks/>
                </p:cNvSpPr>
                <p:nvPr/>
              </p:nvSpPr>
              <p:spPr bwMode="auto">
                <a:xfrm>
                  <a:off x="1104" y="2160"/>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58" name="Arc 450"/>
                <p:cNvSpPr>
                  <a:spLocks/>
                </p:cNvSpPr>
                <p:nvPr/>
              </p:nvSpPr>
              <p:spPr bwMode="auto">
                <a:xfrm rot="-5557986">
                  <a:off x="1056" y="2162"/>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59" name="Arc 451"/>
                <p:cNvSpPr>
                  <a:spLocks/>
                </p:cNvSpPr>
                <p:nvPr/>
              </p:nvSpPr>
              <p:spPr bwMode="auto">
                <a:xfrm rot="10650627">
                  <a:off x="1058" y="2208"/>
                  <a:ext cx="48" cy="48"/>
                </a:xfrm>
                <a:custGeom>
                  <a:avLst/>
                  <a:gdLst>
                    <a:gd name="T0" fmla="*/ 0 w 21600"/>
                    <a:gd name="T1" fmla="*/ 0 h 21600"/>
                    <a:gd name="T2" fmla="*/ 48 w 21600"/>
                    <a:gd name="T3" fmla="*/ 48 h 21600"/>
                    <a:gd name="T4" fmla="*/ 0 w 21600"/>
                    <a:gd name="T5" fmla="*/ 48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5400">
                  <a:solidFill>
                    <a:schemeClr val="tx1"/>
                  </a:solidFill>
                  <a:round/>
                  <a:headEnd/>
                  <a:tailEnd/>
                </a:ln>
              </p:spPr>
              <p:txBody>
                <a:bodyPr wrap="none" anchor="ctr"/>
                <a:lstStyle/>
                <a:p>
                  <a:endParaRPr lang="en-US"/>
                </a:p>
              </p:txBody>
            </p:sp>
            <p:sp>
              <p:nvSpPr>
                <p:cNvPr id="60" name="Line 452"/>
                <p:cNvSpPr>
                  <a:spLocks noChangeShapeType="1"/>
                </p:cNvSpPr>
                <p:nvPr/>
              </p:nvSpPr>
              <p:spPr bwMode="auto">
                <a:xfrm>
                  <a:off x="1152" y="2208"/>
                  <a:ext cx="0" cy="0"/>
                </a:xfrm>
                <a:prstGeom prst="line">
                  <a:avLst/>
                </a:prstGeom>
                <a:noFill/>
                <a:ln w="25400">
                  <a:solidFill>
                    <a:schemeClr val="tx1"/>
                  </a:solidFill>
                  <a:round/>
                  <a:headEnd/>
                  <a:tailEnd/>
                </a:ln>
              </p:spPr>
              <p:txBody>
                <a:bodyPr/>
                <a:lstStyle/>
                <a:p>
                  <a:endParaRPr lang="en-US"/>
                </a:p>
              </p:txBody>
            </p:sp>
            <p:sp>
              <p:nvSpPr>
                <p:cNvPr id="61" name="Line 453"/>
                <p:cNvSpPr>
                  <a:spLocks noChangeShapeType="1"/>
                </p:cNvSpPr>
                <p:nvPr/>
              </p:nvSpPr>
              <p:spPr bwMode="auto">
                <a:xfrm>
                  <a:off x="1152" y="2208"/>
                  <a:ext cx="48" cy="0"/>
                </a:xfrm>
                <a:prstGeom prst="line">
                  <a:avLst/>
                </a:prstGeom>
                <a:noFill/>
                <a:ln w="25400">
                  <a:solidFill>
                    <a:schemeClr val="tx1"/>
                  </a:solidFill>
                  <a:round/>
                  <a:headEnd/>
                  <a:tailEnd/>
                </a:ln>
              </p:spPr>
              <p:txBody>
                <a:bodyPr/>
                <a:lstStyle/>
                <a:p>
                  <a:endParaRPr lang="en-US"/>
                </a:p>
              </p:txBody>
            </p:sp>
            <p:sp>
              <p:nvSpPr>
                <p:cNvPr id="62" name="Line 454"/>
                <p:cNvSpPr>
                  <a:spLocks noChangeShapeType="1"/>
                </p:cNvSpPr>
                <p:nvPr/>
              </p:nvSpPr>
              <p:spPr bwMode="auto">
                <a:xfrm>
                  <a:off x="1104" y="2256"/>
                  <a:ext cx="96" cy="0"/>
                </a:xfrm>
                <a:prstGeom prst="line">
                  <a:avLst/>
                </a:prstGeom>
                <a:noFill/>
                <a:ln w="25400">
                  <a:solidFill>
                    <a:schemeClr val="tx1"/>
                  </a:solidFill>
                  <a:round/>
                  <a:headEnd/>
                  <a:tailEnd/>
                </a:ln>
              </p:spPr>
              <p:txBody>
                <a:bodyPr/>
                <a:lstStyle/>
                <a:p>
                  <a:endParaRPr lang="en-US"/>
                </a:p>
              </p:txBody>
            </p:sp>
            <p:sp>
              <p:nvSpPr>
                <p:cNvPr id="63" name="Line 455"/>
                <p:cNvSpPr>
                  <a:spLocks noChangeShapeType="1"/>
                </p:cNvSpPr>
                <p:nvPr/>
              </p:nvSpPr>
              <p:spPr bwMode="auto">
                <a:xfrm>
                  <a:off x="1200" y="2208"/>
                  <a:ext cx="0" cy="48"/>
                </a:xfrm>
                <a:prstGeom prst="line">
                  <a:avLst/>
                </a:prstGeom>
                <a:noFill/>
                <a:ln w="25400">
                  <a:solidFill>
                    <a:schemeClr val="tx1"/>
                  </a:solidFill>
                  <a:round/>
                  <a:headEnd/>
                  <a:tailEnd/>
                </a:ln>
              </p:spPr>
              <p:txBody>
                <a:bodyPr/>
                <a:lstStyle/>
                <a:p>
                  <a:endParaRPr lang="en-US"/>
                </a:p>
              </p:txBody>
            </p:sp>
          </p:grpSp>
          <p:sp>
            <p:nvSpPr>
              <p:cNvPr id="54" name="Oval 38"/>
              <p:cNvSpPr>
                <a:spLocks noChangeArrowheads="1"/>
              </p:cNvSpPr>
              <p:nvPr/>
            </p:nvSpPr>
            <p:spPr bwMode="auto">
              <a:xfrm rot="5400000">
                <a:off x="5486400" y="5257800"/>
                <a:ext cx="152400" cy="152400"/>
              </a:xfrm>
              <a:prstGeom prst="ellipse">
                <a:avLst/>
              </a:prstGeom>
              <a:noFill/>
              <a:ln w="25400">
                <a:solidFill>
                  <a:schemeClr val="tx1"/>
                </a:solidFill>
                <a:round/>
                <a:headEnd/>
                <a:tailEnd/>
              </a:ln>
            </p:spPr>
            <p:txBody>
              <a:bodyPr wrap="none" lIns="68644" tIns="34322" rIns="68644" bIns="34322" anchor="ctr"/>
              <a:lstStyle/>
              <a:p>
                <a:endParaRPr lang="en-US"/>
              </a:p>
            </p:txBody>
          </p:sp>
          <p:sp>
            <p:nvSpPr>
              <p:cNvPr id="55" name="Line 260"/>
              <p:cNvSpPr>
                <a:spLocks noChangeShapeType="1"/>
              </p:cNvSpPr>
              <p:nvPr/>
            </p:nvSpPr>
            <p:spPr bwMode="auto">
              <a:xfrm rot="5400000" flipH="1" flipV="1">
                <a:off x="5410200" y="5181600"/>
                <a:ext cx="152400" cy="152400"/>
              </a:xfrm>
              <a:prstGeom prst="line">
                <a:avLst/>
              </a:prstGeom>
              <a:noFill/>
              <a:ln w="25400" cmpd="sng">
                <a:solidFill>
                  <a:schemeClr val="tx1"/>
                </a:solidFill>
                <a:round/>
                <a:headEnd/>
                <a:tailEnd/>
              </a:ln>
            </p:spPr>
            <p:txBody>
              <a:bodyPr lIns="68644" tIns="34322" rIns="68644" bIns="34322"/>
              <a:lstStyle/>
              <a:p>
                <a:endParaRPr lang="en-US"/>
              </a:p>
            </p:txBody>
          </p:sp>
          <p:sp>
            <p:nvSpPr>
              <p:cNvPr id="56" name="Line 260"/>
              <p:cNvSpPr>
                <a:spLocks noChangeShapeType="1"/>
              </p:cNvSpPr>
              <p:nvPr/>
            </p:nvSpPr>
            <p:spPr bwMode="auto">
              <a:xfrm rot="5400000" flipV="1">
                <a:off x="5410200" y="5334000"/>
                <a:ext cx="152400" cy="152400"/>
              </a:xfrm>
              <a:prstGeom prst="line">
                <a:avLst/>
              </a:prstGeom>
              <a:noFill/>
              <a:ln w="25400" cmpd="sng">
                <a:solidFill>
                  <a:schemeClr val="tx1"/>
                </a:solidFill>
                <a:round/>
                <a:headEnd/>
                <a:tailEnd/>
              </a:ln>
            </p:spPr>
            <p:txBody>
              <a:bodyPr lIns="68644" tIns="34322" rIns="68644" bIns="34322"/>
              <a:lstStyle/>
              <a:p>
                <a:endParaRPr lang="en-US"/>
              </a:p>
            </p:txBody>
          </p:sp>
        </p:grpSp>
        <p:cxnSp>
          <p:nvCxnSpPr>
            <p:cNvPr id="50" name="Curved Connector 49"/>
            <p:cNvCxnSpPr/>
            <p:nvPr/>
          </p:nvCxnSpPr>
          <p:spPr>
            <a:xfrm rot="16200000" flipV="1">
              <a:off x="5638800" y="5410200"/>
              <a:ext cx="76200" cy="76200"/>
            </a:xfrm>
            <a:prstGeom prst="curvedConnector3">
              <a:avLst>
                <a:gd name="adj1"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Curved Connector 50"/>
            <p:cNvCxnSpPr/>
            <p:nvPr/>
          </p:nvCxnSpPr>
          <p:spPr>
            <a:xfrm rot="16200000" flipV="1">
              <a:off x="5638800" y="5143500"/>
              <a:ext cx="76200" cy="76200"/>
            </a:xfrm>
            <a:prstGeom prst="curvedConnector3">
              <a:avLst>
                <a:gd name="adj1" fmla="val 50000"/>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85" name="Picture 2" descr="C:\Users\pargett\Desktop\IEEE-Oceans2013\Presentations\New folder\FullAssemnotexty.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867400" y="3810000"/>
            <a:ext cx="1752827" cy="1533724"/>
          </a:xfrm>
          <a:prstGeom prst="rect">
            <a:avLst/>
          </a:prstGeom>
          <a:noFill/>
        </p:spPr>
      </p:pic>
      <p:sp>
        <p:nvSpPr>
          <p:cNvPr id="91" name="Title 1"/>
          <p:cNvSpPr>
            <a:spLocks noGrp="1"/>
          </p:cNvSpPr>
          <p:nvPr>
            <p:ph type="title"/>
          </p:nvPr>
        </p:nvSpPr>
        <p:spPr>
          <a:xfrm>
            <a:off x="457200" y="274638"/>
            <a:ext cx="8229600" cy="1143000"/>
          </a:xfrm>
        </p:spPr>
        <p:txBody>
          <a:bodyPr/>
          <a:lstStyle/>
          <a:p>
            <a:r>
              <a:rPr lang="en-US" dirty="0" smtClean="0"/>
              <a:t>Deep ESP Components</a:t>
            </a:r>
            <a:endParaRPr lang="en-US" dirty="0"/>
          </a:p>
        </p:txBody>
      </p:sp>
      <p:sp>
        <p:nvSpPr>
          <p:cNvPr id="75" name="Oval 74"/>
          <p:cNvSpPr/>
          <p:nvPr/>
        </p:nvSpPr>
        <p:spPr>
          <a:xfrm>
            <a:off x="7239000" y="4191000"/>
            <a:ext cx="1066799" cy="1034113"/>
          </a:xfrm>
          <a:prstGeom prst="ellipse">
            <a:avLst/>
          </a:prstGeom>
          <a:blipFill dpi="0" rotWithShape="1">
            <a:blip r:embed="rId4" cstate="print">
              <a:biLevel thresh="50000"/>
              <a:lum bright="-56000"/>
            </a:blip>
            <a:srcRect/>
            <a:tile tx="0" ty="0" sx="50000" sy="50000" flip="none" algn="tl"/>
          </a:blipFill>
          <a:ln w="508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2" descr="C:\Users\pargett\Desktop\IEEE-Oceans2013\Presentations\Sphere\Hatched.tif"/>
          <p:cNvPicPr>
            <a:picLocks noChangeAspect="1" noChangeArrowheads="1"/>
          </p:cNvPicPr>
          <p:nvPr/>
        </p:nvPicPr>
        <p:blipFill>
          <a:blip r:embed="rId5" cstate="print">
            <a:clrChange>
              <a:clrFrom>
                <a:srgbClr val="ED1C24"/>
              </a:clrFrom>
              <a:clrTo>
                <a:srgbClr val="ED1C24">
                  <a:alpha val="0"/>
                </a:srgbClr>
              </a:clrTo>
            </a:clrChange>
          </a:blip>
          <a:srcRect/>
          <a:stretch>
            <a:fillRect/>
          </a:stretch>
        </p:blipFill>
        <p:spPr bwMode="auto">
          <a:xfrm>
            <a:off x="7239000" y="4191000"/>
            <a:ext cx="1106486" cy="1043449"/>
          </a:xfrm>
          <a:prstGeom prst="rect">
            <a:avLst/>
          </a:prstGeom>
          <a:noFill/>
        </p:spPr>
      </p:pic>
      <p:pic>
        <p:nvPicPr>
          <p:cNvPr id="77" name="Picture 2" descr="C:\Users\pargett\Desktop\IEEE-Oceans2013\Presentations\Sphere\esp_precan5.bmp"/>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7467600" y="4267200"/>
            <a:ext cx="733954" cy="935304"/>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argett\Desktop\IEEE-Oceans2013\Presentations\DeepESP\IMG_2603a.JPG"/>
          <p:cNvPicPr>
            <a:picLocks noChangeAspect="1" noChangeArrowheads="1"/>
          </p:cNvPicPr>
          <p:nvPr/>
        </p:nvPicPr>
        <p:blipFill>
          <a:blip r:embed="rId3" cstate="print"/>
          <a:srcRect/>
          <a:stretch>
            <a:fillRect/>
          </a:stretch>
        </p:blipFill>
        <p:spPr bwMode="auto">
          <a:xfrm>
            <a:off x="-1447800" y="-533400"/>
            <a:ext cx="10883804" cy="8563245"/>
          </a:xfrm>
          <a:prstGeom prst="rect">
            <a:avLst/>
          </a:prstGeom>
          <a:noFill/>
          <a:effectLst>
            <a:innerShdw blurRad="1270000" dist="2540000">
              <a:schemeClr val="bg1">
                <a:alpha val="38000"/>
              </a:schemeClr>
            </a:innerShdw>
          </a:effectLst>
        </p:spPr>
      </p:pic>
      <p:sp>
        <p:nvSpPr>
          <p:cNvPr id="4" name="Content Placeholder 2"/>
          <p:cNvSpPr txBox="1">
            <a:spLocks/>
          </p:cNvSpPr>
          <p:nvPr/>
        </p:nvSpPr>
        <p:spPr>
          <a:xfrm>
            <a:off x="6705600" y="1066800"/>
            <a:ext cx="2438400" cy="2514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0"/>
              </a:spcBef>
              <a:spcAft>
                <a:spcPts val="0"/>
              </a:spcAft>
              <a:buClrTx/>
              <a:buSzTx/>
              <a:buFont typeface="Arial" pitchFamily="34" charset="0"/>
              <a:buNone/>
              <a:tabLst/>
              <a:defRPr/>
            </a:pPr>
            <a:r>
              <a:rPr kumimoji="0" lang="en-US" sz="4800" i="0" u="none" strike="noStrike" kern="1200" cap="none" spc="0" normalizeH="0" baseline="0" noProof="0" dirty="0" smtClean="0">
                <a:ln w="12700">
                  <a:noFill/>
                </a:ln>
                <a:effectLst/>
                <a:uLnTx/>
                <a:uFillTx/>
                <a:latin typeface="+mn-lt"/>
                <a:ea typeface="+mn-ea"/>
                <a:cs typeface="+mn-cs"/>
              </a:rPr>
              <a:t>Freefall</a:t>
            </a:r>
            <a:r>
              <a:rPr kumimoji="0" lang="en-US" sz="4800" i="0" u="none" strike="noStrike" kern="1200" cap="none" spc="0" normalizeH="0" noProof="0" dirty="0" smtClean="0">
                <a:ln w="12700">
                  <a:noFill/>
                </a:ln>
                <a:effectLst/>
                <a:uLnTx/>
                <a:uFillTx/>
                <a:latin typeface="+mn-lt"/>
                <a:ea typeface="+mn-ea"/>
                <a:cs typeface="+mn-cs"/>
              </a:rPr>
              <a:t> Benthic </a:t>
            </a:r>
            <a:r>
              <a:rPr lang="en-US" sz="4800" dirty="0" smtClean="0">
                <a:ln w="12700">
                  <a:noFill/>
                </a:ln>
              </a:rPr>
              <a:t>L</a:t>
            </a:r>
            <a:r>
              <a:rPr kumimoji="0" lang="en-US" sz="4800" i="0" u="none" strike="noStrike" kern="1200" cap="none" spc="0" normalizeH="0" noProof="0" dirty="0" err="1" smtClean="0">
                <a:ln w="12700">
                  <a:noFill/>
                </a:ln>
                <a:effectLst/>
                <a:uLnTx/>
                <a:uFillTx/>
                <a:latin typeface="+mn-lt"/>
                <a:ea typeface="+mn-ea"/>
                <a:cs typeface="+mn-cs"/>
              </a:rPr>
              <a:t>ander</a:t>
            </a:r>
            <a:endParaRPr kumimoji="0" lang="en-US" sz="4800" i="0" u="none" strike="noStrike" kern="1200" cap="none" spc="0" normalizeH="0" noProof="0" dirty="0" smtClean="0">
              <a:ln w="12700">
                <a:noFill/>
              </a:ln>
              <a:effectLst/>
              <a:uLnTx/>
              <a:uFillTx/>
              <a:latin typeface="+mn-lt"/>
              <a:ea typeface="+mn-ea"/>
              <a:cs typeface="+mn-cs"/>
            </a:endParaRPr>
          </a:p>
          <a:p>
            <a:pPr marL="0" marR="0" lvl="0" indent="0" algn="ctr" defTabSz="914400" rtl="0" eaLnBrk="1" fontAlgn="auto" latinLnBrk="0" hangingPunct="1">
              <a:lnSpc>
                <a:spcPct val="100000"/>
              </a:lnSpc>
              <a:spcBef>
                <a:spcPct val="0"/>
              </a:spcBef>
              <a:spcAft>
                <a:spcPts val="0"/>
              </a:spcAft>
              <a:buClrTx/>
              <a:buSzTx/>
              <a:buFont typeface="Arial" pitchFamily="34" charset="0"/>
              <a:buNone/>
              <a:tabLst/>
              <a:defRPr/>
            </a:pPr>
            <a:endParaRPr kumimoji="0" lang="en-US" sz="3200" b="1" i="0" u="none" strike="noStrike" kern="1200" cap="none" spc="0" normalizeH="0" baseline="0" noProof="0" dirty="0" smtClean="0">
              <a:ln w="12700">
                <a:solidFill>
                  <a:schemeClr val="tx1"/>
                </a:solidFill>
              </a:ln>
              <a:solidFill>
                <a:schemeClr val="bg1"/>
              </a:solidFill>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1" name="Picture 3" descr="C:\Users\pargett\Desktop\IEEE-Oceans2013\Presentations\04_20_17_03.png"/>
          <p:cNvPicPr>
            <a:picLocks noChangeAspect="1" noChangeArrowheads="1"/>
          </p:cNvPicPr>
          <p:nvPr/>
        </p:nvPicPr>
        <p:blipFill>
          <a:blip r:embed="rId3" cstate="print"/>
          <a:srcRect t="11852" b="11852"/>
          <a:stretch>
            <a:fillRect/>
          </a:stretch>
        </p:blipFill>
        <p:spPr bwMode="auto">
          <a:xfrm>
            <a:off x="-457200" y="0"/>
            <a:ext cx="6858000" cy="3531867"/>
          </a:xfrm>
          <a:prstGeom prst="rect">
            <a:avLst/>
          </a:prstGeom>
          <a:noFill/>
        </p:spPr>
      </p:pic>
      <p:sp>
        <p:nvSpPr>
          <p:cNvPr id="3" name="Title 1"/>
          <p:cNvSpPr txBox="1">
            <a:spLocks/>
          </p:cNvSpPr>
          <p:nvPr/>
        </p:nvSpPr>
        <p:spPr>
          <a:xfrm>
            <a:off x="6477000" y="762000"/>
            <a:ext cx="2667000" cy="1752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smtClean="0">
                <a:ln w="12700">
                  <a:noFill/>
                </a:ln>
                <a:solidFill>
                  <a:schemeClr val="bg1"/>
                </a:solidFill>
                <a:latin typeface="+mj-lt"/>
                <a:ea typeface="+mj-ea"/>
                <a:cs typeface="+mj-cs"/>
              </a:rPr>
              <a:t>Reposition to site</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smtClean="0">
                <a:ln w="12700">
                  <a:noFill/>
                </a:ln>
                <a:solidFill>
                  <a:schemeClr val="bg1"/>
                </a:solidFill>
                <a:latin typeface="+mj-lt"/>
                <a:ea typeface="+mj-ea"/>
                <a:cs typeface="+mj-cs"/>
              </a:rPr>
              <a:t>with ROV</a:t>
            </a:r>
          </a:p>
        </p:txBody>
      </p:sp>
      <p:pic>
        <p:nvPicPr>
          <p:cNvPr id="2050" name="Picture 2" descr="C:\Users\pargett\Desktop\IEEE-Oceans2013\Presentations\00_55_08_13.png"/>
          <p:cNvPicPr>
            <a:picLocks noChangeAspect="1" noChangeArrowheads="1"/>
          </p:cNvPicPr>
          <p:nvPr/>
        </p:nvPicPr>
        <p:blipFill>
          <a:blip r:embed="rId4" cstate="print"/>
          <a:srcRect t="11852" b="11852"/>
          <a:stretch>
            <a:fillRect/>
          </a:stretch>
        </p:blipFill>
        <p:spPr bwMode="auto">
          <a:xfrm>
            <a:off x="-381000" y="3326134"/>
            <a:ext cx="6858000" cy="3531866"/>
          </a:xfrm>
          <a:prstGeom prst="rect">
            <a:avLst/>
          </a:prstGeom>
          <a:noFill/>
        </p:spPr>
      </p:pic>
      <p:sp>
        <p:nvSpPr>
          <p:cNvPr id="6" name="Title 1"/>
          <p:cNvSpPr txBox="1">
            <a:spLocks/>
          </p:cNvSpPr>
          <p:nvPr/>
        </p:nvSpPr>
        <p:spPr>
          <a:xfrm>
            <a:off x="6400800" y="4114800"/>
            <a:ext cx="2743200" cy="1752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smtClean="0">
                <a:ln w="12700">
                  <a:noFill/>
                </a:ln>
                <a:solidFill>
                  <a:schemeClr val="bg1"/>
                </a:solidFill>
                <a:latin typeface="+mj-lt"/>
                <a:ea typeface="+mj-ea"/>
                <a:cs typeface="+mj-cs"/>
              </a:rPr>
              <a:t>Release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000" dirty="0" smtClean="0">
                <a:ln w="12700">
                  <a:noFill/>
                </a:ln>
                <a:solidFill>
                  <a:schemeClr val="bg1"/>
                </a:solidFill>
                <a:latin typeface="+mj-lt"/>
                <a:ea typeface="+mj-ea"/>
                <a:cs typeface="+mj-cs"/>
              </a:rPr>
              <a:t>drop weight to Recover</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6705600" cy="4525963"/>
          </a:xfrm>
        </p:spPr>
        <p:txBody>
          <a:bodyPr>
            <a:normAutofit/>
          </a:bodyPr>
          <a:lstStyle/>
          <a:p>
            <a:pPr>
              <a:buFont typeface="Wingdings" pitchFamily="2" charset="2"/>
              <a:buChar char="ü"/>
            </a:pPr>
            <a:r>
              <a:rPr lang="en-US" sz="2800" dirty="0" smtClean="0"/>
              <a:t>Microbe detection instrument</a:t>
            </a:r>
          </a:p>
          <a:p>
            <a:pPr>
              <a:buFont typeface="Wingdings" pitchFamily="2" charset="2"/>
              <a:buChar char="ü"/>
            </a:pPr>
            <a:r>
              <a:rPr lang="en-US" sz="2800" dirty="0" smtClean="0"/>
              <a:t>4000m rated pressure housing</a:t>
            </a:r>
          </a:p>
          <a:p>
            <a:pPr>
              <a:buFont typeface="Wingdings" pitchFamily="2" charset="2"/>
              <a:buChar char="ü"/>
            </a:pPr>
            <a:r>
              <a:rPr lang="en-US" sz="2800" dirty="0" smtClean="0"/>
              <a:t>Ambient pressure interface</a:t>
            </a:r>
          </a:p>
          <a:p>
            <a:pPr>
              <a:buFont typeface="Wingdings" pitchFamily="2" charset="2"/>
              <a:buChar char="ü"/>
            </a:pPr>
            <a:r>
              <a:rPr lang="en-US" sz="2800" dirty="0" smtClean="0"/>
              <a:t>Source wand</a:t>
            </a:r>
          </a:p>
          <a:p>
            <a:pPr>
              <a:buFont typeface="Wingdings" pitchFamily="2" charset="2"/>
              <a:buChar char="ü"/>
            </a:pPr>
            <a:r>
              <a:rPr lang="en-US" sz="2800" dirty="0" smtClean="0"/>
              <a:t>Deployment platform</a:t>
            </a:r>
          </a:p>
          <a:p>
            <a:r>
              <a:rPr lang="en-US" sz="3600" dirty="0" smtClean="0"/>
              <a:t>Power source</a:t>
            </a:r>
          </a:p>
        </p:txBody>
      </p:sp>
      <p:pic>
        <p:nvPicPr>
          <p:cNvPr id="3074" name="Picture 2" descr="C:\Users\pargett\Desktop\IEEE-Oceans2013\deepesp_tank14.jpeg"/>
          <p:cNvPicPr>
            <a:picLocks noChangeAspect="1" noChangeArrowheads="1"/>
          </p:cNvPicPr>
          <p:nvPr/>
        </p:nvPicPr>
        <p:blipFill>
          <a:blip r:embed="rId3" cstate="print"/>
          <a:srcRect l="9959" t="20000" r="7967" b="6667"/>
          <a:stretch>
            <a:fillRect/>
          </a:stretch>
        </p:blipFill>
        <p:spPr bwMode="auto">
          <a:xfrm>
            <a:off x="5850655" y="2487140"/>
            <a:ext cx="3001929" cy="4006567"/>
          </a:xfrm>
          <a:prstGeom prst="rect">
            <a:avLst/>
          </a:prstGeom>
          <a:noFill/>
        </p:spPr>
      </p:pic>
      <p:sp>
        <p:nvSpPr>
          <p:cNvPr id="89" name="Title 1"/>
          <p:cNvSpPr>
            <a:spLocks noGrp="1"/>
          </p:cNvSpPr>
          <p:nvPr>
            <p:ph type="title"/>
          </p:nvPr>
        </p:nvSpPr>
        <p:spPr>
          <a:xfrm>
            <a:off x="457200" y="274638"/>
            <a:ext cx="8229600" cy="1143000"/>
          </a:xfrm>
        </p:spPr>
        <p:txBody>
          <a:bodyPr/>
          <a:lstStyle/>
          <a:p>
            <a:r>
              <a:rPr lang="en-US" dirty="0" smtClean="0"/>
              <a:t>Deep ESP Components</a:t>
            </a:r>
            <a:endParaRPr lang="en-US"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1905000" y="2590800"/>
          <a:ext cx="5486400" cy="4013200"/>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2"/>
          <p:cNvSpPr txBox="1">
            <a:spLocks/>
          </p:cNvSpPr>
          <p:nvPr/>
        </p:nvSpPr>
        <p:spPr>
          <a:xfrm>
            <a:off x="914400" y="1371600"/>
            <a:ext cx="3276600" cy="1981200"/>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kumimoji="0" lang="en-US" sz="3200" i="0" u="none" strike="noStrike" kern="1200" cap="none" spc="0" normalizeH="0" baseline="0" noProof="0" dirty="0" smtClean="0">
                <a:ln w="12700">
                  <a:noFill/>
                </a:ln>
                <a:effectLst/>
                <a:uLnTx/>
                <a:uFillTx/>
                <a:latin typeface="+mn-lt"/>
                <a:ea typeface="+mn-ea"/>
                <a:cs typeface="+mn-cs"/>
              </a:rPr>
              <a:t>Average: 	170 W</a:t>
            </a:r>
          </a:p>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kumimoji="0" lang="en-US" sz="3200" i="0" u="none" strike="noStrike" kern="1200" cap="none" spc="0" normalizeH="0" baseline="0" noProof="0" dirty="0" smtClean="0">
                <a:ln w="12700">
                  <a:noFill/>
                </a:ln>
                <a:effectLst/>
                <a:uLnTx/>
                <a:uFillTx/>
                <a:latin typeface="+mn-lt"/>
                <a:ea typeface="+mn-ea"/>
                <a:cs typeface="+mn-cs"/>
              </a:rPr>
              <a:t>Peak:		600 W</a:t>
            </a:r>
          </a:p>
        </p:txBody>
      </p:sp>
      <p:sp>
        <p:nvSpPr>
          <p:cNvPr id="5" name="Content Placeholder 2"/>
          <p:cNvSpPr txBox="1">
            <a:spLocks/>
          </p:cNvSpPr>
          <p:nvPr/>
        </p:nvSpPr>
        <p:spPr>
          <a:xfrm>
            <a:off x="5410200" y="1981200"/>
            <a:ext cx="2438400" cy="1143000"/>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kumimoji="0" lang="en-US" sz="2800" i="0" u="none" strike="noStrike" kern="1200" cap="none" spc="0" normalizeH="0" baseline="0" noProof="0" dirty="0" smtClean="0">
                <a:ln w="12700">
                  <a:noFill/>
                </a:ln>
                <a:effectLst/>
                <a:uLnTx/>
                <a:uFillTx/>
                <a:latin typeface="+mn-lt"/>
                <a:ea typeface="+mn-ea"/>
                <a:cs typeface="+mn-cs"/>
              </a:rPr>
              <a:t>ESP+DWSM </a:t>
            </a:r>
          </a:p>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kumimoji="0" lang="en-US" sz="2800" i="0" u="none" strike="noStrike" kern="1200" cap="none" spc="0" normalizeH="0" baseline="0" noProof="0" dirty="0" smtClean="0">
                <a:ln w="12700">
                  <a:noFill/>
                </a:ln>
                <a:effectLst/>
                <a:uLnTx/>
                <a:uFillTx/>
                <a:latin typeface="+mn-lt"/>
                <a:ea typeface="+mn-ea"/>
                <a:cs typeface="+mn-cs"/>
              </a:rPr>
              <a:t>20 W</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Content Placeholder 2"/>
          <p:cNvSpPr txBox="1">
            <a:spLocks/>
          </p:cNvSpPr>
          <p:nvPr/>
        </p:nvSpPr>
        <p:spPr>
          <a:xfrm>
            <a:off x="6553200" y="4267200"/>
            <a:ext cx="3276600" cy="3429000"/>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kumimoji="0" lang="en-US" sz="2800" i="0" u="none" strike="noStrike" kern="1200" cap="none" spc="0" normalizeH="0" baseline="0" noProof="0" dirty="0" smtClean="0">
                <a:ln w="12700">
                  <a:noFill/>
                </a:ln>
                <a:effectLst/>
                <a:uLnTx/>
                <a:uFillTx/>
                <a:latin typeface="+mn-lt"/>
                <a:ea typeface="+mn-ea"/>
                <a:cs typeface="+mn-cs"/>
              </a:rPr>
              <a:t>Heater</a:t>
            </a:r>
          </a:p>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lang="en-US" sz="2800" dirty="0" smtClean="0">
                <a:ln w="12700">
                  <a:noFill/>
                </a:ln>
              </a:rPr>
              <a:t>5</a:t>
            </a:r>
            <a:r>
              <a:rPr kumimoji="0" lang="en-US" sz="2800" i="0" u="none" strike="noStrike" kern="1200" cap="none" spc="0" normalizeH="0" baseline="0" noProof="0" dirty="0" smtClean="0">
                <a:ln w="12700">
                  <a:noFill/>
                </a:ln>
                <a:effectLst/>
                <a:uLnTx/>
                <a:uFillTx/>
                <a:latin typeface="+mn-lt"/>
                <a:ea typeface="+mn-ea"/>
                <a:cs typeface="+mn-cs"/>
              </a:rPr>
              <a:t>0 W</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Content Placeholder 2"/>
          <p:cNvSpPr txBox="1">
            <a:spLocks/>
          </p:cNvSpPr>
          <p:nvPr/>
        </p:nvSpPr>
        <p:spPr>
          <a:xfrm>
            <a:off x="1143000" y="3962400"/>
            <a:ext cx="3276600" cy="3429000"/>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kumimoji="0" lang="en-US" sz="2800" i="1" u="none" strike="noStrike" kern="1200" cap="none" spc="0" normalizeH="0" baseline="0" noProof="0" dirty="0" smtClean="0">
                <a:ln w="12700">
                  <a:noFill/>
                </a:ln>
                <a:effectLst/>
                <a:uLnTx/>
                <a:uFillTx/>
                <a:latin typeface="+mn-lt"/>
                <a:ea typeface="+mn-ea"/>
                <a:cs typeface="+mn-cs"/>
              </a:rPr>
              <a:t>In</a:t>
            </a:r>
            <a:r>
              <a:rPr kumimoji="0" lang="en-US" sz="2800" i="1" u="none" strike="noStrike" kern="1200" cap="none" spc="0" normalizeH="0" noProof="0" dirty="0" smtClean="0">
                <a:ln w="12700">
                  <a:noFill/>
                </a:ln>
                <a:effectLst/>
                <a:uLnTx/>
                <a:uFillTx/>
                <a:latin typeface="+mn-lt"/>
                <a:ea typeface="+mn-ea"/>
                <a:cs typeface="+mn-cs"/>
              </a:rPr>
              <a:t> Situ </a:t>
            </a:r>
          </a:p>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kumimoji="0" lang="en-US" sz="2800" i="0" u="none" strike="noStrike" kern="1200" cap="none" spc="0" normalizeH="0" noProof="0" dirty="0" smtClean="0">
                <a:ln w="12700">
                  <a:noFill/>
                </a:ln>
                <a:effectLst/>
                <a:uLnTx/>
                <a:uFillTx/>
                <a:latin typeface="+mn-lt"/>
                <a:ea typeface="+mn-ea"/>
                <a:cs typeface="+mn-cs"/>
              </a:rPr>
              <a:t>Mass Spec</a:t>
            </a:r>
            <a:endParaRPr kumimoji="0" lang="en-US" sz="2800" i="0" u="none" strike="noStrike" kern="1200" cap="none" spc="0" normalizeH="0" baseline="0" noProof="0" dirty="0" smtClean="0">
              <a:ln w="12700">
                <a:noFill/>
              </a:ln>
              <a:effectLst/>
              <a:uLnTx/>
              <a:uFillTx/>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lang="en-US" sz="2800" noProof="0" dirty="0" smtClean="0">
                <a:ln w="12700">
                  <a:noFill/>
                </a:ln>
              </a:rPr>
              <a:t>10</a:t>
            </a:r>
            <a:r>
              <a:rPr kumimoji="0" lang="en-US" sz="2800" i="0" u="none" strike="noStrike" kern="1200" cap="none" spc="0" normalizeH="0" baseline="0" noProof="0" dirty="0" smtClean="0">
                <a:ln w="12700">
                  <a:noFill/>
                </a:ln>
                <a:effectLst/>
                <a:uLnTx/>
                <a:uFillTx/>
                <a:latin typeface="+mn-lt"/>
                <a:ea typeface="+mn-ea"/>
                <a:cs typeface="+mn-cs"/>
              </a:rPr>
              <a:t>0 W</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Title 7"/>
          <p:cNvSpPr>
            <a:spLocks noGrp="1"/>
          </p:cNvSpPr>
          <p:nvPr>
            <p:ph type="title"/>
          </p:nvPr>
        </p:nvSpPr>
        <p:spPr/>
        <p:txBody>
          <a:bodyPr/>
          <a:lstStyle/>
          <a:p>
            <a:r>
              <a:rPr lang="en-US" dirty="0" smtClean="0"/>
              <a:t>Deep ESP Power</a:t>
            </a:r>
            <a:endParaRPr lang="en-US" dirty="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pargett\Desktop\IEEE-Oceans2013\Presentations\DeepESP\DSC_6619.JPG"/>
          <p:cNvPicPr>
            <a:picLocks noChangeAspect="1" noChangeArrowheads="1"/>
          </p:cNvPicPr>
          <p:nvPr/>
        </p:nvPicPr>
        <p:blipFill>
          <a:blip r:embed="rId3" cstate="print"/>
          <a:srcRect r="13500"/>
          <a:stretch>
            <a:fillRect/>
          </a:stretch>
        </p:blipFill>
        <p:spPr bwMode="auto">
          <a:xfrm>
            <a:off x="0" y="-3200400"/>
            <a:ext cx="6574181" cy="11429999"/>
          </a:xfrm>
          <a:prstGeom prst="rect">
            <a:avLst/>
          </a:prstGeom>
          <a:noFill/>
        </p:spPr>
      </p:pic>
      <p:sp>
        <p:nvSpPr>
          <p:cNvPr id="9" name="Title 1"/>
          <p:cNvSpPr txBox="1">
            <a:spLocks/>
          </p:cNvSpPr>
          <p:nvPr/>
        </p:nvSpPr>
        <p:spPr>
          <a:xfrm>
            <a:off x="6553200" y="381000"/>
            <a:ext cx="2590800" cy="2667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n w="12700">
                  <a:noFill/>
                </a:ln>
                <a:latin typeface="+mj-lt"/>
                <a:ea typeface="+mj-ea"/>
                <a:cs typeface="+mj-cs"/>
              </a:rPr>
              <a:t>Power Option 1:</a:t>
            </a:r>
          </a:p>
          <a:p>
            <a:pPr algn="ctr">
              <a:spcBef>
                <a:spcPct val="0"/>
              </a:spcBef>
              <a:defRPr/>
            </a:pPr>
            <a:r>
              <a:rPr lang="en-US" sz="4400" dirty="0" smtClean="0">
                <a:ln w="12700">
                  <a:noFill/>
                </a:ln>
              </a:rPr>
              <a:t>Batteries</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4400" b="1" dirty="0" smtClean="0">
              <a:ln w="12700">
                <a:solidFill>
                  <a:schemeClr val="tx1"/>
                </a:solidFill>
              </a:ln>
              <a:solidFill>
                <a:schemeClr val="bg1"/>
              </a:solidFill>
              <a:latin typeface="+mj-lt"/>
              <a:ea typeface="+mj-ea"/>
              <a:cs typeface="+mj-cs"/>
            </a:endParaRPr>
          </a:p>
        </p:txBody>
      </p:sp>
      <p:sp>
        <p:nvSpPr>
          <p:cNvPr id="10" name="Content Placeholder 2"/>
          <p:cNvSpPr>
            <a:spLocks noGrp="1"/>
          </p:cNvSpPr>
          <p:nvPr>
            <p:ph idx="1"/>
          </p:nvPr>
        </p:nvSpPr>
        <p:spPr>
          <a:xfrm>
            <a:off x="6553200" y="2743200"/>
            <a:ext cx="2438400" cy="3352800"/>
          </a:xfrm>
        </p:spPr>
        <p:txBody>
          <a:bodyPr>
            <a:normAutofit/>
          </a:bodyPr>
          <a:lstStyle/>
          <a:p>
            <a:r>
              <a:rPr lang="en-US" dirty="0" smtClean="0">
                <a:ln w="12700">
                  <a:noFill/>
                </a:ln>
              </a:rPr>
              <a:t>On Lander</a:t>
            </a:r>
          </a:p>
          <a:p>
            <a:r>
              <a:rPr lang="en-US" dirty="0" smtClean="0">
                <a:ln w="12700">
                  <a:noFill/>
                </a:ln>
              </a:rPr>
              <a:t>Oil filled</a:t>
            </a:r>
          </a:p>
          <a:p>
            <a:r>
              <a:rPr lang="en-US" dirty="0" smtClean="0">
                <a:ln w="12700">
                  <a:noFill/>
                </a:ln>
              </a:rPr>
              <a:t>Lead Acid</a:t>
            </a:r>
          </a:p>
          <a:p>
            <a:endParaRPr lang="en-US" dirty="0" smtClean="0">
              <a:ln w="12700">
                <a:noFill/>
              </a:ln>
            </a:endParaRPr>
          </a:p>
          <a:p>
            <a:r>
              <a:rPr lang="en-US" dirty="0" smtClean="0">
                <a:ln w="12700">
                  <a:noFill/>
                </a:ln>
              </a:rPr>
              <a:t>8 kW-hr</a:t>
            </a:r>
          </a:p>
          <a:p>
            <a:endParaRPr lang="en-US" dirty="0"/>
          </a:p>
        </p:txBody>
      </p:sp>
      <p:sp>
        <p:nvSpPr>
          <p:cNvPr id="5" name="Rounded Rectangle 4"/>
          <p:cNvSpPr/>
          <p:nvPr/>
        </p:nvSpPr>
        <p:spPr>
          <a:xfrm>
            <a:off x="304800" y="3124200"/>
            <a:ext cx="5105400" cy="2819400"/>
          </a:xfrm>
          <a:prstGeom prst="roundRect">
            <a:avLst/>
          </a:prstGeom>
          <a:noFill/>
          <a:ln w="508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V="1">
            <a:off x="5334000" y="2133600"/>
            <a:ext cx="1371600" cy="1143000"/>
          </a:xfrm>
          <a:prstGeom prst="line">
            <a:avLst/>
          </a:prstGeom>
          <a:ln w="63500" cmpd="sng">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531" name="Picture 2"/>
          <p:cNvPicPr>
            <a:picLocks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6629400" y="3581400"/>
            <a:ext cx="1809378" cy="1417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2532" name="Picture 3"/>
          <p:cNvPicPr>
            <a:picLocks noChangeArrowheads="1"/>
          </p:cNvPicPr>
          <p:nvPr/>
        </p:nvPicPr>
        <p:blipFill>
          <a:blip r:embed="rId4" cstate="screen">
            <a:extLst>
              <a:ext uri="{28A0092B-C50C-407E-A947-70E740481C1C}">
                <a14:useLocalDpi xmlns:a14="http://schemas.microsoft.com/office/drawing/2010/main" xmlns=""/>
              </a:ext>
            </a:extLst>
          </a:blip>
          <a:srcRect/>
          <a:stretch>
            <a:fillRect/>
          </a:stretch>
        </p:blipFill>
        <p:spPr bwMode="auto">
          <a:xfrm>
            <a:off x="4495800" y="4572000"/>
            <a:ext cx="1490142" cy="1490142"/>
          </a:xfrm>
          <a:prstGeom prst="rect">
            <a:avLst/>
          </a:prstGeom>
          <a:noFill/>
          <a:ln w="28575">
            <a:solidFill>
              <a:srgbClr val="339966"/>
            </a:solidFill>
            <a:miter lim="800000"/>
            <a:headEnd/>
            <a:tailEnd/>
          </a:ln>
          <a:extLst>
            <a:ext uri="{909E8E84-426E-40dd-AFC4-6F175D3DCCD1}">
              <a14:hiddenFill xmlns:a14="http://schemas.microsoft.com/office/drawing/2010/main" xmlns="">
                <a:solidFill>
                  <a:srgbClr val="FFFFFF"/>
                </a:solidFill>
              </a14:hiddenFill>
            </a:ext>
          </a:extLst>
        </p:spPr>
      </p:pic>
      <p:pic>
        <p:nvPicPr>
          <p:cNvPr id="22533" name="Picture 4"/>
          <p:cNvPicPr>
            <a:picLocks noChangeArrowheads="1"/>
          </p:cNvPicPr>
          <p:nvPr/>
        </p:nvPicPr>
        <p:blipFill>
          <a:blip r:embed="rId5" cstate="screen">
            <a:extLst>
              <a:ext uri="{28A0092B-C50C-407E-A947-70E740481C1C}">
                <a14:useLocalDpi xmlns:a14="http://schemas.microsoft.com/office/drawing/2010/main" xmlns=""/>
              </a:ext>
            </a:extLst>
          </a:blip>
          <a:srcRect/>
          <a:stretch>
            <a:fillRect/>
          </a:stretch>
        </p:blipFill>
        <p:spPr bwMode="auto">
          <a:xfrm>
            <a:off x="6248400" y="5105400"/>
            <a:ext cx="1964531" cy="1457771"/>
          </a:xfrm>
          <a:prstGeom prst="rect">
            <a:avLst/>
          </a:prstGeom>
          <a:noFill/>
          <a:ln w="28575">
            <a:solidFill>
              <a:schemeClr val="tx1"/>
            </a:solidFill>
            <a:miter lim="800000"/>
            <a:headEnd/>
            <a:tailEnd/>
          </a:ln>
          <a:extLst>
            <a:ext uri="{909E8E84-426E-40dd-AFC4-6F175D3DCCD1}">
              <a14:hiddenFill xmlns:a14="http://schemas.microsoft.com/office/drawing/2010/main" xmlns="">
                <a:solidFill>
                  <a:srgbClr val="FFFFFF"/>
                </a:solidFill>
              </a14:hiddenFill>
            </a:ext>
          </a:extLst>
        </p:spPr>
      </p:pic>
      <p:pic>
        <p:nvPicPr>
          <p:cNvPr id="22534" name="Picture 5"/>
          <p:cNvPicPr>
            <a:picLocks noChangeArrowheads="1"/>
          </p:cNvPicPr>
          <p:nvPr/>
        </p:nvPicPr>
        <p:blipFill>
          <a:blip r:embed="rId6" cstate="screen">
            <a:extLst>
              <a:ext uri="{28A0092B-C50C-407E-A947-70E740481C1C}">
                <a14:useLocalDpi xmlns:a14="http://schemas.microsoft.com/office/drawing/2010/main" xmlns=""/>
              </a:ext>
            </a:extLst>
          </a:blip>
          <a:srcRect/>
          <a:stretch>
            <a:fillRect/>
          </a:stretch>
        </p:blipFill>
        <p:spPr bwMode="auto">
          <a:xfrm>
            <a:off x="5105400" y="2438400"/>
            <a:ext cx="1242343" cy="1631900"/>
          </a:xfrm>
          <a:prstGeom prst="rect">
            <a:avLst/>
          </a:prstGeom>
          <a:noFill/>
          <a:ln w="28575">
            <a:solidFill>
              <a:srgbClr val="A8043B"/>
            </a:solidFill>
            <a:miter lim="800000"/>
            <a:headEnd/>
            <a:tailEnd/>
          </a:ln>
          <a:extLst>
            <a:ext uri="{909E8E84-426E-40dd-AFC4-6F175D3DCCD1}">
              <a14:hiddenFill xmlns:a14="http://schemas.microsoft.com/office/drawing/2010/main" xmlns="">
                <a:solidFill>
                  <a:srgbClr val="FFFFFF"/>
                </a:solidFill>
              </a14:hiddenFill>
            </a:ext>
          </a:extLst>
        </p:spPr>
      </p:pic>
      <p:pic>
        <p:nvPicPr>
          <p:cNvPr id="22535" name="Picture 6"/>
          <p:cNvPicPr>
            <a:picLocks noChangeArrowheads="1"/>
          </p:cNvPicPr>
          <p:nvPr/>
        </p:nvPicPr>
        <p:blipFill>
          <a:blip r:embed="rId7" cstate="screen">
            <a:extLst>
              <a:ext uri="{28A0092B-C50C-407E-A947-70E740481C1C}">
                <a14:useLocalDpi xmlns:a14="http://schemas.microsoft.com/office/drawing/2010/main" xmlns=""/>
              </a:ext>
            </a:extLst>
          </a:blip>
          <a:srcRect/>
          <a:stretch>
            <a:fillRect/>
          </a:stretch>
        </p:blipFill>
        <p:spPr bwMode="auto">
          <a:xfrm>
            <a:off x="2514600" y="4800600"/>
            <a:ext cx="1682130" cy="1547068"/>
          </a:xfrm>
          <a:prstGeom prst="rect">
            <a:avLst/>
          </a:prstGeom>
          <a:noFill/>
          <a:ln w="28575">
            <a:solidFill>
              <a:srgbClr val="4D4D4D"/>
            </a:solidFill>
            <a:miter lim="800000"/>
            <a:headEnd/>
            <a:tailEnd/>
          </a:ln>
          <a:extLst>
            <a:ext uri="{909E8E84-426E-40dd-AFC4-6F175D3DCCD1}">
              <a14:hiddenFill xmlns:a14="http://schemas.microsoft.com/office/drawing/2010/main" xmlns="">
                <a:solidFill>
                  <a:srgbClr val="FFFFFF"/>
                </a:solidFill>
              </a14:hiddenFill>
            </a:ext>
          </a:extLst>
        </p:spPr>
      </p:pic>
      <p:pic>
        <p:nvPicPr>
          <p:cNvPr id="22536" name="Picture 7"/>
          <p:cNvPicPr>
            <a:picLocks noChangeArrowheads="1"/>
          </p:cNvPicPr>
          <p:nvPr/>
        </p:nvPicPr>
        <p:blipFill>
          <a:blip r:embed="rId8" cstate="screen">
            <a:extLst>
              <a:ext uri="{28A0092B-C50C-407E-A947-70E740481C1C}">
                <a14:useLocalDpi xmlns:a14="http://schemas.microsoft.com/office/drawing/2010/main" xmlns=""/>
              </a:ext>
            </a:extLst>
          </a:blip>
          <a:srcRect/>
          <a:stretch>
            <a:fillRect/>
          </a:stretch>
        </p:blipFill>
        <p:spPr bwMode="auto">
          <a:xfrm>
            <a:off x="3200400" y="1752600"/>
            <a:ext cx="1682130" cy="1186533"/>
          </a:xfrm>
          <a:prstGeom prst="rect">
            <a:avLst/>
          </a:prstGeom>
          <a:noFill/>
          <a:ln w="28575">
            <a:solidFill>
              <a:srgbClr val="339966"/>
            </a:solidFill>
            <a:miter lim="800000"/>
            <a:headEnd/>
            <a:tailEnd/>
          </a:ln>
          <a:extLst>
            <a:ext uri="{909E8E84-426E-40dd-AFC4-6F175D3DCCD1}">
              <a14:hiddenFill xmlns:a14="http://schemas.microsoft.com/office/drawing/2010/main" xmlns="">
                <a:solidFill>
                  <a:srgbClr val="FFFFFF"/>
                </a:solidFill>
              </a14:hiddenFill>
            </a:ext>
          </a:extLst>
        </p:spPr>
      </p:pic>
      <p:pic>
        <p:nvPicPr>
          <p:cNvPr id="22537" name="Picture 8"/>
          <p:cNvPicPr>
            <a:picLocks noChangeArrowheads="1"/>
          </p:cNvPicPr>
          <p:nvPr/>
        </p:nvPicPr>
        <p:blipFill>
          <a:blip r:embed="rId9" cstate="screen">
            <a:extLst>
              <a:ext uri="{28A0092B-C50C-407E-A947-70E740481C1C}">
                <a14:useLocalDpi xmlns:a14="http://schemas.microsoft.com/office/drawing/2010/main" xmlns=""/>
              </a:ext>
            </a:extLst>
          </a:blip>
          <a:srcRect/>
          <a:stretch>
            <a:fillRect/>
          </a:stretch>
        </p:blipFill>
        <p:spPr bwMode="auto">
          <a:xfrm>
            <a:off x="6629400" y="1752600"/>
            <a:ext cx="2010296" cy="1704454"/>
          </a:xfrm>
          <a:prstGeom prst="rect">
            <a:avLst/>
          </a:prstGeom>
          <a:noFill/>
          <a:ln w="28575">
            <a:solidFill>
              <a:srgbClr val="6666FF"/>
            </a:solidFill>
            <a:miter lim="800000"/>
            <a:headEnd/>
            <a:tailEnd/>
          </a:ln>
          <a:extLst>
            <a:ext uri="{909E8E84-426E-40dd-AFC4-6F175D3DCCD1}">
              <a14:hiddenFill xmlns:a14="http://schemas.microsoft.com/office/drawing/2010/main" xmlns="">
                <a:solidFill>
                  <a:srgbClr val="FFFFFF"/>
                </a:solidFill>
              </a14:hiddenFill>
            </a:ext>
          </a:extLst>
        </p:spPr>
      </p:pic>
      <p:pic>
        <p:nvPicPr>
          <p:cNvPr id="22538" name="Picture 9"/>
          <p:cNvPicPr>
            <a:picLocks noChangeArrowheads="1"/>
          </p:cNvPicPr>
          <p:nvPr/>
        </p:nvPicPr>
        <p:blipFill>
          <a:blip r:embed="rId10" cstate="screen">
            <a:extLst>
              <a:ext uri="{28A0092B-C50C-407E-A947-70E740481C1C}">
                <a14:useLocalDpi xmlns:a14="http://schemas.microsoft.com/office/drawing/2010/main" xmlns=""/>
              </a:ext>
            </a:extLst>
          </a:blip>
          <a:srcRect/>
          <a:stretch>
            <a:fillRect/>
          </a:stretch>
        </p:blipFill>
        <p:spPr bwMode="auto">
          <a:xfrm>
            <a:off x="2743200" y="3200400"/>
            <a:ext cx="1682130" cy="1118443"/>
          </a:xfrm>
          <a:prstGeom prst="rect">
            <a:avLst/>
          </a:prstGeom>
          <a:noFill/>
          <a:ln w="28575">
            <a:solidFill>
              <a:srgbClr val="B2B2B2"/>
            </a:solidFill>
            <a:miter lim="800000"/>
            <a:headEnd/>
            <a:tailEnd/>
          </a:ln>
          <a:extLst>
            <a:ext uri="{909E8E84-426E-40dd-AFC4-6F175D3DCCD1}">
              <a14:hiddenFill xmlns:a14="http://schemas.microsoft.com/office/drawing/2010/main" xmlns="">
                <a:solidFill>
                  <a:srgbClr val="FFFFFF"/>
                </a:solidFill>
              </a14:hiddenFill>
            </a:ext>
          </a:extLst>
        </p:spPr>
      </p:pic>
      <p:pic>
        <p:nvPicPr>
          <p:cNvPr id="22545" name="Picture 16"/>
          <p:cNvPicPr>
            <a:picLocks noChangeArrowheads="1"/>
          </p:cNvPicPr>
          <p:nvPr/>
        </p:nvPicPr>
        <p:blipFill>
          <a:blip r:embed="rId11" cstate="screen">
            <a:extLst>
              <a:ext uri="{28A0092B-C50C-407E-A947-70E740481C1C}">
                <a14:useLocalDpi xmlns:a14="http://schemas.microsoft.com/office/drawing/2010/main" xmlns=""/>
              </a:ext>
            </a:extLst>
          </a:blip>
          <a:srcRect/>
          <a:stretch>
            <a:fillRect/>
          </a:stretch>
        </p:blipFill>
        <p:spPr bwMode="auto">
          <a:xfrm>
            <a:off x="348258" y="1562696"/>
            <a:ext cx="2083966" cy="22938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2548" name="Picture 19"/>
          <p:cNvPicPr>
            <a:picLocks noChangeArrowheads="1"/>
          </p:cNvPicPr>
          <p:nvPr/>
        </p:nvPicPr>
        <p:blipFill>
          <a:blip r:embed="rId12" cstate="screen">
            <a:extLst>
              <a:ext uri="{28A0092B-C50C-407E-A947-70E740481C1C}">
                <a14:useLocalDpi xmlns:a14="http://schemas.microsoft.com/office/drawing/2010/main" xmlns=""/>
              </a:ext>
            </a:extLst>
          </a:blip>
          <a:srcRect/>
          <a:stretch>
            <a:fillRect/>
          </a:stretch>
        </p:blipFill>
        <p:spPr bwMode="auto">
          <a:xfrm>
            <a:off x="609600" y="4191000"/>
            <a:ext cx="1682130" cy="1118443"/>
          </a:xfrm>
          <a:prstGeom prst="rect">
            <a:avLst/>
          </a:prstGeom>
          <a:noFill/>
          <a:ln w="28575">
            <a:solidFill>
              <a:srgbClr val="A50021"/>
            </a:solidFill>
            <a:miter lim="800000"/>
            <a:headEnd/>
            <a:tailEnd/>
          </a:ln>
          <a:extLst>
            <a:ext uri="{909E8E84-426E-40dd-AFC4-6F175D3DCCD1}">
              <a14:hiddenFill xmlns:a14="http://schemas.microsoft.com/office/drawing/2010/main" xmlns="">
                <a:solidFill>
                  <a:srgbClr val="FFFFFF"/>
                </a:solidFill>
              </a14:hiddenFill>
            </a:ext>
          </a:extLst>
        </p:spPr>
      </p:pic>
      <p:sp>
        <p:nvSpPr>
          <p:cNvPr id="14" name="Title 1"/>
          <p:cNvSpPr>
            <a:spLocks noGrp="1"/>
          </p:cNvSpPr>
          <p:nvPr>
            <p:ph type="title"/>
          </p:nvPr>
        </p:nvSpPr>
        <p:spPr>
          <a:xfrm>
            <a:off x="457200" y="274638"/>
            <a:ext cx="8229600" cy="1143000"/>
          </a:xfrm>
        </p:spPr>
        <p:txBody>
          <a:bodyPr/>
          <a:lstStyle/>
          <a:p>
            <a:r>
              <a:rPr lang="en-US" dirty="0" smtClean="0">
                <a:solidFill>
                  <a:schemeClr val="bg1"/>
                </a:solidFill>
              </a:rPr>
              <a:t>Ocean Microbes</a:t>
            </a:r>
            <a:endParaRPr lang="en-US" dirty="0">
              <a:solidFill>
                <a:schemeClr val="bg1"/>
              </a:solidFill>
            </a:endParaRPr>
          </a:p>
        </p:txBody>
      </p:sp>
    </p:spTree>
    <p:extLst>
      <p:ext uri="{BB962C8B-B14F-4D97-AF65-F5344CB8AC3E}">
        <p14:creationId xmlns:p14="http://schemas.microsoft.com/office/powerpoint/2010/main" xmlns="" val="2538251320"/>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1" descr="C:\Users\pargett\Desktop\IEEE-Oceans2013\Presentations\DeepESP\00_56_30_22.jpg"/>
          <p:cNvPicPr>
            <a:picLocks noChangeAspect="1" noChangeArrowheads="1"/>
          </p:cNvPicPr>
          <p:nvPr/>
        </p:nvPicPr>
        <p:blipFill>
          <a:blip r:embed="rId3" cstate="print">
            <a:lum bright="-16000"/>
          </a:blip>
          <a:srcRect l="7875"/>
          <a:stretch>
            <a:fillRect/>
          </a:stretch>
        </p:blipFill>
        <p:spPr bwMode="auto">
          <a:xfrm>
            <a:off x="-100077" y="-228600"/>
            <a:ext cx="11606276" cy="7086600"/>
          </a:xfrm>
          <a:prstGeom prst="rect">
            <a:avLst/>
          </a:prstGeom>
          <a:noFill/>
          <a:effectLst>
            <a:innerShdw blurRad="1270000" dist="2540000" dir="10800000">
              <a:prstClr val="black">
                <a:alpha val="50000"/>
              </a:prstClr>
            </a:innerShdw>
          </a:effectLst>
        </p:spPr>
      </p:pic>
      <p:sp>
        <p:nvSpPr>
          <p:cNvPr id="7" name="Title 1"/>
          <p:cNvSpPr txBox="1">
            <a:spLocks/>
          </p:cNvSpPr>
          <p:nvPr/>
        </p:nvSpPr>
        <p:spPr>
          <a:xfrm>
            <a:off x="0" y="0"/>
            <a:ext cx="4495800" cy="1524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n w="12700">
                  <a:noFill/>
                </a:ln>
                <a:solidFill>
                  <a:schemeClr val="bg1"/>
                </a:solidFill>
                <a:latin typeface="+mj-lt"/>
                <a:ea typeface="+mj-ea"/>
                <a:cs typeface="+mj-cs"/>
              </a:rPr>
              <a:t>Power Option 2:</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noProof="0" dirty="0" smtClean="0">
                <a:ln w="12700">
                  <a:noFill/>
                </a:ln>
                <a:solidFill>
                  <a:schemeClr val="bg1"/>
                </a:solidFill>
                <a:latin typeface="+mj-lt"/>
                <a:ea typeface="+mj-ea"/>
                <a:cs typeface="+mj-cs"/>
              </a:rPr>
              <a:t>Plug In</a:t>
            </a:r>
            <a:endParaRPr kumimoji="0" lang="en-US" sz="4400" i="0" u="none" strike="noStrike" kern="1200" cap="none" spc="0" normalizeH="0" baseline="0" noProof="0" dirty="0">
              <a:ln w="12700">
                <a:noFill/>
              </a:ln>
              <a:solidFill>
                <a:schemeClr val="bg1"/>
              </a:solidFill>
              <a:effectLst/>
              <a:uLnTx/>
              <a:uFillTx/>
              <a:latin typeface="+mj-lt"/>
              <a:ea typeface="+mj-ea"/>
              <a:cs typeface="+mj-cs"/>
            </a:endParaRPr>
          </a:p>
        </p:txBody>
      </p:sp>
      <p:sp>
        <p:nvSpPr>
          <p:cNvPr id="8" name="Content Placeholder 2"/>
          <p:cNvSpPr>
            <a:spLocks noGrp="1"/>
          </p:cNvSpPr>
          <p:nvPr>
            <p:ph idx="1"/>
          </p:nvPr>
        </p:nvSpPr>
        <p:spPr>
          <a:xfrm>
            <a:off x="0" y="1905000"/>
            <a:ext cx="3886200" cy="4221163"/>
          </a:xfrm>
        </p:spPr>
        <p:txBody>
          <a:bodyPr>
            <a:normAutofit/>
          </a:bodyPr>
          <a:lstStyle/>
          <a:p>
            <a:r>
              <a:rPr lang="en-US" dirty="0" smtClean="0">
                <a:ln w="12700">
                  <a:noFill/>
                </a:ln>
                <a:solidFill>
                  <a:schemeClr val="bg1"/>
                </a:solidFill>
              </a:rPr>
              <a:t>Cabled Node</a:t>
            </a:r>
          </a:p>
          <a:p>
            <a:r>
              <a:rPr lang="en-US" dirty="0" smtClean="0">
                <a:ln w="12700">
                  <a:noFill/>
                </a:ln>
                <a:solidFill>
                  <a:schemeClr val="bg1"/>
                </a:solidFill>
              </a:rPr>
              <a:t>ROV</a:t>
            </a:r>
          </a:p>
          <a:p>
            <a:endParaRPr lang="en-US" dirty="0" smtClean="0">
              <a:ln w="12700">
                <a:noFill/>
              </a:ln>
              <a:solidFill>
                <a:schemeClr val="bg1"/>
              </a:solidFill>
            </a:endParaRPr>
          </a:p>
          <a:p>
            <a:r>
              <a:rPr lang="en-US" dirty="0" smtClean="0">
                <a:ln w="12700">
                  <a:noFill/>
                </a:ln>
                <a:solidFill>
                  <a:schemeClr val="bg1"/>
                </a:solidFill>
              </a:rPr>
              <a:t>Continuous power</a:t>
            </a:r>
          </a:p>
          <a:p>
            <a:r>
              <a:rPr lang="en-US" dirty="0" smtClean="0">
                <a:ln w="12700">
                  <a:noFill/>
                </a:ln>
                <a:solidFill>
                  <a:schemeClr val="bg1"/>
                </a:solidFill>
              </a:rPr>
              <a:t>Need batteries to buffer</a:t>
            </a:r>
          </a:p>
          <a:p>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C:\Users\pargett\Desktop\IEEE-Oceans2013\Pubs\IEEE-Oceans2013\D257_Tape4_ESP6.jpg"/>
          <p:cNvPicPr>
            <a:picLocks noChangeAspect="1" noChangeArrowheads="1"/>
          </p:cNvPicPr>
          <p:nvPr/>
        </p:nvPicPr>
        <p:blipFill>
          <a:blip r:embed="rId3" cstate="print">
            <a:lum bright="-9000"/>
          </a:blip>
          <a:srcRect/>
          <a:stretch>
            <a:fillRect/>
          </a:stretch>
        </p:blipFill>
        <p:spPr bwMode="auto">
          <a:xfrm>
            <a:off x="0" y="0"/>
            <a:ext cx="12192000" cy="6858000"/>
          </a:xfrm>
          <a:prstGeom prst="rect">
            <a:avLst/>
          </a:prstGeom>
          <a:noFill/>
        </p:spPr>
      </p:pic>
      <p:sp>
        <p:nvSpPr>
          <p:cNvPr id="3" name="Content Placeholder 2"/>
          <p:cNvSpPr>
            <a:spLocks noGrp="1"/>
          </p:cNvSpPr>
          <p:nvPr>
            <p:ph idx="1"/>
          </p:nvPr>
        </p:nvSpPr>
        <p:spPr>
          <a:xfrm>
            <a:off x="0" y="1905000"/>
            <a:ext cx="3810000" cy="4221163"/>
          </a:xfrm>
        </p:spPr>
        <p:txBody>
          <a:bodyPr>
            <a:normAutofit/>
          </a:bodyPr>
          <a:lstStyle/>
          <a:p>
            <a:r>
              <a:rPr lang="en-US" dirty="0" smtClean="0">
                <a:ln w="12700">
                  <a:noFill/>
                </a:ln>
                <a:solidFill>
                  <a:schemeClr val="bg1"/>
                </a:solidFill>
              </a:rPr>
              <a:t>ROV Swappable</a:t>
            </a:r>
          </a:p>
          <a:p>
            <a:r>
              <a:rPr lang="en-US" dirty="0" smtClean="0">
                <a:ln w="12700">
                  <a:noFill/>
                </a:ln>
                <a:solidFill>
                  <a:schemeClr val="bg1"/>
                </a:solidFill>
              </a:rPr>
              <a:t>Oil filled</a:t>
            </a:r>
          </a:p>
          <a:p>
            <a:r>
              <a:rPr lang="en-US" dirty="0" smtClean="0">
                <a:ln w="12700">
                  <a:noFill/>
                </a:ln>
                <a:solidFill>
                  <a:schemeClr val="bg1"/>
                </a:solidFill>
              </a:rPr>
              <a:t>Lead Acid</a:t>
            </a:r>
          </a:p>
          <a:p>
            <a:r>
              <a:rPr lang="en-US" dirty="0" smtClean="0">
                <a:ln w="12700">
                  <a:noFill/>
                </a:ln>
                <a:solidFill>
                  <a:schemeClr val="bg1"/>
                </a:solidFill>
              </a:rPr>
              <a:t>4 kW-hr each</a:t>
            </a:r>
          </a:p>
          <a:p>
            <a:endParaRPr lang="en-US" dirty="0"/>
          </a:p>
        </p:txBody>
      </p:sp>
      <p:sp>
        <p:nvSpPr>
          <p:cNvPr id="4" name="Title 1"/>
          <p:cNvSpPr txBox="1">
            <a:spLocks/>
          </p:cNvSpPr>
          <p:nvPr/>
        </p:nvSpPr>
        <p:spPr>
          <a:xfrm>
            <a:off x="0" y="0"/>
            <a:ext cx="4495800" cy="1524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n w="12700">
                  <a:noFill/>
                </a:ln>
                <a:solidFill>
                  <a:schemeClr val="bg1"/>
                </a:solidFill>
                <a:latin typeface="+mj-lt"/>
                <a:ea typeface="+mj-ea"/>
                <a:cs typeface="+mj-cs"/>
              </a:rPr>
              <a:t>Power Option 3:</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i="0" u="none" strike="noStrike" kern="1200" cap="none" spc="0" normalizeH="0" baseline="0" noProof="0" dirty="0" smtClean="0">
                <a:ln w="12700">
                  <a:noFill/>
                </a:ln>
                <a:solidFill>
                  <a:schemeClr val="bg1"/>
                </a:solidFill>
                <a:effectLst/>
                <a:uLnTx/>
                <a:uFillTx/>
                <a:latin typeface="+mj-lt"/>
                <a:ea typeface="+mj-ea"/>
                <a:cs typeface="+mj-cs"/>
              </a:rPr>
              <a:t>Battery</a:t>
            </a:r>
            <a:r>
              <a:rPr kumimoji="0" lang="en-US" sz="4400" i="0" u="none" strike="noStrike" kern="1200" cap="none" spc="0" normalizeH="0" noProof="0" dirty="0" smtClean="0">
                <a:ln w="12700">
                  <a:noFill/>
                </a:ln>
                <a:solidFill>
                  <a:schemeClr val="bg1"/>
                </a:solidFill>
                <a:effectLst/>
                <a:uLnTx/>
                <a:uFillTx/>
                <a:latin typeface="+mj-lt"/>
                <a:ea typeface="+mj-ea"/>
                <a:cs typeface="+mj-cs"/>
              </a:rPr>
              <a:t> Sleds</a:t>
            </a:r>
            <a:endParaRPr kumimoji="0" lang="en-US" sz="4400" i="0" u="none" strike="noStrike" kern="1200" cap="none" spc="0" normalizeH="0" baseline="0" noProof="0" dirty="0">
              <a:ln w="12700">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6705600" cy="4525963"/>
          </a:xfrm>
        </p:spPr>
        <p:txBody>
          <a:bodyPr>
            <a:normAutofit/>
          </a:bodyPr>
          <a:lstStyle/>
          <a:p>
            <a:pPr>
              <a:buFont typeface="Wingdings" pitchFamily="2" charset="2"/>
              <a:buChar char="ü"/>
            </a:pPr>
            <a:r>
              <a:rPr lang="en-US" sz="2800" dirty="0" smtClean="0"/>
              <a:t>Microbe detection instrument</a:t>
            </a:r>
          </a:p>
          <a:p>
            <a:pPr>
              <a:buFont typeface="Wingdings" pitchFamily="2" charset="2"/>
              <a:buChar char="ü"/>
            </a:pPr>
            <a:r>
              <a:rPr lang="en-US" sz="2800" dirty="0" smtClean="0"/>
              <a:t>4000m rated pressure housing</a:t>
            </a:r>
          </a:p>
          <a:p>
            <a:pPr>
              <a:buFont typeface="Wingdings" pitchFamily="2" charset="2"/>
              <a:buChar char="ü"/>
            </a:pPr>
            <a:r>
              <a:rPr lang="en-US" sz="2800" dirty="0" smtClean="0"/>
              <a:t>Ambient pressure interface</a:t>
            </a:r>
          </a:p>
          <a:p>
            <a:pPr>
              <a:buFont typeface="Wingdings" pitchFamily="2" charset="2"/>
              <a:buChar char="ü"/>
            </a:pPr>
            <a:r>
              <a:rPr lang="en-US" sz="2800" dirty="0" smtClean="0"/>
              <a:t>Source wand</a:t>
            </a:r>
          </a:p>
          <a:p>
            <a:pPr>
              <a:buFont typeface="Wingdings" pitchFamily="2" charset="2"/>
              <a:buChar char="ü"/>
            </a:pPr>
            <a:r>
              <a:rPr lang="en-US" sz="2800" dirty="0" smtClean="0"/>
              <a:t>Deployment platform</a:t>
            </a:r>
          </a:p>
          <a:p>
            <a:pPr>
              <a:buFont typeface="Wingdings" pitchFamily="2" charset="2"/>
              <a:buChar char="ü"/>
            </a:pPr>
            <a:r>
              <a:rPr lang="en-US" sz="2800" dirty="0" smtClean="0"/>
              <a:t>Power </a:t>
            </a:r>
            <a:r>
              <a:rPr lang="en-US" sz="2800" dirty="0" smtClean="0"/>
              <a:t>source</a:t>
            </a:r>
          </a:p>
          <a:p>
            <a:pPr>
              <a:buFont typeface="Wingdings" pitchFamily="2" charset="2"/>
              <a:buChar char="ü"/>
            </a:pPr>
            <a:endParaRPr lang="en-US" sz="2800" dirty="0" smtClean="0"/>
          </a:p>
          <a:p>
            <a:pPr>
              <a:buNone/>
            </a:pPr>
            <a:r>
              <a:rPr lang="en-US" sz="2800" dirty="0" smtClean="0"/>
              <a:t>On to Axial Seamount</a:t>
            </a:r>
            <a:endParaRPr lang="en-US" sz="2800" dirty="0" smtClean="0"/>
          </a:p>
        </p:txBody>
      </p:sp>
      <p:sp>
        <p:nvSpPr>
          <p:cNvPr id="89" name="Title 1"/>
          <p:cNvSpPr>
            <a:spLocks noGrp="1"/>
          </p:cNvSpPr>
          <p:nvPr>
            <p:ph type="title"/>
          </p:nvPr>
        </p:nvSpPr>
        <p:spPr>
          <a:xfrm>
            <a:off x="457200" y="274638"/>
            <a:ext cx="8229600" cy="1143000"/>
          </a:xfrm>
        </p:spPr>
        <p:txBody>
          <a:bodyPr/>
          <a:lstStyle/>
          <a:p>
            <a:r>
              <a:rPr lang="en-US" dirty="0" smtClean="0"/>
              <a:t>Deep ESP Ready!</a:t>
            </a:r>
            <a:endParaRPr lang="en-US" dirty="0"/>
          </a:p>
        </p:txBody>
      </p:sp>
      <p:pic>
        <p:nvPicPr>
          <p:cNvPr id="5" name="Picture 2" descr="C:\Users\pargett\Desktop\IEEE-Oceans2013\Presentations\DeepESP\IMG_3044.JPG"/>
          <p:cNvPicPr>
            <a:picLocks noChangeAspect="1" noChangeArrowheads="1"/>
          </p:cNvPicPr>
          <p:nvPr/>
        </p:nvPicPr>
        <p:blipFill>
          <a:blip r:embed="rId3" cstate="print">
            <a:lum bright="14000" contrast="12000"/>
          </a:blip>
          <a:stretch>
            <a:fillRect/>
          </a:stretch>
        </p:blipFill>
        <p:spPr bwMode="auto">
          <a:xfrm>
            <a:off x="5486400" y="1981200"/>
            <a:ext cx="3352800" cy="4470400"/>
          </a:xfrm>
          <a:prstGeom prst="rect">
            <a:avLst/>
          </a:prstGeom>
          <a:noFill/>
          <a:ln>
            <a:noFill/>
          </a:ln>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argett\Desktop\IEEE-Oceans2013\Presentations\DeepESP\Westcoast.jpg"/>
          <p:cNvPicPr>
            <a:picLocks noChangeAspect="1" noChangeArrowheads="1"/>
          </p:cNvPicPr>
          <p:nvPr/>
        </p:nvPicPr>
        <p:blipFill>
          <a:blip r:embed="rId3" cstate="print"/>
          <a:srcRect/>
          <a:stretch>
            <a:fillRect/>
          </a:stretch>
        </p:blipFill>
        <p:spPr bwMode="auto">
          <a:xfrm>
            <a:off x="-1447800" y="-838200"/>
            <a:ext cx="13068300" cy="9058275"/>
          </a:xfrm>
          <a:prstGeom prst="rect">
            <a:avLst/>
          </a:prstGeom>
          <a:noFill/>
        </p:spPr>
      </p:pic>
      <p:sp>
        <p:nvSpPr>
          <p:cNvPr id="6" name="5-Point Star 5"/>
          <p:cNvSpPr/>
          <p:nvPr/>
        </p:nvSpPr>
        <p:spPr>
          <a:xfrm>
            <a:off x="3505200" y="1447800"/>
            <a:ext cx="381000" cy="38100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0" y="1371600"/>
            <a:ext cx="4724400" cy="1524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noProof="0" dirty="0" smtClean="0">
                <a:ln w="12700">
                  <a:noFill/>
                </a:ln>
                <a:solidFill>
                  <a:schemeClr val="bg1"/>
                </a:solidFill>
                <a:latin typeface="+mj-lt"/>
                <a:ea typeface="+mj-ea"/>
                <a:cs typeface="+mj-cs"/>
              </a:rPr>
              <a:t>Axial Seamount</a:t>
            </a:r>
            <a:endParaRPr kumimoji="0" lang="en-US" sz="4400" i="0" u="none" strike="noStrike" kern="1200" cap="none" spc="0" normalizeH="0" baseline="0" noProof="0" dirty="0">
              <a:ln w="12700">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argett\Desktop\IEEE-Oceans2013\Presentations\axial.seamount.webcopy.jpg"/>
          <p:cNvPicPr>
            <a:picLocks noChangeAspect="1" noChangeArrowheads="1"/>
          </p:cNvPicPr>
          <p:nvPr/>
        </p:nvPicPr>
        <p:blipFill>
          <a:blip r:embed="rId3" cstate="print"/>
          <a:srcRect/>
          <a:stretch>
            <a:fillRect/>
          </a:stretch>
        </p:blipFill>
        <p:spPr bwMode="auto">
          <a:xfrm>
            <a:off x="-228600" y="0"/>
            <a:ext cx="12192000" cy="6858000"/>
          </a:xfrm>
          <a:prstGeom prst="rect">
            <a:avLst/>
          </a:prstGeom>
          <a:noFill/>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C:\Users\pargett\Desktop\IEEE-Oceans2013\Presentations\IMG_9192.jpg"/>
          <p:cNvPicPr>
            <a:picLocks noChangeAspect="1" noChangeArrowheads="1"/>
          </p:cNvPicPr>
          <p:nvPr/>
        </p:nvPicPr>
        <p:blipFill>
          <a:blip r:embed="rId3" cstate="print"/>
          <a:srcRect/>
          <a:stretch>
            <a:fillRect/>
          </a:stretch>
        </p:blipFill>
        <p:spPr bwMode="auto">
          <a:xfrm>
            <a:off x="864260" y="1276334"/>
            <a:ext cx="7441540" cy="5581667"/>
          </a:xfrm>
          <a:prstGeom prst="rect">
            <a:avLst/>
          </a:prstGeom>
          <a:noFill/>
        </p:spPr>
      </p:pic>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Deploy the Deep ESP</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8674" name="Picture 2" descr="C:\Users\pargett\Desktop\Images-JdeF cruise\2011NorthernExpd_Leg1\HeatherCamera\DCIM\100CANON\IMG_6473.JPG"/>
          <p:cNvPicPr>
            <a:picLocks noChangeAspect="1" noChangeArrowheads="1"/>
          </p:cNvPicPr>
          <p:nvPr/>
        </p:nvPicPr>
        <p:blipFill>
          <a:blip r:embed="rId3" cstate="print"/>
          <a:srcRect/>
          <a:stretch>
            <a:fillRect/>
          </a:stretch>
        </p:blipFill>
        <p:spPr bwMode="auto">
          <a:xfrm>
            <a:off x="914400" y="1447800"/>
            <a:ext cx="7335520" cy="5501640"/>
          </a:xfrm>
          <a:prstGeom prst="rect">
            <a:avLst/>
          </a:prstGeom>
          <a:noFill/>
        </p:spPr>
      </p:pic>
      <p:sp>
        <p:nvSpPr>
          <p:cNvPr id="5" name="Title 1"/>
          <p:cNvSpPr>
            <a:spLocks noGrp="1"/>
          </p:cNvSpPr>
          <p:nvPr>
            <p:ph type="title"/>
          </p:nvPr>
        </p:nvSpPr>
        <p:spPr>
          <a:xfrm>
            <a:off x="457200" y="274638"/>
            <a:ext cx="8229600" cy="1143000"/>
          </a:xfrm>
        </p:spPr>
        <p:txBody>
          <a:bodyPr/>
          <a:lstStyle/>
          <a:p>
            <a:r>
              <a:rPr lang="en-US" dirty="0" smtClean="0">
                <a:solidFill>
                  <a:schemeClr val="bg1"/>
                </a:solidFill>
              </a:rPr>
              <a:t>Dive the ROV</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8" name="Picture 2" descr="C:\Users\pargett\Desktop\IEEE-Oceans2013\Presentations\DeepESP\02_22_37_08.jpg"/>
          <p:cNvPicPr>
            <a:picLocks noChangeAspect="1" noChangeArrowheads="1"/>
          </p:cNvPicPr>
          <p:nvPr/>
        </p:nvPicPr>
        <p:blipFill>
          <a:blip r:embed="rId3" cstate="print"/>
          <a:srcRect/>
          <a:stretch>
            <a:fillRect/>
          </a:stretch>
        </p:blipFill>
        <p:spPr bwMode="auto">
          <a:xfrm>
            <a:off x="0" y="685800"/>
            <a:ext cx="9144000" cy="6172200"/>
          </a:xfrm>
          <a:prstGeom prst="rect">
            <a:avLst/>
          </a:prstGeom>
          <a:noFill/>
        </p:spPr>
      </p:pic>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Locate suitable vent</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79" name="Picture 3" descr="C:\Users\pargett\Desktop\IEEE-Oceans2013\Presentations\DeepESP\02_48_28_11.jpg"/>
          <p:cNvPicPr>
            <a:picLocks noChangeAspect="1" noChangeArrowheads="1"/>
          </p:cNvPicPr>
          <p:nvPr/>
        </p:nvPicPr>
        <p:blipFill>
          <a:blip r:embed="rId3" cstate="print"/>
          <a:srcRect/>
          <a:stretch>
            <a:fillRect/>
          </a:stretch>
        </p:blipFill>
        <p:spPr bwMode="auto">
          <a:xfrm>
            <a:off x="0" y="685800"/>
            <a:ext cx="9144000" cy="6172200"/>
          </a:xfrm>
          <a:prstGeom prst="rect">
            <a:avLst/>
          </a:prstGeom>
          <a:noFill/>
        </p:spPr>
      </p:pic>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Relocate the Deep ESP</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80" name="Picture 4" descr="C:\Users\pargett\Desktop\IEEE-Oceans2013\Presentations\DeepESP\02_48_34_25.jpg"/>
          <p:cNvPicPr>
            <a:picLocks noChangeAspect="1" noChangeArrowheads="1"/>
          </p:cNvPicPr>
          <p:nvPr/>
        </p:nvPicPr>
        <p:blipFill>
          <a:blip r:embed="rId3" cstate="print"/>
          <a:srcRect/>
          <a:stretch>
            <a:fillRect/>
          </a:stretch>
        </p:blipFill>
        <p:spPr bwMode="auto">
          <a:xfrm>
            <a:off x="0" y="685800"/>
            <a:ext cx="9144000" cy="6172200"/>
          </a:xfrm>
          <a:prstGeom prst="rect">
            <a:avLst/>
          </a:prstGeom>
          <a:noFill/>
        </p:spPr>
      </p:pic>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Deploy battery sled</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7" name="Picture 1" descr="C:\Users\pargett\Desktop\IEEE-Oceans2013\Presentations\DeepESP\02_32_29_02.jpg"/>
          <p:cNvPicPr>
            <a:picLocks noChangeAspect="1" noChangeArrowheads="1"/>
          </p:cNvPicPr>
          <p:nvPr/>
        </p:nvPicPr>
        <p:blipFill>
          <a:blip r:embed="rId3" cstate="print"/>
          <a:srcRect/>
          <a:stretch>
            <a:fillRect/>
          </a:stretch>
        </p:blipFill>
        <p:spPr bwMode="auto">
          <a:xfrm>
            <a:off x="0" y="838200"/>
            <a:ext cx="9144000" cy="6172200"/>
          </a:xfrm>
          <a:prstGeom prst="rect">
            <a:avLst/>
          </a:prstGeom>
          <a:noFill/>
        </p:spPr>
      </p:pic>
      <p:sp>
        <p:nvSpPr>
          <p:cNvPr id="2" name="Title 1"/>
          <p:cNvSpPr>
            <a:spLocks noGrp="1"/>
          </p:cNvSpPr>
          <p:nvPr>
            <p:ph type="title"/>
          </p:nvPr>
        </p:nvSpPr>
        <p:spPr/>
        <p:txBody>
          <a:bodyPr>
            <a:normAutofit fontScale="90000"/>
          </a:bodyPr>
          <a:lstStyle/>
          <a:p>
            <a:r>
              <a:rPr lang="en-US" dirty="0" smtClean="0">
                <a:solidFill>
                  <a:schemeClr val="bg1"/>
                </a:solidFill>
              </a:rPr>
              <a:t>Sample to surface</a:t>
            </a:r>
            <a:br>
              <a:rPr lang="en-US" dirty="0" smtClean="0">
                <a:solidFill>
                  <a:schemeClr val="bg1"/>
                </a:solidFill>
              </a:rPr>
            </a:br>
            <a:r>
              <a:rPr lang="en-US" dirty="0" smtClean="0">
                <a:solidFill>
                  <a:schemeClr val="bg1"/>
                </a:solidFill>
              </a:rPr>
              <a:t>Time and Environment sensitive</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83" name="Picture 7" descr="C:\Users\pargett\Desktop\IEEE-Oceans2013\Presentations\DeepESP\01_45_59_14.jpg"/>
          <p:cNvPicPr>
            <a:picLocks noChangeAspect="1" noChangeArrowheads="1"/>
          </p:cNvPicPr>
          <p:nvPr/>
        </p:nvPicPr>
        <p:blipFill>
          <a:blip r:embed="rId3" cstate="print"/>
          <a:srcRect/>
          <a:stretch>
            <a:fillRect/>
          </a:stretch>
        </p:blipFill>
        <p:spPr bwMode="auto">
          <a:xfrm>
            <a:off x="0" y="685800"/>
            <a:ext cx="9144000" cy="6172200"/>
          </a:xfrm>
          <a:prstGeom prst="rect">
            <a:avLst/>
          </a:prstGeom>
          <a:noFill/>
        </p:spPr>
      </p:pic>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Set wand into vent</a:t>
            </a:r>
            <a:endParaRPr lang="en-US" dirty="0">
              <a:solidFill>
                <a:schemeClr val="bg1"/>
              </a:solidFill>
            </a:endParaRPr>
          </a:p>
        </p:txBody>
      </p:sp>
      <p:sp>
        <p:nvSpPr>
          <p:cNvPr id="4" name="Title 1"/>
          <p:cNvSpPr txBox="1">
            <a:spLocks/>
          </p:cNvSpPr>
          <p:nvPr/>
        </p:nvSpPr>
        <p:spPr>
          <a:xfrm>
            <a:off x="457200" y="6096000"/>
            <a:ext cx="822960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latin typeface="+mj-lt"/>
                <a:ea typeface="+mj-ea"/>
                <a:cs typeface="+mj-cs"/>
              </a:rPr>
              <a:t>Start Deep ESP sampling</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84" name="Picture 8" descr="C:\Users\pargett\Desktop\IEEE-Oceans2013\Presentations\DeepESP\02_32_29_02.jpg"/>
          <p:cNvPicPr>
            <a:picLocks noChangeAspect="1" noChangeArrowheads="1"/>
          </p:cNvPicPr>
          <p:nvPr/>
        </p:nvPicPr>
        <p:blipFill>
          <a:blip r:embed="rId3" cstate="print"/>
          <a:srcRect/>
          <a:stretch>
            <a:fillRect/>
          </a:stretch>
        </p:blipFill>
        <p:spPr bwMode="auto">
          <a:xfrm>
            <a:off x="0" y="685800"/>
            <a:ext cx="9144000" cy="6172200"/>
          </a:xfrm>
          <a:prstGeom prst="rect">
            <a:avLst/>
          </a:prstGeom>
          <a:noFill/>
        </p:spPr>
      </p:pic>
      <p:sp>
        <p:nvSpPr>
          <p:cNvPr id="3" name="Title 1"/>
          <p:cNvSpPr>
            <a:spLocks noGrp="1"/>
          </p:cNvSpPr>
          <p:nvPr>
            <p:ph type="title"/>
          </p:nvPr>
        </p:nvSpPr>
        <p:spPr>
          <a:xfrm>
            <a:off x="457200" y="274638"/>
            <a:ext cx="8229600" cy="1143000"/>
          </a:xfrm>
        </p:spPr>
        <p:txBody>
          <a:bodyPr>
            <a:normAutofit/>
          </a:bodyPr>
          <a:lstStyle/>
          <a:p>
            <a:r>
              <a:rPr lang="en-US" dirty="0" smtClean="0">
                <a:solidFill>
                  <a:schemeClr val="bg1"/>
                </a:solidFill>
              </a:rPr>
              <a:t>ROV free for </a:t>
            </a:r>
            <a:r>
              <a:rPr lang="en-US" dirty="0" smtClean="0">
                <a:solidFill>
                  <a:schemeClr val="bg1"/>
                </a:solidFill>
              </a:rPr>
              <a:t>other </a:t>
            </a:r>
            <a:r>
              <a:rPr lang="en-US" dirty="0" smtClean="0">
                <a:solidFill>
                  <a:schemeClr val="bg1"/>
                </a:solidFill>
              </a:rPr>
              <a:t>science</a:t>
            </a:r>
            <a:endParaRPr lang="en-US" dirty="0">
              <a:solidFill>
                <a:schemeClr val="bg1"/>
              </a:solidFill>
            </a:endParaRPr>
          </a:p>
        </p:txBody>
      </p:sp>
      <p:sp>
        <p:nvSpPr>
          <p:cNvPr id="4" name="Title 1"/>
          <p:cNvSpPr txBox="1">
            <a:spLocks/>
          </p:cNvSpPr>
          <p:nvPr/>
        </p:nvSpPr>
        <p:spPr>
          <a:xfrm>
            <a:off x="457200" y="6096000"/>
            <a:ext cx="822960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latin typeface="+mj-lt"/>
                <a:ea typeface="+mj-ea"/>
                <a:cs typeface="+mj-cs"/>
              </a:rPr>
              <a:t>Deep ESP sampling</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85" name="Picture 9" descr="C:\Users\pargett\Desktop\IEEE-Oceans2013\Presentations\DeepESP\02_59_54_28.jpg"/>
          <p:cNvPicPr>
            <a:picLocks noChangeAspect="1" noChangeArrowheads="1"/>
          </p:cNvPicPr>
          <p:nvPr/>
        </p:nvPicPr>
        <p:blipFill>
          <a:blip r:embed="rId3" cstate="print"/>
          <a:srcRect/>
          <a:stretch>
            <a:fillRect/>
          </a:stretch>
        </p:blipFill>
        <p:spPr bwMode="auto">
          <a:xfrm>
            <a:off x="0" y="685800"/>
            <a:ext cx="9144000" cy="6172200"/>
          </a:xfrm>
          <a:prstGeom prst="rect">
            <a:avLst/>
          </a:prstGeom>
          <a:noFill/>
        </p:spPr>
      </p:pic>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Next day: Swap battery sled</a:t>
            </a:r>
            <a:endParaRPr lang="en-US" dirty="0">
              <a:solidFill>
                <a:schemeClr val="bg1"/>
              </a:solidFill>
            </a:endParaRPr>
          </a:p>
        </p:txBody>
      </p:sp>
      <p:sp>
        <p:nvSpPr>
          <p:cNvPr id="4" name="Title 1"/>
          <p:cNvSpPr txBox="1">
            <a:spLocks/>
          </p:cNvSpPr>
          <p:nvPr/>
        </p:nvSpPr>
        <p:spPr>
          <a:xfrm>
            <a:off x="457200" y="6096000"/>
            <a:ext cx="822960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latin typeface="+mj-lt"/>
                <a:ea typeface="+mj-ea"/>
                <a:cs typeface="+mj-cs"/>
              </a:rPr>
              <a:t>Deep ESP sampling</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86" name="Picture 10" descr="C:\Users\pargett\Desktop\IEEE-Oceans2013\Presentations\DeepESP\03_27_03_09.jpg"/>
          <p:cNvPicPr>
            <a:picLocks noChangeAspect="1" noChangeArrowheads="1"/>
          </p:cNvPicPr>
          <p:nvPr/>
        </p:nvPicPr>
        <p:blipFill>
          <a:blip r:embed="rId3" cstate="print"/>
          <a:srcRect/>
          <a:stretch>
            <a:fillRect/>
          </a:stretch>
        </p:blipFill>
        <p:spPr bwMode="auto">
          <a:xfrm>
            <a:off x="0" y="685800"/>
            <a:ext cx="9144000" cy="6172200"/>
          </a:xfrm>
          <a:prstGeom prst="rect">
            <a:avLst/>
          </a:prstGeom>
          <a:noFill/>
        </p:spPr>
      </p:pic>
      <p:sp>
        <p:nvSpPr>
          <p:cNvPr id="3" name="Title 1"/>
          <p:cNvSpPr>
            <a:spLocks noGrp="1"/>
          </p:cNvSpPr>
          <p:nvPr>
            <p:ph type="title"/>
          </p:nvPr>
        </p:nvSpPr>
        <p:spPr>
          <a:xfrm>
            <a:off x="457200" y="274638"/>
            <a:ext cx="8229600" cy="1143000"/>
          </a:xfrm>
        </p:spPr>
        <p:txBody>
          <a:bodyPr>
            <a:normAutofit/>
          </a:bodyPr>
          <a:lstStyle/>
          <a:p>
            <a:r>
              <a:rPr lang="en-US" dirty="0" smtClean="0">
                <a:solidFill>
                  <a:schemeClr val="bg1"/>
                </a:solidFill>
              </a:rPr>
              <a:t>ROV available for other science</a:t>
            </a:r>
            <a:endParaRPr lang="en-US" dirty="0">
              <a:solidFill>
                <a:schemeClr val="bg1"/>
              </a:solidFill>
            </a:endParaRPr>
          </a:p>
        </p:txBody>
      </p:sp>
      <p:sp>
        <p:nvSpPr>
          <p:cNvPr id="4" name="Title 1"/>
          <p:cNvSpPr txBox="1">
            <a:spLocks/>
          </p:cNvSpPr>
          <p:nvPr/>
        </p:nvSpPr>
        <p:spPr>
          <a:xfrm>
            <a:off x="457200" y="6096000"/>
            <a:ext cx="822960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latin typeface="+mj-lt"/>
                <a:ea typeface="+mj-ea"/>
                <a:cs typeface="+mj-cs"/>
              </a:rPr>
              <a:t>Deep ESP sampling</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ROV dives cancelled</a:t>
            </a:r>
            <a:endParaRPr lang="en-US" dirty="0">
              <a:solidFill>
                <a:schemeClr val="bg1"/>
              </a:solidFill>
            </a:endParaRPr>
          </a:p>
        </p:txBody>
      </p:sp>
      <p:sp>
        <p:nvSpPr>
          <p:cNvPr id="4" name="Title 1"/>
          <p:cNvSpPr txBox="1">
            <a:spLocks/>
          </p:cNvSpPr>
          <p:nvPr/>
        </p:nvSpPr>
        <p:spPr>
          <a:xfrm>
            <a:off x="457200" y="6096000"/>
            <a:ext cx="822960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latin typeface="+mj-lt"/>
                <a:ea typeface="+mj-ea"/>
                <a:cs typeface="+mj-cs"/>
              </a:rPr>
              <a:t>Deep ESP still sampling</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2" descr="C:\Users\pargett\Desktop\Images-JdeF cruise\IMG_3100.JPG"/>
          <p:cNvPicPr>
            <a:picLocks noChangeAspect="1" noChangeArrowheads="1"/>
          </p:cNvPicPr>
          <p:nvPr/>
        </p:nvPicPr>
        <p:blipFill>
          <a:blip r:embed="rId3" cstate="print"/>
          <a:srcRect/>
          <a:stretch>
            <a:fillRect/>
          </a:stretch>
        </p:blipFill>
        <p:spPr bwMode="auto">
          <a:xfrm>
            <a:off x="762000" y="1142540"/>
            <a:ext cx="7620000" cy="5715459"/>
          </a:xfrm>
          <a:prstGeom prst="rect">
            <a:avLst/>
          </a:prstGeom>
          <a:noFill/>
        </p:spPr>
      </p:pic>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Plug-in, charge batteries</a:t>
            </a:r>
            <a:endParaRPr lang="en-US" dirty="0">
              <a:solidFill>
                <a:schemeClr val="bg1"/>
              </a:solidFill>
            </a:endParaRPr>
          </a:p>
        </p:txBody>
      </p:sp>
      <p:sp>
        <p:nvSpPr>
          <p:cNvPr id="4" name="Title 1"/>
          <p:cNvSpPr txBox="1">
            <a:spLocks/>
          </p:cNvSpPr>
          <p:nvPr/>
        </p:nvSpPr>
        <p:spPr>
          <a:xfrm>
            <a:off x="457200" y="6096000"/>
            <a:ext cx="822960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latin typeface="+mj-lt"/>
                <a:ea typeface="+mj-ea"/>
                <a:cs typeface="+mj-cs"/>
              </a:rPr>
              <a:t>Deep ESP sampling</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87" name="Picture 11" descr="C:\Users\pargett\Desktop\IEEE-Oceans2013\Presentations\DeepESP\06_44_05_13.jpg"/>
          <p:cNvPicPr>
            <a:picLocks noChangeAspect="1" noChangeArrowheads="1"/>
          </p:cNvPicPr>
          <p:nvPr/>
        </p:nvPicPr>
        <p:blipFill>
          <a:blip r:embed="rId3" cstate="print"/>
          <a:srcRect/>
          <a:stretch>
            <a:fillRect/>
          </a:stretch>
        </p:blipFill>
        <p:spPr bwMode="auto">
          <a:xfrm>
            <a:off x="1" y="685800"/>
            <a:ext cx="9144000" cy="6172200"/>
          </a:xfrm>
          <a:prstGeom prst="rect">
            <a:avLst/>
          </a:prstGeom>
          <a:noFill/>
        </p:spPr>
      </p:pic>
      <p:sp>
        <p:nvSpPr>
          <p:cNvPr id="3" name="Title 1"/>
          <p:cNvSpPr>
            <a:spLocks noGrp="1"/>
          </p:cNvSpPr>
          <p:nvPr>
            <p:ph type="title"/>
          </p:nvPr>
        </p:nvSpPr>
        <p:spPr>
          <a:xfrm>
            <a:off x="457200" y="274638"/>
            <a:ext cx="8229600" cy="1143000"/>
          </a:xfrm>
        </p:spPr>
        <p:txBody>
          <a:bodyPr>
            <a:normAutofit/>
          </a:bodyPr>
          <a:lstStyle/>
          <a:p>
            <a:r>
              <a:rPr lang="en-US" dirty="0" smtClean="0">
                <a:solidFill>
                  <a:schemeClr val="bg1"/>
                </a:solidFill>
              </a:rPr>
              <a:t>ROV available for other science</a:t>
            </a:r>
            <a:endParaRPr lang="en-US" dirty="0">
              <a:solidFill>
                <a:schemeClr val="bg1"/>
              </a:solidFill>
            </a:endParaRPr>
          </a:p>
        </p:txBody>
      </p:sp>
      <p:sp>
        <p:nvSpPr>
          <p:cNvPr id="4" name="Title 1"/>
          <p:cNvSpPr txBox="1">
            <a:spLocks/>
          </p:cNvSpPr>
          <p:nvPr/>
        </p:nvSpPr>
        <p:spPr>
          <a:xfrm>
            <a:off x="457200" y="6096000"/>
            <a:ext cx="8229600" cy="762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latin typeface="+mj-lt"/>
                <a:ea typeface="+mj-ea"/>
                <a:cs typeface="+mj-cs"/>
              </a:rPr>
              <a:t>Deep ESP sampling</a:t>
            </a:r>
            <a:endParaRPr kumimoji="0" lang="en-US" sz="4400" b="0" i="0" u="none" strike="noStrike" kern="1200" cap="none" spc="0" normalizeH="0" baseline="0" noProof="0" dirty="0">
              <a:ln>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88" name="Picture 12" descr="C:\Users\pargett\Desktop\IEEE-Oceans2013\Presentations\DeepESP\03_31_07_28.jpg"/>
          <p:cNvPicPr>
            <a:picLocks noChangeAspect="1" noChangeArrowheads="1"/>
          </p:cNvPicPr>
          <p:nvPr/>
        </p:nvPicPr>
        <p:blipFill>
          <a:blip r:embed="rId3" cstate="print"/>
          <a:srcRect/>
          <a:stretch>
            <a:fillRect/>
          </a:stretch>
        </p:blipFill>
        <p:spPr bwMode="auto">
          <a:xfrm>
            <a:off x="0" y="685801"/>
            <a:ext cx="9144000" cy="6172200"/>
          </a:xfrm>
          <a:prstGeom prst="rect">
            <a:avLst/>
          </a:prstGeom>
          <a:noFill/>
        </p:spPr>
      </p:pic>
      <p:sp>
        <p:nvSpPr>
          <p:cNvPr id="3" name="Title 1"/>
          <p:cNvSpPr>
            <a:spLocks noGrp="1"/>
          </p:cNvSpPr>
          <p:nvPr>
            <p:ph type="title"/>
          </p:nvPr>
        </p:nvSpPr>
        <p:spPr>
          <a:xfrm>
            <a:off x="457200" y="274638"/>
            <a:ext cx="8229600" cy="1143000"/>
          </a:xfrm>
        </p:spPr>
        <p:txBody>
          <a:bodyPr>
            <a:normAutofit fontScale="90000"/>
          </a:bodyPr>
          <a:lstStyle/>
          <a:p>
            <a:r>
              <a:rPr lang="en-US" dirty="0" smtClean="0">
                <a:solidFill>
                  <a:schemeClr val="bg1"/>
                </a:solidFill>
              </a:rPr>
              <a:t>Deep ESP Mission over</a:t>
            </a:r>
            <a:br>
              <a:rPr lang="en-US" dirty="0" smtClean="0">
                <a:solidFill>
                  <a:schemeClr val="bg1"/>
                </a:solidFill>
              </a:rPr>
            </a:br>
            <a:r>
              <a:rPr lang="en-US" dirty="0" smtClean="0">
                <a:solidFill>
                  <a:schemeClr val="bg1"/>
                </a:solidFill>
              </a:rPr>
              <a:t>Package up lander</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6" name="Picture 2" descr="C:\Users\pargett\Desktop\IEEE-Oceans2013\Presentations\DeepESP\04_47_07_28.jpg"/>
          <p:cNvPicPr>
            <a:picLocks noChangeAspect="1" noChangeArrowheads="1"/>
          </p:cNvPicPr>
          <p:nvPr/>
        </p:nvPicPr>
        <p:blipFill>
          <a:blip r:embed="rId3" cstate="print"/>
          <a:srcRect/>
          <a:stretch>
            <a:fillRect/>
          </a:stretch>
        </p:blipFill>
        <p:spPr bwMode="auto">
          <a:xfrm>
            <a:off x="-1" y="685800"/>
            <a:ext cx="9144001" cy="6172200"/>
          </a:xfrm>
          <a:prstGeom prst="rect">
            <a:avLst/>
          </a:prstGeom>
          <a:noFill/>
        </p:spPr>
      </p:pic>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Recover last battery sled</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700" name="Picture 4" descr="C:\Users\pargett\Desktop\Images-JdeF cruise\DSC_6843.JPG"/>
          <p:cNvPicPr>
            <a:picLocks noChangeAspect="1" noChangeArrowheads="1"/>
          </p:cNvPicPr>
          <p:nvPr/>
        </p:nvPicPr>
        <p:blipFill>
          <a:blip r:embed="rId3" cstate="print"/>
          <a:srcRect/>
          <a:stretch>
            <a:fillRect/>
          </a:stretch>
        </p:blipFill>
        <p:spPr bwMode="auto">
          <a:xfrm>
            <a:off x="0" y="-6893720"/>
            <a:ext cx="9144000" cy="13751720"/>
          </a:xfrm>
          <a:prstGeom prst="rect">
            <a:avLst/>
          </a:prstGeom>
          <a:noFill/>
        </p:spPr>
      </p:pic>
      <p:sp>
        <p:nvSpPr>
          <p:cNvPr id="3" name="Title 1"/>
          <p:cNvSpPr>
            <a:spLocks noGrp="1"/>
          </p:cNvSpPr>
          <p:nvPr>
            <p:ph type="title"/>
          </p:nvPr>
        </p:nvSpPr>
        <p:spPr>
          <a:xfrm>
            <a:off x="457200" y="274638"/>
            <a:ext cx="8229600" cy="1143000"/>
          </a:xfrm>
        </p:spPr>
        <p:txBody>
          <a:bodyPr/>
          <a:lstStyle/>
          <a:p>
            <a:r>
              <a:rPr lang="en-US" dirty="0" smtClean="0">
                <a:solidFill>
                  <a:schemeClr val="bg1"/>
                </a:solidFill>
              </a:rPr>
              <a:t>Recover the Deep ESP</a:t>
            </a:r>
            <a:endParaRPr lang="en-US" dirty="0">
              <a:solidFill>
                <a:schemeClr val="bg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descr="C:\Users\pargett\Desktop\IEEE-Oceans2013\Presentations\Sphere\esp_precan5.jpg"/>
          <p:cNvPicPr>
            <a:picLocks noChangeAspect="1" noChangeArrowheads="1"/>
          </p:cNvPicPr>
          <p:nvPr/>
        </p:nvPicPr>
        <p:blipFill>
          <a:blip r:embed="rId3" cstate="print"/>
          <a:srcRect l="7282" r="10922"/>
          <a:stretch>
            <a:fillRect/>
          </a:stretch>
        </p:blipFill>
        <p:spPr bwMode="auto">
          <a:xfrm>
            <a:off x="0" y="-762000"/>
            <a:ext cx="5297998" cy="8253678"/>
          </a:xfrm>
          <a:prstGeom prst="rect">
            <a:avLst/>
          </a:prstGeom>
          <a:noFill/>
        </p:spPr>
      </p:pic>
      <p:sp>
        <p:nvSpPr>
          <p:cNvPr id="8" name="Title 1"/>
          <p:cNvSpPr>
            <a:spLocks noGrp="1"/>
          </p:cNvSpPr>
          <p:nvPr>
            <p:ph type="title"/>
          </p:nvPr>
        </p:nvSpPr>
        <p:spPr>
          <a:xfrm>
            <a:off x="5486400" y="228600"/>
            <a:ext cx="3657600" cy="2895600"/>
          </a:xfrm>
          <a:ln w="25400">
            <a:noFill/>
          </a:ln>
        </p:spPr>
        <p:txBody>
          <a:bodyPr>
            <a:normAutofit/>
          </a:bodyPr>
          <a:lstStyle/>
          <a:p>
            <a:pPr algn="l"/>
            <a:r>
              <a:rPr lang="en-US" dirty="0" smtClean="0">
                <a:ln w="12700">
                  <a:noFill/>
                </a:ln>
                <a:solidFill>
                  <a:schemeClr val="bg1"/>
                </a:solidFill>
              </a:rPr>
              <a:t>Environmental Sample Processor</a:t>
            </a:r>
            <a:endParaRPr lang="en-US" i="1" dirty="0">
              <a:ln w="12700">
                <a:noFill/>
              </a:ln>
              <a:solidFill>
                <a:schemeClr val="bg1"/>
              </a:solidFill>
            </a:endParaRPr>
          </a:p>
        </p:txBody>
      </p:sp>
      <p:sp>
        <p:nvSpPr>
          <p:cNvPr id="7" name="Title 1"/>
          <p:cNvSpPr txBox="1">
            <a:spLocks/>
          </p:cNvSpPr>
          <p:nvPr/>
        </p:nvSpPr>
        <p:spPr>
          <a:xfrm>
            <a:off x="6629400" y="3505200"/>
            <a:ext cx="2362200" cy="2819400"/>
          </a:xfrm>
          <a:prstGeom prst="rect">
            <a:avLst/>
          </a:prstGeom>
          <a:ln w="25400">
            <a:noFill/>
          </a:ln>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i="1" u="none" strike="noStrike" kern="1200" cap="none" spc="0" normalizeH="0" baseline="0" noProof="0" dirty="0" smtClean="0">
                <a:ln w="12700">
                  <a:noFill/>
                </a:ln>
                <a:solidFill>
                  <a:schemeClr val="bg1"/>
                </a:solidFill>
                <a:effectLst/>
                <a:uLnTx/>
                <a:uFillTx/>
                <a:latin typeface="+mj-lt"/>
                <a:ea typeface="+mj-ea"/>
                <a:cs typeface="+mj-cs"/>
              </a:rPr>
              <a:t>Robotic</a:t>
            </a:r>
            <a:br>
              <a:rPr kumimoji="0" lang="en-US" sz="4400" i="1" u="none" strike="noStrike" kern="1200" cap="none" spc="0" normalizeH="0" baseline="0" noProof="0" dirty="0" smtClean="0">
                <a:ln w="12700">
                  <a:noFill/>
                </a:ln>
                <a:solidFill>
                  <a:schemeClr val="bg1"/>
                </a:solidFill>
                <a:effectLst/>
                <a:uLnTx/>
                <a:uFillTx/>
                <a:latin typeface="+mj-lt"/>
                <a:ea typeface="+mj-ea"/>
                <a:cs typeface="+mj-cs"/>
              </a:rPr>
            </a:br>
            <a:r>
              <a:rPr kumimoji="0" lang="en-US" sz="4400" i="1" u="none" strike="noStrike" kern="1200" cap="none" spc="0" normalizeH="0" baseline="0" noProof="0" dirty="0" smtClean="0">
                <a:ln w="12700">
                  <a:noFill/>
                </a:ln>
                <a:solidFill>
                  <a:schemeClr val="bg1"/>
                </a:solidFill>
                <a:effectLst/>
                <a:uLnTx/>
                <a:uFillTx/>
                <a:latin typeface="+mj-lt"/>
                <a:ea typeface="+mj-ea"/>
                <a:cs typeface="+mj-cs"/>
              </a:rPr>
              <a:t>Lab</a:t>
            </a:r>
            <a:br>
              <a:rPr kumimoji="0" lang="en-US" sz="4400" i="1" u="none" strike="noStrike" kern="1200" cap="none" spc="0" normalizeH="0" baseline="0" noProof="0" dirty="0" smtClean="0">
                <a:ln w="12700">
                  <a:noFill/>
                </a:ln>
                <a:solidFill>
                  <a:schemeClr val="bg1"/>
                </a:solidFill>
                <a:effectLst/>
                <a:uLnTx/>
                <a:uFillTx/>
                <a:latin typeface="+mj-lt"/>
                <a:ea typeface="+mj-ea"/>
                <a:cs typeface="+mj-cs"/>
              </a:rPr>
            </a:br>
            <a:r>
              <a:rPr kumimoji="0" lang="en-US" sz="4400" i="1" u="none" strike="noStrike" kern="1200" cap="none" spc="0" normalizeH="0" baseline="0" noProof="0" dirty="0" smtClean="0">
                <a:ln w="12700">
                  <a:noFill/>
                </a:ln>
                <a:solidFill>
                  <a:schemeClr val="bg1"/>
                </a:solidFill>
                <a:effectLst/>
                <a:uLnTx/>
                <a:uFillTx/>
                <a:latin typeface="+mj-lt"/>
                <a:ea typeface="+mj-ea"/>
                <a:cs typeface="+mj-cs"/>
              </a:rPr>
              <a:t>in a can</a:t>
            </a:r>
            <a:endParaRPr kumimoji="0" lang="en-US" sz="4400" i="1" u="none" strike="noStrike" kern="1200" cap="none" spc="0" normalizeH="0" baseline="0" noProof="0" dirty="0">
              <a:ln w="12700">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argett\Desktop\IEEE-Oceans2013\Presentations\JdeF_frameGrabs\Untitled 01 23.jpg"/>
          <p:cNvPicPr>
            <a:picLocks noChangeAspect="1" noChangeArrowheads="1"/>
          </p:cNvPicPr>
          <p:nvPr/>
        </p:nvPicPr>
        <p:blipFill>
          <a:blip r:embed="rId3" cstate="print">
            <a:lum bright="-10000"/>
          </a:blip>
          <a:srcRect/>
          <a:stretch>
            <a:fillRect/>
          </a:stretch>
        </p:blipFill>
        <p:spPr bwMode="auto">
          <a:xfrm>
            <a:off x="-1219200" y="-16074"/>
            <a:ext cx="12220575" cy="6874074"/>
          </a:xfrm>
          <a:prstGeom prst="rect">
            <a:avLst/>
          </a:prstGeom>
          <a:noFill/>
        </p:spPr>
      </p:pic>
      <p:sp>
        <p:nvSpPr>
          <p:cNvPr id="7" name="Title 1"/>
          <p:cNvSpPr txBox="1">
            <a:spLocks/>
          </p:cNvSpPr>
          <p:nvPr/>
        </p:nvSpPr>
        <p:spPr>
          <a:xfrm>
            <a:off x="2895600" y="0"/>
            <a:ext cx="6248400" cy="1524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noProof="0" dirty="0" smtClean="0">
                <a:ln w="12700">
                  <a:noFill/>
                </a:ln>
                <a:solidFill>
                  <a:schemeClr val="bg1"/>
                </a:solidFill>
                <a:latin typeface="+mj-lt"/>
                <a:ea typeface="+mj-ea"/>
                <a:cs typeface="+mj-cs"/>
              </a:rPr>
              <a:t>Results</a:t>
            </a:r>
            <a:endParaRPr kumimoji="0" lang="en-US" sz="4400" i="0" u="none" strike="noStrike" kern="1200" cap="none" spc="0" normalizeH="0" baseline="0" noProof="0" dirty="0">
              <a:ln w="12700">
                <a:noFill/>
              </a:ln>
              <a:solidFill>
                <a:schemeClr val="bg1"/>
              </a:solidFill>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pargett\Desktop\IEEE-Oceans2013\Presentations\JdeF_frameGrabs\Untitled 01 23.jpg"/>
          <p:cNvPicPr>
            <a:picLocks noChangeAspect="1" noChangeArrowheads="1"/>
          </p:cNvPicPr>
          <p:nvPr/>
        </p:nvPicPr>
        <p:blipFill>
          <a:blip r:embed="rId3" cstate="print">
            <a:lum bright="-25000" contrast="-25000"/>
          </a:blip>
          <a:srcRect/>
          <a:stretch>
            <a:fillRect/>
          </a:stretch>
        </p:blipFill>
        <p:spPr bwMode="auto">
          <a:xfrm>
            <a:off x="-1219200" y="-16074"/>
            <a:ext cx="12220575" cy="6874074"/>
          </a:xfrm>
          <a:prstGeom prst="rect">
            <a:avLst/>
          </a:prstGeom>
          <a:noFill/>
        </p:spPr>
      </p:pic>
      <p:pic>
        <p:nvPicPr>
          <p:cNvPr id="8" name="Picture 7" descr="JdF_TSplot_ArrayV4_DougPaper.jpg"/>
          <p:cNvPicPr>
            <a:picLocks noChangeAspect="1"/>
          </p:cNvPicPr>
          <p:nvPr/>
        </p:nvPicPr>
        <p:blipFill rotWithShape="1">
          <a:blip r:embed="rId4" cstate="print">
            <a:extLst>
              <a:ext uri="{28A0092B-C50C-407E-A947-70E740481C1C}">
                <a14:useLocalDpi xmlns:a14="http://schemas.microsoft.com/office/drawing/2010/main" xmlns="" val="0"/>
              </a:ext>
            </a:extLst>
          </a:blip>
          <a:srcRect r="6822" b="5689"/>
          <a:stretch/>
        </p:blipFill>
        <p:spPr>
          <a:xfrm>
            <a:off x="685800" y="2133600"/>
            <a:ext cx="1365524" cy="3086845"/>
          </a:xfrm>
          <a:prstGeom prst="rect">
            <a:avLst/>
          </a:prstGeom>
        </p:spPr>
      </p:pic>
      <p:cxnSp>
        <p:nvCxnSpPr>
          <p:cNvPr id="5" name="Straight Connector 4"/>
          <p:cNvCxnSpPr/>
          <p:nvPr/>
        </p:nvCxnSpPr>
        <p:spPr>
          <a:xfrm>
            <a:off x="2057400" y="762000"/>
            <a:ext cx="11238" cy="5607770"/>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JdF_TSplot_ArrayV4_DougPaper.jpg"/>
          <p:cNvPicPr>
            <a:picLocks noChangeAspect="1"/>
          </p:cNvPicPr>
          <p:nvPr/>
        </p:nvPicPr>
        <p:blipFill rotWithShape="1">
          <a:blip r:embed="rId4" cstate="print">
            <a:extLst>
              <a:ext uri="{28A0092B-C50C-407E-A947-70E740481C1C}">
                <a14:useLocalDpi xmlns:a14="http://schemas.microsoft.com/office/drawing/2010/main" xmlns="" val="0"/>
              </a:ext>
            </a:extLst>
          </a:blip>
          <a:srcRect r="6563" b="61093"/>
          <a:stretch/>
        </p:blipFill>
        <p:spPr>
          <a:xfrm>
            <a:off x="2895600" y="1447800"/>
            <a:ext cx="5319917" cy="4947474"/>
          </a:xfrm>
          <a:prstGeom prst="rect">
            <a:avLst/>
          </a:prstGeom>
        </p:spPr>
      </p:pic>
      <p:sp>
        <p:nvSpPr>
          <p:cNvPr id="6" name="Isosceles Triangle 5"/>
          <p:cNvSpPr/>
          <p:nvPr/>
        </p:nvSpPr>
        <p:spPr>
          <a:xfrm rot="16200000">
            <a:off x="38100" y="3467102"/>
            <a:ext cx="4876800" cy="838199"/>
          </a:xfrm>
          <a:prstGeom prst="triangle">
            <a:avLst>
              <a:gd name="adj" fmla="val 70949"/>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2895600" y="0"/>
            <a:ext cx="6248400" cy="1524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noProof="0" dirty="0" smtClean="0">
                <a:ln w="12700">
                  <a:noFill/>
                </a:ln>
                <a:solidFill>
                  <a:schemeClr val="bg1"/>
                </a:solidFill>
                <a:latin typeface="+mj-lt"/>
                <a:ea typeface="+mj-ea"/>
                <a:cs typeface="+mj-cs"/>
              </a:rPr>
              <a:t>Different Sources</a:t>
            </a:r>
            <a:endParaRPr kumimoji="0" lang="en-US" sz="4400" i="0" u="none" strike="noStrike" kern="1200" cap="none" spc="0" normalizeH="0" baseline="0" noProof="0" dirty="0">
              <a:ln w="12700">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xmlns="" val="3964387044"/>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pargett\Desktop\IEEE-Oceans2013\Presentations\JdeF_frameGrabs\Untitled 01 23.jpg"/>
          <p:cNvPicPr>
            <a:picLocks noChangeAspect="1" noChangeArrowheads="1"/>
          </p:cNvPicPr>
          <p:nvPr/>
        </p:nvPicPr>
        <p:blipFill>
          <a:blip r:embed="rId3" cstate="print">
            <a:lum bright="-25000" contrast="-25000"/>
          </a:blip>
          <a:srcRect/>
          <a:stretch>
            <a:fillRect/>
          </a:stretch>
        </p:blipFill>
        <p:spPr bwMode="auto">
          <a:xfrm>
            <a:off x="-1219200" y="-16074"/>
            <a:ext cx="12220575" cy="6874074"/>
          </a:xfrm>
          <a:prstGeom prst="rect">
            <a:avLst/>
          </a:prstGeom>
          <a:noFill/>
        </p:spPr>
      </p:pic>
      <p:pic>
        <p:nvPicPr>
          <p:cNvPr id="9" name="Picture 8" descr="JdF_TSplot_ArrayV4_DougPaper.jpg"/>
          <p:cNvPicPr>
            <a:picLocks noChangeAspect="1"/>
          </p:cNvPicPr>
          <p:nvPr/>
        </p:nvPicPr>
        <p:blipFill rotWithShape="1">
          <a:blip r:embed="rId4" cstate="print">
            <a:extLst>
              <a:ext uri="{28A0092B-C50C-407E-A947-70E740481C1C}">
                <a14:useLocalDpi xmlns:a14="http://schemas.microsoft.com/office/drawing/2010/main" xmlns="" val="0"/>
              </a:ext>
            </a:extLst>
          </a:blip>
          <a:srcRect t="38732" r="6367" b="28591"/>
          <a:stretch/>
        </p:blipFill>
        <p:spPr>
          <a:xfrm>
            <a:off x="2895600" y="1447800"/>
            <a:ext cx="5331058" cy="4155182"/>
          </a:xfrm>
          <a:prstGeom prst="rect">
            <a:avLst/>
          </a:prstGeom>
        </p:spPr>
      </p:pic>
      <p:sp>
        <p:nvSpPr>
          <p:cNvPr id="11" name="Isosceles Triangle 10"/>
          <p:cNvSpPr/>
          <p:nvPr/>
        </p:nvSpPr>
        <p:spPr>
          <a:xfrm rot="16200000">
            <a:off x="457199" y="3124201"/>
            <a:ext cx="4038600" cy="838198"/>
          </a:xfrm>
          <a:prstGeom prst="triangle">
            <a:avLst>
              <a:gd name="adj" fmla="val 42447"/>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JdF_TSplot_ArrayV4_DougPaper.jpg"/>
          <p:cNvPicPr>
            <a:picLocks noChangeAspect="1"/>
          </p:cNvPicPr>
          <p:nvPr/>
        </p:nvPicPr>
        <p:blipFill rotWithShape="1">
          <a:blip r:embed="rId4" cstate="print">
            <a:extLst>
              <a:ext uri="{28A0092B-C50C-407E-A947-70E740481C1C}">
                <a14:useLocalDpi xmlns:a14="http://schemas.microsoft.com/office/drawing/2010/main" xmlns="" val="0"/>
              </a:ext>
            </a:extLst>
          </a:blip>
          <a:srcRect r="6822" b="5689"/>
          <a:stretch/>
        </p:blipFill>
        <p:spPr>
          <a:xfrm>
            <a:off x="685800" y="2133600"/>
            <a:ext cx="1365524" cy="3086845"/>
          </a:xfrm>
          <a:prstGeom prst="rect">
            <a:avLst/>
          </a:prstGeom>
        </p:spPr>
      </p:pic>
      <p:cxnSp>
        <p:nvCxnSpPr>
          <p:cNvPr id="13" name="Straight Connector 12"/>
          <p:cNvCxnSpPr/>
          <p:nvPr/>
        </p:nvCxnSpPr>
        <p:spPr>
          <a:xfrm>
            <a:off x="2057400" y="762000"/>
            <a:ext cx="11238" cy="5607770"/>
          </a:xfrm>
          <a:prstGeom prst="line">
            <a:avLst/>
          </a:prstGeom>
        </p:spPr>
        <p:style>
          <a:lnRef idx="2">
            <a:schemeClr val="accent1"/>
          </a:lnRef>
          <a:fillRef idx="0">
            <a:schemeClr val="accent1"/>
          </a:fillRef>
          <a:effectRef idx="1">
            <a:schemeClr val="accent1"/>
          </a:effectRef>
          <a:fontRef idx="minor">
            <a:schemeClr val="tx1"/>
          </a:fontRef>
        </p:style>
      </p:cxnSp>
      <p:sp>
        <p:nvSpPr>
          <p:cNvPr id="16" name="Title 1"/>
          <p:cNvSpPr txBox="1">
            <a:spLocks/>
          </p:cNvSpPr>
          <p:nvPr/>
        </p:nvSpPr>
        <p:spPr>
          <a:xfrm>
            <a:off x="2895600" y="0"/>
            <a:ext cx="6248400" cy="1524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noProof="0" dirty="0" smtClean="0">
                <a:ln w="12700">
                  <a:noFill/>
                </a:ln>
                <a:solidFill>
                  <a:schemeClr val="bg1"/>
                </a:solidFill>
                <a:latin typeface="+mj-lt"/>
                <a:ea typeface="+mj-ea"/>
                <a:cs typeface="+mj-cs"/>
              </a:rPr>
              <a:t>Different Abundance</a:t>
            </a:r>
            <a:endParaRPr kumimoji="0" lang="en-US" sz="4400" i="0" u="none" strike="noStrike" kern="1200" cap="none" spc="0" normalizeH="0" baseline="0" noProof="0" dirty="0">
              <a:ln w="12700">
                <a:noFill/>
              </a:ln>
              <a:solidFill>
                <a:schemeClr val="bg1"/>
              </a:solidFill>
              <a:effectLst/>
              <a:uLnTx/>
              <a:uFillTx/>
              <a:latin typeface="+mj-lt"/>
              <a:ea typeface="+mj-ea"/>
              <a:cs typeface="+mj-cs"/>
            </a:endParaRPr>
          </a:p>
        </p:txBody>
      </p:sp>
    </p:spTree>
    <p:extLst>
      <p:ext uri="{BB962C8B-B14F-4D97-AF65-F5344CB8AC3E}">
        <p14:creationId xmlns:p14="http://schemas.microsoft.com/office/powerpoint/2010/main" xmlns="" val="206189420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C:\Users\pargett\Desktop\IEEE-Oceans2013\Presentations\JdeF_frameGrabs\Untitled 01 23.jpg"/>
          <p:cNvPicPr>
            <a:picLocks noChangeAspect="1" noChangeArrowheads="1"/>
          </p:cNvPicPr>
          <p:nvPr/>
        </p:nvPicPr>
        <p:blipFill>
          <a:blip r:embed="rId3" cstate="print">
            <a:lum bright="-25000" contrast="-25000"/>
          </a:blip>
          <a:srcRect/>
          <a:stretch>
            <a:fillRect/>
          </a:stretch>
        </p:blipFill>
        <p:spPr bwMode="auto">
          <a:xfrm>
            <a:off x="-1219200" y="-16074"/>
            <a:ext cx="12220575" cy="6874074"/>
          </a:xfrm>
          <a:prstGeom prst="rect">
            <a:avLst/>
          </a:prstGeom>
          <a:noFill/>
        </p:spPr>
      </p:pic>
      <p:sp>
        <p:nvSpPr>
          <p:cNvPr id="10" name="Isosceles Triangle 9"/>
          <p:cNvSpPr/>
          <p:nvPr/>
        </p:nvSpPr>
        <p:spPr>
          <a:xfrm rot="16200000">
            <a:off x="1066798" y="3200402"/>
            <a:ext cx="2819402" cy="838198"/>
          </a:xfrm>
          <a:prstGeom prst="triangle">
            <a:avLst>
              <a:gd name="adj" fmla="val 11675"/>
            </a:avLst>
          </a:prstGeom>
          <a:noFill/>
          <a:ln w="254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JdF_TSplot_ArrayV4_DougPaper.jpg"/>
          <p:cNvPicPr>
            <a:picLocks noChangeAspect="1"/>
          </p:cNvPicPr>
          <p:nvPr/>
        </p:nvPicPr>
        <p:blipFill rotWithShape="1">
          <a:blip r:embed="rId4" cstate="print">
            <a:extLst>
              <a:ext uri="{28A0092B-C50C-407E-A947-70E740481C1C}">
                <a14:useLocalDpi xmlns:a14="http://schemas.microsoft.com/office/drawing/2010/main" xmlns="" val="0"/>
              </a:ext>
            </a:extLst>
          </a:blip>
          <a:srcRect r="6822" b="5689"/>
          <a:stretch/>
        </p:blipFill>
        <p:spPr>
          <a:xfrm>
            <a:off x="685800" y="2133600"/>
            <a:ext cx="1365524" cy="3086845"/>
          </a:xfrm>
          <a:prstGeom prst="rect">
            <a:avLst/>
          </a:prstGeom>
        </p:spPr>
      </p:pic>
      <p:cxnSp>
        <p:nvCxnSpPr>
          <p:cNvPr id="12" name="Straight Connector 11"/>
          <p:cNvCxnSpPr/>
          <p:nvPr/>
        </p:nvCxnSpPr>
        <p:spPr>
          <a:xfrm>
            <a:off x="2057400" y="762000"/>
            <a:ext cx="11238" cy="5607770"/>
          </a:xfrm>
          <a:prstGeom prst="line">
            <a:avLst/>
          </a:prstGeom>
        </p:spPr>
        <p:style>
          <a:lnRef idx="2">
            <a:schemeClr val="accent1"/>
          </a:lnRef>
          <a:fillRef idx="0">
            <a:schemeClr val="accent1"/>
          </a:fillRef>
          <a:effectRef idx="1">
            <a:schemeClr val="accent1"/>
          </a:effectRef>
          <a:fontRef idx="minor">
            <a:schemeClr val="tx1"/>
          </a:fontRef>
        </p:style>
      </p:cxnSp>
      <p:sp>
        <p:nvSpPr>
          <p:cNvPr id="15" name="Title 1"/>
          <p:cNvSpPr txBox="1">
            <a:spLocks/>
          </p:cNvSpPr>
          <p:nvPr/>
        </p:nvSpPr>
        <p:spPr>
          <a:xfrm>
            <a:off x="2895600" y="0"/>
            <a:ext cx="6248400" cy="1524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noProof="0" dirty="0" smtClean="0">
                <a:ln w="12700">
                  <a:noFill/>
                </a:ln>
                <a:solidFill>
                  <a:schemeClr val="bg1"/>
                </a:solidFill>
                <a:latin typeface="+mj-lt"/>
                <a:ea typeface="+mj-ea"/>
                <a:cs typeface="+mj-cs"/>
              </a:rPr>
              <a:t>Different Populations</a:t>
            </a:r>
            <a:endParaRPr kumimoji="0" lang="en-US" sz="4400" i="0" u="none" strike="noStrike" kern="1200" cap="none" spc="0" normalizeH="0" baseline="0" noProof="0" dirty="0">
              <a:ln w="12700">
                <a:noFill/>
              </a:ln>
              <a:solidFill>
                <a:schemeClr val="bg1"/>
              </a:solidFill>
              <a:effectLst/>
              <a:uLnTx/>
              <a:uFillTx/>
              <a:latin typeface="+mj-lt"/>
              <a:ea typeface="+mj-ea"/>
              <a:cs typeface="+mj-cs"/>
            </a:endParaRPr>
          </a:p>
        </p:txBody>
      </p:sp>
      <p:pic>
        <p:nvPicPr>
          <p:cNvPr id="1026" name="Picture 2" descr="C:\Users\pargett\Desktop\IEEE-Oceans2013\Presentations\DeepESP\Picture1.jpg"/>
          <p:cNvPicPr>
            <a:picLocks noChangeAspect="1" noChangeArrowheads="1"/>
          </p:cNvPicPr>
          <p:nvPr/>
        </p:nvPicPr>
        <p:blipFill>
          <a:blip r:embed="rId5" cstate="print"/>
          <a:srcRect/>
          <a:stretch>
            <a:fillRect/>
          </a:stretch>
        </p:blipFill>
        <p:spPr bwMode="auto">
          <a:xfrm>
            <a:off x="2895600" y="2133600"/>
            <a:ext cx="5346700" cy="2932112"/>
          </a:xfrm>
          <a:prstGeom prst="rect">
            <a:avLst/>
          </a:prstGeom>
          <a:noFill/>
        </p:spPr>
      </p:pic>
    </p:spTree>
    <p:extLst>
      <p:ext uri="{BB962C8B-B14F-4D97-AF65-F5344CB8AC3E}">
        <p14:creationId xmlns:p14="http://schemas.microsoft.com/office/powerpoint/2010/main" xmlns="" val="225074989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Title 1"/>
          <p:cNvSpPr>
            <a:spLocks noGrp="1"/>
          </p:cNvSpPr>
          <p:nvPr>
            <p:ph type="title"/>
          </p:nvPr>
        </p:nvSpPr>
        <p:spPr>
          <a:xfrm>
            <a:off x="457200" y="274638"/>
            <a:ext cx="8229600" cy="1143000"/>
          </a:xfrm>
        </p:spPr>
        <p:txBody>
          <a:bodyPr/>
          <a:lstStyle/>
          <a:p>
            <a:r>
              <a:rPr lang="en-US" dirty="0" smtClean="0"/>
              <a:t>Summary</a:t>
            </a:r>
            <a:endParaRPr lang="en-US" dirty="0"/>
          </a:p>
        </p:txBody>
      </p:sp>
      <p:pic>
        <p:nvPicPr>
          <p:cNvPr id="5" name="Picture 2" descr="C:\Users\pargett\Desktop\IEEE-Oceans2013\Presentations\DeepESP\IMG_3044.JPG"/>
          <p:cNvPicPr>
            <a:picLocks noChangeAspect="1" noChangeArrowheads="1"/>
          </p:cNvPicPr>
          <p:nvPr/>
        </p:nvPicPr>
        <p:blipFill>
          <a:blip r:embed="rId4" cstate="print">
            <a:lum bright="14000" contrast="12000"/>
          </a:blip>
          <a:stretch>
            <a:fillRect/>
          </a:stretch>
        </p:blipFill>
        <p:spPr bwMode="auto">
          <a:xfrm>
            <a:off x="5486400" y="2895600"/>
            <a:ext cx="2743200" cy="3657600"/>
          </a:xfrm>
          <a:prstGeom prst="rect">
            <a:avLst/>
          </a:prstGeom>
          <a:noFill/>
          <a:ln>
            <a:noFill/>
          </a:ln>
        </p:spPr>
      </p:pic>
      <p:graphicFrame>
        <p:nvGraphicFramePr>
          <p:cNvPr id="25602" name="Object 2"/>
          <p:cNvGraphicFramePr>
            <a:graphicFrameLocks noChangeAspect="1"/>
          </p:cNvGraphicFramePr>
          <p:nvPr/>
        </p:nvGraphicFramePr>
        <p:xfrm>
          <a:off x="609600" y="2971800"/>
          <a:ext cx="3062572" cy="3048000"/>
        </p:xfrm>
        <a:graphic>
          <a:graphicData uri="http://schemas.openxmlformats.org/presentationml/2006/ole">
            <p:oleObj spid="_x0000_s25602" name="Acrobat Document" r:id="rId5" imgW="5829261" imgH="7543646" progId="AcroExch.Document.7">
              <p:embed/>
            </p:oleObj>
          </a:graphicData>
        </a:graphic>
      </p:graphicFrame>
      <p:sp>
        <p:nvSpPr>
          <p:cNvPr id="8" name="TextBox 7"/>
          <p:cNvSpPr txBox="1"/>
          <p:nvPr/>
        </p:nvSpPr>
        <p:spPr>
          <a:xfrm>
            <a:off x="304800" y="1295400"/>
            <a:ext cx="8534400" cy="1384995"/>
          </a:xfrm>
          <a:prstGeom prst="rect">
            <a:avLst/>
          </a:prstGeom>
          <a:noFill/>
        </p:spPr>
        <p:txBody>
          <a:bodyPr wrap="square" rtlCol="0">
            <a:spAutoFit/>
          </a:bodyPr>
          <a:lstStyle/>
          <a:p>
            <a:pPr algn="just"/>
            <a:r>
              <a:rPr lang="en-US" sz="2800" dirty="0" smtClean="0"/>
              <a:t>We have developed a deep water instrument to do </a:t>
            </a:r>
            <a:r>
              <a:rPr lang="en-US" sz="2800" i="1" dirty="0" smtClean="0"/>
              <a:t>in situ </a:t>
            </a:r>
            <a:r>
              <a:rPr lang="en-US" sz="2800" dirty="0" smtClean="0"/>
              <a:t>microbial detection and quantification, from multiple sources, and minimized the ROV support required . </a:t>
            </a:r>
            <a:endParaRPr lang="en-US" sz="2800" dirty="0"/>
          </a:p>
        </p:txBody>
      </p:sp>
      <p:sp>
        <p:nvSpPr>
          <p:cNvPr id="9" name="Right Arrow 8"/>
          <p:cNvSpPr/>
          <p:nvPr/>
        </p:nvSpPr>
        <p:spPr>
          <a:xfrm>
            <a:off x="3962400" y="3810000"/>
            <a:ext cx="1219200" cy="1371600"/>
          </a:xfrm>
          <a:prstGeom prst="rightArrow">
            <a:avLst/>
          </a:prstGeom>
          <a:noFill/>
          <a:ln w="50800" cmpd="sng">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7"/>
          <p:cNvSpPr txBox="1">
            <a:spLocks noChangeArrowheads="1"/>
          </p:cNvSpPr>
          <p:nvPr/>
        </p:nvSpPr>
        <p:spPr>
          <a:xfrm>
            <a:off x="2667000" y="4876800"/>
            <a:ext cx="4038600" cy="1981200"/>
          </a:xfrm>
          <a:prstGeom prst="rect">
            <a:avLst/>
          </a:prstGeom>
          <a:noFill/>
          <a:ln/>
        </p:spPr>
        <p:txBody>
          <a:bodyPr vert="horz" lIns="91440" tIns="45720" rIns="91440" bIns="45720" rtlCol="0" anchor="ctr">
            <a:normAutofit fontScale="47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smtClean="0"/>
              <a:t>Design and Fabrication of a 1m Titanium Sphere for 4000m Ocean Depth</a:t>
            </a:r>
          </a:p>
          <a:p>
            <a:pPr algn="l"/>
            <a:endParaRPr lang="en-US" b="1" i="1" dirty="0" smtClean="0"/>
          </a:p>
          <a:p>
            <a:pPr algn="l"/>
            <a:r>
              <a:rPr lang="en-US" dirty="0" smtClean="0"/>
              <a:t>Thurs, 9/26</a:t>
            </a:r>
          </a:p>
          <a:p>
            <a:pPr algn="l"/>
            <a:r>
              <a:rPr lang="en-US" dirty="0" smtClean="0"/>
              <a:t>11:10 am</a:t>
            </a:r>
          </a:p>
          <a:p>
            <a:pPr algn="l"/>
            <a:r>
              <a:rPr lang="en-US" dirty="0" smtClean="0"/>
              <a:t>Royal Palm Salon 5</a:t>
            </a:r>
          </a:p>
        </p:txBody>
      </p:sp>
      <p:pic>
        <p:nvPicPr>
          <p:cNvPr id="1026" name="Picture 2" descr="C:\Users\pargett\Desktop\IEEE-Oceans2013\Presentations\Lightning\PictureSPh.jpg"/>
          <p:cNvPicPr>
            <a:picLocks noChangeAspect="1" noChangeArrowheads="1"/>
          </p:cNvPicPr>
          <p:nvPr/>
        </p:nvPicPr>
        <p:blipFill>
          <a:blip r:embed="rId3" cstate="print"/>
          <a:srcRect/>
          <a:stretch>
            <a:fillRect/>
          </a:stretch>
        </p:blipFill>
        <p:spPr bwMode="auto">
          <a:xfrm>
            <a:off x="5029200" y="5562600"/>
            <a:ext cx="1343753" cy="1219200"/>
          </a:xfrm>
          <a:prstGeom prst="rect">
            <a:avLst/>
          </a:prstGeom>
          <a:noFill/>
        </p:spPr>
      </p:pic>
      <p:pic>
        <p:nvPicPr>
          <p:cNvPr id="28" name="Picture 9"/>
          <p:cNvPicPr>
            <a:picLocks noChangeAspect="1" noChangeArrowheads="1"/>
          </p:cNvPicPr>
          <p:nvPr/>
        </p:nvPicPr>
        <p:blipFill>
          <a:blip r:embed="rId4" cstate="print">
            <a:extLst>
              <a:ext uri="{28A0092B-C50C-407E-A947-70E740481C1C}">
                <a14:useLocalDpi xmlns="" xmlns:a14="http://schemas.microsoft.com/office/drawing/2010/main"/>
              </a:ext>
            </a:extLst>
          </a:blip>
          <a:srcRect/>
          <a:stretch>
            <a:fillRect/>
          </a:stretch>
        </p:blipFill>
        <p:spPr bwMode="auto">
          <a:xfrm>
            <a:off x="1219200" y="1828800"/>
            <a:ext cx="6715125" cy="24197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pic>
      <p:pic>
        <p:nvPicPr>
          <p:cNvPr id="27" name="Picture 10"/>
          <p:cNvPicPr>
            <a:picLocks noChangeArrowheads="1"/>
          </p:cNvPicPr>
          <p:nvPr/>
        </p:nvPicPr>
        <p:blipFill>
          <a:blip r:embed="rId5" cstate="print">
            <a:extLst>
              <a:ext uri="{28A0092B-C50C-407E-A947-70E740481C1C}">
                <a14:useLocalDpi xmlns="" xmlns:a14="http://schemas.microsoft.com/office/drawing/2010/main"/>
              </a:ext>
            </a:extLst>
          </a:blip>
          <a:srcRect/>
          <a:stretch>
            <a:fillRect/>
          </a:stretch>
        </p:blipFill>
        <p:spPr bwMode="auto">
          <a:xfrm>
            <a:off x="1066800" y="1752600"/>
            <a:ext cx="7010400"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pic>
      <p:pic>
        <p:nvPicPr>
          <p:cNvPr id="26626" name="Picture 4"/>
          <p:cNvPicPr>
            <a:picLocks noChangeAspect="1" noChangeArrowheads="1"/>
          </p:cNvPicPr>
          <p:nvPr/>
        </p:nvPicPr>
        <p:blipFill>
          <a:blip r:embed="rId6" cstate="print">
            <a:extLst>
              <a:ext uri="{28A0092B-C50C-407E-A947-70E740481C1C}">
                <a14:useLocalDpi xmlns="" xmlns:a14="http://schemas.microsoft.com/office/drawing/2010/main"/>
              </a:ext>
            </a:extLst>
          </a:blip>
          <a:srcRect/>
          <a:stretch>
            <a:fillRect/>
          </a:stretch>
        </p:blipFill>
        <p:spPr bwMode="auto">
          <a:xfrm>
            <a:off x="7620000" y="609601"/>
            <a:ext cx="984484"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pic>
      <p:pic>
        <p:nvPicPr>
          <p:cNvPr id="26628" name="Picture 6"/>
          <p:cNvPicPr>
            <a:picLocks noChangeAspect="1" noChangeArrowheads="1"/>
          </p:cNvPicPr>
          <p:nvPr/>
        </p:nvPicPr>
        <p:blipFill>
          <a:blip r:embed="rId7" cstate="print">
            <a:extLst>
              <a:ext uri="{28A0092B-C50C-407E-A947-70E740481C1C}">
                <a14:useLocalDpi xmlns="" xmlns:a14="http://schemas.microsoft.com/office/drawing/2010/main"/>
              </a:ext>
            </a:extLst>
          </a:blip>
          <a:srcRect l="7870"/>
          <a:stretch>
            <a:fillRect/>
          </a:stretch>
        </p:blipFill>
        <p:spPr bwMode="auto">
          <a:xfrm>
            <a:off x="6553200" y="914400"/>
            <a:ext cx="762415" cy="7644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pic>
      <p:pic>
        <p:nvPicPr>
          <p:cNvPr id="2" name="Picture 1" descr="NASA logo.pdf"/>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5334000" y="916378"/>
            <a:ext cx="914400" cy="760021"/>
          </a:xfrm>
          <a:prstGeom prst="rect">
            <a:avLst/>
          </a:prstGeom>
        </p:spPr>
      </p:pic>
      <p:pic>
        <p:nvPicPr>
          <p:cNvPr id="3" name="Picture 2"/>
          <p:cNvPicPr>
            <a:picLocks noChangeAspect="1"/>
          </p:cNvPicPr>
          <p:nvPr/>
        </p:nvPicPr>
        <p:blipFill>
          <a:blip r:embed="rId9" cstate="print"/>
          <a:stretch>
            <a:fillRect/>
          </a:stretch>
        </p:blipFill>
        <p:spPr>
          <a:xfrm>
            <a:off x="5410200" y="228600"/>
            <a:ext cx="1905000" cy="558494"/>
          </a:xfrm>
          <a:prstGeom prst="rect">
            <a:avLst/>
          </a:prstGeom>
        </p:spPr>
      </p:pic>
      <p:sp>
        <p:nvSpPr>
          <p:cNvPr id="14" name="Rectangle 7"/>
          <p:cNvSpPr txBox="1">
            <a:spLocks noChangeArrowheads="1"/>
          </p:cNvSpPr>
          <p:nvPr/>
        </p:nvSpPr>
        <p:spPr>
          <a:xfrm>
            <a:off x="457200" y="457200"/>
            <a:ext cx="2971800" cy="990600"/>
          </a:xfrm>
          <a:prstGeom prst="rect">
            <a:avLst/>
          </a:prstGeom>
          <a:no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dirty="0" smtClean="0"/>
              <a:t>Thank You</a:t>
            </a:r>
            <a:endParaRPr lang="en-US" dirty="0"/>
          </a:p>
        </p:txBody>
      </p:sp>
      <p:cxnSp>
        <p:nvCxnSpPr>
          <p:cNvPr id="15" name="Straight Connector 14"/>
          <p:cNvCxnSpPr/>
          <p:nvPr/>
        </p:nvCxnSpPr>
        <p:spPr>
          <a:xfrm>
            <a:off x="381000" y="1752600"/>
            <a:ext cx="83820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pic>
        <p:nvPicPr>
          <p:cNvPr id="5122" name="Picture 2" descr="C:\Users\pargett\Desktop\IEEE-Oceans2013\Presentations\logo_blue_high.tif"/>
          <p:cNvPicPr>
            <a:picLocks noChangeAspect="1" noChangeArrowheads="1"/>
          </p:cNvPicPr>
          <p:nvPr/>
        </p:nvPicPr>
        <p:blipFill>
          <a:blip r:embed="rId10" cstate="print"/>
          <a:srcRect/>
          <a:stretch>
            <a:fillRect/>
          </a:stretch>
        </p:blipFill>
        <p:spPr bwMode="auto">
          <a:xfrm>
            <a:off x="3352800" y="381000"/>
            <a:ext cx="1905000" cy="1177301"/>
          </a:xfrm>
          <a:prstGeom prst="rect">
            <a:avLst/>
          </a:prstGeom>
          <a:noFill/>
        </p:spPr>
      </p:pic>
      <p:cxnSp>
        <p:nvCxnSpPr>
          <p:cNvPr id="16" name="Straight Connector 15"/>
          <p:cNvCxnSpPr/>
          <p:nvPr/>
        </p:nvCxnSpPr>
        <p:spPr>
          <a:xfrm>
            <a:off x="381000" y="4343400"/>
            <a:ext cx="8382000"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38" name="Rectangle 7"/>
          <p:cNvSpPr txBox="1">
            <a:spLocks noChangeArrowheads="1"/>
          </p:cNvSpPr>
          <p:nvPr/>
        </p:nvSpPr>
        <p:spPr>
          <a:xfrm>
            <a:off x="1524000" y="4419600"/>
            <a:ext cx="6096000" cy="457200"/>
          </a:xfrm>
          <a:prstGeom prst="rect">
            <a:avLst/>
          </a:prstGeom>
          <a:noFill/>
          <a:ln/>
        </p:spPr>
        <p:txBody>
          <a:bodyPr vert="horz" lIns="91440" tIns="45720" rIns="91440" bIns="45720" rtlCol="0" anchor="ctr">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Related Talk at IEEE Oceans 2013</a:t>
            </a:r>
            <a:endParaRPr lang="en-US" dirty="0"/>
          </a:p>
        </p:txBody>
      </p:sp>
    </p:spTree>
    <p:extLst>
      <p:ext uri="{BB962C8B-B14F-4D97-AF65-F5344CB8AC3E}">
        <p14:creationId xmlns="" xmlns:p14="http://schemas.microsoft.com/office/powerpoint/2010/main" val="1936931644"/>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7" name="Rectangle 7"/>
          <p:cNvSpPr>
            <a:spLocks noGrp="1" noChangeArrowheads="1"/>
          </p:cNvSpPr>
          <p:nvPr>
            <p:ph type="title"/>
          </p:nvPr>
        </p:nvSpPr>
        <p:spPr>
          <a:xfrm>
            <a:off x="457200" y="-31673"/>
            <a:ext cx="8229600" cy="1143000"/>
          </a:xfrm>
          <a:noFill/>
          <a:ln/>
        </p:spPr>
        <p:txBody>
          <a:bodyPr>
            <a:normAutofit/>
          </a:bodyPr>
          <a:lstStyle/>
          <a:p>
            <a:r>
              <a:rPr lang="en-US" dirty="0" smtClean="0"/>
              <a:t>Deployment Platforms</a:t>
            </a:r>
            <a:endParaRPr lang="en-US" dirty="0"/>
          </a:p>
        </p:txBody>
      </p:sp>
      <p:grpSp>
        <p:nvGrpSpPr>
          <p:cNvPr id="2" name="Group 23"/>
          <p:cNvGrpSpPr/>
          <p:nvPr/>
        </p:nvGrpSpPr>
        <p:grpSpPr>
          <a:xfrm>
            <a:off x="609600" y="1295400"/>
            <a:ext cx="3853778" cy="5458509"/>
            <a:chOff x="5099094" y="1182843"/>
            <a:chExt cx="3853778" cy="5458509"/>
          </a:xfrm>
        </p:grpSpPr>
        <p:pic>
          <p:nvPicPr>
            <p:cNvPr id="9" name="Picture 8" descr="ESP Surface configuration.pdf"/>
            <p:cNvPicPr>
              <a:picLocks noChangeAspect="1"/>
            </p:cNvPicPr>
            <p:nvPr/>
          </p:nvPicPr>
          <p:blipFill rotWithShape="1">
            <a:blip r:embed="rId4" cstate="print">
              <a:extLst>
                <a:ext uri="{28A0092B-C50C-407E-A947-70E740481C1C}">
                  <a14:useLocalDpi xmlns:a14="http://schemas.microsoft.com/office/drawing/2010/main" xmlns="" val="0"/>
                </a:ext>
              </a:extLst>
            </a:blip>
            <a:srcRect l="8029" r="56387"/>
            <a:stretch/>
          </p:blipFill>
          <p:spPr>
            <a:xfrm>
              <a:off x="6484470" y="1182843"/>
              <a:ext cx="1456766" cy="5458509"/>
            </a:xfrm>
            <a:prstGeom prst="rect">
              <a:avLst/>
            </a:prstGeom>
          </p:spPr>
        </p:pic>
        <p:sp>
          <p:nvSpPr>
            <p:cNvPr id="16" name="Freeform 15"/>
            <p:cNvSpPr/>
            <p:nvPr/>
          </p:nvSpPr>
          <p:spPr>
            <a:xfrm>
              <a:off x="7862687" y="1855035"/>
              <a:ext cx="1090185" cy="58199"/>
            </a:xfrm>
            <a:custGeom>
              <a:avLst/>
              <a:gdLst>
                <a:gd name="connsiteX0" fmla="*/ 0 w 1090185"/>
                <a:gd name="connsiteY0" fmla="*/ 9599 h 58199"/>
                <a:gd name="connsiteX1" fmla="*/ 199777 w 1090185"/>
                <a:gd name="connsiteY1" fmla="*/ 42896 h 58199"/>
                <a:gd name="connsiteX2" fmla="*/ 475661 w 1090185"/>
                <a:gd name="connsiteY2" fmla="*/ 38139 h 58199"/>
                <a:gd name="connsiteX3" fmla="*/ 718249 w 1090185"/>
                <a:gd name="connsiteY3" fmla="*/ 86 h 58199"/>
                <a:gd name="connsiteX4" fmla="*/ 965593 w 1090185"/>
                <a:gd name="connsiteY4" fmla="*/ 28626 h 58199"/>
                <a:gd name="connsiteX5" fmla="*/ 1074995 w 1090185"/>
                <a:gd name="connsiteY5" fmla="*/ 57166 h 58199"/>
                <a:gd name="connsiteX6" fmla="*/ 1089265 w 1090185"/>
                <a:gd name="connsiteY6" fmla="*/ 52409 h 5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0185" h="58199">
                  <a:moveTo>
                    <a:pt x="0" y="9599"/>
                  </a:moveTo>
                  <a:cubicBezTo>
                    <a:pt x="60250" y="23869"/>
                    <a:pt x="120500" y="38139"/>
                    <a:pt x="199777" y="42896"/>
                  </a:cubicBezTo>
                  <a:cubicBezTo>
                    <a:pt x="279054" y="47653"/>
                    <a:pt x="389249" y="45274"/>
                    <a:pt x="475661" y="38139"/>
                  </a:cubicBezTo>
                  <a:cubicBezTo>
                    <a:pt x="562073" y="31004"/>
                    <a:pt x="636594" y="1671"/>
                    <a:pt x="718249" y="86"/>
                  </a:cubicBezTo>
                  <a:cubicBezTo>
                    <a:pt x="799904" y="-1500"/>
                    <a:pt x="906135" y="19113"/>
                    <a:pt x="965593" y="28626"/>
                  </a:cubicBezTo>
                  <a:cubicBezTo>
                    <a:pt x="1025051" y="38139"/>
                    <a:pt x="1054383" y="53202"/>
                    <a:pt x="1074995" y="57166"/>
                  </a:cubicBezTo>
                  <a:cubicBezTo>
                    <a:pt x="1095607" y="61130"/>
                    <a:pt x="1089265" y="52409"/>
                    <a:pt x="1089265" y="52409"/>
                  </a:cubicBezTo>
                </a:path>
              </a:pathLst>
            </a:custGeom>
            <a:ln w="12700" cmpd="sng">
              <a:solidFill>
                <a:srgbClr val="0090CE"/>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Freeform 17"/>
            <p:cNvSpPr/>
            <p:nvPr/>
          </p:nvSpPr>
          <p:spPr>
            <a:xfrm flipV="1">
              <a:off x="5570187" y="1884134"/>
              <a:ext cx="1090185" cy="58199"/>
            </a:xfrm>
            <a:custGeom>
              <a:avLst/>
              <a:gdLst>
                <a:gd name="connsiteX0" fmla="*/ 0 w 1090185"/>
                <a:gd name="connsiteY0" fmla="*/ 9599 h 58199"/>
                <a:gd name="connsiteX1" fmla="*/ 199777 w 1090185"/>
                <a:gd name="connsiteY1" fmla="*/ 42896 h 58199"/>
                <a:gd name="connsiteX2" fmla="*/ 475661 w 1090185"/>
                <a:gd name="connsiteY2" fmla="*/ 38139 h 58199"/>
                <a:gd name="connsiteX3" fmla="*/ 718249 w 1090185"/>
                <a:gd name="connsiteY3" fmla="*/ 86 h 58199"/>
                <a:gd name="connsiteX4" fmla="*/ 965593 w 1090185"/>
                <a:gd name="connsiteY4" fmla="*/ 28626 h 58199"/>
                <a:gd name="connsiteX5" fmla="*/ 1074995 w 1090185"/>
                <a:gd name="connsiteY5" fmla="*/ 57166 h 58199"/>
                <a:gd name="connsiteX6" fmla="*/ 1089265 w 1090185"/>
                <a:gd name="connsiteY6" fmla="*/ 52409 h 5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0185" h="58199">
                  <a:moveTo>
                    <a:pt x="0" y="9599"/>
                  </a:moveTo>
                  <a:cubicBezTo>
                    <a:pt x="60250" y="23869"/>
                    <a:pt x="120500" y="38139"/>
                    <a:pt x="199777" y="42896"/>
                  </a:cubicBezTo>
                  <a:cubicBezTo>
                    <a:pt x="279054" y="47653"/>
                    <a:pt x="389249" y="45274"/>
                    <a:pt x="475661" y="38139"/>
                  </a:cubicBezTo>
                  <a:cubicBezTo>
                    <a:pt x="562073" y="31004"/>
                    <a:pt x="636594" y="1671"/>
                    <a:pt x="718249" y="86"/>
                  </a:cubicBezTo>
                  <a:cubicBezTo>
                    <a:pt x="799904" y="-1500"/>
                    <a:pt x="906135" y="19113"/>
                    <a:pt x="965593" y="28626"/>
                  </a:cubicBezTo>
                  <a:cubicBezTo>
                    <a:pt x="1025051" y="38139"/>
                    <a:pt x="1054383" y="53202"/>
                    <a:pt x="1074995" y="57166"/>
                  </a:cubicBezTo>
                  <a:cubicBezTo>
                    <a:pt x="1095607" y="61130"/>
                    <a:pt x="1089265" y="52409"/>
                    <a:pt x="1089265" y="52409"/>
                  </a:cubicBezTo>
                </a:path>
              </a:pathLst>
            </a:custGeom>
            <a:ln w="12700" cmpd="sng">
              <a:solidFill>
                <a:srgbClr val="0090CE"/>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19" name="Straight Connector 18"/>
            <p:cNvCxnSpPr/>
            <p:nvPr/>
          </p:nvCxnSpPr>
          <p:spPr>
            <a:xfrm flipH="1">
              <a:off x="5099094" y="6389273"/>
              <a:ext cx="3853778" cy="0"/>
            </a:xfrm>
            <a:prstGeom prst="line">
              <a:avLst/>
            </a:prstGeom>
            <a:ln w="38100" cmpd="sng">
              <a:solidFill>
                <a:srgbClr val="7E6B5D"/>
              </a:solidFill>
            </a:ln>
            <a:effectLst/>
          </p:spPr>
          <p:style>
            <a:lnRef idx="2">
              <a:schemeClr val="accent1"/>
            </a:lnRef>
            <a:fillRef idx="0">
              <a:schemeClr val="accent1"/>
            </a:fillRef>
            <a:effectRef idx="1">
              <a:schemeClr val="accent1"/>
            </a:effectRef>
            <a:fontRef idx="minor">
              <a:schemeClr val="tx1"/>
            </a:fontRef>
          </p:style>
        </p:cxnSp>
      </p:grpSp>
      <p:pic>
        <p:nvPicPr>
          <p:cNvPr id="26" name="Picture 25" descr="DSC03836.jpg"/>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28600" y="1066800"/>
            <a:ext cx="1460850" cy="2195100"/>
          </a:xfrm>
          <a:prstGeom prst="rect">
            <a:avLst/>
          </a:prstGeom>
        </p:spPr>
      </p:pic>
      <p:pic>
        <p:nvPicPr>
          <p:cNvPr id="1026" name="Picture 2" descr="C:\Users\pargett\Desktop\IEEE-Oceans2013\Presentations\Drifter picture.jpg"/>
          <p:cNvPicPr>
            <a:picLocks noChangeAspect="1" noChangeArrowheads="1"/>
          </p:cNvPicPr>
          <p:nvPr/>
        </p:nvPicPr>
        <p:blipFill>
          <a:blip r:embed="rId6" cstate="print"/>
          <a:srcRect l="41851" t="25333" r="31843" b="25333"/>
          <a:stretch>
            <a:fillRect/>
          </a:stretch>
        </p:blipFill>
        <p:spPr bwMode="auto">
          <a:xfrm>
            <a:off x="4876800" y="1295400"/>
            <a:ext cx="3810597" cy="4876800"/>
          </a:xfrm>
          <a:prstGeom prst="rect">
            <a:avLst/>
          </a:prstGeom>
          <a:noFill/>
        </p:spPr>
      </p:pic>
      <p:pic>
        <p:nvPicPr>
          <p:cNvPr id="1027" name="Picture 3" descr="C:\Users\pargett\Desktop\IEEE-Oceans2013\Presentations\IMG_0358.JPG"/>
          <p:cNvPicPr>
            <a:picLocks noChangeAspect="1" noChangeArrowheads="1"/>
          </p:cNvPicPr>
          <p:nvPr/>
        </p:nvPicPr>
        <p:blipFill>
          <a:blip r:embed="rId7" cstate="print"/>
          <a:srcRect l="22500" r="27000" b="18000"/>
          <a:stretch>
            <a:fillRect/>
          </a:stretch>
        </p:blipFill>
        <p:spPr bwMode="auto">
          <a:xfrm>
            <a:off x="6781800" y="1143000"/>
            <a:ext cx="2127405" cy="2590800"/>
          </a:xfrm>
          <a:prstGeom prst="rect">
            <a:avLst/>
          </a:prstGeom>
          <a:noFill/>
        </p:spPr>
      </p:pic>
      <p:sp>
        <p:nvSpPr>
          <p:cNvPr id="17" name="Rectangle 7"/>
          <p:cNvSpPr txBox="1">
            <a:spLocks noChangeArrowheads="1"/>
          </p:cNvSpPr>
          <p:nvPr/>
        </p:nvSpPr>
        <p:spPr>
          <a:xfrm>
            <a:off x="152400" y="4267200"/>
            <a:ext cx="1905000" cy="1143000"/>
          </a:xfrm>
          <a:prstGeom prst="rect">
            <a:avLst/>
          </a:prstGeom>
          <a:noFill/>
          <a:ln/>
        </p:spPr>
        <p:txBody>
          <a:bodyPr vert="horz" lIns="91440" tIns="45720" rIns="91440" bIns="45720" rtlCol="0" anchor="ctr">
            <a:normAutofit fontScale="92500"/>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1"/>
                </a:solidFill>
                <a:effectLst/>
                <a:uLnTx/>
                <a:uFillTx/>
                <a:latin typeface="+mj-lt"/>
                <a:ea typeface="+mj-ea"/>
                <a:cs typeface="+mj-cs"/>
              </a:rPr>
              <a:t>Mooring</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
        <p:nvSpPr>
          <p:cNvPr id="20" name="Rectangle 7"/>
          <p:cNvSpPr txBox="1">
            <a:spLocks noChangeArrowheads="1"/>
          </p:cNvSpPr>
          <p:nvPr/>
        </p:nvSpPr>
        <p:spPr>
          <a:xfrm>
            <a:off x="6477000" y="4343400"/>
            <a:ext cx="1905000" cy="1143000"/>
          </a:xfrm>
          <a:prstGeom prst="rect">
            <a:avLst/>
          </a:prstGeom>
          <a:noFill/>
          <a:ln/>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1"/>
                </a:solidFill>
                <a:effectLst/>
                <a:uLnTx/>
                <a:uFillTx/>
                <a:latin typeface="+mj-lt"/>
                <a:ea typeface="+mj-ea"/>
                <a:cs typeface="+mj-cs"/>
              </a:rPr>
              <a:t>Drifter</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3074" name="Object 2"/>
          <p:cNvGraphicFramePr>
            <a:graphicFrameLocks noChangeAspect="1"/>
          </p:cNvGraphicFramePr>
          <p:nvPr/>
        </p:nvGraphicFramePr>
        <p:xfrm>
          <a:off x="2514600" y="1981200"/>
          <a:ext cx="4003675" cy="3984625"/>
        </p:xfrm>
        <a:graphic>
          <a:graphicData uri="http://schemas.openxmlformats.org/presentationml/2006/ole">
            <p:oleObj spid="_x0000_s3074" name="Acrobat Document" r:id="rId8" imgW="5829261" imgH="7543646" progId="AcroExch.Document.7">
              <p:embed/>
            </p:oleObj>
          </a:graphicData>
        </a:graphic>
      </p:graphicFrame>
      <p:sp>
        <p:nvSpPr>
          <p:cNvPr id="14" name="Rectangle 7"/>
          <p:cNvSpPr txBox="1">
            <a:spLocks noChangeArrowheads="1"/>
          </p:cNvSpPr>
          <p:nvPr/>
        </p:nvSpPr>
        <p:spPr>
          <a:xfrm>
            <a:off x="3200400" y="1828800"/>
            <a:ext cx="1905000" cy="1143000"/>
          </a:xfrm>
          <a:prstGeom prst="rect">
            <a:avLst/>
          </a:prstGeom>
          <a:noFill/>
          <a:ln/>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smtClean="0">
                <a:ln>
                  <a:noFill/>
                </a:ln>
                <a:solidFill>
                  <a:schemeClr val="tx1"/>
                </a:solidFill>
                <a:effectLst/>
                <a:uLnTx/>
                <a:uFillTx/>
                <a:latin typeface="+mj-lt"/>
                <a:ea typeface="+mj-ea"/>
                <a:cs typeface="+mj-cs"/>
              </a:rPr>
              <a:t>Deep?</a:t>
            </a:r>
            <a:endParaRPr kumimoji="0" lang="en-US" sz="40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xmlns="" val="28041741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Deep ESP Components</a:t>
            </a:r>
            <a:endParaRPr lang="en-US" dirty="0"/>
          </a:p>
        </p:txBody>
      </p:sp>
      <p:sp>
        <p:nvSpPr>
          <p:cNvPr id="3" name="Content Placeholder 2"/>
          <p:cNvSpPr>
            <a:spLocks noGrp="1"/>
          </p:cNvSpPr>
          <p:nvPr>
            <p:ph idx="1"/>
          </p:nvPr>
        </p:nvSpPr>
        <p:spPr/>
        <p:txBody>
          <a:bodyPr>
            <a:normAutofit/>
          </a:bodyPr>
          <a:lstStyle/>
          <a:p>
            <a:r>
              <a:rPr lang="en-US" sz="3600" dirty="0" smtClean="0"/>
              <a:t>Microbe detection instrument</a:t>
            </a:r>
          </a:p>
        </p:txBody>
      </p:sp>
      <p:pic>
        <p:nvPicPr>
          <p:cNvPr id="4" name="Picture 2" descr="C:\Users\pargett\Desktop\IEEE-Oceans2013\Presentations\Sphere\esp_precan5.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943600" y="3276600"/>
            <a:ext cx="1905000" cy="242761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Deep ESP Components</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ü"/>
            </a:pPr>
            <a:r>
              <a:rPr lang="en-US" sz="2800" dirty="0" smtClean="0"/>
              <a:t>Microbe detection instrument</a:t>
            </a:r>
          </a:p>
          <a:p>
            <a:r>
              <a:rPr lang="en-US" sz="3600" dirty="0" smtClean="0"/>
              <a:t>4000m rated pressure housing</a:t>
            </a:r>
          </a:p>
        </p:txBody>
      </p:sp>
      <p:pic>
        <p:nvPicPr>
          <p:cNvPr id="6" name="Picture 2" descr="C:\Users\pargett\Desktop\IEEE-Oceans2013\Presentations\Sphere\esp_precan5.bmp"/>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943600" y="3276600"/>
            <a:ext cx="1905000" cy="2427610"/>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argett\Desktop\IEEE-Oceans2013\Presentations\Sphere\Picture2.jpg"/>
          <p:cNvPicPr>
            <a:picLocks noChangeAspect="1" noChangeArrowheads="1"/>
          </p:cNvPicPr>
          <p:nvPr/>
        </p:nvPicPr>
        <p:blipFill>
          <a:blip r:embed="rId3" cstate="print"/>
          <a:srcRect/>
          <a:stretch>
            <a:fillRect/>
          </a:stretch>
        </p:blipFill>
        <p:spPr bwMode="auto">
          <a:xfrm>
            <a:off x="1752600" y="-685800"/>
            <a:ext cx="5943600" cy="7917549"/>
          </a:xfrm>
          <a:prstGeom prst="rect">
            <a:avLst/>
          </a:prstGeom>
          <a:noFill/>
        </p:spPr>
      </p:pic>
      <p:sp>
        <p:nvSpPr>
          <p:cNvPr id="3" name="Oval 2"/>
          <p:cNvSpPr/>
          <p:nvPr/>
        </p:nvSpPr>
        <p:spPr>
          <a:xfrm>
            <a:off x="3733800" y="2209800"/>
            <a:ext cx="1463040" cy="1463040"/>
          </a:xfrm>
          <a:prstGeom prst="ellipse">
            <a:avLst/>
          </a:prstGeom>
          <a:noFill/>
          <a:ln w="762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argett\Desktop\IEEE-Oceans2013\4k Sphere Pictures\Assembly\IMG_7558b.jpg"/>
          <p:cNvPicPr>
            <a:picLocks noChangeAspect="1" noChangeArrowheads="1"/>
          </p:cNvPicPr>
          <p:nvPr/>
        </p:nvPicPr>
        <p:blipFill>
          <a:blip r:embed="rId3" cstate="print"/>
          <a:srcRect/>
          <a:stretch>
            <a:fillRect/>
          </a:stretch>
        </p:blipFill>
        <p:spPr bwMode="auto">
          <a:xfrm>
            <a:off x="-2209800" y="-457200"/>
            <a:ext cx="11582400" cy="7926340"/>
          </a:xfrm>
          <a:prstGeom prst="rect">
            <a:avLst/>
          </a:prstGeom>
          <a:noFill/>
          <a:effectLst>
            <a:innerShdw blurRad="1244600" dist="2540000">
              <a:prstClr val="black">
                <a:alpha val="50000"/>
              </a:prstClr>
            </a:innerShdw>
          </a:effectLst>
        </p:spPr>
      </p:pic>
      <p:sp>
        <p:nvSpPr>
          <p:cNvPr id="6" name="Title 1"/>
          <p:cNvSpPr txBox="1">
            <a:spLocks/>
          </p:cNvSpPr>
          <p:nvPr/>
        </p:nvSpPr>
        <p:spPr>
          <a:xfrm>
            <a:off x="6400800" y="381000"/>
            <a:ext cx="2743200" cy="2590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n w="12700">
                  <a:noFill/>
                </a:ln>
                <a:solidFill>
                  <a:schemeClr val="bg1"/>
                </a:solidFill>
                <a:latin typeface="+mj-lt"/>
                <a:ea typeface="+mj-ea"/>
                <a:cs typeface="+mj-cs"/>
              </a:rPr>
              <a:t>4000m Pressure Sphere</a:t>
            </a:r>
            <a:endParaRPr kumimoji="0" lang="en-US" sz="4400" i="0" u="none" strike="noStrike" kern="1200" cap="none" spc="0" normalizeH="0" baseline="0" noProof="0" dirty="0">
              <a:ln w="12700">
                <a:noFill/>
              </a:ln>
              <a:solidFill>
                <a:schemeClr val="bg1"/>
              </a:solidFill>
              <a:effectLst/>
              <a:uLnTx/>
              <a:uFillTx/>
              <a:latin typeface="+mj-lt"/>
              <a:ea typeface="+mj-ea"/>
              <a:cs typeface="+mj-cs"/>
            </a:endParaRPr>
          </a:p>
        </p:txBody>
      </p:sp>
      <p:sp>
        <p:nvSpPr>
          <p:cNvPr id="7" name="Content Placeholder 2"/>
          <p:cNvSpPr>
            <a:spLocks noGrp="1"/>
          </p:cNvSpPr>
          <p:nvPr>
            <p:ph idx="1"/>
          </p:nvPr>
        </p:nvSpPr>
        <p:spPr>
          <a:xfrm>
            <a:off x="3505200" y="3581400"/>
            <a:ext cx="1700011" cy="1371600"/>
          </a:xfrm>
        </p:spPr>
        <p:txBody>
          <a:bodyPr>
            <a:normAutofit/>
          </a:bodyPr>
          <a:lstStyle/>
          <a:p>
            <a:pPr>
              <a:buNone/>
            </a:pPr>
            <a:r>
              <a:rPr lang="en-US" b="1" dirty="0" smtClean="0">
                <a:ln w="12700">
                  <a:solidFill>
                    <a:schemeClr val="tx1"/>
                  </a:solidFill>
                </a:ln>
                <a:solidFill>
                  <a:schemeClr val="bg1"/>
                </a:solidFill>
              </a:rPr>
              <a:t>1 m</a:t>
            </a:r>
          </a:p>
        </p:txBody>
      </p:sp>
      <p:sp>
        <p:nvSpPr>
          <p:cNvPr id="8" name="Oval 7"/>
          <p:cNvSpPr/>
          <p:nvPr/>
        </p:nvSpPr>
        <p:spPr>
          <a:xfrm>
            <a:off x="685800" y="762000"/>
            <a:ext cx="5486400" cy="5486400"/>
          </a:xfrm>
          <a:prstGeom prst="ellipse">
            <a:avLst/>
          </a:prstGeom>
          <a:noFill/>
          <a:ln w="508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1600200" y="1524000"/>
            <a:ext cx="1905000" cy="2057400"/>
          </a:xfrm>
          <a:prstGeom prst="straightConnector1">
            <a:avLst/>
          </a:prstGeom>
          <a:ln w="50800">
            <a:solidFill>
              <a:schemeClr val="bg1"/>
            </a:solidFill>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4191000" y="4267200"/>
            <a:ext cx="1143000" cy="1143000"/>
          </a:xfrm>
          <a:prstGeom prst="straightConnector1">
            <a:avLst/>
          </a:prstGeom>
          <a:ln w="50800">
            <a:solidFill>
              <a:schemeClr val="bg1"/>
            </a:solidFill>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18" name="Content Placeholder 2"/>
          <p:cNvSpPr txBox="1">
            <a:spLocks/>
          </p:cNvSpPr>
          <p:nvPr/>
        </p:nvSpPr>
        <p:spPr>
          <a:xfrm>
            <a:off x="6934200" y="4191000"/>
            <a:ext cx="2209800" cy="2667000"/>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0"/>
              </a:spcBef>
              <a:spcAft>
                <a:spcPts val="0"/>
              </a:spcAft>
              <a:buClrTx/>
              <a:buSzTx/>
              <a:buFont typeface="Arial" pitchFamily="34" charset="0"/>
              <a:buNone/>
              <a:tabLst/>
              <a:defRPr/>
            </a:pPr>
            <a:r>
              <a:rPr kumimoji="0" lang="en-US" sz="3200" i="0" u="none" strike="noStrike" kern="1200" cap="none" spc="0" normalizeH="0" baseline="0" noProof="0" dirty="0" smtClean="0">
                <a:ln w="12700">
                  <a:noFill/>
                </a:ln>
                <a:solidFill>
                  <a:schemeClr val="bg1"/>
                </a:solidFill>
                <a:effectLst/>
                <a:uLnTx/>
                <a:uFillTx/>
                <a:latin typeface="+mn-lt"/>
                <a:ea typeface="+mn-ea"/>
                <a:cs typeface="+mn-cs"/>
              </a:rPr>
              <a:t>Cast Titanium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50800">
          <a:solidFill>
            <a:schemeClr val="bg1"/>
          </a:solidFill>
          <a:prstDash val="sysDash"/>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2719</TotalTime>
  <Words>2389</Words>
  <Application>Microsoft Office PowerPoint</Application>
  <PresentationFormat>On-screen Show (4:3)</PresentationFormat>
  <Paragraphs>261</Paragraphs>
  <Slides>45</Slides>
  <Notes>45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45</vt:i4>
      </vt:variant>
    </vt:vector>
  </HeadingPairs>
  <TitlesOfParts>
    <vt:vector size="47" baseType="lpstr">
      <vt:lpstr>Office Theme</vt:lpstr>
      <vt:lpstr>Acrobat Document</vt:lpstr>
      <vt:lpstr>Deep Water Instrument for Microbial Identification, Quantification, and Archiving</vt:lpstr>
      <vt:lpstr>Ocean Microbes</vt:lpstr>
      <vt:lpstr>Sample to surface Time and Environment sensitive</vt:lpstr>
      <vt:lpstr>Environmental Sample Processor</vt:lpstr>
      <vt:lpstr>Deployment Platforms</vt:lpstr>
      <vt:lpstr>Deep ESP Components</vt:lpstr>
      <vt:lpstr>Deep ESP Components</vt:lpstr>
      <vt:lpstr>Slide 8</vt:lpstr>
      <vt:lpstr>Slide 9</vt:lpstr>
      <vt:lpstr>Deep ESP Components</vt:lpstr>
      <vt:lpstr>Deep Water Sampling Module</vt:lpstr>
      <vt:lpstr>Deep ESP Components</vt:lpstr>
      <vt:lpstr>Slide 13</vt:lpstr>
      <vt:lpstr>Deep ESP Components</vt:lpstr>
      <vt:lpstr>Slide 15</vt:lpstr>
      <vt:lpstr>Slide 16</vt:lpstr>
      <vt:lpstr>Deep ESP Components</vt:lpstr>
      <vt:lpstr>Deep ESP Power</vt:lpstr>
      <vt:lpstr>Slide 19</vt:lpstr>
      <vt:lpstr>Slide 20</vt:lpstr>
      <vt:lpstr>Slide 21</vt:lpstr>
      <vt:lpstr>Deep ESP Ready!</vt:lpstr>
      <vt:lpstr>Slide 23</vt:lpstr>
      <vt:lpstr>Slide 24</vt:lpstr>
      <vt:lpstr>Deploy the Deep ESP</vt:lpstr>
      <vt:lpstr>Dive the ROV</vt:lpstr>
      <vt:lpstr>Locate suitable vent</vt:lpstr>
      <vt:lpstr>Relocate the Deep ESP</vt:lpstr>
      <vt:lpstr>Deploy battery sled</vt:lpstr>
      <vt:lpstr>Set wand into vent</vt:lpstr>
      <vt:lpstr>ROV free for other science</vt:lpstr>
      <vt:lpstr>Next day: Swap battery sled</vt:lpstr>
      <vt:lpstr>ROV available for other science</vt:lpstr>
      <vt:lpstr>ROV dives cancelled</vt:lpstr>
      <vt:lpstr>Plug-in, charge batteries</vt:lpstr>
      <vt:lpstr>ROV available for other science</vt:lpstr>
      <vt:lpstr>Deep ESP Mission over Package up lander</vt:lpstr>
      <vt:lpstr>Recover last battery sled</vt:lpstr>
      <vt:lpstr>Recover the Deep ESP</vt:lpstr>
      <vt:lpstr>Slide 40</vt:lpstr>
      <vt:lpstr>Slide 41</vt:lpstr>
      <vt:lpstr>Slide 42</vt:lpstr>
      <vt:lpstr>Slide 43</vt:lpstr>
      <vt:lpstr>Summary</vt:lpstr>
      <vt:lpstr>Slide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Douglas Pargett</dc:creator>
  <cp:lastModifiedBy>meteor</cp:lastModifiedBy>
  <cp:revision>245</cp:revision>
  <dcterms:created xsi:type="dcterms:W3CDTF">2006-08-16T00:00:00Z</dcterms:created>
  <dcterms:modified xsi:type="dcterms:W3CDTF">2013-09-25T05:39:21Z</dcterms:modified>
</cp:coreProperties>
</file>