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82" r:id="rId3"/>
    <p:sldId id="260" r:id="rId4"/>
    <p:sldId id="284" r:id="rId5"/>
    <p:sldId id="288" r:id="rId6"/>
    <p:sldId id="261" r:id="rId7"/>
    <p:sldId id="281" r:id="rId8"/>
    <p:sldId id="290" r:id="rId9"/>
    <p:sldId id="279" r:id="rId10"/>
    <p:sldId id="289" r:id="rId11"/>
    <p:sldId id="280" r:id="rId12"/>
    <p:sldId id="283" r:id="rId13"/>
  </p:sldIdLst>
  <p:sldSz cx="9144000" cy="6858000" type="screen4x3"/>
  <p:notesSz cx="7026275" cy="9312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07" autoAdjust="0"/>
    <p:restoredTop sz="76588" autoAdjust="0"/>
  </p:normalViewPr>
  <p:slideViewPr>
    <p:cSldViewPr>
      <p:cViewPr>
        <p:scale>
          <a:sx n="66" d="100"/>
          <a:sy n="66" d="100"/>
        </p:scale>
        <p:origin x="-2478" y="-5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3126" y="-96"/>
      </p:cViewPr>
      <p:guideLst>
        <p:guide orient="horz" pos="2933"/>
        <p:guide pos="2213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9931" y="0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r">
              <a:defRPr sz="1200"/>
            </a:lvl1pPr>
          </a:lstStyle>
          <a:p>
            <a:fld id="{A7C976E5-0B1F-4DB4-B9E2-F09EDA783C2B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45045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9931" y="8845045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r">
              <a:defRPr sz="1200"/>
            </a:lvl1pPr>
          </a:lstStyle>
          <a:p>
            <a:fld id="{409FE564-C304-49CF-93A4-C1F5221AC7D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9931" y="0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r">
              <a:defRPr sz="1200"/>
            </a:lvl1pPr>
          </a:lstStyle>
          <a:p>
            <a:fld id="{3ADD15EE-1EC1-43F5-BE89-A99707CFF6FA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5863" y="698500"/>
            <a:ext cx="4654550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60" tIns="46680" rIns="93360" bIns="4668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628" y="4423331"/>
            <a:ext cx="5621020" cy="4190524"/>
          </a:xfrm>
          <a:prstGeom prst="rect">
            <a:avLst/>
          </a:prstGeom>
        </p:spPr>
        <p:txBody>
          <a:bodyPr vert="horz" lIns="93360" tIns="46680" rIns="93360" bIns="4668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45045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9931" y="8845045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r">
              <a:defRPr sz="1200"/>
            </a:lvl1pPr>
          </a:lstStyle>
          <a:p>
            <a:fld id="{EB9DCF91-0080-480B-9A71-08A90A5B884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Good afternoon, I’m …..</a:t>
            </a:r>
          </a:p>
          <a:p>
            <a:r>
              <a:rPr lang="en-US" sz="2000" dirty="0" smtClean="0"/>
              <a:t>Technology grows is an odd title, but</a:t>
            </a:r>
            <a:r>
              <a:rPr lang="en-US" sz="2000" baseline="0" dirty="0" smtClean="0"/>
              <a:t> underneath, this is the concept I want people to walk away with cause its applicable to all technology, not just my work.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David Packard… founded MBARI over 25</a:t>
            </a:r>
            <a:r>
              <a:rPr lang="en-US" sz="2000" baseline="0" dirty="0" smtClean="0"/>
              <a:t> years ago.</a:t>
            </a:r>
            <a:endParaRPr lang="en-US" sz="2000" dirty="0" smtClean="0"/>
          </a:p>
          <a:p>
            <a:r>
              <a:rPr lang="en-US" sz="2000" dirty="0" smtClean="0"/>
              <a:t>Go</a:t>
            </a:r>
            <a:r>
              <a:rPr lang="en-US" sz="2000" baseline="0" dirty="0" smtClean="0"/>
              <a:t> Deep</a:t>
            </a:r>
          </a:p>
          <a:p>
            <a:r>
              <a:rPr lang="en-US" sz="2000" baseline="0" dirty="0" smtClean="0"/>
              <a:t>Stay Long</a:t>
            </a:r>
          </a:p>
          <a:p>
            <a:r>
              <a:rPr lang="en-US" sz="2000" baseline="0" dirty="0" smtClean="0"/>
              <a:t>Take Risks</a:t>
            </a:r>
          </a:p>
          <a:p>
            <a:r>
              <a:rPr lang="en-US" sz="2000" baseline="0" dirty="0" smtClean="0"/>
              <a:t>Ask Big Questions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DCF91-0080-480B-9A71-08A90A5B8844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baseline="0" dirty="0" smtClean="0"/>
              <a:t>Last up, Santa Cruz… As it’s a robotic instrument we could have an ESP in water the continuously.  </a:t>
            </a:r>
          </a:p>
          <a:p>
            <a:r>
              <a:rPr lang="en-US" sz="2000" baseline="0" dirty="0" smtClean="0"/>
              <a:t>Since it can detect microbes, it can also detect for human pathogen risks, such as sewage spills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DCF91-0080-480B-9A71-08A90A5B884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baseline="0" dirty="0" smtClean="0"/>
              <a:t>We can consider how it might alert beach and ocean users of the water quality that day. </a:t>
            </a:r>
          </a:p>
          <a:p>
            <a:r>
              <a:rPr lang="en-US" sz="2000" baseline="0" dirty="0" smtClean="0"/>
              <a:t>Whereas manual methods tend to issue a warning a couple days after the event.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0FF5F3-CF05-45A9-871A-C078C8EB442D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aseline="0" dirty="0" smtClean="0"/>
              <a:t>I wouldn’t say that this technology is in it’s infancy, but it is in the child years. Which are the most fun.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aseline="0" dirty="0" smtClean="0"/>
              <a:t>As it gets it’s feet wet with real application in the environment, we learn, find new opportunities and the technology grows.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aseline="0" dirty="0" smtClean="0"/>
              <a:t>Thank you.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DCF91-0080-480B-9A71-08A90A5B8844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8914" name="Rectangle 2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r>
              <a:rPr lang="en-US" sz="2000" baseline="0" dirty="0" smtClean="0"/>
              <a:t>And we are asking big </a:t>
            </a:r>
            <a:r>
              <a:rPr lang="en-US" sz="2000" baseline="0" dirty="0" smtClean="0"/>
              <a:t>questions, regard tiny life forms. </a:t>
            </a:r>
          </a:p>
          <a:p>
            <a:r>
              <a:rPr lang="en-US" sz="2000" baseline="0" dirty="0" smtClean="0"/>
              <a:t>From the microbial perspective, the ocean is a soup of many, many, different critters. </a:t>
            </a:r>
          </a:p>
          <a:p>
            <a:r>
              <a:rPr lang="en-US" sz="2000" baseline="0" dirty="0" smtClean="0"/>
              <a:t>In many ways the organic chemistry of the oceans (and possibly our planet) is primarily an output of this microbial soup. </a:t>
            </a:r>
          </a:p>
          <a:p>
            <a:endParaRPr lang="en-US" sz="1600" baseline="0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aseline="0" dirty="0" smtClean="0"/>
              <a:t>Doesn’t mean its always nice.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aseline="0" dirty="0" smtClean="0"/>
              <a:t>Manually collecting a </a:t>
            </a:r>
            <a:r>
              <a:rPr lang="en-US" sz="2000" baseline="0" dirty="0" smtClean="0"/>
              <a:t>sample that gets </a:t>
            </a:r>
            <a:r>
              <a:rPr lang="en-US" sz="2000" baseline="0" dirty="0" smtClean="0"/>
              <a:t>processed hours or days later in a lab, is not only time consuming, but only provides a snap shot of the microbial population. 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aseline="0" dirty="0" smtClean="0"/>
              <a:t>That works for mostly static conditions, but the ocean doesn’t always look like this. Thank Goodness.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aseline="0" dirty="0" smtClean="0"/>
              <a:t>When did this bloom start, how is it changing, are </a:t>
            </a:r>
            <a:r>
              <a:rPr lang="en-US" sz="2000" baseline="0" dirty="0" smtClean="0"/>
              <a:t>dynamics questions; and a few snap shots can’t tell us the story.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(slide)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DCF91-0080-480B-9A71-08A90A5B8844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smtClean="0"/>
              <a:t>To take</a:t>
            </a:r>
            <a:r>
              <a:rPr lang="en-US" sz="2000" baseline="0" dirty="0" smtClean="0"/>
              <a:t> a risk on technology </a:t>
            </a:r>
            <a:r>
              <a:rPr lang="en-US" sz="2000" dirty="0" smtClean="0"/>
              <a:t>MBARI has been working</a:t>
            </a:r>
            <a:r>
              <a:rPr lang="en-US" sz="2000" baseline="0" dirty="0" smtClean="0"/>
              <a:t> on innovations that detect microbial populations in-situ. We call these Environmental Sample Processors, ESP for short and are essential a robotic DNA lab in a can. Which is what it kind of looks like that.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aseline="0" dirty="0" smtClean="0"/>
              <a:t>The initial idea was to monitor for algal blooms. But since technology grows, it grows </a:t>
            </a:r>
            <a:r>
              <a:rPr lang="en-US" sz="2000" baseline="0" dirty="0" smtClean="0"/>
              <a:t>from experiences</a:t>
            </a:r>
            <a:r>
              <a:rPr lang="en-US" sz="2000" baseline="0" dirty="0" smtClean="0"/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(slide)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DCF91-0080-480B-9A71-08A90A5B8844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baseline="0" dirty="0" smtClean="0"/>
              <a:t>Lets </a:t>
            </a:r>
            <a:r>
              <a:rPr lang="en-US" sz="2000" dirty="0" smtClean="0"/>
              <a:t>look at some places</a:t>
            </a:r>
            <a:r>
              <a:rPr lang="en-US" sz="2000" baseline="0" dirty="0" smtClean="0"/>
              <a:t> where these instruments have been tested and new opportunities found… First up is, New Zealand.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DCF91-0080-480B-9A71-08A90A5B8844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aseline="0" dirty="0" smtClean="0"/>
              <a:t>This is an instrument getting prepared for a month long deployment.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aseline="0" dirty="0" smtClean="0"/>
              <a:t>Both agriculture and aqua culture are important to the New Zealand economy, but they intersect at the coast line.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(slide)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DCF91-0080-480B-9A71-08A90A5B8844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aseline="0" dirty="0" smtClean="0"/>
              <a:t>In cooperation with the </a:t>
            </a:r>
            <a:r>
              <a:rPr lang="en-US" sz="2000" baseline="0" dirty="0" err="1" smtClean="0"/>
              <a:t>Cawthron</a:t>
            </a:r>
            <a:r>
              <a:rPr lang="en-US" sz="2000" baseline="0" dirty="0" smtClean="0"/>
              <a:t> Institute, this ESP was deployed in Tasman Bay near shellfish farms, to see how it might monitor for algal blooms.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aseline="0" dirty="0" smtClean="0"/>
              <a:t>But we also tested using it to detect shore side pollutants such as livestock and farm runoff coming down the </a:t>
            </a:r>
            <a:r>
              <a:rPr lang="en-US" sz="2000" baseline="0" dirty="0" err="1" smtClean="0"/>
              <a:t>Motueka</a:t>
            </a:r>
            <a:r>
              <a:rPr lang="en-US" sz="2000" baseline="0" dirty="0" smtClean="0"/>
              <a:t> River during heavy rains. 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DCF91-0080-480B-9A71-08A90A5B884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baseline="0" dirty="0" err="1" smtClean="0"/>
              <a:t>Mr</a:t>
            </a:r>
            <a:r>
              <a:rPr lang="en-US" sz="2000" baseline="0" dirty="0" smtClean="0"/>
              <a:t> Packard said go deep, and as a robotic instrument, this technology can expand into the field of deep water microbial research. Off the coast of Santa Monica, at 900m depth, is a large carbonate mound.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DCF91-0080-480B-9A71-08A90A5B884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aseline="0" dirty="0" smtClean="0"/>
              <a:t>Here, methane is actively bubbling out of the sea floor. But it gets intercepted by microbes that consume it, creating the carbonate. In 2010, w</a:t>
            </a:r>
            <a:r>
              <a:rPr lang="en-US" sz="2000" dirty="0" smtClean="0"/>
              <a:t>e</a:t>
            </a:r>
            <a:r>
              <a:rPr lang="en-US" sz="2000" baseline="0" dirty="0" smtClean="0"/>
              <a:t> tested a deep version here, so scientists might compare the microbial activity directly on the mound with sites at increasing distances away. These microbes could be preventing some 80% of the methane from reaching the atmosphere.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DCF91-0080-480B-9A71-08A90A5B884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rgett\Desktop\IEEE-Oceans2013\Presentations\Lightning\robotic_arm.jpg"/>
          <p:cNvPicPr>
            <a:picLocks noChangeAspect="1" noChangeArrowheads="1"/>
          </p:cNvPicPr>
          <p:nvPr/>
        </p:nvPicPr>
        <p:blipFill>
          <a:blip r:embed="rId3" cstate="screen">
            <a:lum bright="-52000" contrast="-40000"/>
          </a:blip>
          <a:stretch>
            <a:fillRect/>
          </a:stretch>
        </p:blipFill>
        <p:spPr bwMode="auto">
          <a:xfrm>
            <a:off x="-681215" y="0"/>
            <a:ext cx="9825215" cy="6858000"/>
          </a:xfrm>
          <a:prstGeom prst="rect">
            <a:avLst/>
          </a:prstGeom>
          <a:noFill/>
          <a:ln>
            <a:noFill/>
          </a:ln>
          <a:effectLst>
            <a:innerShdw blurRad="1270000" dist="2540000" dir="5400000">
              <a:prstClr val="black">
                <a:alpha val="50000"/>
              </a:prstClr>
            </a:inn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4495800"/>
            <a:ext cx="5486400" cy="1447800"/>
          </a:xfrm>
        </p:spPr>
        <p:txBody>
          <a:bodyPr>
            <a:normAutofit/>
          </a:bodyPr>
          <a:lstStyle/>
          <a:p>
            <a:r>
              <a:rPr lang="en-US" i="1" dirty="0" smtClean="0">
                <a:solidFill>
                  <a:schemeClr val="bg1"/>
                </a:solidFill>
              </a:rPr>
              <a:t>Doug Pargett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762000"/>
            <a:ext cx="7391400" cy="304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Technology Grows</a:t>
            </a:r>
            <a:endParaRPr kumimoji="0" lang="en-US" sz="6000" b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3" descr="C:\Users\pargett\Desktop\IEEE-Oceans2013\Presentations\Lightning\logo_white_high.tif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1200" y="4800600"/>
            <a:ext cx="2981558" cy="18526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2-03-20 at 2.35.37 PM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990600" y="-685800"/>
            <a:ext cx="15886453" cy="807720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4419600" y="2362200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791200" y="1066800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6096000" y="1981200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8077200" y="1676400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2600" y="1219200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048000" y="5486400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Notched Right Arrow 12"/>
          <p:cNvSpPr/>
          <p:nvPr/>
        </p:nvSpPr>
        <p:spPr>
          <a:xfrm>
            <a:off x="4343400" y="1371600"/>
            <a:ext cx="1440373" cy="767247"/>
          </a:xfrm>
          <a:prstGeom prst="notchedRightArrow">
            <a:avLst>
              <a:gd name="adj1" fmla="val 45097"/>
              <a:gd name="adj2" fmla="val 73289"/>
            </a:avLst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5867400" y="1676400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 descr="esp2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1479100"/>
            <a:ext cx="9144000" cy="5247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7"/>
          <p:cNvGrpSpPr/>
          <p:nvPr/>
        </p:nvGrpSpPr>
        <p:grpSpPr>
          <a:xfrm>
            <a:off x="1844883" y="1309662"/>
            <a:ext cx="4310842" cy="4562783"/>
            <a:chOff x="1844883" y="1222351"/>
            <a:chExt cx="4310842" cy="4258597"/>
          </a:xfrm>
        </p:grpSpPr>
        <p:sp>
          <p:nvSpPr>
            <p:cNvPr id="7" name="Isosceles Triangle 6"/>
            <p:cNvSpPr/>
            <p:nvPr/>
          </p:nvSpPr>
          <p:spPr bwMode="auto">
            <a:xfrm rot="1800000">
              <a:off x="1844883" y="1550519"/>
              <a:ext cx="3015999" cy="2923055"/>
            </a:xfrm>
            <a:prstGeom prst="triangle">
              <a:avLst>
                <a:gd name="adj" fmla="val 43748"/>
              </a:avLst>
            </a:prstGeom>
            <a:noFill/>
            <a:ln w="952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41262" eaLnBrk="0" hangingPunct="0"/>
              <a:endParaRPr lang="en-US" sz="2400" dirty="0">
                <a:solidFill>
                  <a:srgbClr val="000000"/>
                </a:solidFill>
                <a:ea typeface="ＭＳ Ｐゴシック" charset="0"/>
                <a:cs typeface="ＭＳ Ｐゴシック" charset="0"/>
              </a:endParaRPr>
            </a:p>
          </p:txBody>
        </p:sp>
        <p:pic>
          <p:nvPicPr>
            <p:cNvPr id="4" name="Picture 6" descr="Iphone.png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9725" y="1222351"/>
              <a:ext cx="2286000" cy="42585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Picture 9" descr="ping2-01.png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 rot="14039502">
            <a:off x="6331103" y="1906352"/>
            <a:ext cx="2282894" cy="1817451"/>
          </a:xfrm>
          <a:prstGeom prst="rect">
            <a:avLst/>
          </a:prstGeom>
        </p:spPr>
      </p:pic>
      <p:pic>
        <p:nvPicPr>
          <p:cNvPr id="11" name="Picture 10" descr="ping2-01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rot="869052">
            <a:off x="7037784" y="3280334"/>
            <a:ext cx="2480731" cy="265792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5354" y="6301230"/>
            <a:ext cx="5339879" cy="360717"/>
          </a:xfrm>
          <a:prstGeom prst="rect">
            <a:avLst/>
          </a:prstGeom>
          <a:noFill/>
        </p:spPr>
        <p:txBody>
          <a:bodyPr wrap="none" lIns="82909" tIns="41454" rIns="82909" bIns="41454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Kevan Yamahara et al. Center for Ocean Solutions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Rectangle 7"/>
          <p:cNvSpPr txBox="1">
            <a:spLocks noChangeArrowheads="1"/>
          </p:cNvSpPr>
          <p:nvPr/>
        </p:nvSpPr>
        <p:spPr>
          <a:xfrm>
            <a:off x="457200" y="-31673"/>
            <a:ext cx="8229600" cy="114300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/>
              <a:t>Water Quality Monitor </a:t>
            </a:r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273643" y="889235"/>
            <a:ext cx="846694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0173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64984E-6 2.39643E-6 L 0.00537 -0.25428 " pathEditMode="relative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11695E-7 -3.74597E-6 L -0.52837 0.17142 " pathEditMode="relative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Users\pargett\Desktop\IEEE-Oceans2013\Presentations\Lightning\P1020246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7276960"/>
          </a:xfrm>
          <a:prstGeom prst="rect">
            <a:avLst/>
          </a:prstGeom>
          <a:noFill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2"/>
          <p:cNvPicPr>
            <a:picLocks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629400" y="3581400"/>
            <a:ext cx="1809378" cy="14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3"/>
          <p:cNvPicPr>
            <a:picLocks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495800" y="4572000"/>
            <a:ext cx="1490142" cy="1490142"/>
          </a:xfrm>
          <a:prstGeom prst="rect">
            <a:avLst/>
          </a:prstGeom>
          <a:noFill/>
          <a:ln w="28575">
            <a:solidFill>
              <a:srgbClr val="3399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533" name="Picture 4"/>
          <p:cNvPicPr>
            <a:picLocks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248400" y="5105400"/>
            <a:ext cx="1964531" cy="1457771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5"/>
          <p:cNvPicPr>
            <a:picLocks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105400" y="2438400"/>
            <a:ext cx="1242343" cy="1631900"/>
          </a:xfrm>
          <a:prstGeom prst="rect">
            <a:avLst/>
          </a:prstGeom>
          <a:noFill/>
          <a:ln w="28575">
            <a:solidFill>
              <a:srgbClr val="A8043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535" name="Picture 6"/>
          <p:cNvPicPr>
            <a:picLocks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14600" y="4800600"/>
            <a:ext cx="1682130" cy="1547068"/>
          </a:xfrm>
          <a:prstGeom prst="rect">
            <a:avLst/>
          </a:prstGeom>
          <a:noFill/>
          <a:ln w="28575">
            <a:solidFill>
              <a:srgbClr val="4D4D4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536" name="Picture 7"/>
          <p:cNvPicPr>
            <a:picLocks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00400" y="1752600"/>
            <a:ext cx="1682130" cy="1186533"/>
          </a:xfrm>
          <a:prstGeom prst="rect">
            <a:avLst/>
          </a:prstGeom>
          <a:noFill/>
          <a:ln w="28575">
            <a:solidFill>
              <a:srgbClr val="3399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537" name="Picture 8"/>
          <p:cNvPicPr>
            <a:picLocks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629400" y="1752600"/>
            <a:ext cx="2010296" cy="1704454"/>
          </a:xfrm>
          <a:prstGeom prst="rect">
            <a:avLst/>
          </a:prstGeom>
          <a:noFill/>
          <a:ln w="28575">
            <a:solidFill>
              <a:srgbClr val="66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538" name="Picture 9"/>
          <p:cNvPicPr>
            <a:picLocks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743200" y="3200400"/>
            <a:ext cx="1682130" cy="1118443"/>
          </a:xfrm>
          <a:prstGeom prst="rect">
            <a:avLst/>
          </a:prstGeom>
          <a:noFill/>
          <a:ln w="28575">
            <a:solidFill>
              <a:srgbClr val="B2B2B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545" name="Picture 16"/>
          <p:cNvPicPr>
            <a:picLocks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48258" y="1562696"/>
            <a:ext cx="2083966" cy="2293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8" name="Picture 19"/>
          <p:cNvPicPr>
            <a:picLocks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09600" y="4191000"/>
            <a:ext cx="1682130" cy="1118443"/>
          </a:xfrm>
          <a:prstGeom prst="rect">
            <a:avLst/>
          </a:prstGeom>
          <a:noFill/>
          <a:ln w="28575">
            <a:solidFill>
              <a:srgbClr val="A5002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mtClean="0"/>
              <a:t>Big </a:t>
            </a:r>
            <a:r>
              <a:rPr lang="en-US" dirty="0" smtClean="0"/>
              <a:t>q</a:t>
            </a:r>
            <a:r>
              <a:rPr lang="en-US" smtClean="0"/>
              <a:t>uestions </a:t>
            </a:r>
            <a:r>
              <a:rPr lang="en-US" dirty="0" smtClean="0"/>
              <a:t>- Tiny life forms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38251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rgett\Desktop\IEEE-Oceans2013\Presentations\Lightning\Picture2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143000" y="0"/>
            <a:ext cx="10516760" cy="71628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676400"/>
          </a:xfrm>
        </p:spPr>
        <p:txBody>
          <a:bodyPr>
            <a:noAutofit/>
          </a:bodyPr>
          <a:lstStyle/>
          <a:p>
            <a:r>
              <a:rPr lang="en-US" dirty="0" smtClean="0"/>
              <a:t>Static 					</a:t>
            </a:r>
            <a:br>
              <a:rPr lang="en-US" dirty="0" smtClean="0"/>
            </a:br>
            <a:r>
              <a:rPr lang="en-US" dirty="0" smtClean="0"/>
              <a:t>or </a:t>
            </a:r>
            <a:br>
              <a:rPr lang="en-US" dirty="0" smtClean="0"/>
            </a:br>
            <a:r>
              <a:rPr lang="en-US" dirty="0" smtClean="0"/>
              <a:t>					Dynamic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486400" y="228600"/>
            <a:ext cx="3657600" cy="2895600"/>
          </a:xfrm>
          <a:ln w="25400">
            <a:noFill/>
          </a:ln>
        </p:spPr>
        <p:txBody>
          <a:bodyPr>
            <a:normAutofit/>
          </a:bodyPr>
          <a:lstStyle/>
          <a:p>
            <a:pPr algn="l"/>
            <a:r>
              <a:rPr lang="en-US" dirty="0" smtClean="0">
                <a:ln w="12700">
                  <a:noFill/>
                </a:ln>
                <a:solidFill>
                  <a:schemeClr val="bg1"/>
                </a:solidFill>
              </a:rPr>
              <a:t>Environmental Sample Processor</a:t>
            </a:r>
            <a:endParaRPr lang="en-US" i="1" dirty="0">
              <a:ln w="12700"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629400" y="3505200"/>
            <a:ext cx="2362200" cy="2819400"/>
          </a:xfrm>
          <a:prstGeom prst="rect">
            <a:avLst/>
          </a:prstGeom>
          <a:ln w="25400"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1" u="none" strike="noStrike" kern="1200" cap="none" spc="0" normalizeH="0" baseline="0" noProof="0" dirty="0" smtClean="0">
                <a:ln w="12700"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Robotic</a:t>
            </a:r>
            <a:br>
              <a:rPr kumimoji="0" lang="en-US" sz="4400" i="1" u="none" strike="noStrike" kern="1200" cap="none" spc="0" normalizeH="0" baseline="0" noProof="0" dirty="0" smtClean="0">
                <a:ln w="12700"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400" i="1" u="none" strike="noStrike" kern="1200" cap="none" spc="0" normalizeH="0" baseline="0" noProof="0" dirty="0" smtClean="0">
                <a:ln w="12700"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Lab</a:t>
            </a:r>
            <a:br>
              <a:rPr kumimoji="0" lang="en-US" sz="4400" i="1" u="none" strike="noStrike" kern="1200" cap="none" spc="0" normalizeH="0" baseline="0" noProof="0" dirty="0" smtClean="0">
                <a:ln w="12700"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400" i="1" u="none" strike="noStrike" kern="1200" cap="none" spc="0" normalizeH="0" baseline="0" noProof="0" dirty="0" smtClean="0">
                <a:ln w="12700"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 a can</a:t>
            </a:r>
            <a:endParaRPr kumimoji="0" lang="en-US" sz="4400" i="1" u="none" strike="noStrike" kern="1200" cap="none" spc="0" normalizeH="0" baseline="0" noProof="0" dirty="0">
              <a:ln w="12700"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C:\Users\pargett\Desktop\IEEE-Oceans2013\Presentations\Sphere\esp_precan5.bmp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28600" y="-584650"/>
            <a:ext cx="6019800" cy="7671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2-03-20 at 2.35.37 PM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990600" y="-685800"/>
            <a:ext cx="15886453" cy="807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Oval 10"/>
          <p:cNvSpPr/>
          <p:nvPr/>
        </p:nvSpPr>
        <p:spPr>
          <a:xfrm>
            <a:off x="4419600" y="2362200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791200" y="1066800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5867400" y="1676400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6096000" y="1981200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8077200" y="1676400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5562600" y="1219200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Notched Right Arrow 9"/>
          <p:cNvSpPr/>
          <p:nvPr/>
        </p:nvSpPr>
        <p:spPr>
          <a:xfrm rot="6934501">
            <a:off x="2756149" y="4317808"/>
            <a:ext cx="1440373" cy="767247"/>
          </a:xfrm>
          <a:prstGeom prst="notchedRightArrow">
            <a:avLst>
              <a:gd name="adj1" fmla="val 45097"/>
              <a:gd name="adj2" fmla="val 73289"/>
            </a:avLst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3048000" y="5486400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pargett\Desktop\IEEE-Oceans2013\Presentations\Sphere\Picture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396876" y="-914400"/>
            <a:ext cx="9540876" cy="12709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MotPlume_postFlood_19oct2007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19200" y="0"/>
            <a:ext cx="109587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0" y="533400"/>
            <a:ext cx="3429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Tasman Bay, New Zealand</a:t>
            </a:r>
            <a:endParaRPr lang="en-US" dirty="0"/>
          </a:p>
        </p:txBody>
      </p:sp>
      <p:sp>
        <p:nvSpPr>
          <p:cNvPr id="5" name="5-Point Star 4"/>
          <p:cNvSpPr/>
          <p:nvPr/>
        </p:nvSpPr>
        <p:spPr>
          <a:xfrm>
            <a:off x="4572000" y="4038600"/>
            <a:ext cx="457200" cy="381000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5029200" y="4267200"/>
            <a:ext cx="228600" cy="2286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C:\Users\pargett\Desktop\IEEE-Oceans2013\Presentations\Long-Line-Mussel-Aquaculture_NOAA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096000" y="2209800"/>
            <a:ext cx="2944876" cy="3248025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cxnSp>
        <p:nvCxnSpPr>
          <p:cNvPr id="10" name="Straight Connector 9"/>
          <p:cNvCxnSpPr>
            <a:endCxn id="1026" idx="1"/>
          </p:cNvCxnSpPr>
          <p:nvPr/>
        </p:nvCxnSpPr>
        <p:spPr>
          <a:xfrm flipV="1">
            <a:off x="5257800" y="3833813"/>
            <a:ext cx="838200" cy="50958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2-03-20 at 2.35.37 PM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990600" y="-685800"/>
            <a:ext cx="15886453" cy="807720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4419600" y="2362200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791200" y="1066800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867400" y="1676400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8077200" y="1676400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2600" y="1219200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048000" y="5486400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otched Right Arrow 13"/>
          <p:cNvSpPr/>
          <p:nvPr/>
        </p:nvSpPr>
        <p:spPr>
          <a:xfrm rot="18427600">
            <a:off x="4897167" y="2403330"/>
            <a:ext cx="1440373" cy="767247"/>
          </a:xfrm>
          <a:prstGeom prst="notchedRightArrow">
            <a:avLst>
              <a:gd name="adj1" fmla="val 45097"/>
              <a:gd name="adj2" fmla="val 73289"/>
            </a:avLst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6096000" y="1981200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pargett\Desktop\IEEE-Oceans2013\Presentations\Lightning\Picture1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971800" y="0"/>
            <a:ext cx="12357100" cy="695483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i="1" dirty="0" smtClean="0">
                <a:solidFill>
                  <a:schemeClr val="bg1"/>
                </a:solidFill>
              </a:rPr>
              <a:t>Carbonate Methane Mound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867400" y="5715000"/>
            <a:ext cx="3048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Ussler et al., 2013</a:t>
            </a:r>
            <a:endParaRPr kumimoji="0" lang="en-US" sz="44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2897</TotalTime>
  <Words>670</Words>
  <Application>Microsoft Office PowerPoint</Application>
  <PresentationFormat>On-screen Show (4:3)</PresentationFormat>
  <Paragraphs>58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Doug Pargett</vt:lpstr>
      <vt:lpstr>Big questions - Tiny life forms </vt:lpstr>
      <vt:lpstr>Static       or       Dynamic</vt:lpstr>
      <vt:lpstr>Environmental Sample Processor</vt:lpstr>
      <vt:lpstr>Slide 5</vt:lpstr>
      <vt:lpstr>Slide 6</vt:lpstr>
      <vt:lpstr>Tasman Bay, New Zealand</vt:lpstr>
      <vt:lpstr>Slide 8</vt:lpstr>
      <vt:lpstr>Carbonate Methane Mound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Douglas Pargett</dc:creator>
  <cp:lastModifiedBy>meteor</cp:lastModifiedBy>
  <cp:revision>343</cp:revision>
  <dcterms:created xsi:type="dcterms:W3CDTF">2006-08-16T00:00:00Z</dcterms:created>
  <dcterms:modified xsi:type="dcterms:W3CDTF">2013-09-23T22:02:07Z</dcterms:modified>
</cp:coreProperties>
</file>