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Default Extension="tiff" ContentType="image/tiff"/>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9" r:id="rId3"/>
    <p:sldId id="280" r:id="rId4"/>
    <p:sldId id="257" r:id="rId5"/>
    <p:sldId id="258" r:id="rId6"/>
    <p:sldId id="281" r:id="rId7"/>
    <p:sldId id="263" r:id="rId8"/>
    <p:sldId id="266" r:id="rId9"/>
    <p:sldId id="264" r:id="rId10"/>
    <p:sldId id="265" r:id="rId11"/>
    <p:sldId id="267" r:id="rId12"/>
    <p:sldId id="270" r:id="rId13"/>
    <p:sldId id="271" r:id="rId14"/>
    <p:sldId id="273" r:id="rId15"/>
    <p:sldId id="275" r:id="rId16"/>
    <p:sldId id="278" r:id="rId17"/>
    <p:sldId id="282" r:id="rId18"/>
    <p:sldId id="285" r:id="rId19"/>
    <p:sldId id="284" r:id="rId20"/>
    <p:sldId id="279" r:id="rId21"/>
  </p:sldIdLst>
  <p:sldSz cx="9144000" cy="6858000" type="screen4x3"/>
  <p:notesSz cx="7026275" cy="93122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077" autoAdjust="0"/>
    <p:restoredTop sz="89882" autoAdjust="0"/>
  </p:normalViewPr>
  <p:slideViewPr>
    <p:cSldViewPr>
      <p:cViewPr varScale="1">
        <p:scale>
          <a:sx n="102" d="100"/>
          <a:sy n="102" d="100"/>
        </p:scale>
        <p:origin x="-468" y="-90"/>
      </p:cViewPr>
      <p:guideLst>
        <p:guide orient="horz" pos="2160"/>
        <p:guide pos="2880"/>
      </p:guideLst>
    </p:cSldViewPr>
  </p:slideViewPr>
  <p:notesTextViewPr>
    <p:cViewPr>
      <p:scale>
        <a:sx n="100" d="100"/>
        <a:sy n="100" d="100"/>
      </p:scale>
      <p:origin x="0" y="0"/>
    </p:cViewPr>
  </p:notesTextViewPr>
  <p:notesViewPr>
    <p:cSldViewPr>
      <p:cViewPr varScale="1">
        <p:scale>
          <a:sx n="80" d="100"/>
          <a:sy n="80" d="100"/>
        </p:scale>
        <p:origin x="-846" y="-102"/>
      </p:cViewPr>
      <p:guideLst>
        <p:guide orient="horz" pos="2933"/>
        <p:guide pos="2213"/>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4719" cy="465614"/>
          </a:xfrm>
          <a:prstGeom prst="rect">
            <a:avLst/>
          </a:prstGeom>
        </p:spPr>
        <p:txBody>
          <a:bodyPr vert="horz" lIns="93360" tIns="46680" rIns="93360" bIns="46680" rtlCol="0"/>
          <a:lstStyle>
            <a:lvl1pPr algn="l">
              <a:defRPr sz="1200"/>
            </a:lvl1pPr>
          </a:lstStyle>
          <a:p>
            <a:endParaRPr lang="en-US"/>
          </a:p>
        </p:txBody>
      </p:sp>
      <p:sp>
        <p:nvSpPr>
          <p:cNvPr id="3" name="Date Placeholder 2"/>
          <p:cNvSpPr>
            <a:spLocks noGrp="1"/>
          </p:cNvSpPr>
          <p:nvPr>
            <p:ph type="dt" idx="1"/>
          </p:nvPr>
        </p:nvSpPr>
        <p:spPr>
          <a:xfrm>
            <a:off x="3979930" y="0"/>
            <a:ext cx="3044719" cy="465614"/>
          </a:xfrm>
          <a:prstGeom prst="rect">
            <a:avLst/>
          </a:prstGeom>
        </p:spPr>
        <p:txBody>
          <a:bodyPr vert="horz" lIns="93360" tIns="46680" rIns="93360" bIns="46680" rtlCol="0"/>
          <a:lstStyle>
            <a:lvl1pPr algn="r">
              <a:defRPr sz="1200"/>
            </a:lvl1pPr>
          </a:lstStyle>
          <a:p>
            <a:fld id="{3ADD15EE-1EC1-43F5-BE89-A99707CFF6FA}" type="datetimeFigureOut">
              <a:rPr lang="en-US" smtClean="0"/>
              <a:pPr/>
              <a:t>9/21/2013</a:t>
            </a:fld>
            <a:endParaRPr lang="en-US"/>
          </a:p>
        </p:txBody>
      </p:sp>
      <p:sp>
        <p:nvSpPr>
          <p:cNvPr id="4" name="Slide Image Placeholder 3"/>
          <p:cNvSpPr>
            <a:spLocks noGrp="1" noRot="1" noChangeAspect="1"/>
          </p:cNvSpPr>
          <p:nvPr>
            <p:ph type="sldImg" idx="2"/>
          </p:nvPr>
        </p:nvSpPr>
        <p:spPr>
          <a:xfrm>
            <a:off x="1184275" y="698500"/>
            <a:ext cx="4657725" cy="3492500"/>
          </a:xfrm>
          <a:prstGeom prst="rect">
            <a:avLst/>
          </a:prstGeom>
          <a:noFill/>
          <a:ln w="12700">
            <a:solidFill>
              <a:prstClr val="black"/>
            </a:solidFill>
          </a:ln>
        </p:spPr>
        <p:txBody>
          <a:bodyPr vert="horz" lIns="93360" tIns="46680" rIns="93360" bIns="46680" rtlCol="0" anchor="ctr"/>
          <a:lstStyle/>
          <a:p>
            <a:endParaRPr lang="en-US"/>
          </a:p>
        </p:txBody>
      </p:sp>
      <p:sp>
        <p:nvSpPr>
          <p:cNvPr id="5" name="Notes Placeholder 4"/>
          <p:cNvSpPr>
            <a:spLocks noGrp="1"/>
          </p:cNvSpPr>
          <p:nvPr>
            <p:ph type="body" sz="quarter" idx="3"/>
          </p:nvPr>
        </p:nvSpPr>
        <p:spPr>
          <a:xfrm>
            <a:off x="702628" y="4423331"/>
            <a:ext cx="5621020" cy="4190524"/>
          </a:xfrm>
          <a:prstGeom prst="rect">
            <a:avLst/>
          </a:prstGeom>
        </p:spPr>
        <p:txBody>
          <a:bodyPr vert="horz" lIns="93360" tIns="46680" rIns="93360" bIns="4668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5045"/>
            <a:ext cx="3044719" cy="465614"/>
          </a:xfrm>
          <a:prstGeom prst="rect">
            <a:avLst/>
          </a:prstGeom>
        </p:spPr>
        <p:txBody>
          <a:bodyPr vert="horz" lIns="93360" tIns="46680" rIns="93360" bIns="46680" rtlCol="0" anchor="b"/>
          <a:lstStyle>
            <a:lvl1pPr algn="l">
              <a:defRPr sz="1200"/>
            </a:lvl1pPr>
          </a:lstStyle>
          <a:p>
            <a:endParaRPr lang="en-US"/>
          </a:p>
        </p:txBody>
      </p:sp>
      <p:sp>
        <p:nvSpPr>
          <p:cNvPr id="7" name="Slide Number Placeholder 6"/>
          <p:cNvSpPr>
            <a:spLocks noGrp="1"/>
          </p:cNvSpPr>
          <p:nvPr>
            <p:ph type="sldNum" sz="quarter" idx="5"/>
          </p:nvPr>
        </p:nvSpPr>
        <p:spPr>
          <a:xfrm>
            <a:off x="3979930" y="8845045"/>
            <a:ext cx="3044719" cy="465614"/>
          </a:xfrm>
          <a:prstGeom prst="rect">
            <a:avLst/>
          </a:prstGeom>
        </p:spPr>
        <p:txBody>
          <a:bodyPr vert="horz" lIns="93360" tIns="46680" rIns="93360" bIns="46680" rtlCol="0" anchor="b"/>
          <a:lstStyle>
            <a:lvl1pPr algn="r">
              <a:defRPr sz="1200"/>
            </a:lvl1pPr>
          </a:lstStyle>
          <a:p>
            <a:fld id="{EB9DCF91-0080-480B-9A71-08A90A5B8844}"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purpose of this talk to mostly to present what I</a:t>
            </a:r>
            <a:r>
              <a:rPr lang="en-US" baseline="0" dirty="0" smtClean="0"/>
              <a:t> did to build this, and try to convey the knowledge that might be useful if other projects were considering a similar path.</a:t>
            </a:r>
            <a:endParaRPr lang="en-US" dirty="0"/>
          </a:p>
        </p:txBody>
      </p:sp>
      <p:sp>
        <p:nvSpPr>
          <p:cNvPr id="4" name="Slide Number Placeholder 3"/>
          <p:cNvSpPr>
            <a:spLocks noGrp="1"/>
          </p:cNvSpPr>
          <p:nvPr>
            <p:ph type="sldNum" sz="quarter" idx="10"/>
          </p:nvPr>
        </p:nvSpPr>
        <p:spPr/>
        <p:txBody>
          <a:bodyPr/>
          <a:lstStyle/>
          <a:p>
            <a:fld id="{EB9DCF91-0080-480B-9A71-08A90A5B8844}"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 design factor of 2.0 for critical pressure buckling was used on the spherical shell, and subsequently became the limiting condition for the spherical wall thickness.</a:t>
            </a:r>
          </a:p>
          <a:p>
            <a:r>
              <a:rPr lang="en-US" dirty="0" smtClean="0"/>
              <a:t>A factor of 1.5 was applied for the pressure shell. Although most of the shell is design limited by buckling, stress risers in the shell were limited to this. </a:t>
            </a:r>
          </a:p>
          <a:p>
            <a:r>
              <a:rPr lang="en-US" dirty="0" smtClean="0"/>
              <a:t>A 1.375 factor was applied for regions that require dimensional stability, but yielding will not likely affect stability of the pressure shell.  Such stress concentrations are mostly around holes and sealing faces for the fittings and penetrators; places where yielding might affect the fitting, but would be unlikely to result in a leak or buckling deformation due to the pressure.</a:t>
            </a:r>
          </a:p>
          <a:p>
            <a:r>
              <a:rPr lang="en-US" dirty="0" smtClean="0"/>
              <a:t>A 1.10 factor was applied for regions that are not dimensionally critical, nor likely to affect the pressure shell stability. The stress concentrations around holes that pass wires and fluid plumbing from the penetrators and fittings into the sphere are designed to this factor. If yielding occurs, the result is a smaller, somewhat deformed hole with minimal residual strain. </a:t>
            </a:r>
            <a:endParaRPr lang="en-US" dirty="0"/>
          </a:p>
        </p:txBody>
      </p:sp>
      <p:sp>
        <p:nvSpPr>
          <p:cNvPr id="4" name="Slide Number Placeholder 3"/>
          <p:cNvSpPr>
            <a:spLocks noGrp="1"/>
          </p:cNvSpPr>
          <p:nvPr>
            <p:ph type="sldNum" sz="quarter" idx="10"/>
          </p:nvPr>
        </p:nvSpPr>
        <p:spPr/>
        <p:txBody>
          <a:bodyPr/>
          <a:lstStyle/>
          <a:p>
            <a:fld id="{EB9DCF91-0080-480B-9A71-08A90A5B8844}"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Completed</a:t>
            </a:r>
            <a:r>
              <a:rPr lang="en-US" baseline="0" dirty="0" smtClean="0"/>
              <a:t> designs are nice, but then comes that job of actually building the thing.</a:t>
            </a:r>
            <a:endParaRPr lang="en-US" dirty="0" smtClean="0"/>
          </a:p>
          <a:p>
            <a:endParaRPr lang="en-US" dirty="0"/>
          </a:p>
        </p:txBody>
      </p:sp>
      <p:sp>
        <p:nvSpPr>
          <p:cNvPr id="4" name="Slide Number Placeholder 3"/>
          <p:cNvSpPr>
            <a:spLocks noGrp="1"/>
          </p:cNvSpPr>
          <p:nvPr>
            <p:ph type="sldNum" sz="quarter" idx="10"/>
          </p:nvPr>
        </p:nvSpPr>
        <p:spPr/>
        <p:txBody>
          <a:bodyPr/>
          <a:lstStyle/>
          <a:p>
            <a:fld id="{EB9DCF91-0080-480B-9A71-08A90A5B8844}"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B9DCF91-0080-480B-9A71-08A90A5B8844}"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B9DCF91-0080-480B-9A71-08A90A5B8844}"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elasticity of 104 </a:t>
            </a:r>
            <a:r>
              <a:rPr lang="en-US" sz="1200" kern="1200" dirty="0" err="1" smtClean="0">
                <a:solidFill>
                  <a:schemeClr val="tx1"/>
                </a:solidFill>
                <a:latin typeface="+mn-lt"/>
                <a:ea typeface="+mn-ea"/>
                <a:cs typeface="+mn-cs"/>
              </a:rPr>
              <a:t>GPa</a:t>
            </a:r>
            <a:r>
              <a:rPr lang="en-US" sz="1200" kern="1200" dirty="0" smtClean="0">
                <a:solidFill>
                  <a:schemeClr val="tx1"/>
                </a:solidFill>
                <a:latin typeface="+mn-lt"/>
                <a:ea typeface="+mn-ea"/>
                <a:cs typeface="+mn-cs"/>
              </a:rPr>
              <a:t>, very near the low end of the 100-130 </a:t>
            </a:r>
            <a:r>
              <a:rPr lang="en-US" sz="1200" kern="1200" dirty="0" err="1" smtClean="0">
                <a:solidFill>
                  <a:schemeClr val="tx1"/>
                </a:solidFill>
                <a:latin typeface="+mn-lt"/>
                <a:ea typeface="+mn-ea"/>
                <a:cs typeface="+mn-cs"/>
              </a:rPr>
              <a:t>GPa</a:t>
            </a:r>
            <a:r>
              <a:rPr lang="en-US" sz="1200" kern="1200" dirty="0" smtClean="0">
                <a:solidFill>
                  <a:schemeClr val="tx1"/>
                </a:solidFill>
                <a:latin typeface="+mn-lt"/>
                <a:ea typeface="+mn-ea"/>
                <a:cs typeface="+mn-cs"/>
              </a:rPr>
              <a:t> range.</a:t>
            </a:r>
            <a:endParaRPr lang="en-US" dirty="0"/>
          </a:p>
        </p:txBody>
      </p:sp>
      <p:sp>
        <p:nvSpPr>
          <p:cNvPr id="4" name="Slide Number Placeholder 3"/>
          <p:cNvSpPr>
            <a:spLocks noGrp="1"/>
          </p:cNvSpPr>
          <p:nvPr>
            <p:ph type="sldNum" sz="quarter" idx="10"/>
          </p:nvPr>
        </p:nvSpPr>
        <p:spPr/>
        <p:txBody>
          <a:bodyPr/>
          <a:lstStyle/>
          <a:p>
            <a:fld id="{EB9DCF91-0080-480B-9A71-08A90A5B8844}"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B9DCF91-0080-480B-9A71-08A90A5B8844}"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B9DCF91-0080-480B-9A71-08A90A5B8844}"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GTA does</a:t>
            </a:r>
            <a:r>
              <a:rPr lang="en-US" baseline="0" dirty="0" smtClean="0"/>
              <a:t> not always stand for grand theft auto… it’s Gauge Test the Assembly.</a:t>
            </a:r>
          </a:p>
          <a:p>
            <a:endParaRPr lang="en-US" dirty="0"/>
          </a:p>
        </p:txBody>
      </p:sp>
      <p:sp>
        <p:nvSpPr>
          <p:cNvPr id="4" name="Slide Number Placeholder 3"/>
          <p:cNvSpPr>
            <a:spLocks noGrp="1"/>
          </p:cNvSpPr>
          <p:nvPr>
            <p:ph type="sldNum" sz="quarter" idx="10"/>
          </p:nvPr>
        </p:nvSpPr>
        <p:spPr/>
        <p:txBody>
          <a:bodyPr/>
          <a:lstStyle/>
          <a:p>
            <a:fld id="{EB9DCF91-0080-480B-9A71-08A90A5B8844}"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B9DCF91-0080-480B-9A71-08A90A5B8844}" type="slidenum">
              <a:rPr lang="en-US" smtClean="0"/>
              <a:pPr/>
              <a:t>20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MBARI</a:t>
            </a:r>
            <a:r>
              <a:rPr lang="en-US" baseline="0" dirty="0" smtClean="0"/>
              <a:t> has developed an instrument called the Environment Sampling Processor with is essentially a robotic genetics lab that we put into a can and deploy into the ocean. It measures seawater microbes </a:t>
            </a:r>
            <a:r>
              <a:rPr lang="en-US" i="1" baseline="0" dirty="0" smtClean="0"/>
              <a:t>in situ </a:t>
            </a:r>
            <a:r>
              <a:rPr lang="en-US" baseline="0" dirty="0" smtClean="0"/>
              <a:t>based on their genetic signatures.</a:t>
            </a:r>
          </a:p>
          <a:p>
            <a:r>
              <a:rPr lang="en-US" baseline="0" dirty="0" smtClean="0"/>
              <a:t>And it looks about what you would expect it to look like.</a:t>
            </a:r>
          </a:p>
          <a:p>
            <a:endParaRPr lang="en-US" dirty="0"/>
          </a:p>
        </p:txBody>
      </p:sp>
      <p:sp>
        <p:nvSpPr>
          <p:cNvPr id="4" name="Slide Number Placeholder 3"/>
          <p:cNvSpPr>
            <a:spLocks noGrp="1"/>
          </p:cNvSpPr>
          <p:nvPr>
            <p:ph type="sldNum" sz="quarter" idx="10"/>
          </p:nvPr>
        </p:nvSpPr>
        <p:spPr/>
        <p:txBody>
          <a:bodyPr/>
          <a:lstStyle/>
          <a:p>
            <a:fld id="{EB9DCF91-0080-480B-9A71-08A90A5B8844}"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7823729-5C56-4C47-82E3-EE614111B1AF}" type="slidenum">
              <a:rPr lang="en-US"/>
              <a:pPr/>
              <a:t>3</a:t>
            </a:fld>
            <a:endParaRPr lang="en-US"/>
          </a:p>
        </p:txBody>
      </p:sp>
      <p:sp>
        <p:nvSpPr>
          <p:cNvPr id="13414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134147" name="Rectangle 3"/>
          <p:cNvSpPr>
            <a:spLocks noGrp="1" noChangeArrowheads="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ESP is</a:t>
            </a:r>
            <a:r>
              <a:rPr lang="en-US" baseline="0" dirty="0" smtClean="0"/>
              <a:t> typically deployed where it is less than 30m deep. However, one of MBARI’s major goals is to use new technology for deep ocean, so we wanted to develop a deep ESP platform for depths to 4000m.</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One critical component is the pressure housing.</a:t>
            </a:r>
          </a:p>
          <a:p>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B9DCF91-0080-480B-9A71-08A90A5B8844}"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EB9DCF91-0080-480B-9A71-08A90A5B8844}"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We </a:t>
            </a:r>
            <a:r>
              <a:rPr lang="en-US" baseline="0" dirty="0" smtClean="0"/>
              <a:t>decided that we could get the “10 ton truck” option by casting the hemispheres.</a:t>
            </a:r>
            <a:endParaRPr lang="en-US" dirty="0" smtClean="0"/>
          </a:p>
          <a:p>
            <a:endParaRPr lang="en-US" dirty="0"/>
          </a:p>
        </p:txBody>
      </p:sp>
      <p:sp>
        <p:nvSpPr>
          <p:cNvPr id="4" name="Slide Number Placeholder 3"/>
          <p:cNvSpPr>
            <a:spLocks noGrp="1"/>
          </p:cNvSpPr>
          <p:nvPr>
            <p:ph type="sldNum" sz="quarter" idx="10"/>
          </p:nvPr>
        </p:nvSpPr>
        <p:spPr/>
        <p:txBody>
          <a:bodyPr/>
          <a:lstStyle/>
          <a:p>
            <a:fld id="{EB9DCF91-0080-480B-9A71-08A90A5B8844}"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Do we make the</a:t>
            </a:r>
            <a:r>
              <a:rPr lang="en-US" baseline="0" dirty="0" smtClean="0"/>
              <a:t> housing just large enough, or do we go big? </a:t>
            </a:r>
            <a:endParaRPr lang="en-US" dirty="0" smtClean="0"/>
          </a:p>
          <a:p>
            <a:r>
              <a:rPr lang="en-US" dirty="0" smtClean="0"/>
              <a:t>1m would allow for any upgraded</a:t>
            </a:r>
            <a:r>
              <a:rPr lang="en-US" baseline="0" dirty="0" smtClean="0"/>
              <a:t> instrument that could deploy in the shallow water cans to deploy unmodified in the deep housing. </a:t>
            </a:r>
            <a:endParaRPr lang="en-US" dirty="0" smtClean="0"/>
          </a:p>
          <a:p>
            <a:r>
              <a:rPr lang="en-US" dirty="0" smtClean="0"/>
              <a:t>Costs are not hugely</a:t>
            </a:r>
            <a:r>
              <a:rPr lang="en-US" baseline="0" dirty="0" smtClean="0"/>
              <a:t> different. </a:t>
            </a:r>
          </a:p>
          <a:p>
            <a:r>
              <a:rPr lang="en-US" baseline="0" dirty="0" smtClean="0"/>
              <a:t>	</a:t>
            </a:r>
            <a:r>
              <a:rPr lang="en-US" dirty="0" smtClean="0"/>
              <a:t>Machining about the same</a:t>
            </a:r>
          </a:p>
          <a:p>
            <a:pPr lvl="1"/>
            <a:r>
              <a:rPr lang="en-US" dirty="0" smtClean="0"/>
              <a:t>	Casting pattern costs about the same</a:t>
            </a:r>
          </a:p>
          <a:p>
            <a:pPr lvl="1"/>
            <a:r>
              <a:rPr lang="en-US" dirty="0" smtClean="0"/>
              <a:t>	Casting materials proportional to weight.</a:t>
            </a:r>
          </a:p>
          <a:p>
            <a:pPr lvl="1"/>
            <a:r>
              <a:rPr lang="en-US" dirty="0" smtClean="0"/>
              <a:t>Roughly, the cost would have been</a:t>
            </a:r>
            <a:r>
              <a:rPr lang="en-US" baseline="0" dirty="0" smtClean="0"/>
              <a:t> 15% more for 60% more volume.</a:t>
            </a:r>
            <a:endParaRPr lang="en-US" dirty="0" smtClean="0"/>
          </a:p>
          <a:p>
            <a:endParaRPr lang="en-US" dirty="0"/>
          </a:p>
        </p:txBody>
      </p:sp>
      <p:sp>
        <p:nvSpPr>
          <p:cNvPr id="4" name="Slide Number Placeholder 3"/>
          <p:cNvSpPr>
            <a:spLocks noGrp="1"/>
          </p:cNvSpPr>
          <p:nvPr>
            <p:ph type="sldNum" sz="quarter" idx="10"/>
          </p:nvPr>
        </p:nvSpPr>
        <p:spPr/>
        <p:txBody>
          <a:bodyPr/>
          <a:lstStyle/>
          <a:p>
            <a:fld id="{EB9DCF91-0080-480B-9A71-08A90A5B8844}"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And</a:t>
            </a:r>
            <a:r>
              <a:rPr lang="en-US" baseline="0" dirty="0" smtClean="0"/>
              <a:t> there it is. Easy.</a:t>
            </a:r>
          </a:p>
          <a:p>
            <a:endParaRPr lang="en-US" dirty="0"/>
          </a:p>
        </p:txBody>
      </p:sp>
      <p:sp>
        <p:nvSpPr>
          <p:cNvPr id="4" name="Slide Number Placeholder 3"/>
          <p:cNvSpPr>
            <a:spLocks noGrp="1"/>
          </p:cNvSpPr>
          <p:nvPr>
            <p:ph type="sldNum" sz="quarter" idx="10"/>
          </p:nvPr>
        </p:nvSpPr>
        <p:spPr/>
        <p:txBody>
          <a:bodyPr/>
          <a:lstStyle/>
          <a:p>
            <a:fld id="{EB9DCF91-0080-480B-9A71-08A90A5B8844}"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These probably a few more things</a:t>
            </a:r>
            <a:r>
              <a:rPr lang="en-US" baseline="0" dirty="0" smtClean="0"/>
              <a:t> that people may want to know.</a:t>
            </a:r>
          </a:p>
          <a:p>
            <a:r>
              <a:rPr lang="en-US" baseline="0" dirty="0" smtClean="0"/>
              <a:t>Design standard is for robotic operation, so we’ll hydro test to the rated depth.</a:t>
            </a:r>
            <a:endParaRPr lang="en-US" dirty="0"/>
          </a:p>
        </p:txBody>
      </p:sp>
      <p:sp>
        <p:nvSpPr>
          <p:cNvPr id="4" name="Slide Number Placeholder 3"/>
          <p:cNvSpPr>
            <a:spLocks noGrp="1"/>
          </p:cNvSpPr>
          <p:nvPr>
            <p:ph type="sldNum" sz="quarter" idx="10"/>
          </p:nvPr>
        </p:nvSpPr>
        <p:spPr/>
        <p:txBody>
          <a:bodyPr/>
          <a:lstStyle/>
          <a:p>
            <a:fld id="{EB9DCF91-0080-480B-9A71-08A90A5B8844}"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9/21/2013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9/21/2013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9/21/2013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9/21/2013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tiff"/><Relationship Id="rId7"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0.tiff"/></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jpeg"/><Relationship Id="rId7" Type="http://schemas.openxmlformats.org/officeDocument/2006/relationships/image" Target="../media/image29.emf"/><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31.tiff"/></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argett\Desktop\IEEE-Oceans2013\4k Sphere Pictures\4k Sphere machining\Bottom outside rough 1.JPG"/>
          <p:cNvPicPr>
            <a:picLocks noChangeAspect="1" noChangeArrowheads="1"/>
          </p:cNvPicPr>
          <p:nvPr/>
        </p:nvPicPr>
        <p:blipFill>
          <a:blip r:embed="rId3" cstate="print">
            <a:lum bright="-15000" contrast="-10000"/>
          </a:blip>
          <a:srcRect/>
          <a:stretch>
            <a:fillRect/>
          </a:stretch>
        </p:blipFill>
        <p:spPr bwMode="auto">
          <a:xfrm>
            <a:off x="-3200400" y="-1295400"/>
            <a:ext cx="13166725" cy="9875838"/>
          </a:xfrm>
          <a:prstGeom prst="rect">
            <a:avLst/>
          </a:prstGeom>
          <a:noFill/>
        </p:spPr>
      </p:pic>
      <p:sp>
        <p:nvSpPr>
          <p:cNvPr id="2" name="Title 1"/>
          <p:cNvSpPr>
            <a:spLocks noGrp="1"/>
          </p:cNvSpPr>
          <p:nvPr>
            <p:ph type="ctrTitle"/>
          </p:nvPr>
        </p:nvSpPr>
        <p:spPr>
          <a:xfrm>
            <a:off x="533400" y="685800"/>
            <a:ext cx="7848600" cy="2514600"/>
          </a:xfrm>
          <a:effectLst>
            <a:innerShdw blurRad="63500" dist="50800" dir="2700000">
              <a:prstClr val="black">
                <a:alpha val="50000"/>
              </a:prstClr>
            </a:innerShdw>
          </a:effectLst>
        </p:spPr>
        <p:txBody>
          <a:bodyPr>
            <a:noAutofit/>
          </a:bodyPr>
          <a:lstStyle/>
          <a:p>
            <a:pPr algn="l"/>
            <a:r>
              <a:rPr lang="en-US" sz="4800" dirty="0" smtClean="0">
                <a:ln w="9525">
                  <a:noFill/>
                </a:ln>
                <a:solidFill>
                  <a:schemeClr val="bg1"/>
                </a:solidFill>
              </a:rPr>
              <a:t>Design and Fabrication </a:t>
            </a:r>
            <a:br>
              <a:rPr lang="en-US" sz="4800" dirty="0" smtClean="0">
                <a:ln w="9525">
                  <a:noFill/>
                </a:ln>
                <a:solidFill>
                  <a:schemeClr val="bg1"/>
                </a:solidFill>
              </a:rPr>
            </a:br>
            <a:r>
              <a:rPr lang="en-US" sz="4800" dirty="0" smtClean="0">
                <a:ln w="9525">
                  <a:noFill/>
                </a:ln>
                <a:solidFill>
                  <a:schemeClr val="bg1"/>
                </a:solidFill>
              </a:rPr>
              <a:t>of a 1m Titanium Sphere</a:t>
            </a:r>
            <a:br>
              <a:rPr lang="en-US" sz="4800" dirty="0" smtClean="0">
                <a:ln w="9525">
                  <a:noFill/>
                </a:ln>
                <a:solidFill>
                  <a:schemeClr val="bg1"/>
                </a:solidFill>
              </a:rPr>
            </a:br>
            <a:r>
              <a:rPr lang="en-US" sz="4800" dirty="0" smtClean="0">
                <a:ln w="9525">
                  <a:noFill/>
                </a:ln>
                <a:solidFill>
                  <a:schemeClr val="bg1"/>
                </a:solidFill>
              </a:rPr>
              <a:t>for 4000m Ocean Depth</a:t>
            </a:r>
            <a:endParaRPr lang="en-US" sz="4800" dirty="0">
              <a:ln w="9525">
                <a:noFill/>
              </a:ln>
              <a:solidFill>
                <a:schemeClr val="bg1"/>
              </a:solidFill>
            </a:endParaRPr>
          </a:p>
        </p:txBody>
      </p:sp>
      <p:pic>
        <p:nvPicPr>
          <p:cNvPr id="4105" name="Picture 9" descr="C:\Users\pargett\Desktop\IEEE-Oceans2013\Presentations\logo_white_high.bmp"/>
          <p:cNvPicPr>
            <a:picLocks noChangeAspect="1" noChangeArrowheads="1"/>
          </p:cNvPicPr>
          <p:nvPr/>
        </p:nvPicPr>
        <p:blipFill>
          <a:blip r:embed="rId4" cstate="print">
            <a:clrChange>
              <a:clrFrom>
                <a:srgbClr val="000000"/>
              </a:clrFrom>
              <a:clrTo>
                <a:srgbClr val="000000">
                  <a:alpha val="0"/>
                </a:srgbClr>
              </a:clrTo>
            </a:clrChange>
          </a:blip>
          <a:srcRect/>
          <a:stretch>
            <a:fillRect/>
          </a:stretch>
        </p:blipFill>
        <p:spPr bwMode="auto">
          <a:xfrm>
            <a:off x="6019800" y="4724400"/>
            <a:ext cx="2819399" cy="1751853"/>
          </a:xfrm>
          <a:prstGeom prst="rect">
            <a:avLst/>
          </a:prstGeom>
          <a:noFill/>
        </p:spPr>
      </p:pic>
      <p:sp>
        <p:nvSpPr>
          <p:cNvPr id="5" name="Title 1"/>
          <p:cNvSpPr txBox="1">
            <a:spLocks/>
          </p:cNvSpPr>
          <p:nvPr/>
        </p:nvSpPr>
        <p:spPr>
          <a:xfrm>
            <a:off x="5867400" y="3352800"/>
            <a:ext cx="3810000" cy="1470025"/>
          </a:xfrm>
          <a:prstGeom prst="rect">
            <a:avLst/>
          </a:prstGeom>
          <a:effectLst>
            <a:innerShdw blurRad="63500" dist="50800" dir="2700000">
              <a:prstClr val="black">
                <a:alpha val="50000"/>
              </a:prstClr>
            </a:innerShdw>
          </a:effectLst>
        </p:spPr>
        <p:txBody>
          <a:bodyPr vert="horz" lIns="91440" tIns="45720" rIns="91440" bIns="45720" rtlCol="0" anchor="ctr">
            <a:normAutofit fontScale="975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400" i="0" u="none" strike="noStrike" kern="1200" cap="none" spc="0" normalizeH="0" baseline="0" noProof="0" dirty="0" smtClean="0">
                <a:ln w="9525">
                  <a:noFill/>
                </a:ln>
                <a:solidFill>
                  <a:schemeClr val="bg1"/>
                </a:solidFill>
                <a:effectLst/>
                <a:uLnTx/>
                <a:uFillTx/>
                <a:latin typeface="+mj-lt"/>
                <a:ea typeface="+mj-ea"/>
                <a:cs typeface="+mj-cs"/>
              </a:rPr>
              <a:t>Doug Pargett</a:t>
            </a:r>
            <a:endParaRPr kumimoji="0" lang="en-US" sz="4400" i="0" u="none" strike="noStrike" kern="1200" cap="none" spc="0" normalizeH="0" baseline="0" noProof="0" dirty="0">
              <a:ln w="9525">
                <a:noFill/>
              </a:ln>
              <a:solidFill>
                <a:schemeClr val="bg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5200" y="274638"/>
            <a:ext cx="5181600" cy="1143000"/>
          </a:xfrm>
        </p:spPr>
        <p:txBody>
          <a:bodyPr>
            <a:normAutofit/>
          </a:bodyPr>
          <a:lstStyle/>
          <a:p>
            <a:r>
              <a:rPr lang="en-US" dirty="0" smtClean="0"/>
              <a:t>Design Factors</a:t>
            </a:r>
            <a:endParaRPr lang="en-US" dirty="0"/>
          </a:p>
        </p:txBody>
      </p:sp>
      <p:sp>
        <p:nvSpPr>
          <p:cNvPr id="6" name="Content Placeholder 2"/>
          <p:cNvSpPr>
            <a:spLocks noGrp="1"/>
          </p:cNvSpPr>
          <p:nvPr>
            <p:ph idx="1"/>
          </p:nvPr>
        </p:nvSpPr>
        <p:spPr>
          <a:xfrm>
            <a:off x="5181600" y="1600200"/>
            <a:ext cx="3505200" cy="4525963"/>
          </a:xfrm>
        </p:spPr>
        <p:txBody>
          <a:bodyPr>
            <a:normAutofit/>
          </a:bodyPr>
          <a:lstStyle/>
          <a:p>
            <a:pPr>
              <a:buNone/>
            </a:pPr>
            <a:r>
              <a:rPr lang="en-US" dirty="0" smtClean="0"/>
              <a:t>Buckling: </a:t>
            </a:r>
          </a:p>
          <a:p>
            <a:r>
              <a:rPr lang="en-US" dirty="0" smtClean="0"/>
              <a:t>2.0</a:t>
            </a:r>
          </a:p>
          <a:p>
            <a:endParaRPr lang="en-US" dirty="0" smtClean="0"/>
          </a:p>
          <a:p>
            <a:pPr>
              <a:buNone/>
            </a:pPr>
            <a:r>
              <a:rPr lang="en-US" dirty="0" smtClean="0"/>
              <a:t>Yield Strength</a:t>
            </a:r>
          </a:p>
          <a:p>
            <a:r>
              <a:rPr lang="en-US" dirty="0" smtClean="0"/>
              <a:t>1.5</a:t>
            </a:r>
          </a:p>
          <a:p>
            <a:r>
              <a:rPr lang="en-US" dirty="0" smtClean="0"/>
              <a:t>1.375 </a:t>
            </a:r>
          </a:p>
          <a:p>
            <a:r>
              <a:rPr lang="en-US" dirty="0" smtClean="0"/>
              <a:t>1.1 </a:t>
            </a:r>
            <a:endParaRPr lang="en-US" dirty="0"/>
          </a:p>
        </p:txBody>
      </p:sp>
      <p:pic>
        <p:nvPicPr>
          <p:cNvPr id="5122" name="Picture 2" descr="C:\Users\pargett\Desktop\IEEE-Oceans2013\Presentations\Sphere\COREAssembly.TIF"/>
          <p:cNvPicPr>
            <a:picLocks noChangeAspect="1" noChangeArrowheads="1"/>
          </p:cNvPicPr>
          <p:nvPr/>
        </p:nvPicPr>
        <p:blipFill>
          <a:blip r:embed="rId3" cstate="print">
            <a:clrChange>
              <a:clrFrom>
                <a:srgbClr val="ED1C24"/>
              </a:clrFrom>
              <a:clrTo>
                <a:srgbClr val="ED1C24">
                  <a:alpha val="0"/>
                </a:srgbClr>
              </a:clrTo>
            </a:clrChange>
          </a:blip>
          <a:srcRect/>
          <a:stretch>
            <a:fillRect/>
          </a:stretch>
        </p:blipFill>
        <p:spPr bwMode="auto">
          <a:xfrm>
            <a:off x="-3523614" y="457200"/>
            <a:ext cx="8629014" cy="8137417"/>
          </a:xfrm>
          <a:prstGeom prst="rect">
            <a:avLst/>
          </a:prstGeom>
          <a:noFill/>
        </p:spPr>
      </p:pic>
      <p:cxnSp>
        <p:nvCxnSpPr>
          <p:cNvPr id="8" name="Straight Arrow Connector 7"/>
          <p:cNvCxnSpPr/>
          <p:nvPr/>
        </p:nvCxnSpPr>
        <p:spPr>
          <a:xfrm flipH="1" flipV="1">
            <a:off x="3810000" y="2286000"/>
            <a:ext cx="1524000" cy="152400"/>
          </a:xfrm>
          <a:prstGeom prst="straightConnector1">
            <a:avLst/>
          </a:prstGeom>
          <a:ln w="44450">
            <a:solidFill>
              <a:srgbClr val="FF0000"/>
            </a:solidFill>
            <a:headEnd type="none"/>
            <a:tailEnd type="oval" w="lg" len="lg"/>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flipV="1">
            <a:off x="4343400" y="3657600"/>
            <a:ext cx="990600" cy="533400"/>
          </a:xfrm>
          <a:prstGeom prst="straightConnector1">
            <a:avLst/>
          </a:prstGeom>
          <a:ln w="44450">
            <a:solidFill>
              <a:srgbClr val="FF0000"/>
            </a:solidFill>
            <a:headEnd type="none"/>
            <a:tailEnd type="oval" w="lg" len="lg"/>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flipV="1">
            <a:off x="4343400" y="4800600"/>
            <a:ext cx="990600" cy="609600"/>
          </a:xfrm>
          <a:prstGeom prst="straightConnector1">
            <a:avLst/>
          </a:prstGeom>
          <a:ln w="44450">
            <a:solidFill>
              <a:srgbClr val="FF0000"/>
            </a:solidFill>
            <a:headEnd type="none"/>
            <a:tailEnd type="stealth" w="lg" len="lg"/>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flipV="1">
            <a:off x="4724400" y="4724400"/>
            <a:ext cx="609600" cy="76200"/>
          </a:xfrm>
          <a:prstGeom prst="straightConnector1">
            <a:avLst/>
          </a:prstGeom>
          <a:ln w="44450">
            <a:solidFill>
              <a:srgbClr val="FF0000"/>
            </a:solidFill>
            <a:headEnd type="none"/>
            <a:tailEnd type="stealth" w="lg" len="lg"/>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U:\IEEE-Oceans2013\Presentations\Sphere\P- 200381-07B.TIF"/>
          <p:cNvPicPr>
            <a:picLocks noChangeAspect="1" noChangeArrowheads="1"/>
          </p:cNvPicPr>
          <p:nvPr/>
        </p:nvPicPr>
        <p:blipFill>
          <a:blip r:embed="rId3" cstate="print"/>
          <a:srcRect/>
          <a:stretch>
            <a:fillRect/>
          </a:stretch>
        </p:blipFill>
        <p:spPr bwMode="auto">
          <a:xfrm>
            <a:off x="0" y="1219200"/>
            <a:ext cx="3650129" cy="2820555"/>
          </a:xfrm>
          <a:prstGeom prst="rect">
            <a:avLst/>
          </a:prstGeom>
          <a:noFill/>
        </p:spPr>
      </p:pic>
      <p:pic>
        <p:nvPicPr>
          <p:cNvPr id="2051" name="Picture 3" descr="U:\IEEE-Oceans2013\Presentations\Sphere\DSC00007.JPG"/>
          <p:cNvPicPr>
            <a:picLocks noChangeAspect="1" noChangeArrowheads="1"/>
          </p:cNvPicPr>
          <p:nvPr/>
        </p:nvPicPr>
        <p:blipFill>
          <a:blip r:embed="rId4" cstate="print"/>
          <a:srcRect/>
          <a:stretch>
            <a:fillRect/>
          </a:stretch>
        </p:blipFill>
        <p:spPr bwMode="auto">
          <a:xfrm>
            <a:off x="457200" y="1828800"/>
            <a:ext cx="3683000" cy="2762250"/>
          </a:xfrm>
          <a:prstGeom prst="rect">
            <a:avLst/>
          </a:prstGeom>
          <a:noFill/>
        </p:spPr>
      </p:pic>
      <p:pic>
        <p:nvPicPr>
          <p:cNvPr id="20482" name="Picture 2" descr="C:\Users\pargett\Desktop\IEEE-Oceans2013\Presentations\calendar.jpg"/>
          <p:cNvPicPr>
            <a:picLocks noChangeAspect="1" noChangeArrowheads="1"/>
          </p:cNvPicPr>
          <p:nvPr/>
        </p:nvPicPr>
        <p:blipFill>
          <a:blip r:embed="rId5" cstate="print"/>
          <a:srcRect/>
          <a:stretch>
            <a:fillRect/>
          </a:stretch>
        </p:blipFill>
        <p:spPr bwMode="auto">
          <a:xfrm>
            <a:off x="914400" y="2286000"/>
            <a:ext cx="3761000" cy="2716106"/>
          </a:xfrm>
          <a:prstGeom prst="rect">
            <a:avLst/>
          </a:prstGeom>
          <a:noFill/>
        </p:spPr>
      </p:pic>
      <p:sp>
        <p:nvSpPr>
          <p:cNvPr id="2" name="Title 1"/>
          <p:cNvSpPr>
            <a:spLocks noGrp="1"/>
          </p:cNvSpPr>
          <p:nvPr>
            <p:ph type="title"/>
          </p:nvPr>
        </p:nvSpPr>
        <p:spPr/>
        <p:txBody>
          <a:bodyPr/>
          <a:lstStyle/>
          <a:p>
            <a:r>
              <a:rPr lang="en-US" dirty="0" smtClean="0"/>
              <a:t>Manufacturing process</a:t>
            </a:r>
            <a:endParaRPr lang="en-US" dirty="0"/>
          </a:p>
        </p:txBody>
      </p:sp>
      <p:sp>
        <p:nvSpPr>
          <p:cNvPr id="6" name="Content Placeholder 2"/>
          <p:cNvSpPr>
            <a:spLocks noGrp="1"/>
          </p:cNvSpPr>
          <p:nvPr>
            <p:ph idx="1"/>
          </p:nvPr>
        </p:nvSpPr>
        <p:spPr>
          <a:xfrm>
            <a:off x="6324600" y="1600200"/>
            <a:ext cx="2362200" cy="4525963"/>
          </a:xfrm>
        </p:spPr>
        <p:txBody>
          <a:bodyPr/>
          <a:lstStyle/>
          <a:p>
            <a:r>
              <a:rPr lang="en-US" dirty="0" smtClean="0"/>
              <a:t>Design</a:t>
            </a:r>
          </a:p>
          <a:p>
            <a:r>
              <a:rPr lang="en-US" dirty="0" smtClean="0"/>
              <a:t>Pattern</a:t>
            </a:r>
          </a:p>
          <a:p>
            <a:r>
              <a:rPr lang="en-US" dirty="0" smtClean="0"/>
              <a:t>(In queue)</a:t>
            </a:r>
          </a:p>
          <a:p>
            <a:r>
              <a:rPr lang="en-US" dirty="0" smtClean="0"/>
              <a:t>Casting</a:t>
            </a:r>
          </a:p>
          <a:p>
            <a:r>
              <a:rPr lang="en-US" dirty="0" smtClean="0"/>
              <a:t>Machining</a:t>
            </a:r>
          </a:p>
          <a:p>
            <a:endParaRPr lang="en-US" dirty="0" smtClean="0"/>
          </a:p>
          <a:p>
            <a:endParaRPr lang="en-US" dirty="0" smtClean="0"/>
          </a:p>
        </p:txBody>
      </p:sp>
      <p:pic>
        <p:nvPicPr>
          <p:cNvPr id="1026" name="Picture 2" descr="C:\Users\pargett\Desktop\IEEE-Oceans2013\4k Sphere Pictures\Castings\IMG_1494.JPG"/>
          <p:cNvPicPr>
            <a:picLocks noChangeAspect="1" noChangeArrowheads="1"/>
          </p:cNvPicPr>
          <p:nvPr/>
        </p:nvPicPr>
        <p:blipFill>
          <a:blip r:embed="rId6" cstate="print"/>
          <a:srcRect/>
          <a:stretch>
            <a:fillRect/>
          </a:stretch>
        </p:blipFill>
        <p:spPr bwMode="auto">
          <a:xfrm>
            <a:off x="1371600" y="2743200"/>
            <a:ext cx="3657306" cy="2743200"/>
          </a:xfrm>
          <a:prstGeom prst="rect">
            <a:avLst/>
          </a:prstGeom>
          <a:noFill/>
        </p:spPr>
      </p:pic>
      <p:pic>
        <p:nvPicPr>
          <p:cNvPr id="3074" name="Picture 2" descr="C:\Users\pargett\Desktop\IEEE-Oceans2013\4k Sphere Pictures\4k Sphere machining\Bottom outside rough 1.JPG"/>
          <p:cNvPicPr>
            <a:picLocks noChangeAspect="1" noChangeArrowheads="1"/>
          </p:cNvPicPr>
          <p:nvPr/>
        </p:nvPicPr>
        <p:blipFill>
          <a:blip r:embed="rId7" cstate="print"/>
          <a:srcRect/>
          <a:stretch>
            <a:fillRect/>
          </a:stretch>
        </p:blipFill>
        <p:spPr bwMode="auto">
          <a:xfrm>
            <a:off x="1905000" y="3200400"/>
            <a:ext cx="3638258" cy="2728913"/>
          </a:xfrm>
          <a:prstGeom prst="rect">
            <a:avLst/>
          </a:prstGeom>
          <a:noFill/>
        </p:spPr>
      </p:pic>
      <p:pic>
        <p:nvPicPr>
          <p:cNvPr id="3075" name="Picture 3" descr="C:\Users\pargett\Desktop\IEEE-Oceans2013\4k Sphere Pictures\Assembly\IMG_7559.JPG"/>
          <p:cNvPicPr>
            <a:picLocks noChangeAspect="1" noChangeArrowheads="1"/>
          </p:cNvPicPr>
          <p:nvPr/>
        </p:nvPicPr>
        <p:blipFill>
          <a:blip r:embed="rId8" cstate="print"/>
          <a:srcRect t="11157" b="27893"/>
          <a:stretch>
            <a:fillRect/>
          </a:stretch>
        </p:blipFill>
        <p:spPr bwMode="auto">
          <a:xfrm>
            <a:off x="1371600" y="2209800"/>
            <a:ext cx="4800600" cy="4398239"/>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48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7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0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7" name="Picture 3" descr="C:\Users\pargett\Desktop\IEEE-Oceans2013\Presentations\Sphere\IMG_1875.JPG"/>
          <p:cNvPicPr>
            <a:picLocks noChangeAspect="1" noChangeArrowheads="1"/>
          </p:cNvPicPr>
          <p:nvPr/>
        </p:nvPicPr>
        <p:blipFill>
          <a:blip r:embed="rId3" cstate="print"/>
          <a:srcRect/>
          <a:stretch>
            <a:fillRect/>
          </a:stretch>
        </p:blipFill>
        <p:spPr bwMode="auto">
          <a:xfrm>
            <a:off x="0" y="-388727"/>
            <a:ext cx="9661525" cy="7246727"/>
          </a:xfrm>
          <a:prstGeom prst="rect">
            <a:avLst/>
          </a:prstGeom>
          <a:noFill/>
        </p:spPr>
      </p:pic>
      <p:sp>
        <p:nvSpPr>
          <p:cNvPr id="2" name="Title 1"/>
          <p:cNvSpPr>
            <a:spLocks noGrp="1"/>
          </p:cNvSpPr>
          <p:nvPr>
            <p:ph type="title"/>
          </p:nvPr>
        </p:nvSpPr>
        <p:spPr>
          <a:xfrm>
            <a:off x="4191000" y="274638"/>
            <a:ext cx="4495800" cy="2011362"/>
          </a:xfrm>
        </p:spPr>
        <p:txBody>
          <a:bodyPr>
            <a:noAutofit/>
          </a:bodyPr>
          <a:lstStyle/>
          <a:p>
            <a:pPr algn="l"/>
            <a:r>
              <a:rPr lang="en-US" dirty="0" smtClean="0"/>
              <a:t>Dye </a:t>
            </a:r>
            <a:r>
              <a:rPr lang="en-US" dirty="0" err="1" smtClean="0"/>
              <a:t>penetrant</a:t>
            </a:r>
            <a:r>
              <a:rPr lang="en-US" dirty="0" smtClean="0"/>
              <a:t> test</a:t>
            </a:r>
            <a:br>
              <a:rPr lang="en-US" dirty="0" smtClean="0"/>
            </a:br>
            <a:r>
              <a:rPr lang="en-US" dirty="0" smtClean="0"/>
              <a:t>for voids</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argett\Desktop\IEEE-Oceans2013\4k Sphere Pictures\Testing\IMG_1974.JPG"/>
          <p:cNvPicPr>
            <a:picLocks noChangeAspect="1" noChangeArrowheads="1"/>
          </p:cNvPicPr>
          <p:nvPr/>
        </p:nvPicPr>
        <p:blipFill>
          <a:blip r:embed="rId3" cstate="print"/>
          <a:srcRect t="6481" b="23148"/>
          <a:stretch>
            <a:fillRect/>
          </a:stretch>
        </p:blipFill>
        <p:spPr bwMode="auto">
          <a:xfrm>
            <a:off x="-2209800" y="-45662"/>
            <a:ext cx="13166725" cy="6949639"/>
          </a:xfrm>
          <a:prstGeom prst="rect">
            <a:avLst/>
          </a:prstGeom>
          <a:noFill/>
          <a:effectLst>
            <a:innerShdw blurRad="965200" dist="1574800" dir="16200000">
              <a:schemeClr val="bg1">
                <a:alpha val="50000"/>
              </a:schemeClr>
            </a:innerShdw>
          </a:effectLst>
        </p:spPr>
      </p:pic>
      <p:sp>
        <p:nvSpPr>
          <p:cNvPr id="2" name="Title 1"/>
          <p:cNvSpPr>
            <a:spLocks noGrp="1"/>
          </p:cNvSpPr>
          <p:nvPr>
            <p:ph type="title"/>
          </p:nvPr>
        </p:nvSpPr>
        <p:spPr>
          <a:xfrm>
            <a:off x="457200" y="0"/>
            <a:ext cx="8229600" cy="1143000"/>
          </a:xfrm>
        </p:spPr>
        <p:txBody>
          <a:bodyPr/>
          <a:lstStyle/>
          <a:p>
            <a:pPr algn="r"/>
            <a:r>
              <a:rPr lang="en-US" dirty="0" smtClean="0"/>
              <a:t>Hyperbaric Testing</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Hyperbaric test Finding</a:t>
            </a:r>
            <a:endParaRPr lang="en-US" dirty="0"/>
          </a:p>
        </p:txBody>
      </p:sp>
      <p:sp>
        <p:nvSpPr>
          <p:cNvPr id="3" name="Content Placeholder 2"/>
          <p:cNvSpPr>
            <a:spLocks noGrp="1"/>
          </p:cNvSpPr>
          <p:nvPr>
            <p:ph idx="1"/>
          </p:nvPr>
        </p:nvSpPr>
        <p:spPr>
          <a:xfrm>
            <a:off x="457200" y="1600200"/>
            <a:ext cx="3810000" cy="4525963"/>
          </a:xfrm>
        </p:spPr>
        <p:txBody>
          <a:bodyPr>
            <a:normAutofit/>
          </a:bodyPr>
          <a:lstStyle/>
          <a:p>
            <a:r>
              <a:rPr lang="en-US" dirty="0" smtClean="0"/>
              <a:t>Uniformly high strains</a:t>
            </a:r>
          </a:p>
          <a:p>
            <a:r>
              <a:rPr lang="en-US" dirty="0" smtClean="0"/>
              <a:t>Modulus of Elasticity near low end of range</a:t>
            </a:r>
          </a:p>
          <a:p>
            <a:endParaRPr lang="en-US" dirty="0" smtClean="0"/>
          </a:p>
          <a:p>
            <a:r>
              <a:rPr lang="en-US" dirty="0" smtClean="0"/>
              <a:t>Buckling</a:t>
            </a:r>
            <a:r>
              <a:rPr lang="en-US" dirty="0" smtClean="0"/>
              <a:t> </a:t>
            </a:r>
            <a:r>
              <a:rPr lang="en-US" dirty="0" smtClean="0"/>
              <a:t>factor: 1.8</a:t>
            </a:r>
          </a:p>
          <a:p>
            <a:pPr>
              <a:buNone/>
            </a:pPr>
            <a:endParaRPr lang="en-US" dirty="0" smtClean="0"/>
          </a:p>
          <a:p>
            <a:pPr>
              <a:buNone/>
            </a:pPr>
            <a:endParaRPr lang="en-US" dirty="0" smtClean="0"/>
          </a:p>
          <a:p>
            <a:pPr>
              <a:buNone/>
            </a:pPr>
            <a:endParaRPr lang="en-US" dirty="0"/>
          </a:p>
        </p:txBody>
      </p:sp>
      <p:pic>
        <p:nvPicPr>
          <p:cNvPr id="7169" name="Picture 1" descr="C:\Users\pargett\Desktop\IEEE-Oceans2013\Presentations\Sphere\Untitled.jpg"/>
          <p:cNvPicPr>
            <a:picLocks noChangeAspect="1" noChangeArrowheads="1"/>
          </p:cNvPicPr>
          <p:nvPr/>
        </p:nvPicPr>
        <p:blipFill>
          <a:blip r:embed="rId3" cstate="print"/>
          <a:srcRect/>
          <a:stretch>
            <a:fillRect/>
          </a:stretch>
        </p:blipFill>
        <p:spPr bwMode="auto">
          <a:xfrm>
            <a:off x="4343400" y="1676400"/>
            <a:ext cx="4495800" cy="2848216"/>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71600"/>
            <a:ext cx="8229600" cy="1143000"/>
          </a:xfrm>
        </p:spPr>
        <p:txBody>
          <a:bodyPr/>
          <a:lstStyle/>
          <a:p>
            <a:r>
              <a:rPr lang="en-US" dirty="0" smtClean="0"/>
              <a:t>Other </a:t>
            </a:r>
            <a:r>
              <a:rPr lang="en-US" dirty="0" smtClean="0"/>
              <a:t>Valuable </a:t>
            </a:r>
            <a:r>
              <a:rPr lang="en-US" dirty="0" smtClean="0"/>
              <a:t>N</a:t>
            </a:r>
            <a:r>
              <a:rPr lang="en-US" dirty="0" smtClean="0"/>
              <a:t>otes</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C:\Users\pargett\Desktop\IEEE-Oceans2013\Presentations\Sphere\COREAssemblyD.tif"/>
          <p:cNvPicPr>
            <a:picLocks noChangeAspect="1" noChangeArrowheads="1"/>
          </p:cNvPicPr>
          <p:nvPr/>
        </p:nvPicPr>
        <p:blipFill>
          <a:blip r:embed="rId3" cstate="print">
            <a:clrChange>
              <a:clrFrom>
                <a:srgbClr val="ED1C24"/>
              </a:clrFrom>
              <a:clrTo>
                <a:srgbClr val="ED1C24">
                  <a:alpha val="0"/>
                </a:srgbClr>
              </a:clrTo>
            </a:clrChange>
          </a:blip>
          <a:srcRect l="38182" t="18824" r="8182" b="11765"/>
          <a:stretch>
            <a:fillRect/>
          </a:stretch>
        </p:blipFill>
        <p:spPr bwMode="auto">
          <a:xfrm>
            <a:off x="3429000" y="1295400"/>
            <a:ext cx="5394958" cy="5394955"/>
          </a:xfrm>
          <a:prstGeom prst="rect">
            <a:avLst/>
          </a:prstGeom>
          <a:noFill/>
        </p:spPr>
      </p:pic>
      <p:pic>
        <p:nvPicPr>
          <p:cNvPr id="6149" name="Picture 5" descr="C:\Users\pargett\Desktop\IEEE-Oceans2013\Presentations\Sphere\COREAssemblyE.tif"/>
          <p:cNvPicPr>
            <a:picLocks noChangeAspect="1" noChangeArrowheads="1"/>
          </p:cNvPicPr>
          <p:nvPr/>
        </p:nvPicPr>
        <p:blipFill>
          <a:blip r:embed="rId4" cstate="print">
            <a:clrChange>
              <a:clrFrom>
                <a:srgbClr val="ED1C24"/>
              </a:clrFrom>
              <a:clrTo>
                <a:srgbClr val="ED1C24">
                  <a:alpha val="0"/>
                </a:srgbClr>
              </a:clrTo>
            </a:clrChange>
          </a:blip>
          <a:srcRect l="38182" t="18824" r="8182" b="11765"/>
          <a:stretch>
            <a:fillRect/>
          </a:stretch>
        </p:blipFill>
        <p:spPr bwMode="auto">
          <a:xfrm>
            <a:off x="3429000" y="1295400"/>
            <a:ext cx="5395014" cy="5394996"/>
          </a:xfrm>
          <a:prstGeom prst="rect">
            <a:avLst/>
          </a:prstGeom>
          <a:noFill/>
        </p:spPr>
      </p:pic>
      <p:sp>
        <p:nvSpPr>
          <p:cNvPr id="2" name="Title 1"/>
          <p:cNvSpPr>
            <a:spLocks noGrp="1"/>
          </p:cNvSpPr>
          <p:nvPr>
            <p:ph type="title"/>
          </p:nvPr>
        </p:nvSpPr>
        <p:spPr/>
        <p:txBody>
          <a:bodyPr/>
          <a:lstStyle/>
          <a:p>
            <a:pPr algn="l"/>
            <a:r>
              <a:rPr lang="en-US" dirty="0" smtClean="0"/>
              <a:t>Inside Mounting</a:t>
            </a:r>
            <a:endParaRPr lang="en-US" dirty="0"/>
          </a:p>
        </p:txBody>
      </p:sp>
      <p:sp>
        <p:nvSpPr>
          <p:cNvPr id="3" name="Content Placeholder 2"/>
          <p:cNvSpPr>
            <a:spLocks noGrp="1"/>
          </p:cNvSpPr>
          <p:nvPr>
            <p:ph idx="1"/>
          </p:nvPr>
        </p:nvSpPr>
        <p:spPr>
          <a:xfrm>
            <a:off x="457200" y="1600200"/>
            <a:ext cx="3048000" cy="4525963"/>
          </a:xfrm>
        </p:spPr>
        <p:txBody>
          <a:bodyPr>
            <a:normAutofit/>
          </a:bodyPr>
          <a:lstStyle/>
          <a:p>
            <a:r>
              <a:rPr lang="en-US" dirty="0" smtClean="0"/>
              <a:t>Internal frame</a:t>
            </a:r>
          </a:p>
          <a:p>
            <a:r>
              <a:rPr lang="en-US" dirty="0" smtClean="0"/>
              <a:t>6 radial pins</a:t>
            </a:r>
          </a:p>
          <a:p>
            <a:endParaRPr lang="en-US" dirty="0" smtClean="0"/>
          </a:p>
          <a:p>
            <a:endParaRPr lang="en-US" dirty="0" smtClean="0"/>
          </a:p>
          <a:p>
            <a:endParaRPr lang="en-US" dirty="0" smtClean="0"/>
          </a:p>
          <a:p>
            <a:r>
              <a:rPr lang="en-US" dirty="0" smtClean="0"/>
              <a:t>Concentric motion only</a:t>
            </a:r>
          </a:p>
          <a:p>
            <a:endParaRPr lang="en-US" dirty="0"/>
          </a:p>
        </p:txBody>
      </p:sp>
      <p:cxnSp>
        <p:nvCxnSpPr>
          <p:cNvPr id="9" name="Straight Connector 8"/>
          <p:cNvCxnSpPr/>
          <p:nvPr/>
        </p:nvCxnSpPr>
        <p:spPr>
          <a:xfrm flipV="1">
            <a:off x="4572000" y="6172200"/>
            <a:ext cx="304800" cy="533400"/>
          </a:xfrm>
          <a:prstGeom prst="line">
            <a:avLst/>
          </a:prstGeom>
          <a:ln w="508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7467600" y="1143000"/>
            <a:ext cx="304800" cy="533400"/>
          </a:xfrm>
          <a:prstGeom prst="line">
            <a:avLst/>
          </a:prstGeom>
          <a:ln w="508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flipV="1">
            <a:off x="7391400" y="6172200"/>
            <a:ext cx="304800" cy="533400"/>
          </a:xfrm>
          <a:prstGeom prst="line">
            <a:avLst/>
          </a:prstGeom>
          <a:ln w="508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flipV="1">
            <a:off x="4495800" y="1143000"/>
            <a:ext cx="304800" cy="533400"/>
          </a:xfrm>
          <a:prstGeom prst="line">
            <a:avLst/>
          </a:prstGeom>
          <a:ln w="508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2895600" y="3962400"/>
            <a:ext cx="609600" cy="0"/>
          </a:xfrm>
          <a:prstGeom prst="line">
            <a:avLst/>
          </a:prstGeom>
          <a:ln w="508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8839200" y="3962400"/>
            <a:ext cx="609600" cy="0"/>
          </a:xfrm>
          <a:prstGeom prst="line">
            <a:avLst/>
          </a:prstGeom>
          <a:ln w="50800">
            <a:solidFill>
              <a:srgbClr val="FF0000"/>
            </a:solidFill>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6" presetClass="emph" presetSubtype="0" repeatCount="indefinite" autoRev="1" fill="hold" nodeType="clickEffect">
                                  <p:stCondLst>
                                    <p:cond delay="0"/>
                                  </p:stCondLst>
                                  <p:endCondLst>
                                    <p:cond evt="onNext" delay="0">
                                      <p:tgtEl>
                                        <p:sldTgt/>
                                      </p:tgtEl>
                                    </p:cond>
                                  </p:endCondLst>
                                  <p:childTnLst>
                                    <p:animScale>
                                      <p:cBhvr>
                                        <p:cTn id="32" dur="1000" fill="hold"/>
                                        <p:tgtEl>
                                          <p:spTgt spid="614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7" name="Picture 3" descr="C:\Users\pargett\Desktop\IEEE-Oceans2013\Presentations\Sphere\IMG_7553.JPG"/>
          <p:cNvPicPr>
            <a:picLocks noChangeAspect="1" noChangeArrowheads="1"/>
          </p:cNvPicPr>
          <p:nvPr/>
        </p:nvPicPr>
        <p:blipFill>
          <a:blip r:embed="rId3" cstate="print"/>
          <a:srcRect/>
          <a:stretch>
            <a:fillRect/>
          </a:stretch>
        </p:blipFill>
        <p:spPr bwMode="auto">
          <a:xfrm rot="180000">
            <a:off x="-605548" y="-1296474"/>
            <a:ext cx="6019807" cy="9048394"/>
          </a:xfrm>
          <a:prstGeom prst="rect">
            <a:avLst/>
          </a:prstGeom>
          <a:noFill/>
        </p:spPr>
      </p:pic>
      <p:sp>
        <p:nvSpPr>
          <p:cNvPr id="2" name="Title 1"/>
          <p:cNvSpPr>
            <a:spLocks noGrp="1"/>
          </p:cNvSpPr>
          <p:nvPr>
            <p:ph type="title"/>
          </p:nvPr>
        </p:nvSpPr>
        <p:spPr>
          <a:xfrm>
            <a:off x="6248400" y="274638"/>
            <a:ext cx="2438400" cy="2316162"/>
          </a:xfrm>
        </p:spPr>
        <p:txBody>
          <a:bodyPr/>
          <a:lstStyle/>
          <a:p>
            <a:pPr algn="l"/>
            <a:r>
              <a:rPr lang="en-US" dirty="0" smtClean="0"/>
              <a:t>Gauge Test the Assembly</a:t>
            </a:r>
            <a:endParaRPr lang="en-US" dirty="0"/>
          </a:p>
        </p:txBody>
      </p:sp>
      <p:pic>
        <p:nvPicPr>
          <p:cNvPr id="21506" name="Picture 2" descr="C:\Users\pargett\Desktop\IEEE-Oceans2013\Presentations\Sphere\O-ringDetaila.jpg"/>
          <p:cNvPicPr>
            <a:picLocks noChangeAspect="1" noChangeArrowheads="1"/>
          </p:cNvPicPr>
          <p:nvPr/>
        </p:nvPicPr>
        <p:blipFill>
          <a:blip r:embed="rId4" cstate="print"/>
          <a:srcRect/>
          <a:stretch>
            <a:fillRect/>
          </a:stretch>
        </p:blipFill>
        <p:spPr bwMode="auto">
          <a:xfrm>
            <a:off x="5943600" y="3505200"/>
            <a:ext cx="2667000" cy="2326765"/>
          </a:xfrm>
          <a:prstGeom prst="rect">
            <a:avLst/>
          </a:prstGeom>
          <a:noFill/>
        </p:spPr>
      </p:pic>
      <p:sp>
        <p:nvSpPr>
          <p:cNvPr id="19" name="&quot;No&quot; Symbol 18"/>
          <p:cNvSpPr/>
          <p:nvPr/>
        </p:nvSpPr>
        <p:spPr>
          <a:xfrm>
            <a:off x="5638800" y="2971800"/>
            <a:ext cx="3276600" cy="3276600"/>
          </a:xfrm>
          <a:prstGeom prst="noSmoking">
            <a:avLst>
              <a:gd name="adj" fmla="val 9901"/>
            </a:avLst>
          </a:prstGeom>
          <a:solidFill>
            <a:srgbClr val="FF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pargett\Desktop\IEEE-Oceans2013\4k Sphere Pictures\Core Integration\IMG_1998.JPG"/>
          <p:cNvPicPr>
            <a:picLocks noChangeAspect="1" noChangeArrowheads="1"/>
          </p:cNvPicPr>
          <p:nvPr/>
        </p:nvPicPr>
        <p:blipFill>
          <a:blip r:embed="rId2" cstate="print"/>
          <a:srcRect l="26389" t="47222" r="27778"/>
          <a:stretch>
            <a:fillRect/>
          </a:stretch>
        </p:blipFill>
        <p:spPr bwMode="auto">
          <a:xfrm>
            <a:off x="4038600" y="2057400"/>
            <a:ext cx="4852335" cy="4191000"/>
          </a:xfrm>
          <a:prstGeom prst="rect">
            <a:avLst/>
          </a:prstGeom>
          <a:noFill/>
        </p:spPr>
      </p:pic>
      <p:sp>
        <p:nvSpPr>
          <p:cNvPr id="2" name="Title 1"/>
          <p:cNvSpPr>
            <a:spLocks noGrp="1"/>
          </p:cNvSpPr>
          <p:nvPr>
            <p:ph type="title"/>
          </p:nvPr>
        </p:nvSpPr>
        <p:spPr/>
        <p:txBody>
          <a:bodyPr/>
          <a:lstStyle/>
          <a:p>
            <a:pPr algn="l"/>
            <a:r>
              <a:rPr lang="en-US" dirty="0" smtClean="0"/>
              <a:t>Summary</a:t>
            </a:r>
            <a:endParaRPr lang="en-US" dirty="0"/>
          </a:p>
        </p:txBody>
      </p:sp>
      <p:sp>
        <p:nvSpPr>
          <p:cNvPr id="3" name="Content Placeholder 2"/>
          <p:cNvSpPr>
            <a:spLocks noGrp="1"/>
          </p:cNvSpPr>
          <p:nvPr>
            <p:ph idx="1"/>
          </p:nvPr>
        </p:nvSpPr>
        <p:spPr>
          <a:xfrm>
            <a:off x="457200" y="1600200"/>
            <a:ext cx="3429000" cy="4525963"/>
          </a:xfrm>
        </p:spPr>
        <p:txBody>
          <a:bodyPr/>
          <a:lstStyle/>
          <a:p>
            <a:r>
              <a:rPr lang="en-US" dirty="0" smtClean="0"/>
              <a:t>Large housing way better.</a:t>
            </a:r>
          </a:p>
          <a:p>
            <a:r>
              <a:rPr lang="en-US" dirty="0" smtClean="0"/>
              <a:t>Go-Big size was worth it</a:t>
            </a:r>
          </a:p>
          <a:p>
            <a:endParaRPr lang="en-US" dirty="0" smtClean="0"/>
          </a:p>
          <a:p>
            <a:r>
              <a:rPr lang="en-US" dirty="0" smtClean="0"/>
              <a:t>Radial mounting</a:t>
            </a:r>
          </a:p>
          <a:p>
            <a:r>
              <a:rPr lang="en-US" dirty="0" smtClean="0"/>
              <a:t>Gauge testing</a:t>
            </a:r>
          </a:p>
          <a:p>
            <a:endParaRPr lang="en-US" dirty="0" smtClean="0"/>
          </a:p>
          <a:p>
            <a:endParaRPr lang="en-US" dirty="0" smtClean="0"/>
          </a:p>
          <a:p>
            <a:endParaRPr lang="en-US" dirty="0"/>
          </a:p>
        </p:txBody>
      </p:sp>
      <p:pic>
        <p:nvPicPr>
          <p:cNvPr id="23554" name="Picture 2" descr="C:\Users\pargett\Desktop\IEEE-Oceans2013\Presentations\Sphere\IMG_2970.JPG"/>
          <p:cNvPicPr>
            <a:picLocks noChangeAspect="1" noChangeArrowheads="1"/>
          </p:cNvPicPr>
          <p:nvPr/>
        </p:nvPicPr>
        <p:blipFill>
          <a:blip r:embed="rId3" cstate="print"/>
          <a:srcRect l="6250" t="26852" r="15972"/>
          <a:stretch>
            <a:fillRect/>
          </a:stretch>
        </p:blipFill>
        <p:spPr bwMode="auto">
          <a:xfrm>
            <a:off x="4043907" y="2354706"/>
            <a:ext cx="4871493" cy="343649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5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C:\Users\pargett\Desktop\IEEE-Oceans2013\Presentations\02_06_41_01.jpg"/>
          <p:cNvPicPr>
            <a:picLocks noChangeAspect="1" noChangeArrowheads="1"/>
          </p:cNvPicPr>
          <p:nvPr/>
        </p:nvPicPr>
        <p:blipFill>
          <a:blip r:embed="rId2" cstate="print"/>
          <a:srcRect r="16000"/>
          <a:stretch>
            <a:fillRect/>
          </a:stretch>
        </p:blipFill>
        <p:spPr bwMode="auto">
          <a:xfrm>
            <a:off x="-1295400" y="0"/>
            <a:ext cx="10468886" cy="7010400"/>
          </a:xfrm>
          <a:prstGeom prst="rect">
            <a:avLst/>
          </a:prstGeom>
          <a:noFill/>
          <a:effectLst>
            <a:innerShdw blurRad="1270000" dist="2540000">
              <a:prstClr val="black">
                <a:alpha val="50000"/>
              </a:prstClr>
            </a:innerShdw>
          </a:effectLst>
        </p:spPr>
      </p:pic>
      <p:sp>
        <p:nvSpPr>
          <p:cNvPr id="5" name="Title 1"/>
          <p:cNvSpPr>
            <a:spLocks noGrp="1"/>
          </p:cNvSpPr>
          <p:nvPr>
            <p:ph type="title"/>
          </p:nvPr>
        </p:nvSpPr>
        <p:spPr>
          <a:xfrm>
            <a:off x="4953000" y="5410200"/>
            <a:ext cx="4191000" cy="1447800"/>
          </a:xfrm>
        </p:spPr>
        <p:txBody>
          <a:bodyPr>
            <a:noAutofit/>
          </a:bodyPr>
          <a:lstStyle/>
          <a:p>
            <a:pPr algn="r"/>
            <a:r>
              <a:rPr lang="en-US" sz="3600" i="1" dirty="0" smtClean="0">
                <a:solidFill>
                  <a:schemeClr val="bg1"/>
                </a:solidFill>
              </a:rPr>
              <a:t>Currently:</a:t>
            </a:r>
            <a:r>
              <a:rPr lang="en-US" sz="3600" dirty="0" smtClean="0">
                <a:solidFill>
                  <a:schemeClr val="bg1"/>
                </a:solidFill>
              </a:rPr>
              <a:t> 900m</a:t>
            </a:r>
            <a:r>
              <a:rPr lang="en-US" sz="3600" dirty="0" smtClean="0">
                <a:solidFill>
                  <a:schemeClr val="bg1"/>
                </a:solidFill>
              </a:rPr>
              <a:t/>
            </a:r>
            <a:br>
              <a:rPr lang="en-US" sz="3600" dirty="0" smtClean="0">
                <a:solidFill>
                  <a:schemeClr val="bg1"/>
                </a:solidFill>
              </a:rPr>
            </a:br>
            <a:r>
              <a:rPr lang="en-US" sz="3600" dirty="0" smtClean="0">
                <a:solidFill>
                  <a:schemeClr val="bg1"/>
                </a:solidFill>
              </a:rPr>
              <a:t>Monterey </a:t>
            </a:r>
            <a:r>
              <a:rPr lang="en-US" sz="3600" dirty="0" smtClean="0">
                <a:solidFill>
                  <a:schemeClr val="bg1"/>
                </a:solidFill>
              </a:rPr>
              <a:t>Canyon</a:t>
            </a:r>
            <a:endParaRPr lang="en-US" sz="3600" dirty="0">
              <a:solidFill>
                <a:schemeClr val="bg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argett\Desktop\IEEE-Oceans2013\Presentations\Sphere\Picture2.jpg"/>
          <p:cNvPicPr>
            <a:picLocks noChangeAspect="1" noChangeArrowheads="1"/>
          </p:cNvPicPr>
          <p:nvPr/>
        </p:nvPicPr>
        <p:blipFill>
          <a:blip r:embed="rId3" cstate="print"/>
          <a:srcRect/>
          <a:stretch>
            <a:fillRect/>
          </a:stretch>
        </p:blipFill>
        <p:spPr bwMode="auto">
          <a:xfrm>
            <a:off x="-396876" y="-533400"/>
            <a:ext cx="9540876" cy="12709525"/>
          </a:xfrm>
          <a:prstGeom prst="rect">
            <a:avLst/>
          </a:prstGeom>
          <a:noFill/>
          <a:effectLst>
            <a:innerShdw blurRad="749300" dist="1511300" dir="16200000">
              <a:schemeClr val="bg1">
                <a:alpha val="50000"/>
              </a:schemeClr>
            </a:innerShdw>
          </a:effectLst>
        </p:spPr>
      </p:pic>
      <p:sp>
        <p:nvSpPr>
          <p:cNvPr id="2" name="Title 1"/>
          <p:cNvSpPr>
            <a:spLocks noGrp="1"/>
          </p:cNvSpPr>
          <p:nvPr>
            <p:ph type="title"/>
          </p:nvPr>
        </p:nvSpPr>
        <p:spPr>
          <a:xfrm>
            <a:off x="457200" y="0"/>
            <a:ext cx="8229600" cy="1143000"/>
          </a:xfrm>
        </p:spPr>
        <p:txBody>
          <a:bodyPr/>
          <a:lstStyle/>
          <a:p>
            <a:r>
              <a:rPr lang="en-US" dirty="0" smtClean="0"/>
              <a:t>Environmental  Sample Processor</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9"/>
          <p:cNvPicPr>
            <a:picLocks noChangeAspect="1" noChangeArrowheads="1"/>
          </p:cNvPicPr>
          <p:nvPr/>
        </p:nvPicPr>
        <p:blipFill>
          <a:blip r:embed="rId3" cstate="print">
            <a:extLst>
              <a:ext uri="{28A0092B-C50C-407E-A947-70E740481C1C}">
                <a14:useLocalDpi xmlns:a14="http://schemas.microsoft.com/office/drawing/2010/main" xmlns=""/>
              </a:ext>
            </a:extLst>
          </a:blip>
          <a:srcRect/>
          <a:stretch>
            <a:fillRect/>
          </a:stretch>
        </p:blipFill>
        <p:spPr bwMode="auto">
          <a:xfrm>
            <a:off x="1219200" y="1828800"/>
            <a:ext cx="6715125" cy="24197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pic>
      <p:pic>
        <p:nvPicPr>
          <p:cNvPr id="27" name="Picture 10"/>
          <p:cNvPicPr>
            <a:picLocks noChangeArrowheads="1"/>
          </p:cNvPicPr>
          <p:nvPr/>
        </p:nvPicPr>
        <p:blipFill>
          <a:blip r:embed="rId4" cstate="print">
            <a:extLst>
              <a:ext uri="{28A0092B-C50C-407E-A947-70E740481C1C}">
                <a14:useLocalDpi xmlns:a14="http://schemas.microsoft.com/office/drawing/2010/main" xmlns=""/>
              </a:ext>
            </a:extLst>
          </a:blip>
          <a:srcRect/>
          <a:stretch>
            <a:fillRect/>
          </a:stretch>
        </p:blipFill>
        <p:spPr bwMode="auto">
          <a:xfrm>
            <a:off x="1066800" y="1752600"/>
            <a:ext cx="7010400" cy="2743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pic>
      <p:pic>
        <p:nvPicPr>
          <p:cNvPr id="26626" name="Picture 4"/>
          <p:cNvPicPr>
            <a:picLocks noChangeAspect="1" noChangeArrowheads="1"/>
          </p:cNvPicPr>
          <p:nvPr/>
        </p:nvPicPr>
        <p:blipFill>
          <a:blip r:embed="rId5" cstate="print">
            <a:extLst>
              <a:ext uri="{28A0092B-C50C-407E-A947-70E740481C1C}">
                <a14:useLocalDpi xmlns:a14="http://schemas.microsoft.com/office/drawing/2010/main" xmlns=""/>
              </a:ext>
            </a:extLst>
          </a:blip>
          <a:srcRect/>
          <a:stretch>
            <a:fillRect/>
          </a:stretch>
        </p:blipFill>
        <p:spPr bwMode="auto">
          <a:xfrm>
            <a:off x="7620000" y="609600"/>
            <a:ext cx="990600" cy="10734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pic>
      <p:pic>
        <p:nvPicPr>
          <p:cNvPr id="26628" name="Picture 6"/>
          <p:cNvPicPr>
            <a:picLocks noChangeAspect="1" noChangeArrowheads="1"/>
          </p:cNvPicPr>
          <p:nvPr/>
        </p:nvPicPr>
        <p:blipFill>
          <a:blip r:embed="rId6" cstate="print">
            <a:extLst>
              <a:ext uri="{28A0092B-C50C-407E-A947-70E740481C1C}">
                <a14:useLocalDpi xmlns:a14="http://schemas.microsoft.com/office/drawing/2010/main" xmlns=""/>
              </a:ext>
            </a:extLst>
          </a:blip>
          <a:srcRect l="7870"/>
          <a:stretch>
            <a:fillRect/>
          </a:stretch>
        </p:blipFill>
        <p:spPr bwMode="auto">
          <a:xfrm>
            <a:off x="6553200" y="914400"/>
            <a:ext cx="762415" cy="7644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pic>
      <p:pic>
        <p:nvPicPr>
          <p:cNvPr id="2" name="Picture 1" descr="NASA logo.pdf"/>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5334000" y="916378"/>
            <a:ext cx="914400" cy="760021"/>
          </a:xfrm>
          <a:prstGeom prst="rect">
            <a:avLst/>
          </a:prstGeom>
        </p:spPr>
      </p:pic>
      <p:pic>
        <p:nvPicPr>
          <p:cNvPr id="3" name="Picture 2"/>
          <p:cNvPicPr>
            <a:picLocks noChangeAspect="1"/>
          </p:cNvPicPr>
          <p:nvPr/>
        </p:nvPicPr>
        <p:blipFill>
          <a:blip r:embed="rId8" cstate="print"/>
          <a:stretch>
            <a:fillRect/>
          </a:stretch>
        </p:blipFill>
        <p:spPr>
          <a:xfrm>
            <a:off x="5410200" y="228600"/>
            <a:ext cx="1905000" cy="558494"/>
          </a:xfrm>
          <a:prstGeom prst="rect">
            <a:avLst/>
          </a:prstGeom>
        </p:spPr>
      </p:pic>
      <p:sp>
        <p:nvSpPr>
          <p:cNvPr id="14" name="Rectangle 7"/>
          <p:cNvSpPr txBox="1">
            <a:spLocks noChangeArrowheads="1"/>
          </p:cNvSpPr>
          <p:nvPr/>
        </p:nvSpPr>
        <p:spPr>
          <a:xfrm>
            <a:off x="457200" y="457200"/>
            <a:ext cx="2971800" cy="990600"/>
          </a:xfrm>
          <a:prstGeom prst="rect">
            <a:avLst/>
          </a:prstGeom>
          <a:noFill/>
          <a:ln/>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dirty="0" smtClean="0"/>
              <a:t>Thank You</a:t>
            </a:r>
            <a:endParaRPr lang="en-US" dirty="0"/>
          </a:p>
        </p:txBody>
      </p:sp>
      <p:cxnSp>
        <p:nvCxnSpPr>
          <p:cNvPr id="15" name="Straight Connector 14"/>
          <p:cNvCxnSpPr/>
          <p:nvPr/>
        </p:nvCxnSpPr>
        <p:spPr>
          <a:xfrm>
            <a:off x="381000" y="1752600"/>
            <a:ext cx="8382000"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pic>
        <p:nvPicPr>
          <p:cNvPr id="5122" name="Picture 2" descr="C:\Users\pargett\Desktop\IEEE-Oceans2013\Presentations\logo_blue_high.tif"/>
          <p:cNvPicPr>
            <a:picLocks noChangeAspect="1" noChangeArrowheads="1"/>
          </p:cNvPicPr>
          <p:nvPr/>
        </p:nvPicPr>
        <p:blipFill>
          <a:blip r:embed="rId9" cstate="print"/>
          <a:srcRect/>
          <a:stretch>
            <a:fillRect/>
          </a:stretch>
        </p:blipFill>
        <p:spPr bwMode="auto">
          <a:xfrm>
            <a:off x="3352800" y="381000"/>
            <a:ext cx="1905000" cy="1177301"/>
          </a:xfrm>
          <a:prstGeom prst="rect">
            <a:avLst/>
          </a:prstGeom>
          <a:noFill/>
        </p:spPr>
      </p:pic>
      <p:cxnSp>
        <p:nvCxnSpPr>
          <p:cNvPr id="16" name="Straight Connector 15"/>
          <p:cNvCxnSpPr/>
          <p:nvPr/>
        </p:nvCxnSpPr>
        <p:spPr>
          <a:xfrm>
            <a:off x="381000" y="4343400"/>
            <a:ext cx="8382000"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193693164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4" name="Object 2"/>
          <p:cNvGraphicFramePr>
            <a:graphicFrameLocks noChangeAspect="1"/>
          </p:cNvGraphicFramePr>
          <p:nvPr/>
        </p:nvGraphicFramePr>
        <p:xfrm>
          <a:off x="1143000" y="0"/>
          <a:ext cx="6858000" cy="6825369"/>
        </p:xfrm>
        <a:graphic>
          <a:graphicData uri="http://schemas.openxmlformats.org/presentationml/2006/ole">
            <p:oleObj spid="_x0000_s1026" name="Acrobat Document" r:id="rId4" imgW="5829261" imgH="7543646" progId="AcroExch.Document.7">
              <p:embed/>
            </p:oleObj>
          </a:graphicData>
        </a:graphic>
      </p:graphicFrame>
      <p:sp>
        <p:nvSpPr>
          <p:cNvPr id="21" name="Title 1"/>
          <p:cNvSpPr>
            <a:spLocks noGrp="1"/>
          </p:cNvSpPr>
          <p:nvPr>
            <p:ph type="title"/>
          </p:nvPr>
        </p:nvSpPr>
        <p:spPr>
          <a:xfrm>
            <a:off x="-152400" y="0"/>
            <a:ext cx="8229600" cy="1143000"/>
          </a:xfrm>
        </p:spPr>
        <p:txBody>
          <a:bodyPr/>
          <a:lstStyle/>
          <a:p>
            <a:r>
              <a:rPr lang="en-US" dirty="0" smtClean="0"/>
              <a:t>4000m Deep ESP?</a:t>
            </a:r>
            <a:endParaRPr lang="en-US" dirty="0"/>
          </a:p>
        </p:txBody>
      </p:sp>
      <p:sp>
        <p:nvSpPr>
          <p:cNvPr id="22" name="Oval 21"/>
          <p:cNvSpPr/>
          <p:nvPr/>
        </p:nvSpPr>
        <p:spPr>
          <a:xfrm>
            <a:off x="2057400" y="3124200"/>
            <a:ext cx="1341120" cy="1341120"/>
          </a:xfrm>
          <a:prstGeom prst="ellipse">
            <a:avLst/>
          </a:prstGeom>
          <a:noFill/>
          <a:ln w="1206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3581400" y="3276600"/>
            <a:ext cx="2133600" cy="1200329"/>
          </a:xfrm>
          <a:prstGeom prst="rect">
            <a:avLst/>
          </a:prstGeom>
          <a:noFill/>
        </p:spPr>
        <p:txBody>
          <a:bodyPr wrap="square" rtlCol="0">
            <a:spAutoFit/>
          </a:bodyPr>
          <a:lstStyle/>
          <a:p>
            <a:r>
              <a:rPr lang="en-US" sz="3600" dirty="0" smtClean="0"/>
              <a:t>Pressure Housing</a:t>
            </a:r>
            <a:endParaRPr lang="en-US" sz="3600" dirty="0"/>
          </a:p>
        </p:txBody>
      </p:sp>
    </p:spTree>
    <p:extLst>
      <p:ext uri="{BB962C8B-B14F-4D97-AF65-F5344CB8AC3E}">
        <p14:creationId xmlns="" xmlns:p14="http://schemas.microsoft.com/office/powerpoint/2010/main" val="280417412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pargett\Desktop\IEEE-Oceans2013\Presentations\Sphere\Stupid.jpg"/>
          <p:cNvPicPr>
            <a:picLocks noChangeAspect="1" noChangeArrowheads="1"/>
          </p:cNvPicPr>
          <p:nvPr/>
        </p:nvPicPr>
        <p:blipFill>
          <a:blip r:embed="rId3" cstate="print"/>
          <a:srcRect/>
          <a:stretch>
            <a:fillRect/>
          </a:stretch>
        </p:blipFill>
        <p:spPr bwMode="auto">
          <a:xfrm>
            <a:off x="-533400" y="0"/>
            <a:ext cx="11192574" cy="7549158"/>
          </a:xfrm>
          <a:prstGeom prst="rect">
            <a:avLst/>
          </a:prstGeom>
          <a:noFill/>
        </p:spPr>
      </p:pic>
      <p:sp>
        <p:nvSpPr>
          <p:cNvPr id="6" name="Title 5"/>
          <p:cNvSpPr>
            <a:spLocks noGrp="1"/>
          </p:cNvSpPr>
          <p:nvPr>
            <p:ph type="title"/>
          </p:nvPr>
        </p:nvSpPr>
        <p:spPr>
          <a:xfrm>
            <a:off x="457200" y="685800"/>
            <a:ext cx="7391400" cy="1143000"/>
          </a:xfrm>
        </p:spPr>
        <p:txBody>
          <a:bodyPr>
            <a:normAutofit fontScale="90000"/>
          </a:bodyPr>
          <a:lstStyle/>
          <a:p>
            <a:pPr algn="l"/>
            <a:r>
              <a:rPr lang="en-US" dirty="0" smtClean="0"/>
              <a:t>Joke: How do you put 4 tons of stuff into a 2 ton car?</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pargett\Desktop\IEEE-Oceans2013\Presentations\Sphere\truck1.png"/>
          <p:cNvPicPr>
            <a:picLocks noChangeAspect="1" noChangeArrowheads="1"/>
          </p:cNvPicPr>
          <p:nvPr/>
        </p:nvPicPr>
        <p:blipFill>
          <a:blip r:embed="rId3" cstate="print"/>
          <a:srcRect/>
          <a:stretch>
            <a:fillRect/>
          </a:stretch>
        </p:blipFill>
        <p:spPr bwMode="auto">
          <a:xfrm>
            <a:off x="1524000" y="1981200"/>
            <a:ext cx="7432516" cy="4516437"/>
          </a:xfrm>
          <a:prstGeom prst="rect">
            <a:avLst/>
          </a:prstGeom>
          <a:noFill/>
        </p:spPr>
      </p:pic>
      <p:sp>
        <p:nvSpPr>
          <p:cNvPr id="8" name="Title 5"/>
          <p:cNvSpPr>
            <a:spLocks noGrp="1"/>
          </p:cNvSpPr>
          <p:nvPr>
            <p:ph type="title"/>
          </p:nvPr>
        </p:nvSpPr>
        <p:spPr>
          <a:xfrm>
            <a:off x="457200" y="685800"/>
            <a:ext cx="8229600" cy="1143000"/>
          </a:xfrm>
        </p:spPr>
        <p:txBody>
          <a:bodyPr>
            <a:normAutofit fontScale="90000"/>
          </a:bodyPr>
          <a:lstStyle/>
          <a:p>
            <a:pPr algn="l"/>
            <a:r>
              <a:rPr lang="en-US" dirty="0" smtClean="0"/>
              <a:t>You don’t.</a:t>
            </a:r>
            <a:br>
              <a:rPr lang="en-US" dirty="0" smtClean="0"/>
            </a:br>
            <a:r>
              <a:rPr lang="en-US" dirty="0" smtClean="0"/>
              <a:t>You get a 10 ton truck.</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argett\Desktop\IEEE-Oceans2013\Presentations\Sphere\esp_precan5.bmp"/>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0" y="0"/>
            <a:ext cx="5410200" cy="6894414"/>
          </a:xfrm>
          <a:prstGeom prst="rect">
            <a:avLst/>
          </a:prstGeom>
          <a:noFill/>
        </p:spPr>
      </p:pic>
      <p:sp>
        <p:nvSpPr>
          <p:cNvPr id="2" name="Title 1"/>
          <p:cNvSpPr>
            <a:spLocks noGrp="1"/>
          </p:cNvSpPr>
          <p:nvPr>
            <p:ph type="title"/>
          </p:nvPr>
        </p:nvSpPr>
        <p:spPr>
          <a:xfrm>
            <a:off x="5257800" y="1752600"/>
            <a:ext cx="3657600" cy="1143000"/>
          </a:xfrm>
        </p:spPr>
        <p:txBody>
          <a:bodyPr>
            <a:normAutofit fontScale="90000"/>
          </a:bodyPr>
          <a:lstStyle/>
          <a:p>
            <a:r>
              <a:rPr lang="en-US" dirty="0" smtClean="0"/>
              <a:t>Miniaturize ESP</a:t>
            </a:r>
            <a:br>
              <a:rPr lang="en-US" dirty="0" smtClean="0"/>
            </a:br>
            <a:r>
              <a:rPr lang="en-US" dirty="0" smtClean="0"/>
              <a:t>or</a:t>
            </a:r>
            <a:br>
              <a:rPr lang="en-US" dirty="0" smtClean="0"/>
            </a:br>
            <a:r>
              <a:rPr lang="en-US" dirty="0" smtClean="0"/>
              <a:t>Big Housing?</a:t>
            </a:r>
            <a:endParaRPr lang="en-US" dirty="0"/>
          </a:p>
        </p:txBody>
      </p:sp>
      <p:sp>
        <p:nvSpPr>
          <p:cNvPr id="8" name="Rectangle 7"/>
          <p:cNvSpPr/>
          <p:nvPr/>
        </p:nvSpPr>
        <p:spPr>
          <a:xfrm>
            <a:off x="685800" y="990600"/>
            <a:ext cx="3733800" cy="5486400"/>
          </a:xfrm>
          <a:prstGeom prst="rect">
            <a:avLst/>
          </a:prstGeom>
          <a:noFill/>
          <a:ln w="508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1295400" y="2286000"/>
            <a:ext cx="2560320" cy="2560320"/>
          </a:xfrm>
          <a:prstGeom prst="ellipse">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argett\Desktop\IEEE-Oceans2013\Presentations\Sphere\esp_precan5.bmp"/>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0" y="0"/>
            <a:ext cx="5410200" cy="6894414"/>
          </a:xfrm>
          <a:prstGeom prst="rect">
            <a:avLst/>
          </a:prstGeom>
          <a:noFill/>
        </p:spPr>
      </p:pic>
      <p:sp>
        <p:nvSpPr>
          <p:cNvPr id="2" name="Title 1"/>
          <p:cNvSpPr>
            <a:spLocks noGrp="1"/>
          </p:cNvSpPr>
          <p:nvPr>
            <p:ph type="title"/>
          </p:nvPr>
        </p:nvSpPr>
        <p:spPr>
          <a:xfrm>
            <a:off x="5486400" y="914400"/>
            <a:ext cx="3657600" cy="1752600"/>
          </a:xfrm>
        </p:spPr>
        <p:txBody>
          <a:bodyPr>
            <a:normAutofit/>
          </a:bodyPr>
          <a:lstStyle/>
          <a:p>
            <a:r>
              <a:rPr lang="en-US" dirty="0" smtClean="0"/>
              <a:t>Minimum</a:t>
            </a:r>
            <a:endParaRPr lang="en-US" dirty="0"/>
          </a:p>
        </p:txBody>
      </p:sp>
      <p:sp>
        <p:nvSpPr>
          <p:cNvPr id="6" name="Oval 5"/>
          <p:cNvSpPr/>
          <p:nvPr/>
        </p:nvSpPr>
        <p:spPr>
          <a:xfrm>
            <a:off x="-838200" y="228600"/>
            <a:ext cx="6766560" cy="6766560"/>
          </a:xfrm>
          <a:prstGeom prst="ellipse">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228600" y="914400"/>
            <a:ext cx="5486400" cy="5410200"/>
          </a:xfrm>
          <a:prstGeom prst="ellipse">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685800" y="990600"/>
            <a:ext cx="3733800" cy="5486400"/>
          </a:xfrm>
          <a:prstGeom prst="rect">
            <a:avLst/>
          </a:prstGeom>
          <a:noFill/>
          <a:ln w="508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p:cNvSpPr txBox="1">
            <a:spLocks/>
          </p:cNvSpPr>
          <p:nvPr/>
        </p:nvSpPr>
        <p:spPr>
          <a:xfrm>
            <a:off x="5486400" y="1752600"/>
            <a:ext cx="3657600" cy="17526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or </a:t>
            </a:r>
            <a:br>
              <a:rPr kumimoji="0" lang="en-US" sz="4400" b="0" i="0" u="none" strike="noStrike" kern="1200" cap="none" spc="0" normalizeH="0" baseline="0" noProof="0" dirty="0" smtClean="0">
                <a:ln>
                  <a:noFill/>
                </a:ln>
                <a:solidFill>
                  <a:schemeClr val="tx1"/>
                </a:solidFill>
                <a:effectLst/>
                <a:uLnTx/>
                <a:uFillTx/>
                <a:latin typeface="+mj-lt"/>
                <a:ea typeface="+mj-ea"/>
                <a:cs typeface="+mj-cs"/>
              </a:rPr>
            </a:br>
            <a:r>
              <a:rPr kumimoji="0" lang="en-US" sz="4400" b="0" i="0" u="none" strike="noStrike" kern="1200" cap="none" spc="0" normalizeH="0" baseline="0" noProof="0" dirty="0" smtClean="0">
                <a:ln>
                  <a:noFill/>
                </a:ln>
                <a:solidFill>
                  <a:schemeClr val="tx1"/>
                </a:solidFill>
                <a:effectLst/>
                <a:uLnTx/>
                <a:uFillTx/>
                <a:latin typeface="+mj-lt"/>
                <a:ea typeface="+mj-ea"/>
                <a:cs typeface="+mj-cs"/>
              </a:rPr>
              <a:t>GO BIG?</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hidden"/>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Users\pargett\Desktop\IEEE-Oceans2013\4k Sphere Pictures\Core Integration\IMG_1998.JPG"/>
          <p:cNvPicPr>
            <a:picLocks noChangeAspect="1" noChangeArrowheads="1"/>
          </p:cNvPicPr>
          <p:nvPr/>
        </p:nvPicPr>
        <p:blipFill>
          <a:blip r:embed="rId3" cstate="print"/>
          <a:srcRect/>
          <a:stretch>
            <a:fillRect/>
          </a:stretch>
        </p:blipFill>
        <p:spPr bwMode="auto">
          <a:xfrm>
            <a:off x="-914400" y="-1600881"/>
            <a:ext cx="11277600" cy="8458881"/>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76800" y="1600200"/>
            <a:ext cx="4038600" cy="4525963"/>
          </a:xfrm>
        </p:spPr>
        <p:txBody>
          <a:bodyPr/>
          <a:lstStyle/>
          <a:p>
            <a:r>
              <a:rPr lang="en-US" dirty="0" smtClean="0"/>
              <a:t>4000m Robotic Operations</a:t>
            </a:r>
            <a:br>
              <a:rPr lang="en-US" dirty="0" smtClean="0"/>
            </a:br>
            <a:endParaRPr lang="en-US" dirty="0" smtClean="0"/>
          </a:p>
          <a:p>
            <a:r>
              <a:rPr lang="en-US" dirty="0" smtClean="0"/>
              <a:t>41.4 </a:t>
            </a:r>
            <a:r>
              <a:rPr lang="en-US" dirty="0" err="1" smtClean="0"/>
              <a:t>Mpa</a:t>
            </a:r>
            <a:r>
              <a:rPr lang="en-US" dirty="0" smtClean="0"/>
              <a:t> (6000 psi) hyperbaric test</a:t>
            </a:r>
          </a:p>
        </p:txBody>
      </p:sp>
      <p:pic>
        <p:nvPicPr>
          <p:cNvPr id="4" name="Picture 2" descr="C:\Users\pargett\Desktop\IEEE-Oceans2013\Presentations\Sphere\COREAssembly.TIF"/>
          <p:cNvPicPr>
            <a:picLocks noChangeAspect="1" noChangeArrowheads="1"/>
          </p:cNvPicPr>
          <p:nvPr/>
        </p:nvPicPr>
        <p:blipFill>
          <a:blip r:embed="rId3" cstate="print">
            <a:clrChange>
              <a:clrFrom>
                <a:srgbClr val="ED1C24"/>
              </a:clrFrom>
              <a:clrTo>
                <a:srgbClr val="ED1C24">
                  <a:alpha val="0"/>
                </a:srgbClr>
              </a:clrTo>
            </a:clrChange>
          </a:blip>
          <a:srcRect/>
          <a:stretch>
            <a:fillRect/>
          </a:stretch>
        </p:blipFill>
        <p:spPr bwMode="auto">
          <a:xfrm>
            <a:off x="-3523614" y="457200"/>
            <a:ext cx="8629014" cy="8137417"/>
          </a:xfrm>
          <a:prstGeom prst="rect">
            <a:avLst/>
          </a:prstGeom>
          <a:noFill/>
        </p:spPr>
      </p:pic>
      <p:sp>
        <p:nvSpPr>
          <p:cNvPr id="5" name="Title 1"/>
          <p:cNvSpPr txBox="1">
            <a:spLocks/>
          </p:cNvSpPr>
          <p:nvPr/>
        </p:nvSpPr>
        <p:spPr>
          <a:xfrm>
            <a:off x="3505200" y="274638"/>
            <a:ext cx="5181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Design Standard</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1081</TotalTime>
  <Words>616</Words>
  <Application>Microsoft Office PowerPoint</Application>
  <PresentationFormat>On-screen Show (4:3)</PresentationFormat>
  <Paragraphs>95</Paragraphs>
  <Slides>20</Slides>
  <Notes>18</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20</vt:i4>
      </vt:variant>
    </vt:vector>
  </HeadingPairs>
  <TitlesOfParts>
    <vt:vector size="22" baseType="lpstr">
      <vt:lpstr>Office Theme</vt:lpstr>
      <vt:lpstr>Acrobat Document</vt:lpstr>
      <vt:lpstr>Design and Fabrication  of a 1m Titanium Sphere for 4000m Ocean Depth</vt:lpstr>
      <vt:lpstr>Environmental  Sample Processor</vt:lpstr>
      <vt:lpstr>4000m Deep ESP?</vt:lpstr>
      <vt:lpstr>Joke: How do you put 4 tons of stuff into a 2 ton car?</vt:lpstr>
      <vt:lpstr>You don’t. You get a 10 ton truck.</vt:lpstr>
      <vt:lpstr>Miniaturize ESP or Big Housing?</vt:lpstr>
      <vt:lpstr>Minimum</vt:lpstr>
      <vt:lpstr>Slide 8</vt:lpstr>
      <vt:lpstr>Slide 9</vt:lpstr>
      <vt:lpstr>Design Factors</vt:lpstr>
      <vt:lpstr>Manufacturing process</vt:lpstr>
      <vt:lpstr>Dye penetrant test for voids</vt:lpstr>
      <vt:lpstr>Hyperbaric Testing</vt:lpstr>
      <vt:lpstr>Hyperbaric test Finding</vt:lpstr>
      <vt:lpstr>Other Valuable Notes</vt:lpstr>
      <vt:lpstr>Inside Mounting</vt:lpstr>
      <vt:lpstr>Gauge Test the Assembly</vt:lpstr>
      <vt:lpstr>Summary</vt:lpstr>
      <vt:lpstr>Currently: 900m Monterey Canyon</vt:lpstr>
      <vt:lpstr>Slide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Douglas Pargett</dc:creator>
  <cp:lastModifiedBy>meteor</cp:lastModifiedBy>
  <cp:revision>96</cp:revision>
  <dcterms:created xsi:type="dcterms:W3CDTF">2006-08-16T00:00:00Z</dcterms:created>
  <dcterms:modified xsi:type="dcterms:W3CDTF">2013-09-22T05:09:11Z</dcterms:modified>
</cp:coreProperties>
</file>