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7" r:id="rId3"/>
    <p:sldId id="307" r:id="rId4"/>
    <p:sldId id="330" r:id="rId5"/>
    <p:sldId id="329" r:id="rId6"/>
    <p:sldId id="327" r:id="rId7"/>
  </p:sldIdLst>
  <p:sldSz cx="12179300" cy="9134475" type="ledger"/>
  <p:notesSz cx="9474200" cy="148971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265" autoAdjust="0"/>
    <p:restoredTop sz="94561" autoAdjust="0"/>
  </p:normalViewPr>
  <p:slideViewPr>
    <p:cSldViewPr snapToGrid="0" snapToObjects="1">
      <p:cViewPr>
        <p:scale>
          <a:sx n="100" d="100"/>
          <a:sy n="100" d="100"/>
        </p:scale>
        <p:origin x="-750" y="-6"/>
      </p:cViewPr>
      <p:guideLst>
        <p:guide orient="horz" pos="287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-2478" y="-102"/>
      </p:cViewPr>
      <p:guideLst>
        <p:guide orient="horz" pos="4692"/>
        <p:guide pos="2984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05275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>
            <a:lvl1pPr algn="l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365750" y="0"/>
            <a:ext cx="4106863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>
            <a:lvl1pPr algn="r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12825" y="1116013"/>
            <a:ext cx="7448550" cy="55864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9325" y="7075488"/>
            <a:ext cx="757555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4149388"/>
            <a:ext cx="4105275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b" anchorCtr="0" compatLnSpc="1">
            <a:prstTxWarp prst="textNoShape">
              <a:avLst/>
            </a:prstTxWarp>
          </a:bodyPr>
          <a:lstStyle>
            <a:lvl1pPr algn="l" defTabSz="1393825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365750" y="14149388"/>
            <a:ext cx="4106863" cy="744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9226" tIns="69613" rIns="139226" bIns="69613" numCol="1" anchor="b" anchorCtr="0" compatLnSpc="1">
            <a:prstTxWarp prst="textNoShape">
              <a:avLst/>
            </a:prstTxWarp>
          </a:bodyPr>
          <a:lstStyle>
            <a:lvl1pPr algn="r" defTabSz="1393825" eaLnBrk="1" hangingPunct="1">
              <a:defRPr sz="1800" smtClean="0"/>
            </a:lvl1pPr>
          </a:lstStyle>
          <a:p>
            <a:pPr>
              <a:defRPr/>
            </a:pPr>
            <a:fld id="{C9087574-EF47-4D54-A28A-CC34759EC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8221A6-7D3F-4C94-BED4-B3AF52A63D71}" type="slidenum">
              <a:rPr lang="en-US"/>
              <a:pPr/>
              <a:t>1</a:t>
            </a:fld>
            <a:endParaRPr lang="en-US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Add seawater sensors at bottom of each oil chamber</a:t>
            </a:r>
          </a:p>
          <a:p>
            <a:pPr eaLnBrk="1" hangingPunct="1"/>
            <a:r>
              <a:rPr lang="en-US" smtClean="0"/>
              <a:t>Sample tube in bag to ¾ depth</a:t>
            </a:r>
          </a:p>
          <a:p>
            <a:pPr eaLnBrk="1" hangingPunct="1"/>
            <a:r>
              <a:rPr lang="en-US" smtClean="0"/>
              <a:t>Upper/lower purge may need to wait until, or be moved to after sampling.</a:t>
            </a:r>
          </a:p>
          <a:p>
            <a:pPr eaLnBrk="1" hangingPunct="1"/>
            <a:r>
              <a:rPr lang="en-US" smtClean="0"/>
              <a:t>May need to add an RO water rinse fluid. (non-toxicant) Verify that air compliance is at right volume.</a:t>
            </a:r>
          </a:p>
          <a:p>
            <a:pPr eaLnBrk="1" hangingPunct="1"/>
            <a:r>
              <a:rPr lang="en-US" smtClean="0"/>
              <a:t>Also look at cast 17-4 for bell housings.</a:t>
            </a:r>
          </a:p>
          <a:p>
            <a:pPr eaLnBrk="1" hangingPunct="1"/>
            <a:r>
              <a:rPr lang="en-US" smtClean="0"/>
              <a:t>brent:  One could use a serial port or ethernet for communications to the ESP</a:t>
            </a:r>
          </a:p>
          <a:p>
            <a:pPr eaLnBrk="1" hangingPunct="1"/>
            <a:r>
              <a:rPr lang="en-US" smtClean="0"/>
              <a:t>brent:  Core must be work from 2C to 35C</a:t>
            </a:r>
          </a:p>
          <a:p>
            <a:pPr eaLnBrk="1" hangingPunct="1"/>
            <a:r>
              <a:rPr lang="en-US" smtClean="0"/>
              <a:t>gene:  Test urathane bags for oil compatibility</a:t>
            </a:r>
          </a:p>
          <a:p>
            <a:pPr eaLnBrk="1" hangingPunct="1"/>
            <a:r>
              <a:rPr lang="en-US" smtClean="0"/>
              <a:t>gene:  Pack toxicant bag in PVC or similar hard container</a:t>
            </a:r>
          </a:p>
          <a:p>
            <a:pPr eaLnBrk="1" hangingPunct="1"/>
            <a:r>
              <a:rPr lang="en-US" smtClean="0"/>
              <a:t>gene:  Don't servo on pressure, just monitor it during decompression</a:t>
            </a:r>
          </a:p>
          <a:p>
            <a:pPr eaLnBrk="1" hangingPunct="1"/>
            <a:r>
              <a:rPr lang="en-US" smtClean="0"/>
              <a:t>brent:  measure amplitude of sample pump's pressure impulses</a:t>
            </a:r>
          </a:p>
          <a:p>
            <a:pPr eaLnBrk="1" hangingPunct="1"/>
            <a:r>
              <a:rPr lang="en-US" smtClean="0"/>
              <a:t>brent:  Modify ESP scripts to purge into DWSM before starting sample processing</a:t>
            </a:r>
          </a:p>
          <a:p>
            <a:pPr eaLnBrk="1" hangingPunct="1"/>
            <a:r>
              <a:rPr lang="en-US" smtClean="0"/>
              <a:t>gene:  Add an external bag for DI Water to mix with toxicant</a:t>
            </a:r>
          </a:p>
          <a:p>
            <a:pPr eaLnBrk="1" hangingPunct="1"/>
            <a:r>
              <a:rPr lang="en-US" smtClean="0"/>
              <a:t>brent:  Add filter on raw water inhaled into bags when rinsing them</a:t>
            </a:r>
          </a:p>
          <a:p>
            <a:pPr eaLnBrk="1" hangingPunct="1"/>
            <a:r>
              <a:rPr lang="en-US" smtClean="0"/>
              <a:t>brent:  Measure compliance when filling bells with oil</a:t>
            </a:r>
          </a:p>
          <a:p>
            <a:pPr eaLnBrk="1" hangingPunct="1"/>
            <a:r>
              <a:rPr lang="en-US" smtClean="0"/>
              <a:t>jon, gene, et al.:  Invert bells when filling with oil</a:t>
            </a:r>
          </a:p>
          <a:p>
            <a:pPr eaLnBrk="1" hangingPunct="1"/>
            <a:r>
              <a:rPr lang="en-US" smtClean="0"/>
              <a:t>gene:  Dish out top plate to control air bubble size</a:t>
            </a:r>
          </a:p>
          <a:p>
            <a:pPr eaLnBrk="1" hangingPunct="1"/>
            <a:r>
              <a:rPr lang="en-US" smtClean="0"/>
              <a:t>gene:  consider stainless for casting bell housings</a:t>
            </a:r>
          </a:p>
          <a:p>
            <a:pPr eaLnBrk="1" hangingPunct="1"/>
            <a:r>
              <a:rPr lang="en-US" smtClean="0"/>
              <a:t>jon:   3 threads on HP oil pump motor housing is bare minimum</a:t>
            </a:r>
          </a:p>
          <a:p>
            <a:pPr eaLnBrk="1" hangingPunct="1"/>
            <a:r>
              <a:rPr lang="en-US" smtClean="0"/>
              <a:t>gene:  O-ring on HP oil pump motor housing may be damaged on assembly</a:t>
            </a:r>
          </a:p>
          <a:p>
            <a:pPr eaLnBrk="1" hangingPunct="1"/>
            <a:r>
              <a:rPr lang="en-US" smtClean="0"/>
              <a:t>mike:  put O-ring on inside wall to prevent this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AF7E63-A46C-4FD4-9DEE-01CBCE95EDA6}" type="slidenum">
              <a:rPr lang="en-US"/>
              <a:pPr/>
              <a:t>2</a:t>
            </a:fld>
            <a:endParaRPr lang="en-US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3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4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A2BD0C-08FA-46CD-A627-69865AA05A20}" type="slidenum">
              <a:rPr lang="en-US"/>
              <a:pPr/>
              <a:t>5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7D2541-CD02-411B-8D73-303837182ED1}" type="slidenum">
              <a:rPr lang="en-US"/>
              <a:pPr/>
              <a:t>6</a:t>
            </a:fld>
            <a:endParaRPr lang="en-US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813" y="2836863"/>
            <a:ext cx="10353675" cy="19589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213" y="5176838"/>
            <a:ext cx="8524875" cy="23336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CE936-2422-4F4D-B6D4-A39D3348D3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3305F-AE89-40A9-BF7D-69C1B521F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675" y="365125"/>
            <a:ext cx="2740025" cy="7794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65125"/>
            <a:ext cx="8067675" cy="7794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1854E-E340-4945-8240-392756C458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150AD-15B7-4F76-8157-BE1C5C3DF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5868988"/>
            <a:ext cx="10352088" cy="18145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25" y="3871913"/>
            <a:ext cx="10352088" cy="1997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929DF-CE2A-4BAC-8BDA-D1B740AEFC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85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D6FB26-EDBA-41FB-9800-9AD55D212E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960100" cy="1522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44700"/>
            <a:ext cx="5380038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897188"/>
            <a:ext cx="5380038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488" y="2044700"/>
            <a:ext cx="5383212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488" y="2897188"/>
            <a:ext cx="5383212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FE309-3DBF-48A0-BA9D-C30CA0BBB8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4843C-AF94-4C68-80BF-0A2F3CDE32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7DA5A-C63D-4FE2-BA20-0A187C72E2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538"/>
            <a:ext cx="4006850" cy="15478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0" y="363538"/>
            <a:ext cx="6807200" cy="7796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1350"/>
            <a:ext cx="4006850" cy="6248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390DE-27E5-4071-B6AF-6D5E710906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6394450"/>
            <a:ext cx="7307263" cy="7540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600" y="815975"/>
            <a:ext cx="7307263" cy="54816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600" y="7148513"/>
            <a:ext cx="7307263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1A46B-0829-4BBF-B81A-5A643C358B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65125"/>
            <a:ext cx="10960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4000m Deep Water Sampling Module</a:t>
            </a:r>
            <a:br>
              <a:rPr lang="en-US" smtClean="0"/>
            </a:br>
            <a:r>
              <a:rPr lang="en-US" smtClean="0"/>
              <a:t>CDR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2413"/>
            <a:ext cx="10960100" cy="663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0838" y="8318500"/>
            <a:ext cx="3857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8075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900"/>
            </a:lvl1pPr>
          </a:lstStyle>
          <a:p>
            <a:fld id="{92A14DFE-74B2-4205-8F5E-3DB368DB07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9pPr>
    </p:titleStyle>
    <p:bodyStyle>
      <a:lvl1pPr marL="457200" indent="-4572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2pPr>
      <a:lvl3pPr marL="1522413" indent="-3048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2013" indent="-304800" algn="l" defTabSz="1217613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4pPr>
      <a:lvl5pPr marL="2740025" indent="-304800" algn="l" defTabSz="1217613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5pPr>
      <a:lvl6pPr marL="31972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6544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1116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45688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4km DWSM</a:t>
            </a:r>
            <a:br>
              <a:rPr lang="en-US" smtClean="0"/>
            </a:br>
            <a:r>
              <a:rPr lang="en-US" smtClean="0"/>
              <a:t>Operation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Mechanical Systems</a:t>
            </a:r>
            <a:br>
              <a:rPr lang="en-US" smtClean="0"/>
            </a:br>
            <a:r>
              <a:rPr lang="en-US" smtClean="0"/>
              <a:t>Simple Operating Theory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Intake seawater</a:t>
            </a:r>
          </a:p>
          <a:p>
            <a:pPr eaLnBrk="1" hangingPunct="1"/>
            <a:r>
              <a:rPr lang="en-US" smtClean="0"/>
              <a:t>Decompress</a:t>
            </a:r>
          </a:p>
          <a:p>
            <a:pPr eaLnBrk="1" hangingPunct="1"/>
            <a:r>
              <a:rPr lang="en-US" smtClean="0"/>
              <a:t>Transfer and release gas</a:t>
            </a:r>
          </a:p>
          <a:p>
            <a:pPr eaLnBrk="1" hangingPunct="1"/>
            <a:r>
              <a:rPr lang="en-US" smtClean="0"/>
              <a:t>Sample (thru core)</a:t>
            </a:r>
          </a:p>
          <a:p>
            <a:pPr eaLnBrk="1" hangingPunct="1"/>
            <a:r>
              <a:rPr lang="en-US" smtClean="0"/>
              <a:t>Recompress</a:t>
            </a:r>
          </a:p>
          <a:p>
            <a:pPr eaLnBrk="1" hangingPunct="1"/>
            <a:r>
              <a:rPr lang="en-US" smtClean="0"/>
              <a:t>Exhaust seawater</a:t>
            </a:r>
          </a:p>
          <a:p>
            <a:pPr eaLnBrk="1" hangingPunct="1"/>
            <a:r>
              <a:rPr lang="en-US" smtClean="0"/>
              <a:t>Decon System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3"/>
          <p:cNvGrpSpPr>
            <a:grpSpLocks/>
          </p:cNvGrpSpPr>
          <p:nvPr/>
        </p:nvGrpSpPr>
        <p:grpSpPr bwMode="auto">
          <a:xfrm rot="10800000" flipH="1">
            <a:off x="2540000" y="5527675"/>
            <a:ext cx="334963" cy="241300"/>
            <a:chOff x="1056" y="2160"/>
            <a:chExt cx="144" cy="96"/>
          </a:xfrm>
        </p:grpSpPr>
        <p:sp>
          <p:nvSpPr>
            <p:cNvPr id="5577" name="Arc 4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8" name="Arc 5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9" name="Arc 6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80" name="Line 7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1" name="Line 8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2" name="Line 9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3" name="Line 10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3" name="Rectangle 11"/>
          <p:cNvSpPr>
            <a:spLocks noChangeArrowheads="1"/>
          </p:cNvSpPr>
          <p:nvPr/>
        </p:nvSpPr>
        <p:spPr bwMode="auto">
          <a:xfrm>
            <a:off x="928688" y="711200"/>
            <a:ext cx="481012" cy="669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Line 12"/>
          <p:cNvSpPr>
            <a:spLocks noChangeShapeType="1"/>
          </p:cNvSpPr>
          <p:nvPr/>
        </p:nvSpPr>
        <p:spPr bwMode="auto">
          <a:xfrm>
            <a:off x="930275" y="982663"/>
            <a:ext cx="479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25" name="Group 14"/>
          <p:cNvGrpSpPr>
            <a:grpSpLocks/>
          </p:cNvGrpSpPr>
          <p:nvPr/>
        </p:nvGrpSpPr>
        <p:grpSpPr bwMode="auto">
          <a:xfrm>
            <a:off x="957263" y="4903788"/>
            <a:ext cx="527050" cy="409575"/>
            <a:chOff x="1360" y="2887"/>
            <a:chExt cx="249" cy="194"/>
          </a:xfrm>
        </p:grpSpPr>
        <p:sp>
          <p:nvSpPr>
            <p:cNvPr id="5562" name="Line 1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3" name="Line 1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4" name="Oval 1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5" name="Line 1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6" name="Line 1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7" name="Oval 2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8" name="Line 2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9" name="Line 2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0" name="Line 2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1" name="Line 2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2" name="Rectangle 2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3" name="Line 2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4" name="Oval 2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5" name="Oval 2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6" name="Line 2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Oval 36"/>
          <p:cNvSpPr>
            <a:spLocks noChangeArrowheads="1"/>
          </p:cNvSpPr>
          <p:nvPr/>
        </p:nvSpPr>
        <p:spPr bwMode="auto">
          <a:xfrm>
            <a:off x="9221788" y="1866900"/>
            <a:ext cx="382587" cy="708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8056563" y="3656013"/>
            <a:ext cx="3452812" cy="34528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39"/>
          <p:cNvSpPr>
            <a:spLocks noChangeShapeType="1"/>
          </p:cNvSpPr>
          <p:nvPr/>
        </p:nvSpPr>
        <p:spPr bwMode="auto">
          <a:xfrm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9" name="Line 40"/>
          <p:cNvSpPr>
            <a:spLocks noChangeShapeType="1"/>
          </p:cNvSpPr>
          <p:nvPr/>
        </p:nvSpPr>
        <p:spPr bwMode="auto">
          <a:xfrm flipV="1"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41"/>
          <p:cNvSpPr>
            <a:spLocks noChangeShapeType="1"/>
          </p:cNvSpPr>
          <p:nvPr/>
        </p:nvSpPr>
        <p:spPr bwMode="auto">
          <a:xfrm>
            <a:off x="85344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42"/>
          <p:cNvSpPr>
            <a:spLocks noChangeShapeType="1"/>
          </p:cNvSpPr>
          <p:nvPr/>
        </p:nvSpPr>
        <p:spPr bwMode="auto">
          <a:xfrm>
            <a:off x="83439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43"/>
          <p:cNvSpPr>
            <a:spLocks noChangeShapeType="1"/>
          </p:cNvSpPr>
          <p:nvPr/>
        </p:nvSpPr>
        <p:spPr bwMode="auto">
          <a:xfrm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44"/>
          <p:cNvSpPr>
            <a:spLocks noChangeShapeType="1"/>
          </p:cNvSpPr>
          <p:nvPr/>
        </p:nvSpPr>
        <p:spPr bwMode="auto">
          <a:xfrm flipV="1"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45"/>
          <p:cNvSpPr>
            <a:spLocks noChangeShapeType="1"/>
          </p:cNvSpPr>
          <p:nvPr/>
        </p:nvSpPr>
        <p:spPr bwMode="auto">
          <a:xfrm>
            <a:off x="88217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5" name="Line 46"/>
          <p:cNvSpPr>
            <a:spLocks noChangeShapeType="1"/>
          </p:cNvSpPr>
          <p:nvPr/>
        </p:nvSpPr>
        <p:spPr bwMode="auto">
          <a:xfrm>
            <a:off x="86312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47"/>
          <p:cNvSpPr>
            <a:spLocks noChangeShapeType="1"/>
          </p:cNvSpPr>
          <p:nvPr/>
        </p:nvSpPr>
        <p:spPr bwMode="auto">
          <a:xfrm flipV="1">
            <a:off x="8726488" y="4395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48"/>
          <p:cNvSpPr>
            <a:spLocks noChangeShapeType="1"/>
          </p:cNvSpPr>
          <p:nvPr/>
        </p:nvSpPr>
        <p:spPr bwMode="auto">
          <a:xfrm flipH="1" flipV="1">
            <a:off x="8680450" y="449103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Line 49"/>
          <p:cNvSpPr>
            <a:spLocks noChangeShapeType="1"/>
          </p:cNvSpPr>
          <p:nvPr/>
        </p:nvSpPr>
        <p:spPr bwMode="auto">
          <a:xfrm flipV="1">
            <a:off x="8680450" y="4445000"/>
            <a:ext cx="9525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9" name="Line 50"/>
          <p:cNvSpPr>
            <a:spLocks noChangeShapeType="1"/>
          </p:cNvSpPr>
          <p:nvPr/>
        </p:nvSpPr>
        <p:spPr bwMode="auto">
          <a:xfrm flipH="1" flipV="1">
            <a:off x="8680450" y="439578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40" name="Group 51"/>
          <p:cNvGrpSpPr>
            <a:grpSpLocks/>
          </p:cNvGrpSpPr>
          <p:nvPr/>
        </p:nvGrpSpPr>
        <p:grpSpPr bwMode="auto">
          <a:xfrm>
            <a:off x="10836275" y="4514850"/>
            <a:ext cx="190500" cy="47625"/>
            <a:chOff x="4173" y="2137"/>
            <a:chExt cx="90" cy="23"/>
          </a:xfrm>
        </p:grpSpPr>
        <p:sp>
          <p:nvSpPr>
            <p:cNvPr id="5558" name="Line 52"/>
            <p:cNvSpPr>
              <a:spLocks noChangeShapeType="1"/>
            </p:cNvSpPr>
            <p:nvPr/>
          </p:nvSpPr>
          <p:spPr bwMode="auto">
            <a:xfrm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9" name="Line 53"/>
            <p:cNvSpPr>
              <a:spLocks noChangeShapeType="1"/>
            </p:cNvSpPr>
            <p:nvPr/>
          </p:nvSpPr>
          <p:spPr bwMode="auto">
            <a:xfrm flipV="1"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0" name="Line 54"/>
            <p:cNvSpPr>
              <a:spLocks noChangeShapeType="1"/>
            </p:cNvSpPr>
            <p:nvPr/>
          </p:nvSpPr>
          <p:spPr bwMode="auto">
            <a:xfrm>
              <a:off x="426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1" name="Line 55"/>
            <p:cNvSpPr>
              <a:spLocks noChangeShapeType="1"/>
            </p:cNvSpPr>
            <p:nvPr/>
          </p:nvSpPr>
          <p:spPr bwMode="auto">
            <a:xfrm>
              <a:off x="417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41" name="Group 56"/>
          <p:cNvGrpSpPr>
            <a:grpSpLocks/>
          </p:cNvGrpSpPr>
          <p:nvPr/>
        </p:nvGrpSpPr>
        <p:grpSpPr bwMode="auto">
          <a:xfrm>
            <a:off x="10548938" y="4397375"/>
            <a:ext cx="190500" cy="168275"/>
            <a:chOff x="4309" y="2092"/>
            <a:chExt cx="90" cy="79"/>
          </a:xfrm>
        </p:grpSpPr>
        <p:grpSp>
          <p:nvGrpSpPr>
            <p:cNvPr id="5549" name="Group 57"/>
            <p:cNvGrpSpPr>
              <a:grpSpLocks/>
            </p:cNvGrpSpPr>
            <p:nvPr/>
          </p:nvGrpSpPr>
          <p:grpSpPr bwMode="auto">
            <a:xfrm>
              <a:off x="4309" y="2148"/>
              <a:ext cx="90" cy="23"/>
              <a:chOff x="4173" y="2137"/>
              <a:chExt cx="90" cy="23"/>
            </a:xfrm>
          </p:grpSpPr>
          <p:sp>
            <p:nvSpPr>
              <p:cNvPr id="5554" name="Line 58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5" name="Line 59"/>
              <p:cNvSpPr>
                <a:spLocks noChangeShapeType="1"/>
              </p:cNvSpPr>
              <p:nvPr/>
            </p:nvSpPr>
            <p:spPr bwMode="auto">
              <a:xfrm flipV="1"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6" name="Line 60"/>
              <p:cNvSpPr>
                <a:spLocks noChangeShapeType="1"/>
              </p:cNvSpPr>
              <p:nvPr/>
            </p:nvSpPr>
            <p:spPr bwMode="auto">
              <a:xfrm>
                <a:off x="426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7" name="Line 61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50" name="Line 62"/>
            <p:cNvSpPr>
              <a:spLocks noChangeShapeType="1"/>
            </p:cNvSpPr>
            <p:nvPr/>
          </p:nvSpPr>
          <p:spPr bwMode="auto">
            <a:xfrm flipV="1">
              <a:off x="4354" y="2092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1" name="Line 63"/>
            <p:cNvSpPr>
              <a:spLocks noChangeShapeType="1"/>
            </p:cNvSpPr>
            <p:nvPr/>
          </p:nvSpPr>
          <p:spPr bwMode="auto">
            <a:xfrm flipH="1" flipV="1">
              <a:off x="4332" y="2137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2" name="Line 64"/>
            <p:cNvSpPr>
              <a:spLocks noChangeShapeType="1"/>
            </p:cNvSpPr>
            <p:nvPr/>
          </p:nvSpPr>
          <p:spPr bwMode="auto">
            <a:xfrm flipV="1">
              <a:off x="4332" y="2115"/>
              <a:ext cx="45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3" name="Line 65"/>
            <p:cNvSpPr>
              <a:spLocks noChangeShapeType="1"/>
            </p:cNvSpPr>
            <p:nvPr/>
          </p:nvSpPr>
          <p:spPr bwMode="auto">
            <a:xfrm flipH="1" flipV="1">
              <a:off x="4332" y="2092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2" name="Line 66"/>
          <p:cNvSpPr>
            <a:spLocks noChangeShapeType="1"/>
          </p:cNvSpPr>
          <p:nvPr/>
        </p:nvSpPr>
        <p:spPr bwMode="auto">
          <a:xfrm>
            <a:off x="8391525" y="4730750"/>
            <a:ext cx="57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67"/>
          <p:cNvSpPr>
            <a:spLocks noChangeShapeType="1"/>
          </p:cNvSpPr>
          <p:nvPr/>
        </p:nvSpPr>
        <p:spPr bwMode="auto">
          <a:xfrm>
            <a:off x="8823325" y="4540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68"/>
          <p:cNvSpPr>
            <a:spLocks noChangeShapeType="1"/>
          </p:cNvSpPr>
          <p:nvPr/>
        </p:nvSpPr>
        <p:spPr bwMode="auto">
          <a:xfrm>
            <a:off x="8967788" y="4540250"/>
            <a:ext cx="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69"/>
          <p:cNvSpPr>
            <a:spLocks noChangeShapeType="1"/>
          </p:cNvSpPr>
          <p:nvPr/>
        </p:nvSpPr>
        <p:spPr bwMode="auto">
          <a:xfrm flipH="1">
            <a:off x="8535988" y="454025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Rectangle 70"/>
          <p:cNvSpPr>
            <a:spLocks noChangeArrowheads="1"/>
          </p:cNvSpPr>
          <p:nvPr/>
        </p:nvSpPr>
        <p:spPr bwMode="auto">
          <a:xfrm>
            <a:off x="9110663" y="5356225"/>
            <a:ext cx="382587" cy="95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7" name="Line 71"/>
          <p:cNvSpPr>
            <a:spLocks noChangeShapeType="1"/>
          </p:cNvSpPr>
          <p:nvPr/>
        </p:nvSpPr>
        <p:spPr bwMode="auto">
          <a:xfrm>
            <a:off x="9110663" y="5307013"/>
            <a:ext cx="38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72"/>
          <p:cNvSpPr>
            <a:spLocks noChangeShapeType="1"/>
          </p:cNvSpPr>
          <p:nvPr/>
        </p:nvSpPr>
        <p:spPr bwMode="auto">
          <a:xfrm flipV="1">
            <a:off x="9110663" y="5211763"/>
            <a:ext cx="9525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Line 73"/>
          <p:cNvSpPr>
            <a:spLocks noChangeShapeType="1"/>
          </p:cNvSpPr>
          <p:nvPr/>
        </p:nvSpPr>
        <p:spPr bwMode="auto">
          <a:xfrm flipH="1" flipV="1">
            <a:off x="9398000" y="5211763"/>
            <a:ext cx="984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Line 74"/>
          <p:cNvSpPr>
            <a:spLocks noChangeShapeType="1"/>
          </p:cNvSpPr>
          <p:nvPr/>
        </p:nvSpPr>
        <p:spPr bwMode="auto">
          <a:xfrm>
            <a:off x="9205913" y="52117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1" name="Rectangle 75"/>
          <p:cNvSpPr>
            <a:spLocks noChangeArrowheads="1"/>
          </p:cNvSpPr>
          <p:nvPr/>
        </p:nvSpPr>
        <p:spPr bwMode="auto">
          <a:xfrm>
            <a:off x="9110663" y="5499100"/>
            <a:ext cx="382587" cy="4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2" name="Line 76"/>
          <p:cNvSpPr>
            <a:spLocks noChangeShapeType="1"/>
          </p:cNvSpPr>
          <p:nvPr/>
        </p:nvSpPr>
        <p:spPr bwMode="auto">
          <a:xfrm flipH="1" flipV="1">
            <a:off x="9015413" y="5114925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3" name="Line 77"/>
          <p:cNvSpPr>
            <a:spLocks noChangeShapeType="1"/>
          </p:cNvSpPr>
          <p:nvPr/>
        </p:nvSpPr>
        <p:spPr bwMode="auto">
          <a:xfrm flipV="1">
            <a:off x="9398000" y="5164138"/>
            <a:ext cx="4921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78"/>
          <p:cNvSpPr>
            <a:spLocks noChangeShapeType="1"/>
          </p:cNvSpPr>
          <p:nvPr/>
        </p:nvSpPr>
        <p:spPr bwMode="auto">
          <a:xfrm>
            <a:off x="9447213" y="5164138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79"/>
          <p:cNvSpPr>
            <a:spLocks noChangeShapeType="1"/>
          </p:cNvSpPr>
          <p:nvPr/>
        </p:nvSpPr>
        <p:spPr bwMode="auto">
          <a:xfrm flipV="1">
            <a:off x="9447213" y="5211763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80"/>
          <p:cNvSpPr>
            <a:spLocks/>
          </p:cNvSpPr>
          <p:nvPr/>
        </p:nvSpPr>
        <p:spPr bwMode="auto">
          <a:xfrm>
            <a:off x="9467850" y="4938713"/>
            <a:ext cx="112713" cy="241300"/>
          </a:xfrm>
          <a:custGeom>
            <a:avLst/>
            <a:gdLst>
              <a:gd name="T0" fmla="*/ 4 w 53"/>
              <a:gd name="T1" fmla="*/ 114 h 114"/>
              <a:gd name="T2" fmla="*/ 49 w 53"/>
              <a:gd name="T3" fmla="*/ 91 h 114"/>
              <a:gd name="T4" fmla="*/ 26 w 53"/>
              <a:gd name="T5" fmla="*/ 46 h 114"/>
              <a:gd name="T6" fmla="*/ 4 w 53"/>
              <a:gd name="T7" fmla="*/ 23 h 114"/>
              <a:gd name="T8" fmla="*/ 4 w 53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114"/>
              <a:gd name="T17" fmla="*/ 53 w 53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114">
                <a:moveTo>
                  <a:pt x="4" y="114"/>
                </a:moveTo>
                <a:cubicBezTo>
                  <a:pt x="24" y="108"/>
                  <a:pt x="45" y="102"/>
                  <a:pt x="49" y="91"/>
                </a:cubicBezTo>
                <a:cubicBezTo>
                  <a:pt x="53" y="80"/>
                  <a:pt x="34" y="57"/>
                  <a:pt x="26" y="46"/>
                </a:cubicBezTo>
                <a:cubicBezTo>
                  <a:pt x="18" y="35"/>
                  <a:pt x="8" y="30"/>
                  <a:pt x="4" y="23"/>
                </a:cubicBezTo>
                <a:cubicBezTo>
                  <a:pt x="0" y="16"/>
                  <a:pt x="4" y="4"/>
                  <a:pt x="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7" name="Oval 81"/>
          <p:cNvSpPr>
            <a:spLocks noChangeArrowheads="1"/>
          </p:cNvSpPr>
          <p:nvPr/>
        </p:nvSpPr>
        <p:spPr bwMode="auto">
          <a:xfrm>
            <a:off x="8823325" y="494982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8" name="Oval 82"/>
          <p:cNvSpPr>
            <a:spLocks noChangeArrowheads="1"/>
          </p:cNvSpPr>
          <p:nvPr/>
        </p:nvSpPr>
        <p:spPr bwMode="auto">
          <a:xfrm>
            <a:off x="8823325" y="504507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9" name="Oval 83"/>
          <p:cNvSpPr>
            <a:spLocks noChangeArrowheads="1"/>
          </p:cNvSpPr>
          <p:nvPr/>
        </p:nvSpPr>
        <p:spPr bwMode="auto">
          <a:xfrm>
            <a:off x="8823325" y="514191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0" name="Oval 84"/>
          <p:cNvSpPr>
            <a:spLocks noChangeArrowheads="1"/>
          </p:cNvSpPr>
          <p:nvPr/>
        </p:nvSpPr>
        <p:spPr bwMode="auto">
          <a:xfrm>
            <a:off x="8823325" y="523716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1" name="Line 85"/>
          <p:cNvSpPr>
            <a:spLocks noChangeShapeType="1"/>
          </p:cNvSpPr>
          <p:nvPr/>
        </p:nvSpPr>
        <p:spPr bwMode="auto">
          <a:xfrm flipH="1">
            <a:off x="8918575" y="5114925"/>
            <a:ext cx="96838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2" name="Line 86"/>
          <p:cNvSpPr>
            <a:spLocks noChangeShapeType="1"/>
          </p:cNvSpPr>
          <p:nvPr/>
        </p:nvSpPr>
        <p:spPr bwMode="auto">
          <a:xfrm flipH="1" flipV="1">
            <a:off x="8391525" y="4968875"/>
            <a:ext cx="431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3" name="Line 87"/>
          <p:cNvSpPr>
            <a:spLocks noChangeShapeType="1"/>
          </p:cNvSpPr>
          <p:nvPr/>
        </p:nvSpPr>
        <p:spPr bwMode="auto">
          <a:xfrm flipH="1">
            <a:off x="8391525" y="4730750"/>
            <a:ext cx="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4" name="Oval 88"/>
          <p:cNvSpPr>
            <a:spLocks noChangeArrowheads="1"/>
          </p:cNvSpPr>
          <p:nvPr/>
        </p:nvSpPr>
        <p:spPr bwMode="auto">
          <a:xfrm>
            <a:off x="894238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5" name="Oval 89"/>
          <p:cNvSpPr>
            <a:spLocks noChangeArrowheads="1"/>
          </p:cNvSpPr>
          <p:nvPr/>
        </p:nvSpPr>
        <p:spPr bwMode="auto">
          <a:xfrm>
            <a:off x="903763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6" name="Oval 90"/>
          <p:cNvSpPr>
            <a:spLocks noChangeArrowheads="1"/>
          </p:cNvSpPr>
          <p:nvPr/>
        </p:nvSpPr>
        <p:spPr bwMode="auto">
          <a:xfrm>
            <a:off x="91344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7" name="Oval 91"/>
          <p:cNvSpPr>
            <a:spLocks noChangeArrowheads="1"/>
          </p:cNvSpPr>
          <p:nvPr/>
        </p:nvSpPr>
        <p:spPr bwMode="auto">
          <a:xfrm>
            <a:off x="922972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8" name="Oval 92"/>
          <p:cNvSpPr>
            <a:spLocks noChangeArrowheads="1"/>
          </p:cNvSpPr>
          <p:nvPr/>
        </p:nvSpPr>
        <p:spPr bwMode="auto">
          <a:xfrm>
            <a:off x="93249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9" name="Oval 93"/>
          <p:cNvSpPr>
            <a:spLocks noChangeArrowheads="1"/>
          </p:cNvSpPr>
          <p:nvPr/>
        </p:nvSpPr>
        <p:spPr bwMode="auto">
          <a:xfrm>
            <a:off x="9420225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0" name="Oval 94"/>
          <p:cNvSpPr>
            <a:spLocks noChangeArrowheads="1"/>
          </p:cNvSpPr>
          <p:nvPr/>
        </p:nvSpPr>
        <p:spPr bwMode="auto">
          <a:xfrm>
            <a:off x="951706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1" name="Oval 95"/>
          <p:cNvSpPr>
            <a:spLocks noChangeArrowheads="1"/>
          </p:cNvSpPr>
          <p:nvPr/>
        </p:nvSpPr>
        <p:spPr bwMode="auto">
          <a:xfrm>
            <a:off x="961231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2" name="Line 96"/>
          <p:cNvSpPr>
            <a:spLocks noChangeShapeType="1"/>
          </p:cNvSpPr>
          <p:nvPr/>
        </p:nvSpPr>
        <p:spPr bwMode="auto">
          <a:xfrm>
            <a:off x="9304338" y="55467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Line 97"/>
          <p:cNvSpPr>
            <a:spLocks noChangeShapeType="1"/>
          </p:cNvSpPr>
          <p:nvPr/>
        </p:nvSpPr>
        <p:spPr bwMode="auto">
          <a:xfrm flipH="1">
            <a:off x="9205913" y="5689600"/>
            <a:ext cx="984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Oval 98"/>
          <p:cNvSpPr>
            <a:spLocks noChangeArrowheads="1"/>
          </p:cNvSpPr>
          <p:nvPr/>
        </p:nvSpPr>
        <p:spPr bwMode="auto">
          <a:xfrm>
            <a:off x="105235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5" name="Oval 99"/>
          <p:cNvSpPr>
            <a:spLocks noChangeArrowheads="1"/>
          </p:cNvSpPr>
          <p:nvPr/>
        </p:nvSpPr>
        <p:spPr bwMode="auto">
          <a:xfrm>
            <a:off x="106187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6" name="Oval 100"/>
          <p:cNvSpPr>
            <a:spLocks noChangeArrowheads="1"/>
          </p:cNvSpPr>
          <p:nvPr/>
        </p:nvSpPr>
        <p:spPr bwMode="auto">
          <a:xfrm>
            <a:off x="107140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7" name="Oval 101"/>
          <p:cNvSpPr>
            <a:spLocks noChangeArrowheads="1"/>
          </p:cNvSpPr>
          <p:nvPr/>
        </p:nvSpPr>
        <p:spPr bwMode="auto">
          <a:xfrm>
            <a:off x="108092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8" name="Line 102"/>
          <p:cNvSpPr>
            <a:spLocks noChangeShapeType="1"/>
          </p:cNvSpPr>
          <p:nvPr/>
        </p:nvSpPr>
        <p:spPr bwMode="auto">
          <a:xfrm flipH="1">
            <a:off x="10618788" y="5689600"/>
            <a:ext cx="96837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9" name="Rectangle 103"/>
          <p:cNvSpPr>
            <a:spLocks noChangeArrowheads="1"/>
          </p:cNvSpPr>
          <p:nvPr/>
        </p:nvSpPr>
        <p:spPr bwMode="auto">
          <a:xfrm>
            <a:off x="10569575" y="4875213"/>
            <a:ext cx="288925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80" name="Line 104"/>
          <p:cNvSpPr>
            <a:spLocks noChangeShapeType="1"/>
          </p:cNvSpPr>
          <p:nvPr/>
        </p:nvSpPr>
        <p:spPr bwMode="auto">
          <a:xfrm>
            <a:off x="10569575" y="5451475"/>
            <a:ext cx="14446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1" name="Line 105"/>
          <p:cNvSpPr>
            <a:spLocks noChangeShapeType="1"/>
          </p:cNvSpPr>
          <p:nvPr/>
        </p:nvSpPr>
        <p:spPr bwMode="auto">
          <a:xfrm flipV="1">
            <a:off x="10714038" y="5451475"/>
            <a:ext cx="14446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2" name="Line 106"/>
          <p:cNvSpPr>
            <a:spLocks noChangeShapeType="1"/>
          </p:cNvSpPr>
          <p:nvPr/>
        </p:nvSpPr>
        <p:spPr bwMode="auto">
          <a:xfrm flipV="1">
            <a:off x="10714038" y="549910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3" name="Line 107"/>
          <p:cNvSpPr>
            <a:spLocks noChangeShapeType="1"/>
          </p:cNvSpPr>
          <p:nvPr/>
        </p:nvSpPr>
        <p:spPr bwMode="auto">
          <a:xfrm>
            <a:off x="10569575" y="53562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4" name="Line 108"/>
          <p:cNvSpPr>
            <a:spLocks noChangeShapeType="1"/>
          </p:cNvSpPr>
          <p:nvPr/>
        </p:nvSpPr>
        <p:spPr bwMode="auto">
          <a:xfrm flipV="1">
            <a:off x="10714038" y="4732338"/>
            <a:ext cx="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Line 109"/>
          <p:cNvSpPr>
            <a:spLocks noChangeShapeType="1"/>
          </p:cNvSpPr>
          <p:nvPr/>
        </p:nvSpPr>
        <p:spPr bwMode="auto">
          <a:xfrm>
            <a:off x="10714038" y="5594350"/>
            <a:ext cx="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6" name="Line 110"/>
          <p:cNvSpPr>
            <a:spLocks noChangeShapeType="1"/>
          </p:cNvSpPr>
          <p:nvPr/>
        </p:nvSpPr>
        <p:spPr bwMode="auto">
          <a:xfrm>
            <a:off x="9255125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7" name="Line 111"/>
          <p:cNvSpPr>
            <a:spLocks noChangeShapeType="1"/>
          </p:cNvSpPr>
          <p:nvPr/>
        </p:nvSpPr>
        <p:spPr bwMode="auto">
          <a:xfrm>
            <a:off x="9255125" y="6121400"/>
            <a:ext cx="129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8" name="Line 112"/>
          <p:cNvSpPr>
            <a:spLocks noChangeShapeType="1"/>
          </p:cNvSpPr>
          <p:nvPr/>
        </p:nvSpPr>
        <p:spPr bwMode="auto">
          <a:xfrm>
            <a:off x="10548938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Line 113"/>
          <p:cNvSpPr>
            <a:spLocks noChangeShapeType="1"/>
          </p:cNvSpPr>
          <p:nvPr/>
        </p:nvSpPr>
        <p:spPr bwMode="auto">
          <a:xfrm>
            <a:off x="8967788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Line 114"/>
          <p:cNvSpPr>
            <a:spLocks noChangeShapeType="1"/>
          </p:cNvSpPr>
          <p:nvPr/>
        </p:nvSpPr>
        <p:spPr bwMode="auto">
          <a:xfrm>
            <a:off x="10836275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Line 115"/>
          <p:cNvSpPr>
            <a:spLocks noChangeShapeType="1"/>
          </p:cNvSpPr>
          <p:nvPr/>
        </p:nvSpPr>
        <p:spPr bwMode="auto">
          <a:xfrm flipH="1">
            <a:off x="8967788" y="6265863"/>
            <a:ext cx="225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2" name="Line 116"/>
          <p:cNvSpPr>
            <a:spLocks noChangeShapeType="1"/>
          </p:cNvSpPr>
          <p:nvPr/>
        </p:nvSpPr>
        <p:spPr bwMode="auto">
          <a:xfrm>
            <a:off x="10453688" y="46831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3" name="Line 117"/>
          <p:cNvSpPr>
            <a:spLocks noChangeShapeType="1"/>
          </p:cNvSpPr>
          <p:nvPr/>
        </p:nvSpPr>
        <p:spPr bwMode="auto">
          <a:xfrm>
            <a:off x="11222038" y="46831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Line 118"/>
          <p:cNvSpPr>
            <a:spLocks noChangeShapeType="1"/>
          </p:cNvSpPr>
          <p:nvPr/>
        </p:nvSpPr>
        <p:spPr bwMode="auto">
          <a:xfrm flipH="1">
            <a:off x="10741025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Line 119"/>
          <p:cNvSpPr>
            <a:spLocks noChangeShapeType="1"/>
          </p:cNvSpPr>
          <p:nvPr/>
        </p:nvSpPr>
        <p:spPr bwMode="auto">
          <a:xfrm flipH="1">
            <a:off x="10453688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Line 120"/>
          <p:cNvSpPr>
            <a:spLocks noChangeShapeType="1"/>
          </p:cNvSpPr>
          <p:nvPr/>
        </p:nvSpPr>
        <p:spPr bwMode="auto">
          <a:xfrm>
            <a:off x="10453688" y="4540250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7" name="Line 121"/>
          <p:cNvSpPr>
            <a:spLocks noChangeShapeType="1"/>
          </p:cNvSpPr>
          <p:nvPr/>
        </p:nvSpPr>
        <p:spPr bwMode="auto">
          <a:xfrm>
            <a:off x="11028363" y="4518025"/>
            <a:ext cx="4318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8" name="Line 122"/>
          <p:cNvSpPr>
            <a:spLocks noChangeShapeType="1"/>
          </p:cNvSpPr>
          <p:nvPr/>
        </p:nvSpPr>
        <p:spPr bwMode="auto">
          <a:xfrm flipH="1" flipV="1">
            <a:off x="11460163" y="2840038"/>
            <a:ext cx="0" cy="1677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Text Box 123"/>
          <p:cNvSpPr txBox="1">
            <a:spLocks noChangeArrowheads="1"/>
          </p:cNvSpPr>
          <p:nvPr/>
        </p:nvSpPr>
        <p:spPr bwMode="auto">
          <a:xfrm>
            <a:off x="833438" y="982663"/>
            <a:ext cx="60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</a:t>
            </a:r>
          </a:p>
          <a:p>
            <a:pPr algn="l" defTabSz="1217613" eaLnBrk="1" hangingPunct="1"/>
            <a:r>
              <a:rPr lang="en-US" sz="1100"/>
              <a:t>Res.</a:t>
            </a:r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4541838" y="395288"/>
            <a:ext cx="30924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Deep Water Sampler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5201" name="Line 129"/>
          <p:cNvSpPr>
            <a:spLocks noChangeShapeType="1"/>
          </p:cNvSpPr>
          <p:nvPr/>
        </p:nvSpPr>
        <p:spPr bwMode="auto">
          <a:xfrm flipH="1" flipV="1">
            <a:off x="6240463" y="3800475"/>
            <a:ext cx="6350" cy="293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2" name="Line 134"/>
          <p:cNvSpPr>
            <a:spLocks noChangeShapeType="1"/>
          </p:cNvSpPr>
          <p:nvPr/>
        </p:nvSpPr>
        <p:spPr bwMode="auto">
          <a:xfrm flipH="1">
            <a:off x="1438275" y="3416300"/>
            <a:ext cx="968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3" name="Line 135"/>
          <p:cNvSpPr>
            <a:spLocks noChangeShapeType="1"/>
          </p:cNvSpPr>
          <p:nvPr/>
        </p:nvSpPr>
        <p:spPr bwMode="auto">
          <a:xfrm>
            <a:off x="1916113" y="3416300"/>
            <a:ext cx="0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Line 136"/>
          <p:cNvSpPr>
            <a:spLocks noChangeShapeType="1"/>
          </p:cNvSpPr>
          <p:nvPr/>
        </p:nvSpPr>
        <p:spPr bwMode="auto">
          <a:xfrm>
            <a:off x="1820863" y="3416300"/>
            <a:ext cx="95250" cy="31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5" name="Line 137"/>
          <p:cNvSpPr>
            <a:spLocks noChangeShapeType="1"/>
          </p:cNvSpPr>
          <p:nvPr/>
        </p:nvSpPr>
        <p:spPr bwMode="auto">
          <a:xfrm>
            <a:off x="1438275" y="3416300"/>
            <a:ext cx="1588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38"/>
          <p:cNvSpPr>
            <a:spLocks noChangeShapeType="1"/>
          </p:cNvSpPr>
          <p:nvPr/>
        </p:nvSpPr>
        <p:spPr bwMode="auto">
          <a:xfrm flipV="1">
            <a:off x="1679575" y="2649538"/>
            <a:ext cx="0" cy="4286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07" name="Group 139"/>
          <p:cNvGrpSpPr>
            <a:grpSpLocks/>
          </p:cNvGrpSpPr>
          <p:nvPr/>
        </p:nvGrpSpPr>
        <p:grpSpPr bwMode="auto">
          <a:xfrm rot="5400000">
            <a:off x="1820862" y="4854576"/>
            <a:ext cx="193675" cy="292100"/>
            <a:chOff x="2018" y="2794"/>
            <a:chExt cx="92" cy="138"/>
          </a:xfrm>
        </p:grpSpPr>
        <p:sp>
          <p:nvSpPr>
            <p:cNvPr id="5541" name="Oval 14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2" name="Oval 14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3" name="Line 14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4" name="Line 14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5" name="Arc 14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6" name="Arc 14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7" name="Arc 14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8" name="Arc 14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08" name="Text Box 148"/>
          <p:cNvSpPr txBox="1">
            <a:spLocks noChangeArrowheads="1"/>
          </p:cNvSpPr>
          <p:nvPr/>
        </p:nvSpPr>
        <p:spPr bwMode="auto">
          <a:xfrm rot="-5400000">
            <a:off x="9070975" y="2051050"/>
            <a:ext cx="6492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Flush</a:t>
            </a:r>
          </a:p>
        </p:txBody>
      </p:sp>
      <p:sp>
        <p:nvSpPr>
          <p:cNvPr id="5209" name="Text Box 149"/>
          <p:cNvSpPr txBox="1">
            <a:spLocks noChangeArrowheads="1"/>
          </p:cNvSpPr>
          <p:nvPr/>
        </p:nvSpPr>
        <p:spPr bwMode="auto">
          <a:xfrm>
            <a:off x="5330825" y="2459038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TSV</a:t>
            </a:r>
          </a:p>
        </p:txBody>
      </p:sp>
      <p:sp>
        <p:nvSpPr>
          <p:cNvPr id="5210" name="Text Box 152"/>
          <p:cNvSpPr txBox="1">
            <a:spLocks noChangeArrowheads="1"/>
          </p:cNvSpPr>
          <p:nvPr/>
        </p:nvSpPr>
        <p:spPr bwMode="auto">
          <a:xfrm>
            <a:off x="6291263" y="3656013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SRV</a:t>
            </a:r>
          </a:p>
        </p:txBody>
      </p:sp>
      <p:sp>
        <p:nvSpPr>
          <p:cNvPr id="5211" name="Text Box 153"/>
          <p:cNvSpPr txBox="1">
            <a:spLocks noChangeArrowheads="1"/>
          </p:cNvSpPr>
          <p:nvPr/>
        </p:nvSpPr>
        <p:spPr bwMode="auto">
          <a:xfrm>
            <a:off x="2233613" y="2740025"/>
            <a:ext cx="5842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FOV</a:t>
            </a:r>
          </a:p>
        </p:txBody>
      </p:sp>
      <p:sp>
        <p:nvSpPr>
          <p:cNvPr id="5212" name="Text Box 154"/>
          <p:cNvSpPr txBox="1">
            <a:spLocks noChangeArrowheads="1"/>
          </p:cNvSpPr>
          <p:nvPr/>
        </p:nvSpPr>
        <p:spPr bwMode="auto">
          <a:xfrm>
            <a:off x="1133475" y="2935288"/>
            <a:ext cx="5921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POV</a:t>
            </a:r>
          </a:p>
        </p:txBody>
      </p:sp>
      <p:sp>
        <p:nvSpPr>
          <p:cNvPr id="5213" name="Text Box 155"/>
          <p:cNvSpPr txBox="1">
            <a:spLocks noChangeArrowheads="1"/>
          </p:cNvSpPr>
          <p:nvPr/>
        </p:nvSpPr>
        <p:spPr bwMode="auto">
          <a:xfrm>
            <a:off x="766763" y="5383213"/>
            <a:ext cx="9509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5214" name="Text Box 156"/>
          <p:cNvSpPr txBox="1">
            <a:spLocks noChangeArrowheads="1"/>
          </p:cNvSpPr>
          <p:nvPr/>
        </p:nvSpPr>
        <p:spPr bwMode="auto">
          <a:xfrm>
            <a:off x="1579563" y="5094288"/>
            <a:ext cx="8778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5215" name="Text Box 157"/>
          <p:cNvSpPr txBox="1">
            <a:spLocks noChangeArrowheads="1"/>
          </p:cNvSpPr>
          <p:nvPr/>
        </p:nvSpPr>
        <p:spPr bwMode="auto">
          <a:xfrm>
            <a:off x="2203450" y="7253288"/>
            <a:ext cx="13557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5216" name="Text Box 158"/>
          <p:cNvSpPr txBox="1">
            <a:spLocks noChangeArrowheads="1"/>
          </p:cNvSpPr>
          <p:nvPr/>
        </p:nvSpPr>
        <p:spPr bwMode="auto">
          <a:xfrm>
            <a:off x="8486775" y="4087813"/>
            <a:ext cx="10699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Intake</a:t>
            </a:r>
          </a:p>
        </p:txBody>
      </p:sp>
      <p:sp>
        <p:nvSpPr>
          <p:cNvPr id="5217" name="Text Box 159"/>
          <p:cNvSpPr txBox="1">
            <a:spLocks noChangeArrowheads="1"/>
          </p:cNvSpPr>
          <p:nvPr/>
        </p:nvSpPr>
        <p:spPr bwMode="auto">
          <a:xfrm>
            <a:off x="10261600" y="4135438"/>
            <a:ext cx="12160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Exhaust</a:t>
            </a:r>
          </a:p>
        </p:txBody>
      </p:sp>
      <p:grpSp>
        <p:nvGrpSpPr>
          <p:cNvPr id="5218" name="Group 160"/>
          <p:cNvGrpSpPr>
            <a:grpSpLocks/>
          </p:cNvGrpSpPr>
          <p:nvPr/>
        </p:nvGrpSpPr>
        <p:grpSpPr bwMode="auto">
          <a:xfrm>
            <a:off x="2106613" y="2840038"/>
            <a:ext cx="192087" cy="222250"/>
            <a:chOff x="2358" y="2482"/>
            <a:chExt cx="91" cy="105"/>
          </a:xfrm>
        </p:grpSpPr>
        <p:sp>
          <p:nvSpPr>
            <p:cNvPr id="5536" name="Arc 161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7" name="Arc 162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8" name="Arc 163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9" name="Arc 164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0" name="Line 165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19" name="Oval 170"/>
          <p:cNvSpPr>
            <a:spLocks noChangeArrowheads="1"/>
          </p:cNvSpPr>
          <p:nvPr/>
        </p:nvSpPr>
        <p:spPr bwMode="auto">
          <a:xfrm>
            <a:off x="2011363" y="35607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0" name="Line 171"/>
          <p:cNvSpPr>
            <a:spLocks noChangeShapeType="1"/>
          </p:cNvSpPr>
          <p:nvPr/>
        </p:nvSpPr>
        <p:spPr bwMode="auto">
          <a:xfrm flipH="1">
            <a:off x="2203450" y="3224213"/>
            <a:ext cx="1428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1" name="Line 172"/>
          <p:cNvSpPr>
            <a:spLocks noChangeShapeType="1"/>
          </p:cNvSpPr>
          <p:nvPr/>
        </p:nvSpPr>
        <p:spPr bwMode="auto">
          <a:xfrm>
            <a:off x="220345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Line 173"/>
          <p:cNvSpPr>
            <a:spLocks noChangeShapeType="1"/>
          </p:cNvSpPr>
          <p:nvPr/>
        </p:nvSpPr>
        <p:spPr bwMode="auto">
          <a:xfrm flipH="1">
            <a:off x="2636838" y="3224213"/>
            <a:ext cx="1444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" name="Line 174"/>
          <p:cNvSpPr>
            <a:spLocks noChangeShapeType="1"/>
          </p:cNvSpPr>
          <p:nvPr/>
        </p:nvSpPr>
        <p:spPr bwMode="auto">
          <a:xfrm>
            <a:off x="278130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" name="Line 175"/>
          <p:cNvSpPr>
            <a:spLocks noChangeShapeType="1"/>
          </p:cNvSpPr>
          <p:nvPr/>
        </p:nvSpPr>
        <p:spPr bwMode="auto">
          <a:xfrm>
            <a:off x="1150938" y="2649538"/>
            <a:ext cx="16303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" name="Line 176"/>
          <p:cNvSpPr>
            <a:spLocks noChangeShapeType="1"/>
          </p:cNvSpPr>
          <p:nvPr/>
        </p:nvSpPr>
        <p:spPr bwMode="auto">
          <a:xfrm>
            <a:off x="2490788" y="3559175"/>
            <a:ext cx="0" cy="13446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" name="Line 177"/>
          <p:cNvSpPr>
            <a:spLocks noChangeShapeType="1"/>
          </p:cNvSpPr>
          <p:nvPr/>
        </p:nvSpPr>
        <p:spPr bwMode="auto">
          <a:xfrm>
            <a:off x="2203450" y="3943350"/>
            <a:ext cx="0" cy="9604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7" name="Line 179"/>
          <p:cNvSpPr>
            <a:spLocks noChangeShapeType="1"/>
          </p:cNvSpPr>
          <p:nvPr/>
        </p:nvSpPr>
        <p:spPr bwMode="auto">
          <a:xfrm>
            <a:off x="2943225" y="2865438"/>
            <a:ext cx="0" cy="30210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8" name="Line 180"/>
          <p:cNvSpPr>
            <a:spLocks noChangeShapeType="1"/>
          </p:cNvSpPr>
          <p:nvPr/>
        </p:nvSpPr>
        <p:spPr bwMode="auto">
          <a:xfrm flipV="1">
            <a:off x="2636838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" name="Line 181"/>
          <p:cNvSpPr>
            <a:spLocks noChangeShapeType="1"/>
          </p:cNvSpPr>
          <p:nvPr/>
        </p:nvSpPr>
        <p:spPr bwMode="auto">
          <a:xfrm flipV="1">
            <a:off x="2874963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0" name="Line 182"/>
          <p:cNvSpPr>
            <a:spLocks noChangeShapeType="1"/>
          </p:cNvSpPr>
          <p:nvPr/>
        </p:nvSpPr>
        <p:spPr bwMode="auto">
          <a:xfrm>
            <a:off x="2636838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719138" y="4230688"/>
            <a:ext cx="3452812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32" name="Line 185"/>
          <p:cNvSpPr>
            <a:spLocks noChangeShapeType="1"/>
          </p:cNvSpPr>
          <p:nvPr/>
        </p:nvSpPr>
        <p:spPr bwMode="auto">
          <a:xfrm>
            <a:off x="1150938" y="1381125"/>
            <a:ext cx="0" cy="12684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3" name="Line 186"/>
          <p:cNvSpPr>
            <a:spLocks noChangeShapeType="1"/>
          </p:cNvSpPr>
          <p:nvPr/>
        </p:nvSpPr>
        <p:spPr bwMode="auto">
          <a:xfrm>
            <a:off x="2492375" y="5815013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4" name="Line 187"/>
          <p:cNvSpPr>
            <a:spLocks noChangeShapeType="1"/>
          </p:cNvSpPr>
          <p:nvPr/>
        </p:nvSpPr>
        <p:spPr bwMode="auto">
          <a:xfrm>
            <a:off x="2492375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5" name="Line 188"/>
          <p:cNvSpPr>
            <a:spLocks noChangeShapeType="1"/>
          </p:cNvSpPr>
          <p:nvPr/>
        </p:nvSpPr>
        <p:spPr bwMode="auto">
          <a:xfrm>
            <a:off x="2492375" y="6918325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Line 189"/>
          <p:cNvSpPr>
            <a:spLocks noChangeShapeType="1"/>
          </p:cNvSpPr>
          <p:nvPr/>
        </p:nvSpPr>
        <p:spPr bwMode="auto">
          <a:xfrm>
            <a:off x="340201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7" name="Line 190"/>
          <p:cNvSpPr>
            <a:spLocks noChangeShapeType="1"/>
          </p:cNvSpPr>
          <p:nvPr/>
        </p:nvSpPr>
        <p:spPr bwMode="auto">
          <a:xfrm flipV="1">
            <a:off x="2970213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8" name="Line 191"/>
          <p:cNvSpPr>
            <a:spLocks noChangeShapeType="1"/>
          </p:cNvSpPr>
          <p:nvPr/>
        </p:nvSpPr>
        <p:spPr bwMode="auto">
          <a:xfrm>
            <a:off x="4027488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9" name="Line 194"/>
          <p:cNvSpPr>
            <a:spLocks noChangeShapeType="1"/>
          </p:cNvSpPr>
          <p:nvPr/>
        </p:nvSpPr>
        <p:spPr bwMode="auto">
          <a:xfrm flipH="1" flipV="1">
            <a:off x="5957888" y="2865438"/>
            <a:ext cx="0" cy="29956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0" name="Group 195"/>
          <p:cNvGrpSpPr>
            <a:grpSpLocks/>
          </p:cNvGrpSpPr>
          <p:nvPr/>
        </p:nvGrpSpPr>
        <p:grpSpPr bwMode="auto">
          <a:xfrm rot="10800000" flipH="1">
            <a:off x="5524500" y="5527675"/>
            <a:ext cx="336550" cy="241300"/>
            <a:chOff x="1056" y="2160"/>
            <a:chExt cx="144" cy="96"/>
          </a:xfrm>
        </p:grpSpPr>
        <p:sp>
          <p:nvSpPr>
            <p:cNvPr id="5529" name="Arc 196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" name="Arc 197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" name="Arc 198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" name="Line 199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3" name="Line 200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4" name="Line 201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5" name="Line 202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41" name="Line 213"/>
          <p:cNvSpPr>
            <a:spLocks noChangeShapeType="1"/>
          </p:cNvSpPr>
          <p:nvPr/>
        </p:nvSpPr>
        <p:spPr bwMode="auto">
          <a:xfrm flipH="1">
            <a:off x="4718050" y="3846513"/>
            <a:ext cx="0" cy="10287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2" name="Line 214"/>
          <p:cNvSpPr>
            <a:spLocks noChangeShapeType="1"/>
          </p:cNvSpPr>
          <p:nvPr/>
        </p:nvSpPr>
        <p:spPr bwMode="auto">
          <a:xfrm>
            <a:off x="5021263" y="3549650"/>
            <a:ext cx="0" cy="13874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3" name="Group 217"/>
          <p:cNvGrpSpPr>
            <a:grpSpLocks/>
          </p:cNvGrpSpPr>
          <p:nvPr/>
        </p:nvGrpSpPr>
        <p:grpSpPr bwMode="auto">
          <a:xfrm rot="5400000">
            <a:off x="4926806" y="4888707"/>
            <a:ext cx="195263" cy="292100"/>
            <a:chOff x="2018" y="2794"/>
            <a:chExt cx="92" cy="138"/>
          </a:xfrm>
        </p:grpSpPr>
        <p:sp>
          <p:nvSpPr>
            <p:cNvPr id="5521" name="Oval 218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2" name="Oval 219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3" name="Line 220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4" name="Line 221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5" name="Arc 222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6" name="Arc 223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7" name="Arc 224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8" name="Arc 225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44" name="Text Box 226"/>
          <p:cNvSpPr txBox="1">
            <a:spLocks noChangeArrowheads="1"/>
          </p:cNvSpPr>
          <p:nvPr/>
        </p:nvSpPr>
        <p:spPr bwMode="auto">
          <a:xfrm>
            <a:off x="4686300" y="5075238"/>
            <a:ext cx="804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5245" name="Text Box 227"/>
          <p:cNvSpPr txBox="1">
            <a:spLocks noChangeArrowheads="1"/>
          </p:cNvSpPr>
          <p:nvPr/>
        </p:nvSpPr>
        <p:spPr bwMode="auto">
          <a:xfrm>
            <a:off x="5383213" y="7253288"/>
            <a:ext cx="1144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5246" name="Oval 232"/>
          <p:cNvSpPr>
            <a:spLocks noChangeArrowheads="1"/>
          </p:cNvSpPr>
          <p:nvPr/>
        </p:nvSpPr>
        <p:spPr bwMode="auto">
          <a:xfrm>
            <a:off x="5116513" y="3606800"/>
            <a:ext cx="385762" cy="3825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7" name="Line 234"/>
          <p:cNvSpPr>
            <a:spLocks noChangeShapeType="1"/>
          </p:cNvSpPr>
          <p:nvPr/>
        </p:nvSpPr>
        <p:spPr bwMode="auto">
          <a:xfrm flipH="1">
            <a:off x="5402263" y="1973263"/>
            <a:ext cx="0" cy="549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8" name="Line 238"/>
          <p:cNvSpPr>
            <a:spLocks noChangeShapeType="1"/>
          </p:cNvSpPr>
          <p:nvPr/>
        </p:nvSpPr>
        <p:spPr bwMode="auto">
          <a:xfrm>
            <a:off x="5310188" y="3989388"/>
            <a:ext cx="0" cy="946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9" name="Line 241"/>
          <p:cNvSpPr>
            <a:spLocks noChangeShapeType="1"/>
          </p:cNvSpPr>
          <p:nvPr/>
        </p:nvSpPr>
        <p:spPr bwMode="auto">
          <a:xfrm flipV="1">
            <a:off x="5622925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0" name="Line 242"/>
          <p:cNvSpPr>
            <a:spLocks noChangeShapeType="1"/>
          </p:cNvSpPr>
          <p:nvPr/>
        </p:nvSpPr>
        <p:spPr bwMode="auto">
          <a:xfrm flipV="1">
            <a:off x="5861050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1" name="Line 243"/>
          <p:cNvSpPr>
            <a:spLocks noChangeShapeType="1"/>
          </p:cNvSpPr>
          <p:nvPr/>
        </p:nvSpPr>
        <p:spPr bwMode="auto">
          <a:xfrm>
            <a:off x="5622925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2" name="Rectangle 244"/>
          <p:cNvSpPr>
            <a:spLocks noChangeArrowheads="1"/>
          </p:cNvSpPr>
          <p:nvPr/>
        </p:nvSpPr>
        <p:spPr bwMode="auto">
          <a:xfrm>
            <a:off x="4514850" y="4230688"/>
            <a:ext cx="3211513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3" name="Line 246"/>
          <p:cNvSpPr>
            <a:spLocks noChangeShapeType="1"/>
          </p:cNvSpPr>
          <p:nvPr/>
        </p:nvSpPr>
        <p:spPr bwMode="auto">
          <a:xfrm>
            <a:off x="5478463" y="5815013"/>
            <a:ext cx="9096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4" name="Line 247"/>
          <p:cNvSpPr>
            <a:spLocks noChangeShapeType="1"/>
          </p:cNvSpPr>
          <p:nvPr/>
        </p:nvSpPr>
        <p:spPr bwMode="auto">
          <a:xfrm>
            <a:off x="547846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5" name="Line 248"/>
          <p:cNvSpPr>
            <a:spLocks noChangeShapeType="1"/>
          </p:cNvSpPr>
          <p:nvPr/>
        </p:nvSpPr>
        <p:spPr bwMode="auto">
          <a:xfrm>
            <a:off x="5478463" y="6918325"/>
            <a:ext cx="477837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6" name="Line 249"/>
          <p:cNvSpPr>
            <a:spLocks noChangeShapeType="1"/>
          </p:cNvSpPr>
          <p:nvPr/>
        </p:nvSpPr>
        <p:spPr bwMode="auto">
          <a:xfrm>
            <a:off x="6388100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7" name="Line 250"/>
          <p:cNvSpPr>
            <a:spLocks noChangeShapeType="1"/>
          </p:cNvSpPr>
          <p:nvPr/>
        </p:nvSpPr>
        <p:spPr bwMode="auto">
          <a:xfrm flipV="1">
            <a:off x="5956300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>
            <a:off x="7823200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9" name="Line 260"/>
          <p:cNvSpPr>
            <a:spLocks noChangeShapeType="1"/>
          </p:cNvSpPr>
          <p:nvPr/>
        </p:nvSpPr>
        <p:spPr bwMode="auto">
          <a:xfrm>
            <a:off x="5402263" y="1973263"/>
            <a:ext cx="248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0" name="Line 261"/>
          <p:cNvSpPr>
            <a:spLocks noChangeShapeType="1"/>
          </p:cNvSpPr>
          <p:nvPr/>
        </p:nvSpPr>
        <p:spPr bwMode="auto">
          <a:xfrm>
            <a:off x="5113338" y="2457450"/>
            <a:ext cx="15494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1" name="Text Box 264"/>
          <p:cNvSpPr txBox="1">
            <a:spLocks noChangeArrowheads="1"/>
          </p:cNvSpPr>
          <p:nvPr/>
        </p:nvSpPr>
        <p:spPr bwMode="auto">
          <a:xfrm>
            <a:off x="3605213" y="3463925"/>
            <a:ext cx="5921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SOV</a:t>
            </a:r>
          </a:p>
        </p:txBody>
      </p:sp>
      <p:sp>
        <p:nvSpPr>
          <p:cNvPr id="5262" name="Line 269"/>
          <p:cNvSpPr>
            <a:spLocks noChangeShapeType="1"/>
          </p:cNvSpPr>
          <p:nvPr/>
        </p:nvSpPr>
        <p:spPr bwMode="auto">
          <a:xfrm>
            <a:off x="8164513" y="4514850"/>
            <a:ext cx="179387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3" name="Line 279"/>
          <p:cNvSpPr>
            <a:spLocks noChangeShapeType="1"/>
          </p:cNvSpPr>
          <p:nvPr/>
        </p:nvSpPr>
        <p:spPr bwMode="auto">
          <a:xfrm flipH="1" flipV="1">
            <a:off x="3248025" y="3216275"/>
            <a:ext cx="12700" cy="35099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4" name="Line 280"/>
          <p:cNvSpPr>
            <a:spLocks noChangeShapeType="1"/>
          </p:cNvSpPr>
          <p:nvPr/>
        </p:nvSpPr>
        <p:spPr bwMode="auto">
          <a:xfrm flipV="1">
            <a:off x="3248025" y="3211513"/>
            <a:ext cx="3662363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5" name="Line 283"/>
          <p:cNvSpPr>
            <a:spLocks noChangeShapeType="1"/>
          </p:cNvSpPr>
          <p:nvPr/>
        </p:nvSpPr>
        <p:spPr bwMode="auto">
          <a:xfrm>
            <a:off x="6815138" y="2847975"/>
            <a:ext cx="4645025" cy="12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6" name="Freeform 285"/>
          <p:cNvSpPr>
            <a:spLocks/>
          </p:cNvSpPr>
          <p:nvPr/>
        </p:nvSpPr>
        <p:spPr bwMode="auto">
          <a:xfrm>
            <a:off x="814388" y="4806950"/>
            <a:ext cx="1630362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7" name="Freeform 286"/>
          <p:cNvSpPr>
            <a:spLocks/>
          </p:cNvSpPr>
          <p:nvPr/>
        </p:nvSpPr>
        <p:spPr bwMode="auto">
          <a:xfrm flipH="1">
            <a:off x="2444750" y="4806950"/>
            <a:ext cx="1677988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8" name="Freeform 287"/>
          <p:cNvSpPr>
            <a:spLocks/>
          </p:cNvSpPr>
          <p:nvPr/>
        </p:nvSpPr>
        <p:spPr bwMode="auto">
          <a:xfrm flipH="1">
            <a:off x="6240463" y="4806950"/>
            <a:ext cx="1390650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9" name="Freeform 288"/>
          <p:cNvSpPr>
            <a:spLocks/>
          </p:cNvSpPr>
          <p:nvPr/>
        </p:nvSpPr>
        <p:spPr bwMode="auto">
          <a:xfrm>
            <a:off x="4560888" y="4806950"/>
            <a:ext cx="1679575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0" name="Freeform 289"/>
          <p:cNvSpPr>
            <a:spLocks/>
          </p:cNvSpPr>
          <p:nvPr/>
        </p:nvSpPr>
        <p:spPr bwMode="auto">
          <a:xfrm flipV="1">
            <a:off x="814388" y="2074863"/>
            <a:ext cx="1582737" cy="2154237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2397125" y="2074863"/>
            <a:ext cx="1725613" cy="2155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2" name="Freeform 291"/>
          <p:cNvSpPr>
            <a:spLocks/>
          </p:cNvSpPr>
          <p:nvPr/>
        </p:nvSpPr>
        <p:spPr bwMode="auto">
          <a:xfrm flipH="1" flipV="1">
            <a:off x="6145213" y="212090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3" name="Freeform 292"/>
          <p:cNvSpPr>
            <a:spLocks/>
          </p:cNvSpPr>
          <p:nvPr/>
        </p:nvSpPr>
        <p:spPr bwMode="auto">
          <a:xfrm flipV="1">
            <a:off x="4560888" y="2120900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4" name="Text Box 293"/>
          <p:cNvSpPr txBox="1">
            <a:spLocks noChangeArrowheads="1"/>
          </p:cNvSpPr>
          <p:nvPr/>
        </p:nvSpPr>
        <p:spPr bwMode="auto">
          <a:xfrm>
            <a:off x="1917700" y="3560763"/>
            <a:ext cx="5746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RPT</a:t>
            </a:r>
          </a:p>
        </p:txBody>
      </p:sp>
      <p:sp>
        <p:nvSpPr>
          <p:cNvPr id="5275" name="Text Box 294"/>
          <p:cNvSpPr txBox="1">
            <a:spLocks noChangeArrowheads="1"/>
          </p:cNvSpPr>
          <p:nvPr/>
        </p:nvSpPr>
        <p:spPr bwMode="auto">
          <a:xfrm>
            <a:off x="5021263" y="3617913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SPT</a:t>
            </a:r>
          </a:p>
        </p:txBody>
      </p:sp>
      <p:sp>
        <p:nvSpPr>
          <p:cNvPr id="5276" name="Line 305"/>
          <p:cNvSpPr>
            <a:spLocks noChangeShapeType="1"/>
          </p:cNvSpPr>
          <p:nvPr/>
        </p:nvSpPr>
        <p:spPr bwMode="auto">
          <a:xfrm>
            <a:off x="6389688" y="59102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7" name="Oval 306"/>
          <p:cNvSpPr>
            <a:spLocks noChangeArrowheads="1"/>
          </p:cNvSpPr>
          <p:nvPr/>
        </p:nvSpPr>
        <p:spPr bwMode="auto">
          <a:xfrm>
            <a:off x="6486525" y="59563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8" name="Oval 307"/>
          <p:cNvSpPr>
            <a:spLocks noChangeArrowheads="1"/>
          </p:cNvSpPr>
          <p:nvPr/>
        </p:nvSpPr>
        <p:spPr bwMode="auto">
          <a:xfrm>
            <a:off x="6486525" y="5813425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9" name="Line 308"/>
          <p:cNvSpPr>
            <a:spLocks noChangeShapeType="1"/>
          </p:cNvSpPr>
          <p:nvPr/>
        </p:nvSpPr>
        <p:spPr bwMode="auto">
          <a:xfrm>
            <a:off x="6534150" y="5861050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0" name="Line 309"/>
          <p:cNvSpPr>
            <a:spLocks noChangeShapeType="1"/>
          </p:cNvSpPr>
          <p:nvPr/>
        </p:nvSpPr>
        <p:spPr bwMode="auto">
          <a:xfrm>
            <a:off x="6389688" y="6292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1" name="Oval 310"/>
          <p:cNvSpPr>
            <a:spLocks noChangeArrowheads="1"/>
          </p:cNvSpPr>
          <p:nvPr/>
        </p:nvSpPr>
        <p:spPr bwMode="auto">
          <a:xfrm>
            <a:off x="6486525" y="6338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2" name="Oval 311"/>
          <p:cNvSpPr>
            <a:spLocks noChangeArrowheads="1"/>
          </p:cNvSpPr>
          <p:nvPr/>
        </p:nvSpPr>
        <p:spPr bwMode="auto">
          <a:xfrm>
            <a:off x="6486525" y="6196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3" name="Line 312"/>
          <p:cNvSpPr>
            <a:spLocks noChangeShapeType="1"/>
          </p:cNvSpPr>
          <p:nvPr/>
        </p:nvSpPr>
        <p:spPr bwMode="auto">
          <a:xfrm>
            <a:off x="6534150" y="6243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4" name="Line 313"/>
          <p:cNvSpPr>
            <a:spLocks noChangeShapeType="1"/>
          </p:cNvSpPr>
          <p:nvPr/>
        </p:nvSpPr>
        <p:spPr bwMode="auto">
          <a:xfrm>
            <a:off x="6389688" y="6677025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5" name="Oval 314"/>
          <p:cNvSpPr>
            <a:spLocks noChangeArrowheads="1"/>
          </p:cNvSpPr>
          <p:nvPr/>
        </p:nvSpPr>
        <p:spPr bwMode="auto">
          <a:xfrm>
            <a:off x="6486525" y="6724650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6" name="Oval 315"/>
          <p:cNvSpPr>
            <a:spLocks noChangeArrowheads="1"/>
          </p:cNvSpPr>
          <p:nvPr/>
        </p:nvSpPr>
        <p:spPr bwMode="auto">
          <a:xfrm>
            <a:off x="6486525" y="65801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7" name="Line 316"/>
          <p:cNvSpPr>
            <a:spLocks noChangeShapeType="1"/>
          </p:cNvSpPr>
          <p:nvPr/>
        </p:nvSpPr>
        <p:spPr bwMode="auto">
          <a:xfrm flipH="1">
            <a:off x="6438900" y="6629400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8" name="Line 317"/>
          <p:cNvSpPr>
            <a:spLocks noChangeShapeType="1"/>
          </p:cNvSpPr>
          <p:nvPr/>
        </p:nvSpPr>
        <p:spPr bwMode="auto">
          <a:xfrm>
            <a:off x="3402013" y="5911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9" name="Oval 318"/>
          <p:cNvSpPr>
            <a:spLocks noChangeArrowheads="1"/>
          </p:cNvSpPr>
          <p:nvPr/>
        </p:nvSpPr>
        <p:spPr bwMode="auto">
          <a:xfrm>
            <a:off x="3498850" y="5957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0" name="Oval 319"/>
          <p:cNvSpPr>
            <a:spLocks noChangeArrowheads="1"/>
          </p:cNvSpPr>
          <p:nvPr/>
        </p:nvSpPr>
        <p:spPr bwMode="auto">
          <a:xfrm>
            <a:off x="3498850" y="5815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1" name="Line 320"/>
          <p:cNvSpPr>
            <a:spLocks noChangeShapeType="1"/>
          </p:cNvSpPr>
          <p:nvPr/>
        </p:nvSpPr>
        <p:spPr bwMode="auto">
          <a:xfrm>
            <a:off x="3546475" y="5862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2" name="Line 321"/>
          <p:cNvSpPr>
            <a:spLocks noChangeShapeType="1"/>
          </p:cNvSpPr>
          <p:nvPr/>
        </p:nvSpPr>
        <p:spPr bwMode="auto">
          <a:xfrm>
            <a:off x="3402013" y="6294438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3" name="Oval 322"/>
          <p:cNvSpPr>
            <a:spLocks noChangeArrowheads="1"/>
          </p:cNvSpPr>
          <p:nvPr/>
        </p:nvSpPr>
        <p:spPr bwMode="auto">
          <a:xfrm>
            <a:off x="3498850" y="634206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4" name="Oval 323"/>
          <p:cNvSpPr>
            <a:spLocks noChangeArrowheads="1"/>
          </p:cNvSpPr>
          <p:nvPr/>
        </p:nvSpPr>
        <p:spPr bwMode="auto">
          <a:xfrm>
            <a:off x="3498850" y="61976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5" name="Line 324"/>
          <p:cNvSpPr>
            <a:spLocks noChangeShapeType="1"/>
          </p:cNvSpPr>
          <p:nvPr/>
        </p:nvSpPr>
        <p:spPr bwMode="auto">
          <a:xfrm>
            <a:off x="3546475" y="6246813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6" name="Line 325"/>
          <p:cNvSpPr>
            <a:spLocks noChangeShapeType="1"/>
          </p:cNvSpPr>
          <p:nvPr/>
        </p:nvSpPr>
        <p:spPr bwMode="auto">
          <a:xfrm>
            <a:off x="3402013" y="6680200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7" name="Oval 326"/>
          <p:cNvSpPr>
            <a:spLocks noChangeArrowheads="1"/>
          </p:cNvSpPr>
          <p:nvPr/>
        </p:nvSpPr>
        <p:spPr bwMode="auto">
          <a:xfrm>
            <a:off x="3498850" y="672623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8" name="Oval 327"/>
          <p:cNvSpPr>
            <a:spLocks noChangeArrowheads="1"/>
          </p:cNvSpPr>
          <p:nvPr/>
        </p:nvSpPr>
        <p:spPr bwMode="auto">
          <a:xfrm>
            <a:off x="3498850" y="6581775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9" name="Line 328"/>
          <p:cNvSpPr>
            <a:spLocks noChangeShapeType="1"/>
          </p:cNvSpPr>
          <p:nvPr/>
        </p:nvSpPr>
        <p:spPr bwMode="auto">
          <a:xfrm flipH="1">
            <a:off x="3451225" y="6630988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0" name="Text Box 329"/>
          <p:cNvSpPr txBox="1">
            <a:spLocks noChangeArrowheads="1"/>
          </p:cNvSpPr>
          <p:nvPr/>
        </p:nvSpPr>
        <p:spPr bwMode="auto">
          <a:xfrm>
            <a:off x="6534150" y="576580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5301" name="Text Box 330"/>
          <p:cNvSpPr txBox="1">
            <a:spLocks noChangeArrowheads="1"/>
          </p:cNvSpPr>
          <p:nvPr/>
        </p:nvSpPr>
        <p:spPr bwMode="auto">
          <a:xfrm>
            <a:off x="6534150" y="6148388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5302" name="Text Box 331"/>
          <p:cNvSpPr txBox="1">
            <a:spLocks noChangeArrowheads="1"/>
          </p:cNvSpPr>
          <p:nvPr/>
        </p:nvSpPr>
        <p:spPr bwMode="auto">
          <a:xfrm>
            <a:off x="6534150" y="653415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5303" name="Text Box 332"/>
          <p:cNvSpPr txBox="1">
            <a:spLocks noChangeArrowheads="1"/>
          </p:cNvSpPr>
          <p:nvPr/>
        </p:nvSpPr>
        <p:spPr bwMode="auto">
          <a:xfrm>
            <a:off x="3548063" y="576580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RSS</a:t>
            </a:r>
          </a:p>
        </p:txBody>
      </p:sp>
      <p:sp>
        <p:nvSpPr>
          <p:cNvPr id="5304" name="Text Box 333"/>
          <p:cNvSpPr txBox="1">
            <a:spLocks noChangeArrowheads="1"/>
          </p:cNvSpPr>
          <p:nvPr/>
        </p:nvSpPr>
        <p:spPr bwMode="auto">
          <a:xfrm>
            <a:off x="3548063" y="6148388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</a:t>
            </a:r>
          </a:p>
        </p:txBody>
      </p:sp>
      <p:sp>
        <p:nvSpPr>
          <p:cNvPr id="5305" name="Text Box 334"/>
          <p:cNvSpPr txBox="1">
            <a:spLocks noChangeArrowheads="1"/>
          </p:cNvSpPr>
          <p:nvPr/>
        </p:nvSpPr>
        <p:spPr bwMode="auto">
          <a:xfrm>
            <a:off x="3548063" y="653415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RBS</a:t>
            </a:r>
          </a:p>
        </p:txBody>
      </p:sp>
      <p:sp>
        <p:nvSpPr>
          <p:cNvPr id="5306" name="Text Box 335"/>
          <p:cNvSpPr txBox="1">
            <a:spLocks noChangeArrowheads="1"/>
          </p:cNvSpPr>
          <p:nvPr/>
        </p:nvSpPr>
        <p:spPr bwMode="auto">
          <a:xfrm>
            <a:off x="2444750" y="5240338"/>
            <a:ext cx="4730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</a:t>
            </a:r>
          </a:p>
        </p:txBody>
      </p:sp>
      <p:sp>
        <p:nvSpPr>
          <p:cNvPr id="5307" name="Text Box 336"/>
          <p:cNvSpPr txBox="1">
            <a:spLocks noChangeArrowheads="1"/>
          </p:cNvSpPr>
          <p:nvPr/>
        </p:nvSpPr>
        <p:spPr bwMode="auto">
          <a:xfrm>
            <a:off x="5432425" y="5240338"/>
            <a:ext cx="4000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</a:t>
            </a:r>
          </a:p>
        </p:txBody>
      </p:sp>
      <p:sp>
        <p:nvSpPr>
          <p:cNvPr id="5308" name="Line 347"/>
          <p:cNvSpPr>
            <a:spLocks noChangeShapeType="1"/>
          </p:cNvSpPr>
          <p:nvPr/>
        </p:nvSpPr>
        <p:spPr bwMode="auto">
          <a:xfrm flipH="1">
            <a:off x="3352800" y="3846513"/>
            <a:ext cx="1444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9" name="Line 348"/>
          <p:cNvSpPr>
            <a:spLocks noChangeShapeType="1"/>
          </p:cNvSpPr>
          <p:nvPr/>
        </p:nvSpPr>
        <p:spPr bwMode="auto">
          <a:xfrm>
            <a:off x="3365500" y="3549650"/>
            <a:ext cx="0" cy="296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0" name="Line 349"/>
          <p:cNvSpPr>
            <a:spLocks noChangeShapeType="1"/>
          </p:cNvSpPr>
          <p:nvPr/>
        </p:nvSpPr>
        <p:spPr bwMode="auto">
          <a:xfrm flipH="1">
            <a:off x="3800475" y="3846513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1" name="Line 352"/>
          <p:cNvSpPr>
            <a:spLocks noChangeShapeType="1"/>
          </p:cNvSpPr>
          <p:nvPr/>
        </p:nvSpPr>
        <p:spPr bwMode="auto">
          <a:xfrm flipH="1">
            <a:off x="3648075" y="4184650"/>
            <a:ext cx="6350" cy="7159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2" name="Line 353"/>
          <p:cNvSpPr>
            <a:spLocks noChangeShapeType="1"/>
          </p:cNvSpPr>
          <p:nvPr/>
        </p:nvSpPr>
        <p:spPr bwMode="auto">
          <a:xfrm>
            <a:off x="3365500" y="3549650"/>
            <a:ext cx="16557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3" name="Line 372"/>
          <p:cNvSpPr>
            <a:spLocks noChangeShapeType="1"/>
          </p:cNvSpPr>
          <p:nvPr/>
        </p:nvSpPr>
        <p:spPr bwMode="auto">
          <a:xfrm flipH="1">
            <a:off x="5546725" y="2859088"/>
            <a:ext cx="981075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4" name="Line 373"/>
          <p:cNvSpPr>
            <a:spLocks noChangeShapeType="1"/>
          </p:cNvSpPr>
          <p:nvPr/>
        </p:nvSpPr>
        <p:spPr bwMode="auto">
          <a:xfrm flipH="1">
            <a:off x="2943225" y="2859088"/>
            <a:ext cx="2316163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5" name="Line 375"/>
          <p:cNvSpPr>
            <a:spLocks noChangeShapeType="1"/>
          </p:cNvSpPr>
          <p:nvPr/>
        </p:nvSpPr>
        <p:spPr bwMode="auto">
          <a:xfrm>
            <a:off x="6240463" y="32178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6" name="Line 376"/>
          <p:cNvSpPr>
            <a:spLocks noChangeShapeType="1"/>
          </p:cNvSpPr>
          <p:nvPr/>
        </p:nvSpPr>
        <p:spPr bwMode="auto">
          <a:xfrm flipV="1">
            <a:off x="8164513" y="3654425"/>
            <a:ext cx="0" cy="863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7" name="Line 382"/>
          <p:cNvSpPr>
            <a:spLocks noChangeShapeType="1"/>
          </p:cNvSpPr>
          <p:nvPr/>
        </p:nvSpPr>
        <p:spPr bwMode="auto">
          <a:xfrm flipH="1" flipV="1">
            <a:off x="5116513" y="2459038"/>
            <a:ext cx="0" cy="406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8" name="Line 383"/>
          <p:cNvSpPr>
            <a:spLocks noChangeShapeType="1"/>
          </p:cNvSpPr>
          <p:nvPr/>
        </p:nvSpPr>
        <p:spPr bwMode="auto">
          <a:xfrm flipH="1" flipV="1">
            <a:off x="6669088" y="2457450"/>
            <a:ext cx="0" cy="650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9" name="Line 384"/>
          <p:cNvSpPr>
            <a:spLocks noChangeShapeType="1"/>
          </p:cNvSpPr>
          <p:nvPr/>
        </p:nvSpPr>
        <p:spPr bwMode="auto">
          <a:xfrm flipV="1">
            <a:off x="7394575" y="2847975"/>
            <a:ext cx="1588" cy="3810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0" name="Text Box 385"/>
          <p:cNvSpPr txBox="1">
            <a:spLocks noChangeArrowheads="1"/>
          </p:cNvSpPr>
          <p:nvPr/>
        </p:nvSpPr>
        <p:spPr bwMode="auto">
          <a:xfrm>
            <a:off x="6623050" y="2414588"/>
            <a:ext cx="5826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REV</a:t>
            </a:r>
          </a:p>
        </p:txBody>
      </p:sp>
      <p:sp>
        <p:nvSpPr>
          <p:cNvPr id="5321" name="Line 402"/>
          <p:cNvSpPr>
            <a:spLocks noChangeShapeType="1"/>
          </p:cNvSpPr>
          <p:nvPr/>
        </p:nvSpPr>
        <p:spPr bwMode="auto">
          <a:xfrm>
            <a:off x="6581775" y="3644900"/>
            <a:ext cx="1582738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2" name="Text Box 403"/>
          <p:cNvSpPr txBox="1">
            <a:spLocks noChangeArrowheads="1"/>
          </p:cNvSpPr>
          <p:nvPr/>
        </p:nvSpPr>
        <p:spPr bwMode="auto">
          <a:xfrm>
            <a:off x="7007225" y="3332163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SBV</a:t>
            </a:r>
          </a:p>
        </p:txBody>
      </p:sp>
      <p:sp>
        <p:nvSpPr>
          <p:cNvPr id="5323" name="Line 408"/>
          <p:cNvSpPr>
            <a:spLocks noChangeShapeType="1"/>
          </p:cNvSpPr>
          <p:nvPr/>
        </p:nvSpPr>
        <p:spPr bwMode="auto">
          <a:xfrm flipV="1">
            <a:off x="7197725" y="3216275"/>
            <a:ext cx="1873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4" name="Line 409"/>
          <p:cNvSpPr>
            <a:spLocks noChangeShapeType="1"/>
          </p:cNvSpPr>
          <p:nvPr/>
        </p:nvSpPr>
        <p:spPr bwMode="auto">
          <a:xfrm flipH="1" flipV="1">
            <a:off x="7056438" y="3559175"/>
            <a:ext cx="0" cy="4968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" name="Line 410"/>
          <p:cNvSpPr>
            <a:spLocks noChangeShapeType="1"/>
          </p:cNvSpPr>
          <p:nvPr/>
        </p:nvSpPr>
        <p:spPr bwMode="auto">
          <a:xfrm flipV="1">
            <a:off x="6246813" y="4056063"/>
            <a:ext cx="806450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" name="Text Box 413"/>
          <p:cNvSpPr txBox="1">
            <a:spLocks noChangeArrowheads="1"/>
          </p:cNvSpPr>
          <p:nvPr/>
        </p:nvSpPr>
        <p:spPr bwMode="auto">
          <a:xfrm rot="-5400000">
            <a:off x="8711407" y="2061369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TOX</a:t>
            </a:r>
          </a:p>
        </p:txBody>
      </p:sp>
      <p:sp>
        <p:nvSpPr>
          <p:cNvPr id="5327" name="Text Box 421"/>
          <p:cNvSpPr txBox="1">
            <a:spLocks noChangeArrowheads="1"/>
          </p:cNvSpPr>
          <p:nvPr/>
        </p:nvSpPr>
        <p:spPr bwMode="auto">
          <a:xfrm>
            <a:off x="4645025" y="2597150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REX</a:t>
            </a:r>
          </a:p>
        </p:txBody>
      </p:sp>
      <p:sp>
        <p:nvSpPr>
          <p:cNvPr id="5328" name="Text Box 423"/>
          <p:cNvSpPr txBox="1">
            <a:spLocks noChangeArrowheads="1"/>
          </p:cNvSpPr>
          <p:nvPr/>
        </p:nvSpPr>
        <p:spPr bwMode="auto">
          <a:xfrm>
            <a:off x="6142038" y="327501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29" name="Text Box 424"/>
          <p:cNvSpPr txBox="1">
            <a:spLocks noChangeArrowheads="1"/>
          </p:cNvSpPr>
          <p:nvPr/>
        </p:nvSpPr>
        <p:spPr bwMode="auto">
          <a:xfrm>
            <a:off x="6438900" y="3165475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30" name="Text Box 425"/>
          <p:cNvSpPr txBox="1">
            <a:spLocks noChangeArrowheads="1"/>
          </p:cNvSpPr>
          <p:nvPr/>
        </p:nvSpPr>
        <p:spPr bwMode="auto">
          <a:xfrm>
            <a:off x="5835650" y="3775075"/>
            <a:ext cx="517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SST</a:t>
            </a:r>
          </a:p>
        </p:txBody>
      </p:sp>
      <p:sp>
        <p:nvSpPr>
          <p:cNvPr id="5331" name="Text Box 426"/>
          <p:cNvSpPr txBox="1">
            <a:spLocks noChangeArrowheads="1"/>
          </p:cNvSpPr>
          <p:nvPr/>
        </p:nvSpPr>
        <p:spPr bwMode="auto">
          <a:xfrm>
            <a:off x="7115175" y="3144838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2" name="Text Box 427"/>
          <p:cNvSpPr txBox="1">
            <a:spLocks noChangeArrowheads="1"/>
          </p:cNvSpPr>
          <p:nvPr/>
        </p:nvSpPr>
        <p:spPr bwMode="auto">
          <a:xfrm>
            <a:off x="6826250" y="2625725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3" name="Text Box 428"/>
          <p:cNvSpPr txBox="1">
            <a:spLocks noChangeArrowheads="1"/>
          </p:cNvSpPr>
          <p:nvPr/>
        </p:nvSpPr>
        <p:spPr bwMode="auto">
          <a:xfrm>
            <a:off x="8132763" y="3579813"/>
            <a:ext cx="6238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Intake</a:t>
            </a:r>
          </a:p>
        </p:txBody>
      </p:sp>
      <p:sp>
        <p:nvSpPr>
          <p:cNvPr id="5334" name="Text Box 429"/>
          <p:cNvSpPr txBox="1">
            <a:spLocks noChangeArrowheads="1"/>
          </p:cNvSpPr>
          <p:nvPr/>
        </p:nvSpPr>
        <p:spPr bwMode="auto">
          <a:xfrm>
            <a:off x="5478463" y="281146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5" name="Text Box 430"/>
          <p:cNvSpPr txBox="1">
            <a:spLocks noChangeArrowheads="1"/>
          </p:cNvSpPr>
          <p:nvPr/>
        </p:nvSpPr>
        <p:spPr bwMode="auto">
          <a:xfrm>
            <a:off x="6027738" y="281463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6" name="Text Box 431"/>
          <p:cNvSpPr txBox="1">
            <a:spLocks noChangeArrowheads="1"/>
          </p:cNvSpPr>
          <p:nvPr/>
        </p:nvSpPr>
        <p:spPr bwMode="auto">
          <a:xfrm>
            <a:off x="1077913" y="3192463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HPP</a:t>
            </a:r>
          </a:p>
        </p:txBody>
      </p:sp>
      <p:sp>
        <p:nvSpPr>
          <p:cNvPr id="5337" name="Text Box 432"/>
          <p:cNvSpPr txBox="1">
            <a:spLocks noChangeArrowheads="1"/>
          </p:cNvSpPr>
          <p:nvPr/>
        </p:nvSpPr>
        <p:spPr bwMode="auto">
          <a:xfrm>
            <a:off x="1820863" y="3294063"/>
            <a:ext cx="4699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IEP</a:t>
            </a:r>
          </a:p>
        </p:txBody>
      </p:sp>
      <p:sp>
        <p:nvSpPr>
          <p:cNvPr id="5338" name="Text Box 433"/>
          <p:cNvSpPr txBox="1">
            <a:spLocks noChangeArrowheads="1"/>
          </p:cNvSpPr>
          <p:nvPr/>
        </p:nvSpPr>
        <p:spPr bwMode="auto">
          <a:xfrm>
            <a:off x="3648075" y="3886200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39" name="Text Box 434"/>
          <p:cNvSpPr txBox="1">
            <a:spLocks noChangeArrowheads="1"/>
          </p:cNvSpPr>
          <p:nvPr/>
        </p:nvSpPr>
        <p:spPr bwMode="auto">
          <a:xfrm>
            <a:off x="3128963" y="38862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SMP</a:t>
            </a:r>
          </a:p>
        </p:txBody>
      </p:sp>
      <p:sp>
        <p:nvSpPr>
          <p:cNvPr id="5340" name="Text Box 435"/>
          <p:cNvSpPr txBox="1">
            <a:spLocks noChangeArrowheads="1"/>
          </p:cNvSpPr>
          <p:nvPr/>
        </p:nvSpPr>
        <p:spPr bwMode="auto">
          <a:xfrm>
            <a:off x="2540000" y="3151188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41" name="Text Box 436"/>
          <p:cNvSpPr txBox="1">
            <a:spLocks noChangeArrowheads="1"/>
          </p:cNvSpPr>
          <p:nvPr/>
        </p:nvSpPr>
        <p:spPr bwMode="auto">
          <a:xfrm>
            <a:off x="1836738" y="3051175"/>
            <a:ext cx="454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RO</a:t>
            </a:r>
          </a:p>
        </p:txBody>
      </p:sp>
      <p:sp>
        <p:nvSpPr>
          <p:cNvPr id="5342" name="Line 440"/>
          <p:cNvSpPr>
            <a:spLocks noChangeShapeType="1"/>
          </p:cNvSpPr>
          <p:nvPr/>
        </p:nvSpPr>
        <p:spPr bwMode="auto">
          <a:xfrm flipH="1">
            <a:off x="8256588" y="1076325"/>
            <a:ext cx="0" cy="811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3" name="Line 442"/>
          <p:cNvSpPr>
            <a:spLocks noChangeShapeType="1"/>
          </p:cNvSpPr>
          <p:nvPr/>
        </p:nvSpPr>
        <p:spPr bwMode="auto">
          <a:xfrm>
            <a:off x="9066213" y="1254125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4" name="Text Box 443"/>
          <p:cNvSpPr txBox="1">
            <a:spLocks noChangeArrowheads="1"/>
          </p:cNvSpPr>
          <p:nvPr/>
        </p:nvSpPr>
        <p:spPr bwMode="auto">
          <a:xfrm>
            <a:off x="10006013" y="2382838"/>
            <a:ext cx="6286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ISUS</a:t>
            </a:r>
          </a:p>
        </p:txBody>
      </p:sp>
      <p:sp>
        <p:nvSpPr>
          <p:cNvPr id="5345" name="Text Box 444"/>
          <p:cNvSpPr txBox="1">
            <a:spLocks noChangeArrowheads="1"/>
          </p:cNvSpPr>
          <p:nvPr/>
        </p:nvSpPr>
        <p:spPr bwMode="auto">
          <a:xfrm>
            <a:off x="10523538" y="2382838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CTD</a:t>
            </a:r>
          </a:p>
        </p:txBody>
      </p:sp>
      <p:sp>
        <p:nvSpPr>
          <p:cNvPr id="5346" name="Rectangle 445"/>
          <p:cNvSpPr>
            <a:spLocks noChangeArrowheads="1"/>
          </p:cNvSpPr>
          <p:nvPr/>
        </p:nvSpPr>
        <p:spPr bwMode="auto">
          <a:xfrm>
            <a:off x="10104438" y="2208213"/>
            <a:ext cx="468312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7" name="Rectangle 446"/>
          <p:cNvSpPr>
            <a:spLocks noChangeArrowheads="1"/>
          </p:cNvSpPr>
          <p:nvPr/>
        </p:nvSpPr>
        <p:spPr bwMode="auto">
          <a:xfrm>
            <a:off x="10598150" y="2208213"/>
            <a:ext cx="466725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8" name="Line 447"/>
          <p:cNvSpPr>
            <a:spLocks noChangeShapeType="1"/>
          </p:cNvSpPr>
          <p:nvPr/>
        </p:nvSpPr>
        <p:spPr bwMode="auto">
          <a:xfrm>
            <a:off x="11056938" y="2332038"/>
            <a:ext cx="17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49" name="Group 448"/>
          <p:cNvGrpSpPr>
            <a:grpSpLocks/>
          </p:cNvGrpSpPr>
          <p:nvPr/>
        </p:nvGrpSpPr>
        <p:grpSpPr bwMode="auto">
          <a:xfrm rot="10800000" flipH="1">
            <a:off x="11117263" y="2209800"/>
            <a:ext cx="336550" cy="241300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0" name="Line 459"/>
          <p:cNvSpPr>
            <a:spLocks noChangeShapeType="1"/>
          </p:cNvSpPr>
          <p:nvPr/>
        </p:nvSpPr>
        <p:spPr bwMode="auto">
          <a:xfrm flipH="1" flipV="1">
            <a:off x="10336213" y="711200"/>
            <a:ext cx="0" cy="188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0714038" y="1068388"/>
            <a:ext cx="12080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Point</a:t>
            </a:r>
          </a:p>
        </p:txBody>
      </p:sp>
      <p:sp>
        <p:nvSpPr>
          <p:cNvPr id="5352" name="Line 462"/>
          <p:cNvSpPr>
            <a:spLocks noChangeShapeType="1"/>
          </p:cNvSpPr>
          <p:nvPr/>
        </p:nvSpPr>
        <p:spPr bwMode="auto">
          <a:xfrm>
            <a:off x="619125" y="2025650"/>
            <a:ext cx="3175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3" name="AutoShape 464"/>
          <p:cNvSpPr>
            <a:spLocks noChangeArrowheads="1"/>
          </p:cNvSpPr>
          <p:nvPr/>
        </p:nvSpPr>
        <p:spPr bwMode="auto">
          <a:xfrm>
            <a:off x="4291013" y="1873250"/>
            <a:ext cx="96837" cy="144463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4" name="AutoShape 465"/>
          <p:cNvSpPr>
            <a:spLocks noChangeArrowheads="1"/>
          </p:cNvSpPr>
          <p:nvPr/>
        </p:nvSpPr>
        <p:spPr bwMode="auto">
          <a:xfrm rot="5400000">
            <a:off x="4218782" y="1804194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5" name="Line 468"/>
          <p:cNvSpPr>
            <a:spLocks noChangeShapeType="1"/>
          </p:cNvSpPr>
          <p:nvPr/>
        </p:nvSpPr>
        <p:spPr bwMode="auto">
          <a:xfrm flipH="1" flipV="1">
            <a:off x="4292600" y="171291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6" name="Line 469"/>
          <p:cNvSpPr>
            <a:spLocks noChangeShapeType="1"/>
          </p:cNvSpPr>
          <p:nvPr/>
        </p:nvSpPr>
        <p:spPr bwMode="auto">
          <a:xfrm flipV="1">
            <a:off x="4291013" y="163036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7" name="Line 470"/>
          <p:cNvSpPr>
            <a:spLocks noChangeShapeType="1"/>
          </p:cNvSpPr>
          <p:nvPr/>
        </p:nvSpPr>
        <p:spPr bwMode="auto">
          <a:xfrm flipV="1">
            <a:off x="4291013" y="171291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8" name="Line 471"/>
          <p:cNvSpPr>
            <a:spLocks noChangeShapeType="1"/>
          </p:cNvSpPr>
          <p:nvPr/>
        </p:nvSpPr>
        <p:spPr bwMode="auto">
          <a:xfrm flipH="1" flipV="1">
            <a:off x="4292600" y="179546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9" name="Line 472"/>
          <p:cNvSpPr>
            <a:spLocks noChangeShapeType="1"/>
          </p:cNvSpPr>
          <p:nvPr/>
        </p:nvSpPr>
        <p:spPr bwMode="auto">
          <a:xfrm flipV="1">
            <a:off x="4338638" y="1795463"/>
            <a:ext cx="77787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0" name="AutoShape 473"/>
          <p:cNvSpPr>
            <a:spLocks noChangeArrowheads="1"/>
          </p:cNvSpPr>
          <p:nvPr/>
        </p:nvSpPr>
        <p:spPr bwMode="auto">
          <a:xfrm>
            <a:off x="573088" y="1874838"/>
            <a:ext cx="96837" cy="144462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1" name="AutoShape 475"/>
          <p:cNvSpPr>
            <a:spLocks noChangeArrowheads="1"/>
          </p:cNvSpPr>
          <p:nvPr/>
        </p:nvSpPr>
        <p:spPr bwMode="auto">
          <a:xfrm rot="-5400000">
            <a:off x="645319" y="1805781"/>
            <a:ext cx="96838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2" name="Line 476"/>
          <p:cNvSpPr>
            <a:spLocks noChangeShapeType="1"/>
          </p:cNvSpPr>
          <p:nvPr/>
        </p:nvSpPr>
        <p:spPr bwMode="auto">
          <a:xfrm flipH="1" flipV="1">
            <a:off x="574675" y="171450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3" name="Line 477"/>
          <p:cNvSpPr>
            <a:spLocks noChangeShapeType="1"/>
          </p:cNvSpPr>
          <p:nvPr/>
        </p:nvSpPr>
        <p:spPr bwMode="auto">
          <a:xfrm flipV="1">
            <a:off x="573088" y="163195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4" name="Line 478"/>
          <p:cNvSpPr>
            <a:spLocks noChangeShapeType="1"/>
          </p:cNvSpPr>
          <p:nvPr/>
        </p:nvSpPr>
        <p:spPr bwMode="auto">
          <a:xfrm flipV="1">
            <a:off x="573088" y="171450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5" name="Line 479"/>
          <p:cNvSpPr>
            <a:spLocks noChangeShapeType="1"/>
          </p:cNvSpPr>
          <p:nvPr/>
        </p:nvSpPr>
        <p:spPr bwMode="auto">
          <a:xfrm flipH="1" flipV="1">
            <a:off x="574675" y="179705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6" name="Line 480"/>
          <p:cNvSpPr>
            <a:spLocks noChangeShapeType="1"/>
          </p:cNvSpPr>
          <p:nvPr/>
        </p:nvSpPr>
        <p:spPr bwMode="auto">
          <a:xfrm flipV="1">
            <a:off x="622300" y="1797050"/>
            <a:ext cx="77788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7" name="Line 481"/>
          <p:cNvSpPr>
            <a:spLocks noChangeShapeType="1"/>
          </p:cNvSpPr>
          <p:nvPr/>
        </p:nvSpPr>
        <p:spPr bwMode="auto">
          <a:xfrm>
            <a:off x="782638" y="1871663"/>
            <a:ext cx="368300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8" name="Line 482"/>
          <p:cNvSpPr>
            <a:spLocks noChangeShapeType="1"/>
          </p:cNvSpPr>
          <p:nvPr/>
        </p:nvSpPr>
        <p:spPr bwMode="auto">
          <a:xfrm flipV="1">
            <a:off x="917575" y="45148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9" name="Line 483"/>
          <p:cNvSpPr>
            <a:spLocks noChangeShapeType="1"/>
          </p:cNvSpPr>
          <p:nvPr/>
        </p:nvSpPr>
        <p:spPr bwMode="auto">
          <a:xfrm flipV="1">
            <a:off x="619125" y="4503738"/>
            <a:ext cx="3095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0" name="Line 484"/>
          <p:cNvSpPr>
            <a:spLocks noChangeShapeType="1"/>
          </p:cNvSpPr>
          <p:nvPr/>
        </p:nvSpPr>
        <p:spPr bwMode="auto">
          <a:xfrm>
            <a:off x="4337050" y="2012950"/>
            <a:ext cx="1588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1" name="Line 485"/>
          <p:cNvSpPr>
            <a:spLocks noChangeShapeType="1"/>
          </p:cNvSpPr>
          <p:nvPr/>
        </p:nvSpPr>
        <p:spPr bwMode="auto">
          <a:xfrm flipV="1">
            <a:off x="4635500" y="45021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2" name="Line 486"/>
          <p:cNvSpPr>
            <a:spLocks noChangeShapeType="1"/>
          </p:cNvSpPr>
          <p:nvPr/>
        </p:nvSpPr>
        <p:spPr bwMode="auto">
          <a:xfrm flipV="1">
            <a:off x="4337050" y="4491038"/>
            <a:ext cx="3079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3" name="Line 487"/>
          <p:cNvSpPr>
            <a:spLocks noChangeShapeType="1"/>
          </p:cNvSpPr>
          <p:nvPr/>
        </p:nvSpPr>
        <p:spPr bwMode="auto">
          <a:xfrm>
            <a:off x="1157288" y="1874838"/>
            <a:ext cx="30384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4" name="Line 488"/>
          <p:cNvSpPr>
            <a:spLocks noChangeShapeType="1"/>
          </p:cNvSpPr>
          <p:nvPr/>
        </p:nvSpPr>
        <p:spPr bwMode="auto">
          <a:xfrm flipH="1">
            <a:off x="9018588" y="1644650"/>
            <a:ext cx="0" cy="222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5" name="Line 489"/>
          <p:cNvSpPr>
            <a:spLocks noChangeShapeType="1"/>
          </p:cNvSpPr>
          <p:nvPr/>
        </p:nvSpPr>
        <p:spPr bwMode="auto">
          <a:xfrm flipH="1">
            <a:off x="9148763" y="16446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6" name="Line 524"/>
          <p:cNvSpPr>
            <a:spLocks noChangeShapeType="1"/>
          </p:cNvSpPr>
          <p:nvPr/>
        </p:nvSpPr>
        <p:spPr bwMode="auto">
          <a:xfrm flipH="1">
            <a:off x="9066213" y="1254125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7" name="Line 525"/>
          <p:cNvSpPr>
            <a:spLocks noChangeShapeType="1"/>
          </p:cNvSpPr>
          <p:nvPr/>
        </p:nvSpPr>
        <p:spPr bwMode="auto">
          <a:xfrm>
            <a:off x="9756775" y="711200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78" name="Group 542"/>
          <p:cNvGrpSpPr>
            <a:grpSpLocks/>
          </p:cNvGrpSpPr>
          <p:nvPr/>
        </p:nvGrpSpPr>
        <p:grpSpPr bwMode="auto">
          <a:xfrm rot="5400000">
            <a:off x="7639051" y="1893887"/>
            <a:ext cx="742950" cy="250825"/>
            <a:chOff x="4062" y="966"/>
            <a:chExt cx="352" cy="119"/>
          </a:xfrm>
        </p:grpSpPr>
        <p:sp>
          <p:nvSpPr>
            <p:cNvPr id="5501" name="Rectangle 526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2" name="Rectangle 527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3" name="Line 528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4" name="Line 529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5" name="Line 530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6" name="Line 531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7" name="Line 532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8" name="Line 533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9" name="Line 534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0" name="Line 535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1" name="Line 536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2" name="Line 537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3" name="Line 538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79" name="Line 541"/>
          <p:cNvSpPr>
            <a:spLocks noChangeShapeType="1"/>
          </p:cNvSpPr>
          <p:nvPr/>
        </p:nvSpPr>
        <p:spPr bwMode="auto">
          <a:xfrm>
            <a:off x="8142288" y="2025650"/>
            <a:ext cx="5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80" name="Group 543"/>
          <p:cNvGrpSpPr>
            <a:grpSpLocks/>
          </p:cNvGrpSpPr>
          <p:nvPr/>
        </p:nvGrpSpPr>
        <p:grpSpPr bwMode="auto">
          <a:xfrm rot="10800000">
            <a:off x="9923463" y="804863"/>
            <a:ext cx="744537" cy="252412"/>
            <a:chOff x="4062" y="966"/>
            <a:chExt cx="352" cy="119"/>
          </a:xfrm>
        </p:grpSpPr>
        <p:sp>
          <p:nvSpPr>
            <p:cNvPr id="5488" name="Rectangle 544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9" name="Rectangle 545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0" name="Line 546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1" name="Line 547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2" name="Line 548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3" name="Line 549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4" name="Line 550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5" name="Line 551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6" name="Line 552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7" name="Line 553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8" name="Line 554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9" name="Line 555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0" name="Line 556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81" name="Line 557"/>
          <p:cNvSpPr>
            <a:spLocks noChangeShapeType="1"/>
          </p:cNvSpPr>
          <p:nvPr/>
        </p:nvSpPr>
        <p:spPr bwMode="auto">
          <a:xfrm>
            <a:off x="8135938" y="1897063"/>
            <a:ext cx="120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82" name="Oval 562"/>
          <p:cNvSpPr>
            <a:spLocks noChangeArrowheads="1"/>
          </p:cNvSpPr>
          <p:nvPr/>
        </p:nvSpPr>
        <p:spPr bwMode="auto">
          <a:xfrm>
            <a:off x="8826500" y="1865313"/>
            <a:ext cx="382588" cy="708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383" name="Group 568"/>
          <p:cNvGrpSpPr>
            <a:grpSpLocks/>
          </p:cNvGrpSpPr>
          <p:nvPr/>
        </p:nvGrpSpPr>
        <p:grpSpPr bwMode="auto">
          <a:xfrm>
            <a:off x="1484313" y="3078163"/>
            <a:ext cx="384175" cy="528637"/>
            <a:chOff x="702" y="1456"/>
            <a:chExt cx="182" cy="250"/>
          </a:xfrm>
        </p:grpSpPr>
        <p:sp>
          <p:nvSpPr>
            <p:cNvPr id="5480" name="AutoShape 13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1" name="AutoShape 13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2" name="AutoShape 13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3" name="Oval 13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4" name="Line 5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5" name="Line 5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6" name="Line 56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7" name="Line 56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4" name="Group 569"/>
          <p:cNvGrpSpPr>
            <a:grpSpLocks/>
          </p:cNvGrpSpPr>
          <p:nvPr/>
        </p:nvGrpSpPr>
        <p:grpSpPr bwMode="auto">
          <a:xfrm rot="10800000">
            <a:off x="2300288" y="3030538"/>
            <a:ext cx="385762" cy="528637"/>
            <a:chOff x="702" y="1456"/>
            <a:chExt cx="182" cy="250"/>
          </a:xfrm>
        </p:grpSpPr>
        <p:sp>
          <p:nvSpPr>
            <p:cNvPr id="5472" name="AutoShape 57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3" name="AutoShape 57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4" name="AutoShape 57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5" name="Oval 57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6" name="Line 57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7" name="Line 57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8" name="Line 57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9" name="Line 57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5" name="Group 578"/>
          <p:cNvGrpSpPr>
            <a:grpSpLocks/>
          </p:cNvGrpSpPr>
          <p:nvPr/>
        </p:nvGrpSpPr>
        <p:grpSpPr bwMode="auto">
          <a:xfrm rot="10800000">
            <a:off x="3460750" y="3656013"/>
            <a:ext cx="385763" cy="528637"/>
            <a:chOff x="702" y="1456"/>
            <a:chExt cx="182" cy="250"/>
          </a:xfrm>
        </p:grpSpPr>
        <p:sp>
          <p:nvSpPr>
            <p:cNvPr id="5464" name="AutoShape 57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5" name="AutoShape 58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6" name="AutoShape 58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7" name="Oval 58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8" name="Line 58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9" name="Line 58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0" name="Line 58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1" name="Line 58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6" name="Group 596"/>
          <p:cNvGrpSpPr>
            <a:grpSpLocks/>
          </p:cNvGrpSpPr>
          <p:nvPr/>
        </p:nvGrpSpPr>
        <p:grpSpPr bwMode="auto">
          <a:xfrm rot="10800000">
            <a:off x="6861175" y="3021013"/>
            <a:ext cx="385763" cy="528637"/>
            <a:chOff x="702" y="1456"/>
            <a:chExt cx="182" cy="250"/>
          </a:xfrm>
        </p:grpSpPr>
        <p:sp>
          <p:nvSpPr>
            <p:cNvPr id="5456" name="AutoShape 59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7" name="AutoShape 59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8" name="AutoShape 59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9" name="Oval 60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0" name="Line 60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1" name="Line 60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2" name="Line 60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3" name="Line 60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7" name="Group 605"/>
          <p:cNvGrpSpPr>
            <a:grpSpLocks/>
          </p:cNvGrpSpPr>
          <p:nvPr/>
        </p:nvGrpSpPr>
        <p:grpSpPr bwMode="auto">
          <a:xfrm rot="5400000">
            <a:off x="6124575" y="3382963"/>
            <a:ext cx="385763" cy="528637"/>
            <a:chOff x="702" y="1456"/>
            <a:chExt cx="182" cy="250"/>
          </a:xfrm>
        </p:grpSpPr>
        <p:sp>
          <p:nvSpPr>
            <p:cNvPr id="5448" name="AutoShape 60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9" name="AutoShape 60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0" name="AutoShape 60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1" name="Oval 60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2" name="Line 61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3" name="Line 61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4" name="Line 61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5" name="Line 61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8" name="Group 614"/>
          <p:cNvGrpSpPr>
            <a:grpSpLocks/>
          </p:cNvGrpSpPr>
          <p:nvPr/>
        </p:nvGrpSpPr>
        <p:grpSpPr bwMode="auto">
          <a:xfrm>
            <a:off x="5210175" y="2522538"/>
            <a:ext cx="384175" cy="528637"/>
            <a:chOff x="702" y="1456"/>
            <a:chExt cx="182" cy="250"/>
          </a:xfrm>
        </p:grpSpPr>
        <p:sp>
          <p:nvSpPr>
            <p:cNvPr id="5440" name="AutoShape 61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1" name="AutoShape 61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2" name="AutoShape 61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3" name="Oval 61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4" name="Line 61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5" name="Line 62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6" name="Line 62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7" name="Line 62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9" name="Group 623"/>
          <p:cNvGrpSpPr>
            <a:grpSpLocks/>
          </p:cNvGrpSpPr>
          <p:nvPr/>
        </p:nvGrpSpPr>
        <p:grpSpPr bwMode="auto">
          <a:xfrm>
            <a:off x="6473825" y="2520950"/>
            <a:ext cx="385763" cy="528638"/>
            <a:chOff x="702" y="1456"/>
            <a:chExt cx="182" cy="250"/>
          </a:xfrm>
        </p:grpSpPr>
        <p:sp>
          <p:nvSpPr>
            <p:cNvPr id="5432" name="AutoShape 62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3" name="AutoShape 62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4" name="AutoShape 62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" name="Oval 62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6" name="Line 62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7" name="Line 62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8" name="Line 63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9" name="Line 63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0" name="Text Box 632"/>
          <p:cNvSpPr txBox="1">
            <a:spLocks noChangeArrowheads="1"/>
          </p:cNvSpPr>
          <p:nvPr/>
        </p:nvSpPr>
        <p:spPr bwMode="auto">
          <a:xfrm>
            <a:off x="9661525" y="384175"/>
            <a:ext cx="9715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</p:txBody>
      </p:sp>
      <p:grpSp>
        <p:nvGrpSpPr>
          <p:cNvPr id="5391" name="Group 634"/>
          <p:cNvGrpSpPr>
            <a:grpSpLocks/>
          </p:cNvGrpSpPr>
          <p:nvPr/>
        </p:nvGrpSpPr>
        <p:grpSpPr bwMode="auto">
          <a:xfrm rot="10800000">
            <a:off x="8648700" y="1390650"/>
            <a:ext cx="742950" cy="252413"/>
            <a:chOff x="4062" y="966"/>
            <a:chExt cx="352" cy="119"/>
          </a:xfrm>
        </p:grpSpPr>
        <p:sp>
          <p:nvSpPr>
            <p:cNvPr id="5419" name="Rectangle 635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0" name="Rectangle 636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1" name="Line 637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2" name="Line 638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3" name="Line 639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4" name="Line 640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5" name="Line 641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6" name="Line 642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7" name="Line 643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" name="Line 644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" name="Line 645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" name="Line 646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" name="Line 647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2" name="Line 648"/>
          <p:cNvSpPr>
            <a:spLocks noChangeShapeType="1"/>
          </p:cNvSpPr>
          <p:nvPr/>
        </p:nvSpPr>
        <p:spPr bwMode="auto">
          <a:xfrm flipH="1">
            <a:off x="9417050" y="1797050"/>
            <a:ext cx="3175" cy="77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3" name="Line 649"/>
          <p:cNvSpPr>
            <a:spLocks noChangeShapeType="1"/>
          </p:cNvSpPr>
          <p:nvPr/>
        </p:nvSpPr>
        <p:spPr bwMode="auto">
          <a:xfrm>
            <a:off x="9148763" y="1795463"/>
            <a:ext cx="26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4" name="Line 650"/>
          <p:cNvSpPr>
            <a:spLocks noChangeShapeType="1"/>
          </p:cNvSpPr>
          <p:nvPr/>
        </p:nvSpPr>
        <p:spPr bwMode="auto">
          <a:xfrm flipH="1">
            <a:off x="10285413" y="1052513"/>
            <a:ext cx="0" cy="196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5" name="Line 651"/>
          <p:cNvSpPr>
            <a:spLocks noChangeShapeType="1"/>
          </p:cNvSpPr>
          <p:nvPr/>
        </p:nvSpPr>
        <p:spPr bwMode="auto">
          <a:xfrm flipH="1">
            <a:off x="10420350" y="1057275"/>
            <a:ext cx="0" cy="19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6" name="Line 652"/>
          <p:cNvSpPr>
            <a:spLocks noChangeShapeType="1"/>
          </p:cNvSpPr>
          <p:nvPr/>
        </p:nvSpPr>
        <p:spPr bwMode="auto">
          <a:xfrm>
            <a:off x="9836150" y="2344738"/>
            <a:ext cx="268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7" name="Line 654"/>
          <p:cNvSpPr>
            <a:spLocks noChangeShapeType="1"/>
          </p:cNvSpPr>
          <p:nvPr/>
        </p:nvSpPr>
        <p:spPr bwMode="auto">
          <a:xfrm flipH="1">
            <a:off x="9836150" y="1450975"/>
            <a:ext cx="0" cy="893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0859294" y="891381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99" name="Text Box 658"/>
          <p:cNvSpPr txBox="1">
            <a:spLocks noChangeArrowheads="1"/>
          </p:cNvSpPr>
          <p:nvPr/>
        </p:nvSpPr>
        <p:spPr bwMode="auto">
          <a:xfrm>
            <a:off x="8132763" y="1865313"/>
            <a:ext cx="5889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Sea Vent</a:t>
            </a:r>
          </a:p>
        </p:txBody>
      </p:sp>
      <p:sp>
        <p:nvSpPr>
          <p:cNvPr id="5400" name="Line 659"/>
          <p:cNvSpPr>
            <a:spLocks noChangeShapeType="1"/>
          </p:cNvSpPr>
          <p:nvPr/>
        </p:nvSpPr>
        <p:spPr bwMode="auto">
          <a:xfrm>
            <a:off x="8256588" y="1074738"/>
            <a:ext cx="1500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1" name="Line 660"/>
          <p:cNvSpPr>
            <a:spLocks noChangeShapeType="1"/>
          </p:cNvSpPr>
          <p:nvPr/>
        </p:nvSpPr>
        <p:spPr bwMode="auto">
          <a:xfrm flipH="1">
            <a:off x="9756775" y="711200"/>
            <a:ext cx="0" cy="358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2" name="Line 661"/>
          <p:cNvSpPr>
            <a:spLocks noChangeShapeType="1"/>
          </p:cNvSpPr>
          <p:nvPr/>
        </p:nvSpPr>
        <p:spPr bwMode="auto">
          <a:xfrm>
            <a:off x="10417175" y="1247775"/>
            <a:ext cx="296863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3" name="Line 662"/>
          <p:cNvSpPr>
            <a:spLocks noChangeShapeType="1"/>
          </p:cNvSpPr>
          <p:nvPr/>
        </p:nvSpPr>
        <p:spPr bwMode="auto">
          <a:xfrm>
            <a:off x="9836150" y="1450975"/>
            <a:ext cx="882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4" name="Text Box 663"/>
          <p:cNvSpPr txBox="1">
            <a:spLocks noChangeArrowheads="1"/>
          </p:cNvSpPr>
          <p:nvPr/>
        </p:nvSpPr>
        <p:spPr bwMode="auto">
          <a:xfrm>
            <a:off x="10355263" y="982663"/>
            <a:ext cx="4318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SP</a:t>
            </a:r>
          </a:p>
        </p:txBody>
      </p:sp>
      <p:sp>
        <p:nvSpPr>
          <p:cNvPr id="5405" name="Text Box 664"/>
          <p:cNvSpPr txBox="1">
            <a:spLocks noChangeArrowheads="1"/>
          </p:cNvSpPr>
          <p:nvPr/>
        </p:nvSpPr>
        <p:spPr bwMode="auto">
          <a:xfrm>
            <a:off x="9917113" y="987425"/>
            <a:ext cx="4159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TF</a:t>
            </a:r>
          </a:p>
        </p:txBody>
      </p:sp>
      <p:sp>
        <p:nvSpPr>
          <p:cNvPr id="5406" name="Text Box 665"/>
          <p:cNvSpPr txBox="1">
            <a:spLocks noChangeArrowheads="1"/>
          </p:cNvSpPr>
          <p:nvPr/>
        </p:nvSpPr>
        <p:spPr bwMode="auto">
          <a:xfrm>
            <a:off x="9091613" y="1573213"/>
            <a:ext cx="4079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FL</a:t>
            </a:r>
          </a:p>
        </p:txBody>
      </p:sp>
      <p:sp>
        <p:nvSpPr>
          <p:cNvPr id="5407" name="Text Box 666"/>
          <p:cNvSpPr txBox="1">
            <a:spLocks noChangeArrowheads="1"/>
          </p:cNvSpPr>
          <p:nvPr/>
        </p:nvSpPr>
        <p:spPr bwMode="auto">
          <a:xfrm>
            <a:off x="8680450" y="1573213"/>
            <a:ext cx="4238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TX</a:t>
            </a:r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>
            <a:off x="9255125" y="9001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09" name="Text Box 668"/>
          <p:cNvSpPr txBox="1">
            <a:spLocks noChangeArrowheads="1"/>
          </p:cNvSpPr>
          <p:nvPr/>
        </p:nvSpPr>
        <p:spPr bwMode="auto">
          <a:xfrm>
            <a:off x="8826500" y="574675"/>
            <a:ext cx="9715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(50’)</a:t>
            </a:r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>
            <a:off x="9364663" y="8874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1" name="Line 670"/>
          <p:cNvSpPr>
            <a:spLocks noChangeShapeType="1"/>
          </p:cNvSpPr>
          <p:nvPr/>
        </p:nvSpPr>
        <p:spPr bwMode="auto">
          <a:xfrm flipV="1">
            <a:off x="1733550" y="4848225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2" name="Text Box 671"/>
          <p:cNvSpPr txBox="1">
            <a:spLocks noChangeArrowheads="1"/>
          </p:cNvSpPr>
          <p:nvPr/>
        </p:nvSpPr>
        <p:spPr bwMode="auto">
          <a:xfrm>
            <a:off x="1492250" y="48482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3" name="Text Box 672"/>
          <p:cNvSpPr txBox="1">
            <a:spLocks noChangeArrowheads="1"/>
          </p:cNvSpPr>
          <p:nvPr/>
        </p:nvSpPr>
        <p:spPr bwMode="auto">
          <a:xfrm>
            <a:off x="2011363" y="48085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4" name="Line 675"/>
          <p:cNvSpPr>
            <a:spLocks noChangeShapeType="1"/>
          </p:cNvSpPr>
          <p:nvPr/>
        </p:nvSpPr>
        <p:spPr bwMode="auto">
          <a:xfrm>
            <a:off x="2106613" y="4881563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5" name="Line 676"/>
          <p:cNvSpPr>
            <a:spLocks noChangeShapeType="1"/>
          </p:cNvSpPr>
          <p:nvPr/>
        </p:nvSpPr>
        <p:spPr bwMode="auto">
          <a:xfrm flipV="1">
            <a:off x="4852988" y="4865688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6" name="Text Box 677"/>
          <p:cNvSpPr txBox="1">
            <a:spLocks noChangeArrowheads="1"/>
          </p:cNvSpPr>
          <p:nvPr/>
        </p:nvSpPr>
        <p:spPr bwMode="auto">
          <a:xfrm>
            <a:off x="4611688" y="4865688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7" name="Text Box 678"/>
          <p:cNvSpPr txBox="1">
            <a:spLocks noChangeArrowheads="1"/>
          </p:cNvSpPr>
          <p:nvPr/>
        </p:nvSpPr>
        <p:spPr bwMode="auto">
          <a:xfrm>
            <a:off x="5129213" y="4824413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8" name="Line 679"/>
          <p:cNvSpPr>
            <a:spLocks noChangeShapeType="1"/>
          </p:cNvSpPr>
          <p:nvPr/>
        </p:nvSpPr>
        <p:spPr bwMode="auto">
          <a:xfrm>
            <a:off x="5224463" y="4899025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 rot="10800000">
            <a:off x="7680326" y="5480844"/>
            <a:ext cx="334963" cy="241300"/>
            <a:chOff x="1056" y="2160"/>
            <a:chExt cx="144" cy="96"/>
          </a:xfrm>
        </p:grpSpPr>
        <p:sp>
          <p:nvSpPr>
            <p:cNvPr id="5577" name="Arc 4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8" name="Arc 5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9" name="Arc 6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80" name="Line 7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1" name="Line 8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2" name="Line 9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3" name="Line 10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3" name="Rectangle 11"/>
          <p:cNvSpPr>
            <a:spLocks noChangeArrowheads="1"/>
          </p:cNvSpPr>
          <p:nvPr/>
        </p:nvSpPr>
        <p:spPr bwMode="auto">
          <a:xfrm flipH="1">
            <a:off x="9861551" y="1439863"/>
            <a:ext cx="481012" cy="669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Line 12"/>
          <p:cNvSpPr>
            <a:spLocks noChangeShapeType="1"/>
          </p:cNvSpPr>
          <p:nvPr/>
        </p:nvSpPr>
        <p:spPr bwMode="auto">
          <a:xfrm flipH="1">
            <a:off x="9861551" y="1711326"/>
            <a:ext cx="4794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4"/>
          <p:cNvGrpSpPr>
            <a:grpSpLocks/>
          </p:cNvGrpSpPr>
          <p:nvPr/>
        </p:nvGrpSpPr>
        <p:grpSpPr bwMode="auto">
          <a:xfrm flipH="1">
            <a:off x="9070976" y="4856957"/>
            <a:ext cx="527050" cy="409575"/>
            <a:chOff x="1360" y="2887"/>
            <a:chExt cx="249" cy="194"/>
          </a:xfrm>
        </p:grpSpPr>
        <p:sp>
          <p:nvSpPr>
            <p:cNvPr id="5562" name="Line 1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3" name="Line 1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4" name="Oval 1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5" name="Line 1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6" name="Line 1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7" name="Oval 2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8" name="Line 2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9" name="Line 2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0" name="Line 2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1" name="Line 2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2" name="Rectangle 2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3" name="Line 2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4" name="Oval 2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5" name="Oval 2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6" name="Line 2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99" name="Text Box 123"/>
          <p:cNvSpPr txBox="1">
            <a:spLocks noChangeArrowheads="1"/>
          </p:cNvSpPr>
          <p:nvPr/>
        </p:nvSpPr>
        <p:spPr bwMode="auto">
          <a:xfrm flipH="1">
            <a:off x="9836151" y="1711326"/>
            <a:ext cx="60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</a:t>
            </a:r>
          </a:p>
          <a:p>
            <a:pPr algn="l" defTabSz="1217613" eaLnBrk="1" hangingPunct="1"/>
            <a:r>
              <a:rPr lang="en-US" sz="1100"/>
              <a:t>Res.</a:t>
            </a:r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 flipH="1">
            <a:off x="4659313" y="395288"/>
            <a:ext cx="30924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Deep Water Sampler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5201" name="Line 129"/>
          <p:cNvSpPr>
            <a:spLocks noChangeShapeType="1"/>
          </p:cNvSpPr>
          <p:nvPr/>
        </p:nvSpPr>
        <p:spPr bwMode="auto">
          <a:xfrm flipV="1">
            <a:off x="4308476" y="3753644"/>
            <a:ext cx="6350" cy="293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2" name="Line 134"/>
          <p:cNvSpPr>
            <a:spLocks noChangeShapeType="1"/>
          </p:cNvSpPr>
          <p:nvPr/>
        </p:nvSpPr>
        <p:spPr bwMode="auto">
          <a:xfrm>
            <a:off x="9020176" y="3369469"/>
            <a:ext cx="968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3" name="Line 135"/>
          <p:cNvSpPr>
            <a:spLocks noChangeShapeType="1"/>
          </p:cNvSpPr>
          <p:nvPr/>
        </p:nvSpPr>
        <p:spPr bwMode="auto">
          <a:xfrm flipH="1">
            <a:off x="8639176" y="3369469"/>
            <a:ext cx="0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Line 136"/>
          <p:cNvSpPr>
            <a:spLocks noChangeShapeType="1"/>
          </p:cNvSpPr>
          <p:nvPr/>
        </p:nvSpPr>
        <p:spPr bwMode="auto">
          <a:xfrm flipH="1">
            <a:off x="8639176" y="3369469"/>
            <a:ext cx="95250" cy="31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5" name="Line 137"/>
          <p:cNvSpPr>
            <a:spLocks noChangeShapeType="1"/>
          </p:cNvSpPr>
          <p:nvPr/>
        </p:nvSpPr>
        <p:spPr bwMode="auto">
          <a:xfrm flipH="1">
            <a:off x="9115426" y="3369469"/>
            <a:ext cx="1588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38"/>
          <p:cNvSpPr>
            <a:spLocks noChangeShapeType="1"/>
          </p:cNvSpPr>
          <p:nvPr/>
        </p:nvSpPr>
        <p:spPr bwMode="auto">
          <a:xfrm flipH="1" flipV="1">
            <a:off x="8875714" y="2602707"/>
            <a:ext cx="0" cy="4286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139"/>
          <p:cNvGrpSpPr>
            <a:grpSpLocks/>
          </p:cNvGrpSpPr>
          <p:nvPr/>
        </p:nvGrpSpPr>
        <p:grpSpPr bwMode="auto">
          <a:xfrm rot="16200000" flipH="1">
            <a:off x="8540752" y="4807745"/>
            <a:ext cx="193675" cy="292100"/>
            <a:chOff x="2018" y="2794"/>
            <a:chExt cx="92" cy="138"/>
          </a:xfrm>
        </p:grpSpPr>
        <p:sp>
          <p:nvSpPr>
            <p:cNvPr id="5541" name="Oval 14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2" name="Oval 14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3" name="Line 14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4" name="Line 14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5" name="Arc 14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6" name="Arc 14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7" name="Arc 14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8" name="Arc 14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10" name="Text Box 152"/>
          <p:cNvSpPr txBox="1">
            <a:spLocks noChangeArrowheads="1"/>
          </p:cNvSpPr>
          <p:nvPr/>
        </p:nvSpPr>
        <p:spPr bwMode="auto">
          <a:xfrm flipH="1">
            <a:off x="3681414" y="3609182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SRV</a:t>
            </a:r>
          </a:p>
        </p:txBody>
      </p:sp>
      <p:sp>
        <p:nvSpPr>
          <p:cNvPr id="5211" name="Text Box 153"/>
          <p:cNvSpPr txBox="1">
            <a:spLocks noChangeArrowheads="1"/>
          </p:cNvSpPr>
          <p:nvPr/>
        </p:nvSpPr>
        <p:spPr bwMode="auto">
          <a:xfrm flipH="1">
            <a:off x="7737476" y="2693194"/>
            <a:ext cx="5842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FOV</a:t>
            </a:r>
          </a:p>
        </p:txBody>
      </p:sp>
      <p:sp>
        <p:nvSpPr>
          <p:cNvPr id="5212" name="Text Box 154"/>
          <p:cNvSpPr txBox="1">
            <a:spLocks noChangeArrowheads="1"/>
          </p:cNvSpPr>
          <p:nvPr/>
        </p:nvSpPr>
        <p:spPr bwMode="auto">
          <a:xfrm flipH="1">
            <a:off x="8829676" y="2888457"/>
            <a:ext cx="5921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POV</a:t>
            </a:r>
          </a:p>
        </p:txBody>
      </p:sp>
      <p:sp>
        <p:nvSpPr>
          <p:cNvPr id="5213" name="Text Box 155"/>
          <p:cNvSpPr txBox="1">
            <a:spLocks noChangeArrowheads="1"/>
          </p:cNvSpPr>
          <p:nvPr/>
        </p:nvSpPr>
        <p:spPr bwMode="auto">
          <a:xfrm flipH="1">
            <a:off x="8837614" y="5336382"/>
            <a:ext cx="9509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5214" name="Text Box 156"/>
          <p:cNvSpPr txBox="1">
            <a:spLocks noChangeArrowheads="1"/>
          </p:cNvSpPr>
          <p:nvPr/>
        </p:nvSpPr>
        <p:spPr bwMode="auto">
          <a:xfrm flipH="1">
            <a:off x="8097839" y="5047457"/>
            <a:ext cx="8778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5215" name="Text Box 157"/>
          <p:cNvSpPr txBox="1">
            <a:spLocks noChangeArrowheads="1"/>
          </p:cNvSpPr>
          <p:nvPr/>
        </p:nvSpPr>
        <p:spPr bwMode="auto">
          <a:xfrm flipH="1">
            <a:off x="6996114" y="7206457"/>
            <a:ext cx="13557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5216" name="Text Box 158"/>
          <p:cNvSpPr txBox="1">
            <a:spLocks noChangeArrowheads="1"/>
          </p:cNvSpPr>
          <p:nvPr/>
        </p:nvSpPr>
        <p:spPr bwMode="auto">
          <a:xfrm flipH="1">
            <a:off x="833438" y="3003143"/>
            <a:ext cx="577744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ESP</a:t>
            </a:r>
            <a:endParaRPr lang="en-US" sz="1300" dirty="0"/>
          </a:p>
        </p:txBody>
      </p:sp>
      <p:grpSp>
        <p:nvGrpSpPr>
          <p:cNvPr id="8" name="Group 160"/>
          <p:cNvGrpSpPr>
            <a:grpSpLocks/>
          </p:cNvGrpSpPr>
          <p:nvPr/>
        </p:nvGrpSpPr>
        <p:grpSpPr bwMode="auto">
          <a:xfrm flipH="1">
            <a:off x="8256589" y="2793207"/>
            <a:ext cx="192087" cy="222250"/>
            <a:chOff x="2358" y="2482"/>
            <a:chExt cx="91" cy="105"/>
          </a:xfrm>
        </p:grpSpPr>
        <p:sp>
          <p:nvSpPr>
            <p:cNvPr id="5536" name="Arc 161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7" name="Arc 162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8" name="Arc 163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9" name="Arc 164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0" name="Line 165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19" name="Oval 170"/>
          <p:cNvSpPr>
            <a:spLocks noChangeArrowheads="1"/>
          </p:cNvSpPr>
          <p:nvPr/>
        </p:nvSpPr>
        <p:spPr bwMode="auto">
          <a:xfrm flipH="1">
            <a:off x="8159751" y="3513932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0" name="Line 171"/>
          <p:cNvSpPr>
            <a:spLocks noChangeShapeType="1"/>
          </p:cNvSpPr>
          <p:nvPr/>
        </p:nvSpPr>
        <p:spPr bwMode="auto">
          <a:xfrm>
            <a:off x="8208964" y="3177382"/>
            <a:ext cx="1428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1" name="Line 172"/>
          <p:cNvSpPr>
            <a:spLocks noChangeShapeType="1"/>
          </p:cNvSpPr>
          <p:nvPr/>
        </p:nvSpPr>
        <p:spPr bwMode="auto">
          <a:xfrm flipH="1">
            <a:off x="8351839" y="2602707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Line 173"/>
          <p:cNvSpPr>
            <a:spLocks noChangeShapeType="1"/>
          </p:cNvSpPr>
          <p:nvPr/>
        </p:nvSpPr>
        <p:spPr bwMode="auto">
          <a:xfrm>
            <a:off x="7773989" y="3177382"/>
            <a:ext cx="1444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" name="Line 174"/>
          <p:cNvSpPr>
            <a:spLocks noChangeShapeType="1"/>
          </p:cNvSpPr>
          <p:nvPr/>
        </p:nvSpPr>
        <p:spPr bwMode="auto">
          <a:xfrm flipH="1">
            <a:off x="7773989" y="2602707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" name="Line 175"/>
          <p:cNvSpPr>
            <a:spLocks noChangeShapeType="1"/>
          </p:cNvSpPr>
          <p:nvPr/>
        </p:nvSpPr>
        <p:spPr bwMode="auto">
          <a:xfrm flipH="1">
            <a:off x="7773989" y="2602707"/>
            <a:ext cx="3368674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" name="Line 176"/>
          <p:cNvSpPr>
            <a:spLocks noChangeShapeType="1"/>
          </p:cNvSpPr>
          <p:nvPr/>
        </p:nvSpPr>
        <p:spPr bwMode="auto">
          <a:xfrm flipH="1">
            <a:off x="8064501" y="3512344"/>
            <a:ext cx="0" cy="13446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" name="Line 177"/>
          <p:cNvSpPr>
            <a:spLocks noChangeShapeType="1"/>
          </p:cNvSpPr>
          <p:nvPr/>
        </p:nvSpPr>
        <p:spPr bwMode="auto">
          <a:xfrm flipH="1">
            <a:off x="8351839" y="3896519"/>
            <a:ext cx="0" cy="9604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7" name="Line 179"/>
          <p:cNvSpPr>
            <a:spLocks noChangeShapeType="1"/>
          </p:cNvSpPr>
          <p:nvPr/>
        </p:nvSpPr>
        <p:spPr bwMode="auto">
          <a:xfrm flipH="1">
            <a:off x="7612064" y="2818607"/>
            <a:ext cx="0" cy="30210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8" name="Line 180"/>
          <p:cNvSpPr>
            <a:spLocks noChangeShapeType="1"/>
          </p:cNvSpPr>
          <p:nvPr/>
        </p:nvSpPr>
        <p:spPr bwMode="auto">
          <a:xfrm flipH="1" flipV="1">
            <a:off x="7918451" y="5576094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" name="Line 181"/>
          <p:cNvSpPr>
            <a:spLocks noChangeShapeType="1"/>
          </p:cNvSpPr>
          <p:nvPr/>
        </p:nvSpPr>
        <p:spPr bwMode="auto">
          <a:xfrm flipH="1" flipV="1">
            <a:off x="7585076" y="5528469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0" name="Line 182"/>
          <p:cNvSpPr>
            <a:spLocks noChangeShapeType="1"/>
          </p:cNvSpPr>
          <p:nvPr/>
        </p:nvSpPr>
        <p:spPr bwMode="auto">
          <a:xfrm flipH="1">
            <a:off x="7585076" y="6822282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 flipH="1">
            <a:off x="6383339" y="4183857"/>
            <a:ext cx="3452812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32" name="Line 185"/>
          <p:cNvSpPr>
            <a:spLocks noChangeShapeType="1"/>
          </p:cNvSpPr>
          <p:nvPr/>
        </p:nvSpPr>
        <p:spPr bwMode="auto">
          <a:xfrm flipH="1">
            <a:off x="10120313" y="2109788"/>
            <a:ext cx="0" cy="12684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3" name="Line 186"/>
          <p:cNvSpPr>
            <a:spLocks noChangeShapeType="1"/>
          </p:cNvSpPr>
          <p:nvPr/>
        </p:nvSpPr>
        <p:spPr bwMode="auto">
          <a:xfrm flipH="1">
            <a:off x="7153276" y="5768182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4" name="Line 187"/>
          <p:cNvSpPr>
            <a:spLocks noChangeShapeType="1"/>
          </p:cNvSpPr>
          <p:nvPr/>
        </p:nvSpPr>
        <p:spPr bwMode="auto">
          <a:xfrm flipH="1">
            <a:off x="8062914" y="5768182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5" name="Line 188"/>
          <p:cNvSpPr>
            <a:spLocks noChangeShapeType="1"/>
          </p:cNvSpPr>
          <p:nvPr/>
        </p:nvSpPr>
        <p:spPr bwMode="auto">
          <a:xfrm flipH="1">
            <a:off x="7585076" y="6871494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Line 189"/>
          <p:cNvSpPr>
            <a:spLocks noChangeShapeType="1"/>
          </p:cNvSpPr>
          <p:nvPr/>
        </p:nvSpPr>
        <p:spPr bwMode="auto">
          <a:xfrm flipH="1">
            <a:off x="7153276" y="5768182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7" name="Line 190"/>
          <p:cNvSpPr>
            <a:spLocks noChangeShapeType="1"/>
          </p:cNvSpPr>
          <p:nvPr/>
        </p:nvSpPr>
        <p:spPr bwMode="auto">
          <a:xfrm flipH="1" flipV="1">
            <a:off x="7153276" y="6871494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8" name="Line 191"/>
          <p:cNvSpPr>
            <a:spLocks noChangeShapeType="1"/>
          </p:cNvSpPr>
          <p:nvPr/>
        </p:nvSpPr>
        <p:spPr bwMode="auto">
          <a:xfrm flipH="1">
            <a:off x="6527801" y="4856957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9" name="Line 194"/>
          <p:cNvSpPr>
            <a:spLocks noChangeShapeType="1"/>
          </p:cNvSpPr>
          <p:nvPr/>
        </p:nvSpPr>
        <p:spPr bwMode="auto">
          <a:xfrm flipV="1">
            <a:off x="4597401" y="2818607"/>
            <a:ext cx="0" cy="29956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9" name="Group 195"/>
          <p:cNvGrpSpPr>
            <a:grpSpLocks/>
          </p:cNvGrpSpPr>
          <p:nvPr/>
        </p:nvGrpSpPr>
        <p:grpSpPr bwMode="auto">
          <a:xfrm rot="10800000">
            <a:off x="4694239" y="5480844"/>
            <a:ext cx="336550" cy="241300"/>
            <a:chOff x="1056" y="2160"/>
            <a:chExt cx="144" cy="96"/>
          </a:xfrm>
        </p:grpSpPr>
        <p:sp>
          <p:nvSpPr>
            <p:cNvPr id="5529" name="Arc 196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" name="Arc 197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" name="Arc 198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" name="Line 199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3" name="Line 200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4" name="Line 201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5" name="Line 202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41" name="Line 213"/>
          <p:cNvSpPr>
            <a:spLocks noChangeShapeType="1"/>
          </p:cNvSpPr>
          <p:nvPr/>
        </p:nvSpPr>
        <p:spPr bwMode="auto">
          <a:xfrm>
            <a:off x="5837239" y="3799682"/>
            <a:ext cx="0" cy="10287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2" name="Line 214"/>
          <p:cNvSpPr>
            <a:spLocks noChangeShapeType="1"/>
          </p:cNvSpPr>
          <p:nvPr/>
        </p:nvSpPr>
        <p:spPr bwMode="auto">
          <a:xfrm flipH="1">
            <a:off x="5534026" y="3502819"/>
            <a:ext cx="0" cy="13874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217"/>
          <p:cNvGrpSpPr>
            <a:grpSpLocks/>
          </p:cNvGrpSpPr>
          <p:nvPr/>
        </p:nvGrpSpPr>
        <p:grpSpPr bwMode="auto">
          <a:xfrm rot="16200000" flipH="1">
            <a:off x="5433220" y="4841876"/>
            <a:ext cx="195263" cy="292100"/>
            <a:chOff x="2018" y="2794"/>
            <a:chExt cx="92" cy="138"/>
          </a:xfrm>
        </p:grpSpPr>
        <p:sp>
          <p:nvSpPr>
            <p:cNvPr id="5521" name="Oval 218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2" name="Oval 219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3" name="Line 220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4" name="Line 221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5" name="Arc 222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6" name="Arc 223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7" name="Arc 224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8" name="Arc 225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44" name="Text Box 226"/>
          <p:cNvSpPr txBox="1">
            <a:spLocks noChangeArrowheads="1"/>
          </p:cNvSpPr>
          <p:nvPr/>
        </p:nvSpPr>
        <p:spPr bwMode="auto">
          <a:xfrm flipH="1">
            <a:off x="5064126" y="5028407"/>
            <a:ext cx="804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5245" name="Text Box 227"/>
          <p:cNvSpPr txBox="1">
            <a:spLocks noChangeArrowheads="1"/>
          </p:cNvSpPr>
          <p:nvPr/>
        </p:nvSpPr>
        <p:spPr bwMode="auto">
          <a:xfrm flipH="1">
            <a:off x="4027489" y="7206457"/>
            <a:ext cx="1144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5246" name="Oval 232"/>
          <p:cNvSpPr>
            <a:spLocks noChangeArrowheads="1"/>
          </p:cNvSpPr>
          <p:nvPr/>
        </p:nvSpPr>
        <p:spPr bwMode="auto">
          <a:xfrm flipH="1">
            <a:off x="5053014" y="3559969"/>
            <a:ext cx="385762" cy="3825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7" name="Line 234"/>
          <p:cNvSpPr>
            <a:spLocks noChangeShapeType="1"/>
          </p:cNvSpPr>
          <p:nvPr/>
        </p:nvSpPr>
        <p:spPr bwMode="auto">
          <a:xfrm>
            <a:off x="5153026" y="1926432"/>
            <a:ext cx="0" cy="549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8" name="Line 238"/>
          <p:cNvSpPr>
            <a:spLocks noChangeShapeType="1"/>
          </p:cNvSpPr>
          <p:nvPr/>
        </p:nvSpPr>
        <p:spPr bwMode="auto">
          <a:xfrm flipH="1">
            <a:off x="5245101" y="3942557"/>
            <a:ext cx="0" cy="946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9" name="Line 241"/>
          <p:cNvSpPr>
            <a:spLocks noChangeShapeType="1"/>
          </p:cNvSpPr>
          <p:nvPr/>
        </p:nvSpPr>
        <p:spPr bwMode="auto">
          <a:xfrm flipH="1" flipV="1">
            <a:off x="4932364" y="5576094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0" name="Line 242"/>
          <p:cNvSpPr>
            <a:spLocks noChangeShapeType="1"/>
          </p:cNvSpPr>
          <p:nvPr/>
        </p:nvSpPr>
        <p:spPr bwMode="auto">
          <a:xfrm flipH="1" flipV="1">
            <a:off x="4598989" y="5528469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1" name="Line 243"/>
          <p:cNvSpPr>
            <a:spLocks noChangeShapeType="1"/>
          </p:cNvSpPr>
          <p:nvPr/>
        </p:nvSpPr>
        <p:spPr bwMode="auto">
          <a:xfrm flipH="1">
            <a:off x="4598989" y="6822282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2" name="Rectangle 244"/>
          <p:cNvSpPr>
            <a:spLocks noChangeArrowheads="1"/>
          </p:cNvSpPr>
          <p:nvPr/>
        </p:nvSpPr>
        <p:spPr bwMode="auto">
          <a:xfrm flipH="1">
            <a:off x="2828926" y="4183857"/>
            <a:ext cx="3211513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3" name="Line 246"/>
          <p:cNvSpPr>
            <a:spLocks noChangeShapeType="1"/>
          </p:cNvSpPr>
          <p:nvPr/>
        </p:nvSpPr>
        <p:spPr bwMode="auto">
          <a:xfrm flipH="1">
            <a:off x="4167189" y="5768182"/>
            <a:ext cx="9096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4" name="Line 247"/>
          <p:cNvSpPr>
            <a:spLocks noChangeShapeType="1"/>
          </p:cNvSpPr>
          <p:nvPr/>
        </p:nvSpPr>
        <p:spPr bwMode="auto">
          <a:xfrm flipH="1">
            <a:off x="5076826" y="5768182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5" name="Line 248"/>
          <p:cNvSpPr>
            <a:spLocks noChangeShapeType="1"/>
          </p:cNvSpPr>
          <p:nvPr/>
        </p:nvSpPr>
        <p:spPr bwMode="auto">
          <a:xfrm flipH="1">
            <a:off x="4598989" y="6871494"/>
            <a:ext cx="477837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6" name="Line 249"/>
          <p:cNvSpPr>
            <a:spLocks noChangeShapeType="1"/>
          </p:cNvSpPr>
          <p:nvPr/>
        </p:nvSpPr>
        <p:spPr bwMode="auto">
          <a:xfrm flipH="1">
            <a:off x="4167189" y="5768182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7" name="Line 250"/>
          <p:cNvSpPr>
            <a:spLocks noChangeShapeType="1"/>
          </p:cNvSpPr>
          <p:nvPr/>
        </p:nvSpPr>
        <p:spPr bwMode="auto">
          <a:xfrm flipH="1" flipV="1">
            <a:off x="4167189" y="6871494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flipH="1">
            <a:off x="2732089" y="4856957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0" name="Line 261"/>
          <p:cNvSpPr>
            <a:spLocks noChangeShapeType="1"/>
          </p:cNvSpPr>
          <p:nvPr/>
        </p:nvSpPr>
        <p:spPr bwMode="auto">
          <a:xfrm flipH="1">
            <a:off x="3892551" y="2410619"/>
            <a:ext cx="15494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1" name="Text Box 264"/>
          <p:cNvSpPr txBox="1">
            <a:spLocks noChangeArrowheads="1"/>
          </p:cNvSpPr>
          <p:nvPr/>
        </p:nvSpPr>
        <p:spPr bwMode="auto">
          <a:xfrm flipH="1">
            <a:off x="6357939" y="3417094"/>
            <a:ext cx="5921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SOV</a:t>
            </a:r>
          </a:p>
        </p:txBody>
      </p:sp>
      <p:sp>
        <p:nvSpPr>
          <p:cNvPr id="5263" name="Line 279"/>
          <p:cNvSpPr>
            <a:spLocks noChangeShapeType="1"/>
          </p:cNvSpPr>
          <p:nvPr/>
        </p:nvSpPr>
        <p:spPr bwMode="auto">
          <a:xfrm flipV="1">
            <a:off x="7294564" y="3169444"/>
            <a:ext cx="12700" cy="35099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4" name="Line 280"/>
          <p:cNvSpPr>
            <a:spLocks noChangeShapeType="1"/>
          </p:cNvSpPr>
          <p:nvPr/>
        </p:nvSpPr>
        <p:spPr bwMode="auto">
          <a:xfrm flipH="1" flipV="1">
            <a:off x="3644901" y="3164682"/>
            <a:ext cx="3662363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5" name="Line 283"/>
          <p:cNvSpPr>
            <a:spLocks noChangeShapeType="1"/>
          </p:cNvSpPr>
          <p:nvPr/>
        </p:nvSpPr>
        <p:spPr bwMode="auto">
          <a:xfrm flipH="1">
            <a:off x="2028826" y="2810332"/>
            <a:ext cx="1700213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6" name="Freeform 285"/>
          <p:cNvSpPr>
            <a:spLocks/>
          </p:cNvSpPr>
          <p:nvPr/>
        </p:nvSpPr>
        <p:spPr bwMode="auto">
          <a:xfrm flipH="1">
            <a:off x="8110539" y="4760119"/>
            <a:ext cx="1630362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7" name="Freeform 286"/>
          <p:cNvSpPr>
            <a:spLocks/>
          </p:cNvSpPr>
          <p:nvPr/>
        </p:nvSpPr>
        <p:spPr bwMode="auto">
          <a:xfrm>
            <a:off x="6432551" y="4760119"/>
            <a:ext cx="1677988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8" name="Freeform 287"/>
          <p:cNvSpPr>
            <a:spLocks/>
          </p:cNvSpPr>
          <p:nvPr/>
        </p:nvSpPr>
        <p:spPr bwMode="auto">
          <a:xfrm>
            <a:off x="2924176" y="4760119"/>
            <a:ext cx="1390650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9" name="Freeform 288"/>
          <p:cNvSpPr>
            <a:spLocks/>
          </p:cNvSpPr>
          <p:nvPr/>
        </p:nvSpPr>
        <p:spPr bwMode="auto">
          <a:xfrm flipH="1">
            <a:off x="4314826" y="4760119"/>
            <a:ext cx="1679575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0" name="Freeform 289"/>
          <p:cNvSpPr>
            <a:spLocks/>
          </p:cNvSpPr>
          <p:nvPr/>
        </p:nvSpPr>
        <p:spPr bwMode="auto">
          <a:xfrm flipH="1" flipV="1">
            <a:off x="8158164" y="2028032"/>
            <a:ext cx="1582737" cy="2154237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V="1">
            <a:off x="6432551" y="2028032"/>
            <a:ext cx="1725613" cy="2155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2" name="Freeform 291"/>
          <p:cNvSpPr>
            <a:spLocks/>
          </p:cNvSpPr>
          <p:nvPr/>
        </p:nvSpPr>
        <p:spPr bwMode="auto">
          <a:xfrm flipV="1">
            <a:off x="2924176" y="2074069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3" name="Freeform 292"/>
          <p:cNvSpPr>
            <a:spLocks/>
          </p:cNvSpPr>
          <p:nvPr/>
        </p:nvSpPr>
        <p:spPr bwMode="auto">
          <a:xfrm flipH="1" flipV="1">
            <a:off x="4410076" y="2074069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4" name="Text Box 293"/>
          <p:cNvSpPr txBox="1">
            <a:spLocks noChangeArrowheads="1"/>
          </p:cNvSpPr>
          <p:nvPr/>
        </p:nvSpPr>
        <p:spPr bwMode="auto">
          <a:xfrm flipH="1">
            <a:off x="8062914" y="3513932"/>
            <a:ext cx="5746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RPT</a:t>
            </a:r>
          </a:p>
        </p:txBody>
      </p:sp>
      <p:sp>
        <p:nvSpPr>
          <p:cNvPr id="5275" name="Text Box 294"/>
          <p:cNvSpPr txBox="1">
            <a:spLocks noChangeArrowheads="1"/>
          </p:cNvSpPr>
          <p:nvPr/>
        </p:nvSpPr>
        <p:spPr bwMode="auto">
          <a:xfrm flipH="1">
            <a:off x="4968876" y="3571082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SPT</a:t>
            </a:r>
          </a:p>
        </p:txBody>
      </p:sp>
      <p:sp>
        <p:nvSpPr>
          <p:cNvPr id="5276" name="Line 305"/>
          <p:cNvSpPr>
            <a:spLocks noChangeShapeType="1"/>
          </p:cNvSpPr>
          <p:nvPr/>
        </p:nvSpPr>
        <p:spPr bwMode="auto">
          <a:xfrm flipH="1">
            <a:off x="3973514" y="5863432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7" name="Oval 306"/>
          <p:cNvSpPr>
            <a:spLocks noChangeArrowheads="1"/>
          </p:cNvSpPr>
          <p:nvPr/>
        </p:nvSpPr>
        <p:spPr bwMode="auto">
          <a:xfrm flipH="1">
            <a:off x="4021139" y="5909469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8" name="Oval 307"/>
          <p:cNvSpPr>
            <a:spLocks noChangeArrowheads="1"/>
          </p:cNvSpPr>
          <p:nvPr/>
        </p:nvSpPr>
        <p:spPr bwMode="auto">
          <a:xfrm flipH="1">
            <a:off x="4021139" y="5766594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9" name="Line 308"/>
          <p:cNvSpPr>
            <a:spLocks noChangeShapeType="1"/>
          </p:cNvSpPr>
          <p:nvPr/>
        </p:nvSpPr>
        <p:spPr bwMode="auto">
          <a:xfrm flipH="1">
            <a:off x="3973514" y="5814219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0" name="Line 309"/>
          <p:cNvSpPr>
            <a:spLocks noChangeShapeType="1"/>
          </p:cNvSpPr>
          <p:nvPr/>
        </p:nvSpPr>
        <p:spPr bwMode="auto">
          <a:xfrm flipH="1">
            <a:off x="3973514" y="6246019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1" name="Oval 310"/>
          <p:cNvSpPr>
            <a:spLocks noChangeArrowheads="1"/>
          </p:cNvSpPr>
          <p:nvPr/>
        </p:nvSpPr>
        <p:spPr bwMode="auto">
          <a:xfrm flipH="1">
            <a:off x="4021139" y="6292057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2" name="Oval 311"/>
          <p:cNvSpPr>
            <a:spLocks noChangeArrowheads="1"/>
          </p:cNvSpPr>
          <p:nvPr/>
        </p:nvSpPr>
        <p:spPr bwMode="auto">
          <a:xfrm flipH="1">
            <a:off x="4021139" y="6149182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3" name="Line 312"/>
          <p:cNvSpPr>
            <a:spLocks noChangeShapeType="1"/>
          </p:cNvSpPr>
          <p:nvPr/>
        </p:nvSpPr>
        <p:spPr bwMode="auto">
          <a:xfrm flipH="1">
            <a:off x="3973514" y="6196807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4" name="Line 313"/>
          <p:cNvSpPr>
            <a:spLocks noChangeShapeType="1"/>
          </p:cNvSpPr>
          <p:nvPr/>
        </p:nvSpPr>
        <p:spPr bwMode="auto">
          <a:xfrm flipH="1">
            <a:off x="4068764" y="6630194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5" name="Oval 314"/>
          <p:cNvSpPr>
            <a:spLocks noChangeArrowheads="1"/>
          </p:cNvSpPr>
          <p:nvPr/>
        </p:nvSpPr>
        <p:spPr bwMode="auto">
          <a:xfrm flipH="1">
            <a:off x="4021139" y="6677819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6" name="Oval 315"/>
          <p:cNvSpPr>
            <a:spLocks noChangeArrowheads="1"/>
          </p:cNvSpPr>
          <p:nvPr/>
        </p:nvSpPr>
        <p:spPr bwMode="auto">
          <a:xfrm flipH="1">
            <a:off x="4021139" y="6533357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7" name="Line 316"/>
          <p:cNvSpPr>
            <a:spLocks noChangeShapeType="1"/>
          </p:cNvSpPr>
          <p:nvPr/>
        </p:nvSpPr>
        <p:spPr bwMode="auto">
          <a:xfrm>
            <a:off x="4070351" y="6582569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8" name="Line 317"/>
          <p:cNvSpPr>
            <a:spLocks noChangeShapeType="1"/>
          </p:cNvSpPr>
          <p:nvPr/>
        </p:nvSpPr>
        <p:spPr bwMode="auto">
          <a:xfrm flipH="1">
            <a:off x="6961189" y="5865019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9" name="Oval 318"/>
          <p:cNvSpPr>
            <a:spLocks noChangeArrowheads="1"/>
          </p:cNvSpPr>
          <p:nvPr/>
        </p:nvSpPr>
        <p:spPr bwMode="auto">
          <a:xfrm flipH="1">
            <a:off x="7008814" y="5911057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0" name="Oval 319"/>
          <p:cNvSpPr>
            <a:spLocks noChangeArrowheads="1"/>
          </p:cNvSpPr>
          <p:nvPr/>
        </p:nvSpPr>
        <p:spPr bwMode="auto">
          <a:xfrm flipH="1">
            <a:off x="7008814" y="5768182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1" name="Line 320"/>
          <p:cNvSpPr>
            <a:spLocks noChangeShapeType="1"/>
          </p:cNvSpPr>
          <p:nvPr/>
        </p:nvSpPr>
        <p:spPr bwMode="auto">
          <a:xfrm flipH="1">
            <a:off x="6961189" y="5815807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2" name="Line 321"/>
          <p:cNvSpPr>
            <a:spLocks noChangeShapeType="1"/>
          </p:cNvSpPr>
          <p:nvPr/>
        </p:nvSpPr>
        <p:spPr bwMode="auto">
          <a:xfrm flipH="1">
            <a:off x="6961189" y="6247607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3" name="Oval 322"/>
          <p:cNvSpPr>
            <a:spLocks noChangeArrowheads="1"/>
          </p:cNvSpPr>
          <p:nvPr/>
        </p:nvSpPr>
        <p:spPr bwMode="auto">
          <a:xfrm flipH="1">
            <a:off x="7008814" y="6295232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4" name="Oval 323"/>
          <p:cNvSpPr>
            <a:spLocks noChangeArrowheads="1"/>
          </p:cNvSpPr>
          <p:nvPr/>
        </p:nvSpPr>
        <p:spPr bwMode="auto">
          <a:xfrm flipH="1">
            <a:off x="7008814" y="6150769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5" name="Line 324"/>
          <p:cNvSpPr>
            <a:spLocks noChangeShapeType="1"/>
          </p:cNvSpPr>
          <p:nvPr/>
        </p:nvSpPr>
        <p:spPr bwMode="auto">
          <a:xfrm flipH="1">
            <a:off x="6961189" y="6199982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6" name="Line 325"/>
          <p:cNvSpPr>
            <a:spLocks noChangeShapeType="1"/>
          </p:cNvSpPr>
          <p:nvPr/>
        </p:nvSpPr>
        <p:spPr bwMode="auto">
          <a:xfrm flipH="1">
            <a:off x="7056439" y="6633369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7" name="Oval 326"/>
          <p:cNvSpPr>
            <a:spLocks noChangeArrowheads="1"/>
          </p:cNvSpPr>
          <p:nvPr/>
        </p:nvSpPr>
        <p:spPr bwMode="auto">
          <a:xfrm flipH="1">
            <a:off x="7008814" y="6679407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8" name="Oval 327"/>
          <p:cNvSpPr>
            <a:spLocks noChangeArrowheads="1"/>
          </p:cNvSpPr>
          <p:nvPr/>
        </p:nvSpPr>
        <p:spPr bwMode="auto">
          <a:xfrm flipH="1">
            <a:off x="7008814" y="6534944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9" name="Line 328"/>
          <p:cNvSpPr>
            <a:spLocks noChangeShapeType="1"/>
          </p:cNvSpPr>
          <p:nvPr/>
        </p:nvSpPr>
        <p:spPr bwMode="auto">
          <a:xfrm>
            <a:off x="7058026" y="6584157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0" name="Text Box 329"/>
          <p:cNvSpPr txBox="1">
            <a:spLocks noChangeArrowheads="1"/>
          </p:cNvSpPr>
          <p:nvPr/>
        </p:nvSpPr>
        <p:spPr bwMode="auto">
          <a:xfrm flipH="1">
            <a:off x="3448051" y="5718969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5301" name="Text Box 330"/>
          <p:cNvSpPr txBox="1">
            <a:spLocks noChangeArrowheads="1"/>
          </p:cNvSpPr>
          <p:nvPr/>
        </p:nvSpPr>
        <p:spPr bwMode="auto">
          <a:xfrm flipH="1">
            <a:off x="3448051" y="6101557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5302" name="Text Box 331"/>
          <p:cNvSpPr txBox="1">
            <a:spLocks noChangeArrowheads="1"/>
          </p:cNvSpPr>
          <p:nvPr/>
        </p:nvSpPr>
        <p:spPr bwMode="auto">
          <a:xfrm flipH="1">
            <a:off x="3448051" y="6487319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5303" name="Text Box 332"/>
          <p:cNvSpPr txBox="1">
            <a:spLocks noChangeArrowheads="1"/>
          </p:cNvSpPr>
          <p:nvPr/>
        </p:nvSpPr>
        <p:spPr bwMode="auto">
          <a:xfrm flipH="1">
            <a:off x="6424614" y="5718969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RSS</a:t>
            </a:r>
          </a:p>
        </p:txBody>
      </p:sp>
      <p:sp>
        <p:nvSpPr>
          <p:cNvPr id="5304" name="Text Box 333"/>
          <p:cNvSpPr txBox="1">
            <a:spLocks noChangeArrowheads="1"/>
          </p:cNvSpPr>
          <p:nvPr/>
        </p:nvSpPr>
        <p:spPr bwMode="auto">
          <a:xfrm flipH="1">
            <a:off x="6424614" y="6101557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</a:t>
            </a:r>
          </a:p>
        </p:txBody>
      </p:sp>
      <p:sp>
        <p:nvSpPr>
          <p:cNvPr id="5305" name="Text Box 334"/>
          <p:cNvSpPr txBox="1">
            <a:spLocks noChangeArrowheads="1"/>
          </p:cNvSpPr>
          <p:nvPr/>
        </p:nvSpPr>
        <p:spPr bwMode="auto">
          <a:xfrm flipH="1">
            <a:off x="6424614" y="6487319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RBS</a:t>
            </a:r>
          </a:p>
        </p:txBody>
      </p:sp>
      <p:sp>
        <p:nvSpPr>
          <p:cNvPr id="5306" name="Text Box 335"/>
          <p:cNvSpPr txBox="1">
            <a:spLocks noChangeArrowheads="1"/>
          </p:cNvSpPr>
          <p:nvPr/>
        </p:nvSpPr>
        <p:spPr bwMode="auto">
          <a:xfrm flipH="1">
            <a:off x="7637464" y="5193507"/>
            <a:ext cx="4730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</a:t>
            </a:r>
          </a:p>
        </p:txBody>
      </p:sp>
      <p:sp>
        <p:nvSpPr>
          <p:cNvPr id="5307" name="Text Box 336"/>
          <p:cNvSpPr txBox="1">
            <a:spLocks noChangeArrowheads="1"/>
          </p:cNvSpPr>
          <p:nvPr/>
        </p:nvSpPr>
        <p:spPr bwMode="auto">
          <a:xfrm flipH="1">
            <a:off x="4722814" y="5193507"/>
            <a:ext cx="4000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</a:t>
            </a:r>
          </a:p>
        </p:txBody>
      </p:sp>
      <p:sp>
        <p:nvSpPr>
          <p:cNvPr id="5308" name="Line 347"/>
          <p:cNvSpPr>
            <a:spLocks noChangeShapeType="1"/>
          </p:cNvSpPr>
          <p:nvPr/>
        </p:nvSpPr>
        <p:spPr bwMode="auto">
          <a:xfrm>
            <a:off x="7058026" y="3799682"/>
            <a:ext cx="1444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9" name="Line 348"/>
          <p:cNvSpPr>
            <a:spLocks noChangeShapeType="1"/>
          </p:cNvSpPr>
          <p:nvPr/>
        </p:nvSpPr>
        <p:spPr bwMode="auto">
          <a:xfrm flipH="1">
            <a:off x="7189789" y="3502819"/>
            <a:ext cx="0" cy="296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0" name="Line 349"/>
          <p:cNvSpPr>
            <a:spLocks noChangeShapeType="1"/>
          </p:cNvSpPr>
          <p:nvPr/>
        </p:nvSpPr>
        <p:spPr bwMode="auto">
          <a:xfrm>
            <a:off x="5837239" y="3799682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1" name="Line 352"/>
          <p:cNvSpPr>
            <a:spLocks noChangeShapeType="1"/>
          </p:cNvSpPr>
          <p:nvPr/>
        </p:nvSpPr>
        <p:spPr bwMode="auto">
          <a:xfrm>
            <a:off x="6900864" y="4137819"/>
            <a:ext cx="6350" cy="7159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2" name="Line 353"/>
          <p:cNvSpPr>
            <a:spLocks noChangeShapeType="1"/>
          </p:cNvSpPr>
          <p:nvPr/>
        </p:nvSpPr>
        <p:spPr bwMode="auto">
          <a:xfrm flipH="1">
            <a:off x="5534026" y="3502819"/>
            <a:ext cx="16557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3" name="Line 372"/>
          <p:cNvSpPr>
            <a:spLocks noChangeShapeType="1"/>
          </p:cNvSpPr>
          <p:nvPr/>
        </p:nvSpPr>
        <p:spPr bwMode="auto">
          <a:xfrm>
            <a:off x="4027489" y="2812257"/>
            <a:ext cx="981075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4" name="Line 373"/>
          <p:cNvSpPr>
            <a:spLocks noChangeShapeType="1"/>
          </p:cNvSpPr>
          <p:nvPr/>
        </p:nvSpPr>
        <p:spPr bwMode="auto">
          <a:xfrm>
            <a:off x="5295901" y="2812257"/>
            <a:ext cx="2316163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5" name="Line 375"/>
          <p:cNvSpPr>
            <a:spLocks noChangeShapeType="1"/>
          </p:cNvSpPr>
          <p:nvPr/>
        </p:nvSpPr>
        <p:spPr bwMode="auto">
          <a:xfrm flipH="1">
            <a:off x="4314826" y="3171032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7" name="Line 382"/>
          <p:cNvSpPr>
            <a:spLocks noChangeShapeType="1"/>
          </p:cNvSpPr>
          <p:nvPr/>
        </p:nvSpPr>
        <p:spPr bwMode="auto">
          <a:xfrm flipV="1">
            <a:off x="5438776" y="2412207"/>
            <a:ext cx="0" cy="406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8" name="Line 383"/>
          <p:cNvSpPr>
            <a:spLocks noChangeShapeType="1"/>
          </p:cNvSpPr>
          <p:nvPr/>
        </p:nvSpPr>
        <p:spPr bwMode="auto">
          <a:xfrm flipV="1">
            <a:off x="3886201" y="2410619"/>
            <a:ext cx="0" cy="650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9" name="Line 384"/>
          <p:cNvSpPr>
            <a:spLocks noChangeShapeType="1"/>
          </p:cNvSpPr>
          <p:nvPr/>
        </p:nvSpPr>
        <p:spPr bwMode="auto">
          <a:xfrm flipH="1" flipV="1">
            <a:off x="3159126" y="2801144"/>
            <a:ext cx="1588" cy="3810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1" name="Line 402"/>
          <p:cNvSpPr>
            <a:spLocks noChangeShapeType="1"/>
          </p:cNvSpPr>
          <p:nvPr/>
        </p:nvSpPr>
        <p:spPr bwMode="auto">
          <a:xfrm flipH="1">
            <a:off x="2390776" y="3598069"/>
            <a:ext cx="1582738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2" name="Text Box 403"/>
          <p:cNvSpPr txBox="1">
            <a:spLocks noChangeArrowheads="1"/>
          </p:cNvSpPr>
          <p:nvPr/>
        </p:nvSpPr>
        <p:spPr bwMode="auto">
          <a:xfrm flipH="1">
            <a:off x="2974976" y="3285332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SBV</a:t>
            </a:r>
          </a:p>
        </p:txBody>
      </p:sp>
      <p:sp>
        <p:nvSpPr>
          <p:cNvPr id="5323" name="Line 408"/>
          <p:cNvSpPr>
            <a:spLocks noChangeShapeType="1"/>
          </p:cNvSpPr>
          <p:nvPr/>
        </p:nvSpPr>
        <p:spPr bwMode="auto">
          <a:xfrm flipH="1" flipV="1">
            <a:off x="3170239" y="3169444"/>
            <a:ext cx="1873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4" name="Line 409"/>
          <p:cNvSpPr>
            <a:spLocks noChangeShapeType="1"/>
          </p:cNvSpPr>
          <p:nvPr/>
        </p:nvSpPr>
        <p:spPr bwMode="auto">
          <a:xfrm flipV="1">
            <a:off x="3498851" y="3512344"/>
            <a:ext cx="0" cy="4968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" name="Line 410"/>
          <p:cNvSpPr>
            <a:spLocks noChangeShapeType="1"/>
          </p:cNvSpPr>
          <p:nvPr/>
        </p:nvSpPr>
        <p:spPr bwMode="auto">
          <a:xfrm flipH="1" flipV="1">
            <a:off x="3502026" y="4009232"/>
            <a:ext cx="806450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7" name="Text Box 421"/>
          <p:cNvSpPr txBox="1">
            <a:spLocks noChangeArrowheads="1"/>
          </p:cNvSpPr>
          <p:nvPr/>
        </p:nvSpPr>
        <p:spPr bwMode="auto">
          <a:xfrm flipH="1">
            <a:off x="5376864" y="2550319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REX</a:t>
            </a:r>
          </a:p>
        </p:txBody>
      </p:sp>
      <p:sp>
        <p:nvSpPr>
          <p:cNvPr id="5328" name="Text Box 423"/>
          <p:cNvSpPr txBox="1">
            <a:spLocks noChangeArrowheads="1"/>
          </p:cNvSpPr>
          <p:nvPr/>
        </p:nvSpPr>
        <p:spPr bwMode="auto">
          <a:xfrm flipH="1">
            <a:off x="3887789" y="3228182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29" name="Text Box 424"/>
          <p:cNvSpPr txBox="1">
            <a:spLocks noChangeArrowheads="1"/>
          </p:cNvSpPr>
          <p:nvPr/>
        </p:nvSpPr>
        <p:spPr bwMode="auto">
          <a:xfrm flipH="1">
            <a:off x="3590926" y="3118644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30" name="Text Box 425"/>
          <p:cNvSpPr txBox="1">
            <a:spLocks noChangeArrowheads="1"/>
          </p:cNvSpPr>
          <p:nvPr/>
        </p:nvSpPr>
        <p:spPr bwMode="auto">
          <a:xfrm flipH="1">
            <a:off x="4202114" y="3728244"/>
            <a:ext cx="517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SST</a:t>
            </a:r>
          </a:p>
        </p:txBody>
      </p:sp>
      <p:sp>
        <p:nvSpPr>
          <p:cNvPr id="5334" name="Text Box 429"/>
          <p:cNvSpPr txBox="1">
            <a:spLocks noChangeArrowheads="1"/>
          </p:cNvSpPr>
          <p:nvPr/>
        </p:nvSpPr>
        <p:spPr bwMode="auto">
          <a:xfrm flipH="1">
            <a:off x="4551364" y="2764632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5" name="Text Box 430"/>
          <p:cNvSpPr txBox="1">
            <a:spLocks noChangeArrowheads="1"/>
          </p:cNvSpPr>
          <p:nvPr/>
        </p:nvSpPr>
        <p:spPr bwMode="auto">
          <a:xfrm flipH="1">
            <a:off x="4002089" y="2767807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6" name="Text Box 431"/>
          <p:cNvSpPr txBox="1">
            <a:spLocks noChangeArrowheads="1"/>
          </p:cNvSpPr>
          <p:nvPr/>
        </p:nvSpPr>
        <p:spPr bwMode="auto">
          <a:xfrm flipH="1">
            <a:off x="8943976" y="3145632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HPP</a:t>
            </a:r>
          </a:p>
        </p:txBody>
      </p:sp>
      <p:sp>
        <p:nvSpPr>
          <p:cNvPr id="5337" name="Text Box 432"/>
          <p:cNvSpPr txBox="1">
            <a:spLocks noChangeArrowheads="1"/>
          </p:cNvSpPr>
          <p:nvPr/>
        </p:nvSpPr>
        <p:spPr bwMode="auto">
          <a:xfrm flipH="1">
            <a:off x="8264526" y="3247232"/>
            <a:ext cx="4699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IEP</a:t>
            </a:r>
          </a:p>
        </p:txBody>
      </p:sp>
      <p:sp>
        <p:nvSpPr>
          <p:cNvPr id="5338" name="Text Box 433"/>
          <p:cNvSpPr txBox="1">
            <a:spLocks noChangeArrowheads="1"/>
          </p:cNvSpPr>
          <p:nvPr/>
        </p:nvSpPr>
        <p:spPr bwMode="auto">
          <a:xfrm flipH="1">
            <a:off x="6375401" y="3839369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39" name="Text Box 434"/>
          <p:cNvSpPr txBox="1">
            <a:spLocks noChangeArrowheads="1"/>
          </p:cNvSpPr>
          <p:nvPr/>
        </p:nvSpPr>
        <p:spPr bwMode="auto">
          <a:xfrm flipH="1">
            <a:off x="6878639" y="3839369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SMP</a:t>
            </a:r>
          </a:p>
        </p:txBody>
      </p:sp>
      <p:sp>
        <p:nvSpPr>
          <p:cNvPr id="5340" name="Text Box 435"/>
          <p:cNvSpPr txBox="1">
            <a:spLocks noChangeArrowheads="1"/>
          </p:cNvSpPr>
          <p:nvPr/>
        </p:nvSpPr>
        <p:spPr bwMode="auto">
          <a:xfrm flipH="1">
            <a:off x="7483476" y="3104357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41" name="Text Box 436"/>
          <p:cNvSpPr txBox="1">
            <a:spLocks noChangeArrowheads="1"/>
          </p:cNvSpPr>
          <p:nvPr/>
        </p:nvSpPr>
        <p:spPr bwMode="auto">
          <a:xfrm flipH="1">
            <a:off x="8264526" y="3004344"/>
            <a:ext cx="454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RO</a:t>
            </a:r>
          </a:p>
        </p:txBody>
      </p:sp>
      <p:grpSp>
        <p:nvGrpSpPr>
          <p:cNvPr id="14" name="Group 568"/>
          <p:cNvGrpSpPr>
            <a:grpSpLocks/>
          </p:cNvGrpSpPr>
          <p:nvPr/>
        </p:nvGrpSpPr>
        <p:grpSpPr bwMode="auto">
          <a:xfrm flipH="1">
            <a:off x="8686801" y="3031332"/>
            <a:ext cx="384175" cy="528637"/>
            <a:chOff x="702" y="1456"/>
            <a:chExt cx="182" cy="250"/>
          </a:xfrm>
        </p:grpSpPr>
        <p:sp>
          <p:nvSpPr>
            <p:cNvPr id="5480" name="AutoShape 13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1" name="AutoShape 13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2" name="AutoShape 13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3" name="Oval 13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4" name="Line 5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5" name="Line 5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6" name="Line 56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7" name="Line 56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569"/>
          <p:cNvGrpSpPr>
            <a:grpSpLocks/>
          </p:cNvGrpSpPr>
          <p:nvPr/>
        </p:nvGrpSpPr>
        <p:grpSpPr bwMode="auto">
          <a:xfrm rot="10800000" flipH="1">
            <a:off x="7869239" y="2983707"/>
            <a:ext cx="385762" cy="528637"/>
            <a:chOff x="702" y="1456"/>
            <a:chExt cx="182" cy="250"/>
          </a:xfrm>
        </p:grpSpPr>
        <p:sp>
          <p:nvSpPr>
            <p:cNvPr id="5472" name="AutoShape 57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3" name="AutoShape 57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4" name="AutoShape 57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5" name="Oval 57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6" name="Line 57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7" name="Line 57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8" name="Line 57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9" name="Line 57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6" name="Group 578"/>
          <p:cNvGrpSpPr>
            <a:grpSpLocks/>
          </p:cNvGrpSpPr>
          <p:nvPr/>
        </p:nvGrpSpPr>
        <p:grpSpPr bwMode="auto">
          <a:xfrm rot="10800000" flipH="1">
            <a:off x="6708776" y="3609182"/>
            <a:ext cx="385763" cy="528637"/>
            <a:chOff x="702" y="1456"/>
            <a:chExt cx="182" cy="250"/>
          </a:xfrm>
        </p:grpSpPr>
        <p:sp>
          <p:nvSpPr>
            <p:cNvPr id="5464" name="AutoShape 57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5" name="AutoShape 58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6" name="AutoShape 58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7" name="Oval 58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8" name="Line 58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9" name="Line 58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0" name="Line 58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1" name="Line 58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596"/>
          <p:cNvGrpSpPr>
            <a:grpSpLocks/>
          </p:cNvGrpSpPr>
          <p:nvPr/>
        </p:nvGrpSpPr>
        <p:grpSpPr bwMode="auto">
          <a:xfrm rot="10800000" flipH="1">
            <a:off x="3308351" y="2974182"/>
            <a:ext cx="385763" cy="528637"/>
            <a:chOff x="702" y="1456"/>
            <a:chExt cx="182" cy="250"/>
          </a:xfrm>
        </p:grpSpPr>
        <p:sp>
          <p:nvSpPr>
            <p:cNvPr id="5456" name="AutoShape 59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7" name="AutoShape 59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8" name="AutoShape 59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9" name="Oval 60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0" name="Line 60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1" name="Line 60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2" name="Line 60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3" name="Line 60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8" name="Group 605"/>
          <p:cNvGrpSpPr>
            <a:grpSpLocks/>
          </p:cNvGrpSpPr>
          <p:nvPr/>
        </p:nvGrpSpPr>
        <p:grpSpPr bwMode="auto">
          <a:xfrm rot="16200000" flipH="1">
            <a:off x="4044951" y="3336132"/>
            <a:ext cx="385763" cy="528637"/>
            <a:chOff x="702" y="1456"/>
            <a:chExt cx="182" cy="250"/>
          </a:xfrm>
        </p:grpSpPr>
        <p:sp>
          <p:nvSpPr>
            <p:cNvPr id="5448" name="AutoShape 60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9" name="AutoShape 60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0" name="AutoShape 60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1" name="Oval 60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2" name="Line 61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3" name="Line 61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4" name="Line 61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5" name="Line 61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9" name="Group 614"/>
          <p:cNvGrpSpPr>
            <a:grpSpLocks/>
          </p:cNvGrpSpPr>
          <p:nvPr/>
        </p:nvGrpSpPr>
        <p:grpSpPr bwMode="auto">
          <a:xfrm flipH="1">
            <a:off x="4960939" y="2475707"/>
            <a:ext cx="384175" cy="528637"/>
            <a:chOff x="702" y="1456"/>
            <a:chExt cx="182" cy="250"/>
          </a:xfrm>
        </p:grpSpPr>
        <p:sp>
          <p:nvSpPr>
            <p:cNvPr id="5440" name="AutoShape 61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1" name="AutoShape 61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2" name="AutoShape 61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3" name="Oval 61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4" name="Line 61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5" name="Line 62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6" name="Line 62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7" name="Line 62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623"/>
          <p:cNvGrpSpPr>
            <a:grpSpLocks/>
          </p:cNvGrpSpPr>
          <p:nvPr/>
        </p:nvGrpSpPr>
        <p:grpSpPr bwMode="auto">
          <a:xfrm flipH="1">
            <a:off x="3695701" y="2474119"/>
            <a:ext cx="385763" cy="528638"/>
            <a:chOff x="702" y="1456"/>
            <a:chExt cx="182" cy="250"/>
          </a:xfrm>
        </p:grpSpPr>
        <p:sp>
          <p:nvSpPr>
            <p:cNvPr id="5432" name="AutoShape 62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3" name="AutoShape 62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4" name="AutoShape 62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" name="Oval 62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6" name="Line 62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7" name="Line 62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8" name="Line 63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9" name="Line 63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411" name="Line 670"/>
          <p:cNvSpPr>
            <a:spLocks noChangeShapeType="1"/>
          </p:cNvSpPr>
          <p:nvPr/>
        </p:nvSpPr>
        <p:spPr bwMode="auto">
          <a:xfrm flipH="1" flipV="1">
            <a:off x="8821739" y="4801394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2" name="Text Box 671"/>
          <p:cNvSpPr txBox="1">
            <a:spLocks noChangeArrowheads="1"/>
          </p:cNvSpPr>
          <p:nvPr/>
        </p:nvSpPr>
        <p:spPr bwMode="auto">
          <a:xfrm flipH="1">
            <a:off x="8721726" y="4801394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3" name="Text Box 672"/>
          <p:cNvSpPr txBox="1">
            <a:spLocks noChangeArrowheads="1"/>
          </p:cNvSpPr>
          <p:nvPr/>
        </p:nvSpPr>
        <p:spPr bwMode="auto">
          <a:xfrm flipH="1">
            <a:off x="8243889" y="4761707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4" name="Line 675"/>
          <p:cNvSpPr>
            <a:spLocks noChangeShapeType="1"/>
          </p:cNvSpPr>
          <p:nvPr/>
        </p:nvSpPr>
        <p:spPr bwMode="auto">
          <a:xfrm flipH="1">
            <a:off x="8448676" y="4834732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5" name="Line 676"/>
          <p:cNvSpPr>
            <a:spLocks noChangeShapeType="1"/>
          </p:cNvSpPr>
          <p:nvPr/>
        </p:nvSpPr>
        <p:spPr bwMode="auto">
          <a:xfrm flipH="1" flipV="1">
            <a:off x="5702301" y="4818857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6" name="Text Box 677"/>
          <p:cNvSpPr txBox="1">
            <a:spLocks noChangeArrowheads="1"/>
          </p:cNvSpPr>
          <p:nvPr/>
        </p:nvSpPr>
        <p:spPr bwMode="auto">
          <a:xfrm flipH="1">
            <a:off x="5602289" y="4818857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7" name="Text Box 678"/>
          <p:cNvSpPr txBox="1">
            <a:spLocks noChangeArrowheads="1"/>
          </p:cNvSpPr>
          <p:nvPr/>
        </p:nvSpPr>
        <p:spPr bwMode="auto">
          <a:xfrm flipH="1">
            <a:off x="5126039" y="4777582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8" name="Line 679"/>
          <p:cNvSpPr>
            <a:spLocks noChangeShapeType="1"/>
          </p:cNvSpPr>
          <p:nvPr/>
        </p:nvSpPr>
        <p:spPr bwMode="auto">
          <a:xfrm flipH="1">
            <a:off x="5330826" y="4852194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33"/>
          <p:cNvSpPr>
            <a:spLocks noChangeArrowheads="1"/>
          </p:cNvSpPr>
          <p:nvPr/>
        </p:nvSpPr>
        <p:spPr bwMode="auto">
          <a:xfrm>
            <a:off x="692150" y="2327275"/>
            <a:ext cx="830263" cy="1500188"/>
          </a:xfrm>
          <a:prstGeom prst="can">
            <a:avLst>
              <a:gd name="adj" fmla="val 45172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115"/>
          <p:cNvSpPr txBox="1">
            <a:spLocks noChangeArrowheads="1"/>
          </p:cNvSpPr>
          <p:nvPr/>
        </p:nvSpPr>
        <p:spPr bwMode="auto">
          <a:xfrm>
            <a:off x="4364038" y="395288"/>
            <a:ext cx="34480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High Pressure Interface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6148" name="Line 160"/>
          <p:cNvSpPr>
            <a:spLocks noChangeShapeType="1"/>
          </p:cNvSpPr>
          <p:nvPr/>
        </p:nvSpPr>
        <p:spPr bwMode="auto">
          <a:xfrm>
            <a:off x="1112838" y="3827463"/>
            <a:ext cx="0" cy="1268412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Oval 189"/>
          <p:cNvSpPr>
            <a:spLocks noChangeArrowheads="1"/>
          </p:cNvSpPr>
          <p:nvPr/>
        </p:nvSpPr>
        <p:spPr bwMode="auto">
          <a:xfrm>
            <a:off x="2406650" y="36496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Line 191"/>
          <p:cNvSpPr>
            <a:spLocks noChangeShapeType="1"/>
          </p:cNvSpPr>
          <p:nvPr/>
        </p:nvSpPr>
        <p:spPr bwMode="auto">
          <a:xfrm>
            <a:off x="2598738" y="4032250"/>
            <a:ext cx="0" cy="280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Text Box 204"/>
          <p:cNvSpPr txBox="1">
            <a:spLocks noChangeArrowheads="1"/>
          </p:cNvSpPr>
          <p:nvPr/>
        </p:nvSpPr>
        <p:spPr bwMode="auto">
          <a:xfrm>
            <a:off x="852488" y="2847975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</a:t>
            </a:r>
          </a:p>
        </p:txBody>
      </p:sp>
      <p:sp>
        <p:nvSpPr>
          <p:cNvPr id="6152" name="Line 251"/>
          <p:cNvSpPr>
            <a:spLocks noChangeShapeType="1"/>
          </p:cNvSpPr>
          <p:nvPr/>
        </p:nvSpPr>
        <p:spPr bwMode="auto">
          <a:xfrm flipH="1">
            <a:off x="2182813" y="4311650"/>
            <a:ext cx="2341562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253"/>
          <p:cNvSpPr>
            <a:spLocks noChangeShapeType="1"/>
          </p:cNvSpPr>
          <p:nvPr/>
        </p:nvSpPr>
        <p:spPr bwMode="auto">
          <a:xfrm flipH="1">
            <a:off x="4673600" y="4632325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257"/>
          <p:cNvSpPr>
            <a:spLocks noChangeShapeType="1"/>
          </p:cNvSpPr>
          <p:nvPr/>
        </p:nvSpPr>
        <p:spPr bwMode="auto">
          <a:xfrm flipH="1">
            <a:off x="4667250" y="5141913"/>
            <a:ext cx="132080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258"/>
          <p:cNvSpPr>
            <a:spLocks noChangeShapeType="1"/>
          </p:cNvSpPr>
          <p:nvPr/>
        </p:nvSpPr>
        <p:spPr bwMode="auto">
          <a:xfrm>
            <a:off x="4667250" y="5146675"/>
            <a:ext cx="1588" cy="152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260"/>
          <p:cNvSpPr>
            <a:spLocks noChangeShapeType="1"/>
          </p:cNvSpPr>
          <p:nvPr/>
        </p:nvSpPr>
        <p:spPr bwMode="auto">
          <a:xfrm flipH="1" flipV="1">
            <a:off x="4310063" y="5441950"/>
            <a:ext cx="0" cy="13081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268"/>
          <p:cNvSpPr>
            <a:spLocks noChangeShapeType="1"/>
          </p:cNvSpPr>
          <p:nvPr/>
        </p:nvSpPr>
        <p:spPr bwMode="auto">
          <a:xfrm flipV="1">
            <a:off x="4816475" y="5435600"/>
            <a:ext cx="319088" cy="47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Text Box 270"/>
          <p:cNvSpPr txBox="1">
            <a:spLocks noChangeArrowheads="1"/>
          </p:cNvSpPr>
          <p:nvPr/>
        </p:nvSpPr>
        <p:spPr bwMode="auto">
          <a:xfrm>
            <a:off x="4141788" y="43180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HPO</a:t>
            </a:r>
          </a:p>
        </p:txBody>
      </p:sp>
      <p:sp>
        <p:nvSpPr>
          <p:cNvPr id="6159" name="Text Box 281"/>
          <p:cNvSpPr txBox="1">
            <a:spLocks noChangeArrowheads="1"/>
          </p:cNvSpPr>
          <p:nvPr/>
        </p:nvSpPr>
        <p:spPr bwMode="auto">
          <a:xfrm>
            <a:off x="3663950" y="2797175"/>
            <a:ext cx="8286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Fill Pump</a:t>
            </a:r>
          </a:p>
        </p:txBody>
      </p:sp>
      <p:sp>
        <p:nvSpPr>
          <p:cNvPr id="6160" name="Text Box 282"/>
          <p:cNvSpPr txBox="1">
            <a:spLocks noChangeArrowheads="1"/>
          </p:cNvSpPr>
          <p:nvPr/>
        </p:nvSpPr>
        <p:spPr bwMode="auto">
          <a:xfrm>
            <a:off x="4667250" y="4313238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161" name="AutoShape 303"/>
          <p:cNvSpPr>
            <a:spLocks noChangeArrowheads="1"/>
          </p:cNvSpPr>
          <p:nvPr/>
        </p:nvSpPr>
        <p:spPr bwMode="auto">
          <a:xfrm>
            <a:off x="2138363" y="3578225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AutoShape 304"/>
          <p:cNvSpPr>
            <a:spLocks noChangeArrowheads="1"/>
          </p:cNvSpPr>
          <p:nvPr/>
        </p:nvSpPr>
        <p:spPr bwMode="auto">
          <a:xfrm rot="5400000">
            <a:off x="2065338" y="3508375"/>
            <a:ext cx="98425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Line 305"/>
          <p:cNvSpPr>
            <a:spLocks noChangeShapeType="1"/>
          </p:cNvSpPr>
          <p:nvPr/>
        </p:nvSpPr>
        <p:spPr bwMode="auto">
          <a:xfrm flipH="1" flipV="1">
            <a:off x="2139950" y="341630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Line 306"/>
          <p:cNvSpPr>
            <a:spLocks noChangeShapeType="1"/>
          </p:cNvSpPr>
          <p:nvPr/>
        </p:nvSpPr>
        <p:spPr bwMode="auto">
          <a:xfrm flipV="1">
            <a:off x="2138363" y="333375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Line 307"/>
          <p:cNvSpPr>
            <a:spLocks noChangeShapeType="1"/>
          </p:cNvSpPr>
          <p:nvPr/>
        </p:nvSpPr>
        <p:spPr bwMode="auto">
          <a:xfrm flipV="1">
            <a:off x="2138363" y="341630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6" name="Line 308"/>
          <p:cNvSpPr>
            <a:spLocks noChangeShapeType="1"/>
          </p:cNvSpPr>
          <p:nvPr/>
        </p:nvSpPr>
        <p:spPr bwMode="auto">
          <a:xfrm flipH="1" flipV="1">
            <a:off x="2139950" y="349885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Line 309"/>
          <p:cNvSpPr>
            <a:spLocks noChangeShapeType="1"/>
          </p:cNvSpPr>
          <p:nvPr/>
        </p:nvSpPr>
        <p:spPr bwMode="auto">
          <a:xfrm flipV="1">
            <a:off x="2185988" y="3498850"/>
            <a:ext cx="7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Line 320"/>
          <p:cNvSpPr>
            <a:spLocks noChangeShapeType="1"/>
          </p:cNvSpPr>
          <p:nvPr/>
        </p:nvSpPr>
        <p:spPr bwMode="auto">
          <a:xfrm>
            <a:off x="2182813" y="3721100"/>
            <a:ext cx="0" cy="839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9" name="Line 321"/>
          <p:cNvSpPr>
            <a:spLocks noChangeShapeType="1"/>
          </p:cNvSpPr>
          <p:nvPr/>
        </p:nvSpPr>
        <p:spPr bwMode="auto">
          <a:xfrm flipV="1">
            <a:off x="4673600" y="4454525"/>
            <a:ext cx="0" cy="1778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0" name="Line 322"/>
          <p:cNvSpPr>
            <a:spLocks noChangeShapeType="1"/>
          </p:cNvSpPr>
          <p:nvPr/>
        </p:nvSpPr>
        <p:spPr bwMode="auto">
          <a:xfrm flipV="1">
            <a:off x="4808538" y="4305300"/>
            <a:ext cx="382587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Line 323"/>
          <p:cNvSpPr>
            <a:spLocks noChangeShapeType="1"/>
          </p:cNvSpPr>
          <p:nvPr/>
        </p:nvSpPr>
        <p:spPr bwMode="auto">
          <a:xfrm>
            <a:off x="1522413" y="3578225"/>
            <a:ext cx="520700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2" name="Group 464"/>
          <p:cNvGrpSpPr>
            <a:grpSpLocks/>
          </p:cNvGrpSpPr>
          <p:nvPr/>
        </p:nvGrpSpPr>
        <p:grpSpPr bwMode="auto">
          <a:xfrm rot="5400000">
            <a:off x="4531519" y="4164806"/>
            <a:ext cx="276225" cy="290513"/>
            <a:chOff x="2143" y="1970"/>
            <a:chExt cx="131" cy="137"/>
          </a:xfrm>
        </p:grpSpPr>
        <p:sp>
          <p:nvSpPr>
            <p:cNvPr id="6510" name="AutoShape 378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1" name="AutoShape 379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2" name="AutoShape 380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3" name="Line 384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4" name="Line 385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73" name="Group 536"/>
          <p:cNvGrpSpPr>
            <a:grpSpLocks/>
          </p:cNvGrpSpPr>
          <p:nvPr/>
        </p:nvGrpSpPr>
        <p:grpSpPr bwMode="auto">
          <a:xfrm rot="5400000">
            <a:off x="4169569" y="2851944"/>
            <a:ext cx="815975" cy="360363"/>
            <a:chOff x="2915" y="1887"/>
            <a:chExt cx="386" cy="170"/>
          </a:xfrm>
        </p:grpSpPr>
        <p:grpSp>
          <p:nvGrpSpPr>
            <p:cNvPr id="6497" name="Group 178"/>
            <p:cNvGrpSpPr>
              <a:grpSpLocks/>
            </p:cNvGrpSpPr>
            <p:nvPr/>
          </p:nvGrpSpPr>
          <p:grpSpPr bwMode="auto">
            <a:xfrm rot="5400000">
              <a:off x="3063" y="1918"/>
              <a:ext cx="92" cy="138"/>
              <a:chOff x="2018" y="2794"/>
              <a:chExt cx="92" cy="138"/>
            </a:xfrm>
          </p:grpSpPr>
          <p:sp>
            <p:nvSpPr>
              <p:cNvPr id="6502" name="Oval 179"/>
              <p:cNvSpPr>
                <a:spLocks noChangeArrowheads="1"/>
              </p:cNvSpPr>
              <p:nvPr/>
            </p:nvSpPr>
            <p:spPr bwMode="auto">
              <a:xfrm>
                <a:off x="2041" y="2818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3" name="Oval 180"/>
              <p:cNvSpPr>
                <a:spLocks noChangeArrowheads="1"/>
              </p:cNvSpPr>
              <p:nvPr/>
            </p:nvSpPr>
            <p:spPr bwMode="auto">
              <a:xfrm>
                <a:off x="2041" y="2863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4" name="Line 181"/>
              <p:cNvSpPr>
                <a:spLocks noChangeShapeType="1"/>
              </p:cNvSpPr>
              <p:nvPr/>
            </p:nvSpPr>
            <p:spPr bwMode="auto">
              <a:xfrm>
                <a:off x="2018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5" name="Line 182"/>
              <p:cNvSpPr>
                <a:spLocks noChangeShapeType="1"/>
              </p:cNvSpPr>
              <p:nvPr/>
            </p:nvSpPr>
            <p:spPr bwMode="auto">
              <a:xfrm>
                <a:off x="2109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6" name="Arc 183"/>
              <p:cNvSpPr>
                <a:spLocks/>
              </p:cNvSpPr>
              <p:nvPr/>
            </p:nvSpPr>
            <p:spPr bwMode="auto">
              <a:xfrm>
                <a:off x="2064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7" name="Arc 184"/>
              <p:cNvSpPr>
                <a:spLocks/>
              </p:cNvSpPr>
              <p:nvPr/>
            </p:nvSpPr>
            <p:spPr bwMode="auto">
              <a:xfrm rot="5400000">
                <a:off x="2064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8" name="Arc 185"/>
              <p:cNvSpPr>
                <a:spLocks/>
              </p:cNvSpPr>
              <p:nvPr/>
            </p:nvSpPr>
            <p:spPr bwMode="auto">
              <a:xfrm rot="10800000">
                <a:off x="2018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9" name="Arc 186"/>
              <p:cNvSpPr>
                <a:spLocks/>
              </p:cNvSpPr>
              <p:nvPr/>
            </p:nvSpPr>
            <p:spPr bwMode="auto">
              <a:xfrm rot="-5400000">
                <a:off x="2018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98" name="Line 460"/>
            <p:cNvSpPr>
              <a:spLocks noChangeShapeType="1"/>
            </p:cNvSpPr>
            <p:nvPr/>
          </p:nvSpPr>
          <p:spPr bwMode="auto">
            <a:xfrm flipV="1">
              <a:off x="3028" y="1907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9" name="Text Box 461"/>
            <p:cNvSpPr txBox="1">
              <a:spLocks noChangeArrowheads="1"/>
            </p:cNvSpPr>
            <p:nvPr/>
          </p:nvSpPr>
          <p:spPr bwMode="auto">
            <a:xfrm>
              <a:off x="2915" y="1906"/>
              <a:ext cx="161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+</a:t>
              </a:r>
            </a:p>
          </p:txBody>
        </p:sp>
        <p:sp>
          <p:nvSpPr>
            <p:cNvPr id="6500" name="Text Box 462"/>
            <p:cNvSpPr txBox="1">
              <a:spLocks noChangeArrowheads="1"/>
            </p:cNvSpPr>
            <p:nvPr/>
          </p:nvSpPr>
          <p:spPr bwMode="auto">
            <a:xfrm>
              <a:off x="3159" y="1887"/>
              <a:ext cx="14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-</a:t>
              </a:r>
            </a:p>
          </p:txBody>
        </p:sp>
        <p:sp>
          <p:nvSpPr>
            <p:cNvPr id="6501" name="Line 463"/>
            <p:cNvSpPr>
              <a:spLocks noChangeShapeType="1"/>
            </p:cNvSpPr>
            <p:nvPr/>
          </p:nvSpPr>
          <p:spPr bwMode="auto">
            <a:xfrm>
              <a:off x="3204" y="1923"/>
              <a:ext cx="0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4" name="Line 465"/>
          <p:cNvSpPr>
            <a:spLocks noChangeShapeType="1"/>
          </p:cNvSpPr>
          <p:nvPr/>
        </p:nvSpPr>
        <p:spPr bwMode="auto">
          <a:xfrm flipV="1">
            <a:off x="5191125" y="2655888"/>
            <a:ext cx="0" cy="16446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5" name="Group 466"/>
          <p:cNvGrpSpPr>
            <a:grpSpLocks/>
          </p:cNvGrpSpPr>
          <p:nvPr/>
        </p:nvGrpSpPr>
        <p:grpSpPr bwMode="auto">
          <a:xfrm rot="-5400000">
            <a:off x="4531519" y="5291931"/>
            <a:ext cx="276225" cy="290513"/>
            <a:chOff x="2143" y="1970"/>
            <a:chExt cx="131" cy="137"/>
          </a:xfrm>
        </p:grpSpPr>
        <p:sp>
          <p:nvSpPr>
            <p:cNvPr id="6492" name="AutoShape 467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3" name="AutoShape 468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4" name="AutoShape 469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5" name="Line 470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6" name="Line 471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6" name="Line 472"/>
          <p:cNvSpPr>
            <a:spLocks noChangeShapeType="1"/>
          </p:cNvSpPr>
          <p:nvPr/>
        </p:nvSpPr>
        <p:spPr bwMode="auto">
          <a:xfrm flipV="1">
            <a:off x="4310063" y="5441950"/>
            <a:ext cx="214312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7" name="Line 473"/>
          <p:cNvSpPr>
            <a:spLocks noChangeShapeType="1"/>
          </p:cNvSpPr>
          <p:nvPr/>
        </p:nvSpPr>
        <p:spPr bwMode="auto">
          <a:xfrm flipH="1" flipV="1">
            <a:off x="5135563" y="5435600"/>
            <a:ext cx="0" cy="9286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8" name="AutoShape 474"/>
          <p:cNvSpPr>
            <a:spLocks noChangeArrowheads="1"/>
          </p:cNvSpPr>
          <p:nvPr/>
        </p:nvSpPr>
        <p:spPr bwMode="auto">
          <a:xfrm>
            <a:off x="3651250" y="4556125"/>
            <a:ext cx="458788" cy="19732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9" name="Oval 475"/>
          <p:cNvSpPr>
            <a:spLocks noChangeArrowheads="1"/>
          </p:cNvSpPr>
          <p:nvPr/>
        </p:nvSpPr>
        <p:spPr bwMode="auto">
          <a:xfrm>
            <a:off x="3724275" y="4938713"/>
            <a:ext cx="322263" cy="15906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0" name="Line 476"/>
          <p:cNvSpPr>
            <a:spLocks noChangeShapeType="1"/>
          </p:cNvSpPr>
          <p:nvPr/>
        </p:nvSpPr>
        <p:spPr bwMode="auto">
          <a:xfrm flipH="1" flipV="1">
            <a:off x="3881438" y="6529388"/>
            <a:ext cx="0" cy="220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1" name="Line 477"/>
          <p:cNvSpPr>
            <a:spLocks noChangeShapeType="1"/>
          </p:cNvSpPr>
          <p:nvPr/>
        </p:nvSpPr>
        <p:spPr bwMode="auto">
          <a:xfrm flipV="1">
            <a:off x="3884613" y="4310063"/>
            <a:ext cx="0" cy="2428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2" name="Group 484"/>
          <p:cNvGrpSpPr>
            <a:grpSpLocks/>
          </p:cNvGrpSpPr>
          <p:nvPr/>
        </p:nvGrpSpPr>
        <p:grpSpPr bwMode="auto">
          <a:xfrm>
            <a:off x="4524375" y="6102350"/>
            <a:ext cx="290513" cy="182563"/>
            <a:chOff x="2140" y="2759"/>
            <a:chExt cx="137" cy="86"/>
          </a:xfrm>
        </p:grpSpPr>
        <p:sp>
          <p:nvSpPr>
            <p:cNvPr id="6488" name="AutoShape 480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9" name="AutoShape 481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0" name="Line 482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1" name="Line 483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3" name="Line 485"/>
          <p:cNvSpPr>
            <a:spLocks noChangeShapeType="1"/>
          </p:cNvSpPr>
          <p:nvPr/>
        </p:nvSpPr>
        <p:spPr bwMode="auto">
          <a:xfrm flipV="1">
            <a:off x="4310063" y="6148388"/>
            <a:ext cx="2063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4" name="Line 486"/>
          <p:cNvSpPr>
            <a:spLocks noChangeShapeType="1"/>
          </p:cNvSpPr>
          <p:nvPr/>
        </p:nvSpPr>
        <p:spPr bwMode="auto">
          <a:xfrm flipV="1">
            <a:off x="4824413" y="6148388"/>
            <a:ext cx="1301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5" name="Line 487"/>
          <p:cNvSpPr>
            <a:spLocks noChangeShapeType="1"/>
          </p:cNvSpPr>
          <p:nvPr/>
        </p:nvSpPr>
        <p:spPr bwMode="auto">
          <a:xfrm flipH="1" flipV="1">
            <a:off x="4954588" y="6148388"/>
            <a:ext cx="0" cy="215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6" name="Group 488"/>
          <p:cNvGrpSpPr>
            <a:grpSpLocks/>
          </p:cNvGrpSpPr>
          <p:nvPr/>
        </p:nvGrpSpPr>
        <p:grpSpPr bwMode="auto">
          <a:xfrm rot="10800000">
            <a:off x="4527550" y="3465513"/>
            <a:ext cx="288925" cy="182562"/>
            <a:chOff x="2140" y="2759"/>
            <a:chExt cx="137" cy="86"/>
          </a:xfrm>
        </p:grpSpPr>
        <p:sp>
          <p:nvSpPr>
            <p:cNvPr id="6484" name="AutoShape 489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5" name="AutoShape 490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6" name="Line 491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7" name="Line 492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7" name="Line 493"/>
          <p:cNvSpPr>
            <a:spLocks noChangeShapeType="1"/>
          </p:cNvSpPr>
          <p:nvPr/>
        </p:nvSpPr>
        <p:spPr bwMode="auto">
          <a:xfrm flipV="1">
            <a:off x="4824413" y="3598863"/>
            <a:ext cx="1301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8" name="Line 494"/>
          <p:cNvSpPr>
            <a:spLocks noChangeShapeType="1"/>
          </p:cNvSpPr>
          <p:nvPr/>
        </p:nvSpPr>
        <p:spPr bwMode="auto">
          <a:xfrm flipH="1">
            <a:off x="4252913" y="3603625"/>
            <a:ext cx="2746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9" name="Line 495"/>
          <p:cNvSpPr>
            <a:spLocks noChangeShapeType="1"/>
          </p:cNvSpPr>
          <p:nvPr/>
        </p:nvSpPr>
        <p:spPr bwMode="auto">
          <a:xfrm flipV="1">
            <a:off x="4957763" y="3036888"/>
            <a:ext cx="0" cy="5667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0" name="Line 496"/>
          <p:cNvSpPr>
            <a:spLocks noChangeShapeType="1"/>
          </p:cNvSpPr>
          <p:nvPr/>
        </p:nvSpPr>
        <p:spPr bwMode="auto">
          <a:xfrm flipV="1">
            <a:off x="4252913" y="3598863"/>
            <a:ext cx="0" cy="7064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1" name="Group 497"/>
          <p:cNvGrpSpPr>
            <a:grpSpLocks/>
          </p:cNvGrpSpPr>
          <p:nvPr/>
        </p:nvGrpSpPr>
        <p:grpSpPr bwMode="auto">
          <a:xfrm rot="-5400000">
            <a:off x="2853531" y="3364707"/>
            <a:ext cx="288925" cy="182562"/>
            <a:chOff x="2140" y="2759"/>
            <a:chExt cx="137" cy="86"/>
          </a:xfrm>
        </p:grpSpPr>
        <p:sp>
          <p:nvSpPr>
            <p:cNvPr id="6480" name="AutoShape 498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1" name="AutoShape 499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2" name="Line 500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3" name="Line 501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92" name="Line 511"/>
          <p:cNvSpPr>
            <a:spLocks noChangeShapeType="1"/>
          </p:cNvSpPr>
          <p:nvPr/>
        </p:nvSpPr>
        <p:spPr bwMode="auto">
          <a:xfrm>
            <a:off x="2954338" y="3600450"/>
            <a:ext cx="0" cy="712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3" name="Line 512"/>
          <p:cNvSpPr>
            <a:spLocks noChangeShapeType="1"/>
          </p:cNvSpPr>
          <p:nvPr/>
        </p:nvSpPr>
        <p:spPr bwMode="auto">
          <a:xfrm>
            <a:off x="2954338" y="3167063"/>
            <a:ext cx="0" cy="1412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4" name="Line 513"/>
          <p:cNvSpPr>
            <a:spLocks noChangeShapeType="1"/>
          </p:cNvSpPr>
          <p:nvPr/>
        </p:nvSpPr>
        <p:spPr bwMode="auto">
          <a:xfrm flipH="1">
            <a:off x="1522413" y="3165475"/>
            <a:ext cx="20907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5" name="Group 522"/>
          <p:cNvGrpSpPr>
            <a:grpSpLocks/>
          </p:cNvGrpSpPr>
          <p:nvPr/>
        </p:nvGrpSpPr>
        <p:grpSpPr bwMode="auto">
          <a:xfrm>
            <a:off x="3567113" y="3740150"/>
            <a:ext cx="317500" cy="290513"/>
            <a:chOff x="1611" y="1769"/>
            <a:chExt cx="150" cy="137"/>
          </a:xfrm>
        </p:grpSpPr>
        <p:sp>
          <p:nvSpPr>
            <p:cNvPr id="6475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6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7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8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9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96" name="Line 525"/>
          <p:cNvSpPr>
            <a:spLocks noChangeShapeType="1"/>
          </p:cNvSpPr>
          <p:nvPr/>
        </p:nvSpPr>
        <p:spPr bwMode="auto">
          <a:xfrm>
            <a:off x="3613150" y="4027488"/>
            <a:ext cx="0" cy="2825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7" name="Line 526"/>
          <p:cNvSpPr>
            <a:spLocks noChangeShapeType="1"/>
          </p:cNvSpPr>
          <p:nvPr/>
        </p:nvSpPr>
        <p:spPr bwMode="auto">
          <a:xfrm>
            <a:off x="3613150" y="3167063"/>
            <a:ext cx="0" cy="565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8" name="Line 527"/>
          <p:cNvSpPr>
            <a:spLocks noChangeShapeType="1"/>
          </p:cNvSpPr>
          <p:nvPr/>
        </p:nvSpPr>
        <p:spPr bwMode="auto">
          <a:xfrm flipH="1" flipV="1">
            <a:off x="1522413" y="3036888"/>
            <a:ext cx="29305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9" name="Line 528"/>
          <p:cNvSpPr>
            <a:spLocks noChangeShapeType="1"/>
          </p:cNvSpPr>
          <p:nvPr/>
        </p:nvSpPr>
        <p:spPr bwMode="auto">
          <a:xfrm flipH="1" flipV="1">
            <a:off x="1522413" y="2651125"/>
            <a:ext cx="3668712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0" name="Oval 529"/>
          <p:cNvSpPr>
            <a:spLocks noChangeArrowheads="1"/>
          </p:cNvSpPr>
          <p:nvPr/>
        </p:nvSpPr>
        <p:spPr bwMode="auto">
          <a:xfrm>
            <a:off x="2101850" y="4560888"/>
            <a:ext cx="158750" cy="1508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1" name="Line 530"/>
          <p:cNvSpPr>
            <a:spLocks noChangeShapeType="1"/>
          </p:cNvSpPr>
          <p:nvPr/>
        </p:nvSpPr>
        <p:spPr bwMode="auto">
          <a:xfrm flipH="1">
            <a:off x="2178050" y="4705350"/>
            <a:ext cx="11430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2" name="Line 531"/>
          <p:cNvSpPr>
            <a:spLocks noChangeShapeType="1"/>
          </p:cNvSpPr>
          <p:nvPr/>
        </p:nvSpPr>
        <p:spPr bwMode="auto">
          <a:xfrm>
            <a:off x="2070100" y="4699000"/>
            <a:ext cx="107950" cy="77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3" name="Line 534"/>
          <p:cNvSpPr>
            <a:spLocks noChangeShapeType="1"/>
          </p:cNvSpPr>
          <p:nvPr/>
        </p:nvSpPr>
        <p:spPr bwMode="auto">
          <a:xfrm flipV="1">
            <a:off x="3881438" y="6746875"/>
            <a:ext cx="4286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4" name="Line 535"/>
          <p:cNvSpPr>
            <a:spLocks noChangeShapeType="1"/>
          </p:cNvSpPr>
          <p:nvPr/>
        </p:nvSpPr>
        <p:spPr bwMode="auto">
          <a:xfrm>
            <a:off x="2178050" y="4776788"/>
            <a:ext cx="0" cy="1651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5" name="Line 537"/>
          <p:cNvSpPr>
            <a:spLocks noChangeShapeType="1"/>
          </p:cNvSpPr>
          <p:nvPr/>
        </p:nvSpPr>
        <p:spPr bwMode="auto">
          <a:xfrm flipH="1" flipV="1">
            <a:off x="4643438" y="3038475"/>
            <a:ext cx="31432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6" name="AutoShape 538"/>
          <p:cNvSpPr>
            <a:spLocks noChangeArrowheads="1"/>
          </p:cNvSpPr>
          <p:nvPr/>
        </p:nvSpPr>
        <p:spPr bwMode="auto">
          <a:xfrm>
            <a:off x="4624388" y="6364288"/>
            <a:ext cx="830262" cy="1500187"/>
          </a:xfrm>
          <a:prstGeom prst="can">
            <a:avLst>
              <a:gd name="adj" fmla="val 45172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7" name="Text Box 539"/>
          <p:cNvSpPr txBox="1">
            <a:spLocks noChangeArrowheads="1"/>
          </p:cNvSpPr>
          <p:nvPr/>
        </p:nvSpPr>
        <p:spPr bwMode="auto">
          <a:xfrm>
            <a:off x="4686300" y="6731000"/>
            <a:ext cx="685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Sea</a:t>
            </a:r>
          </a:p>
          <a:p>
            <a:pPr defTabSz="1217613" eaLnBrk="1" hangingPunct="1"/>
            <a:r>
              <a:rPr lang="en-US" sz="1300"/>
              <a:t>Water</a:t>
            </a:r>
          </a:p>
        </p:txBody>
      </p:sp>
      <p:sp>
        <p:nvSpPr>
          <p:cNvPr id="6208" name="Text Box 540"/>
          <p:cNvSpPr txBox="1">
            <a:spLocks noChangeArrowheads="1"/>
          </p:cNvSpPr>
          <p:nvPr/>
        </p:nvSpPr>
        <p:spPr bwMode="auto">
          <a:xfrm>
            <a:off x="3627438" y="5561013"/>
            <a:ext cx="509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SW</a:t>
            </a:r>
          </a:p>
        </p:txBody>
      </p:sp>
      <p:sp>
        <p:nvSpPr>
          <p:cNvPr id="6209" name="Text Box 541"/>
          <p:cNvSpPr txBox="1">
            <a:spLocks noChangeArrowheads="1"/>
          </p:cNvSpPr>
          <p:nvPr/>
        </p:nvSpPr>
        <p:spPr bwMode="auto">
          <a:xfrm>
            <a:off x="3614738" y="4610100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OIL</a:t>
            </a:r>
          </a:p>
        </p:txBody>
      </p:sp>
      <p:sp>
        <p:nvSpPr>
          <p:cNvPr id="6210" name="Line 542"/>
          <p:cNvSpPr>
            <a:spLocks noChangeShapeType="1"/>
          </p:cNvSpPr>
          <p:nvPr/>
        </p:nvSpPr>
        <p:spPr bwMode="auto">
          <a:xfrm flipH="1">
            <a:off x="2492375" y="3740150"/>
            <a:ext cx="196850" cy="147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1" name="Line 543"/>
          <p:cNvSpPr>
            <a:spLocks noChangeShapeType="1"/>
          </p:cNvSpPr>
          <p:nvPr/>
        </p:nvSpPr>
        <p:spPr bwMode="auto">
          <a:xfrm flipH="1">
            <a:off x="2549525" y="3743325"/>
            <a:ext cx="139700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2" name="Text Box 544"/>
          <p:cNvSpPr txBox="1">
            <a:spLocks noChangeArrowheads="1"/>
          </p:cNvSpPr>
          <p:nvPr/>
        </p:nvSpPr>
        <p:spPr bwMode="auto">
          <a:xfrm>
            <a:off x="4643438" y="514508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213" name="Text Box 545"/>
          <p:cNvSpPr txBox="1">
            <a:spLocks noChangeArrowheads="1"/>
          </p:cNvSpPr>
          <p:nvPr/>
        </p:nvSpPr>
        <p:spPr bwMode="auto">
          <a:xfrm>
            <a:off x="4148138" y="5146675"/>
            <a:ext cx="5715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HPW</a:t>
            </a:r>
          </a:p>
        </p:txBody>
      </p:sp>
      <p:grpSp>
        <p:nvGrpSpPr>
          <p:cNvPr id="6214" name="Group 546"/>
          <p:cNvGrpSpPr>
            <a:grpSpLocks/>
          </p:cNvGrpSpPr>
          <p:nvPr/>
        </p:nvGrpSpPr>
        <p:grpSpPr bwMode="auto">
          <a:xfrm rot="10800000" flipH="1">
            <a:off x="7913688" y="5699125"/>
            <a:ext cx="215900" cy="163513"/>
            <a:chOff x="1056" y="2160"/>
            <a:chExt cx="144" cy="96"/>
          </a:xfrm>
        </p:grpSpPr>
        <p:sp>
          <p:nvSpPr>
            <p:cNvPr id="6468" name="Arc 547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9" name="Arc 548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0" name="Arc 549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1" name="Line 550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2" name="Line 551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3" name="Line 552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4" name="Line 553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15" name="Group 554"/>
          <p:cNvGrpSpPr>
            <a:grpSpLocks/>
          </p:cNvGrpSpPr>
          <p:nvPr/>
        </p:nvGrpSpPr>
        <p:grpSpPr bwMode="auto">
          <a:xfrm>
            <a:off x="6900863" y="5268913"/>
            <a:ext cx="339725" cy="280987"/>
            <a:chOff x="1360" y="2887"/>
            <a:chExt cx="249" cy="194"/>
          </a:xfrm>
        </p:grpSpPr>
        <p:sp>
          <p:nvSpPr>
            <p:cNvPr id="6453" name="Line 55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" name="Line 55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" name="Oval 55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6" name="Line 55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" name="Line 55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" name="Oval 56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" name="Line 56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0" name="Line 56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1" name="Line 56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2" name="Line 56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3" name="Rectangle 56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4" name="Line 56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5" name="Oval 56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6" name="Oval 56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7" name="Line 56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16" name="Line 570"/>
          <p:cNvSpPr>
            <a:spLocks noChangeShapeType="1"/>
          </p:cNvSpPr>
          <p:nvPr/>
        </p:nvSpPr>
        <p:spPr bwMode="auto">
          <a:xfrm flipH="1" flipV="1">
            <a:off x="10282238" y="4510088"/>
            <a:ext cx="4762" cy="2019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7" name="Line 571"/>
          <p:cNvSpPr>
            <a:spLocks noChangeShapeType="1"/>
          </p:cNvSpPr>
          <p:nvPr/>
        </p:nvSpPr>
        <p:spPr bwMode="auto">
          <a:xfrm flipH="1">
            <a:off x="7210425" y="4246563"/>
            <a:ext cx="61913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8" name="Line 572"/>
          <p:cNvSpPr>
            <a:spLocks noChangeShapeType="1"/>
          </p:cNvSpPr>
          <p:nvPr/>
        </p:nvSpPr>
        <p:spPr bwMode="auto">
          <a:xfrm>
            <a:off x="7515225" y="4246563"/>
            <a:ext cx="1588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9" name="Line 573"/>
          <p:cNvSpPr>
            <a:spLocks noChangeShapeType="1"/>
          </p:cNvSpPr>
          <p:nvPr/>
        </p:nvSpPr>
        <p:spPr bwMode="auto">
          <a:xfrm>
            <a:off x="7454900" y="4246563"/>
            <a:ext cx="603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0" name="Line 574"/>
          <p:cNvSpPr>
            <a:spLocks noChangeShapeType="1"/>
          </p:cNvSpPr>
          <p:nvPr/>
        </p:nvSpPr>
        <p:spPr bwMode="auto">
          <a:xfrm>
            <a:off x="7210425" y="4246563"/>
            <a:ext cx="0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1" name="Line 575"/>
          <p:cNvSpPr>
            <a:spLocks noChangeShapeType="1"/>
          </p:cNvSpPr>
          <p:nvPr/>
        </p:nvSpPr>
        <p:spPr bwMode="auto">
          <a:xfrm flipV="1">
            <a:off x="7364413" y="3717925"/>
            <a:ext cx="0" cy="2952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22" name="Group 576"/>
          <p:cNvGrpSpPr>
            <a:grpSpLocks/>
          </p:cNvGrpSpPr>
          <p:nvPr/>
        </p:nvGrpSpPr>
        <p:grpSpPr bwMode="auto">
          <a:xfrm rot="5400000">
            <a:off x="7450138" y="5241925"/>
            <a:ext cx="133350" cy="187325"/>
            <a:chOff x="2018" y="2794"/>
            <a:chExt cx="92" cy="138"/>
          </a:xfrm>
        </p:grpSpPr>
        <p:sp>
          <p:nvSpPr>
            <p:cNvPr id="6445" name="Oval 577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6" name="Oval 578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7" name="Line 579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8" name="Line 580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9" name="Arc 581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0" name="Arc 582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1" name="Arc 583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2" name="Arc 584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23" name="Group 592"/>
          <p:cNvGrpSpPr>
            <a:grpSpLocks/>
          </p:cNvGrpSpPr>
          <p:nvPr/>
        </p:nvGrpSpPr>
        <p:grpSpPr bwMode="auto">
          <a:xfrm>
            <a:off x="7637463" y="3848100"/>
            <a:ext cx="122237" cy="153988"/>
            <a:chOff x="2358" y="2482"/>
            <a:chExt cx="91" cy="105"/>
          </a:xfrm>
        </p:grpSpPr>
        <p:sp>
          <p:nvSpPr>
            <p:cNvPr id="6440" name="Arc 593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1" name="Arc 594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2" name="Arc 595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3" name="Arc 596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4" name="Line 597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24" name="Oval 598"/>
          <p:cNvSpPr>
            <a:spLocks noChangeArrowheads="1"/>
          </p:cNvSpPr>
          <p:nvPr/>
        </p:nvSpPr>
        <p:spPr bwMode="auto">
          <a:xfrm>
            <a:off x="7575550" y="4344988"/>
            <a:ext cx="247650" cy="2619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5" name="Line 599"/>
          <p:cNvSpPr>
            <a:spLocks noChangeShapeType="1"/>
          </p:cNvSpPr>
          <p:nvPr/>
        </p:nvSpPr>
        <p:spPr bwMode="auto">
          <a:xfrm flipH="1">
            <a:off x="7699375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6" name="Line 600"/>
          <p:cNvSpPr>
            <a:spLocks noChangeShapeType="1"/>
          </p:cNvSpPr>
          <p:nvPr/>
        </p:nvSpPr>
        <p:spPr bwMode="auto">
          <a:xfrm>
            <a:off x="7699375" y="3717925"/>
            <a:ext cx="1588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7" name="Line 601"/>
          <p:cNvSpPr>
            <a:spLocks noChangeShapeType="1"/>
          </p:cNvSpPr>
          <p:nvPr/>
        </p:nvSpPr>
        <p:spPr bwMode="auto">
          <a:xfrm flipH="1">
            <a:off x="7977188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8" name="Line 602"/>
          <p:cNvSpPr>
            <a:spLocks noChangeShapeType="1"/>
          </p:cNvSpPr>
          <p:nvPr/>
        </p:nvSpPr>
        <p:spPr bwMode="auto">
          <a:xfrm>
            <a:off x="8069263" y="3717925"/>
            <a:ext cx="1587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9" name="Line 603"/>
          <p:cNvSpPr>
            <a:spLocks noChangeShapeType="1"/>
          </p:cNvSpPr>
          <p:nvPr/>
        </p:nvSpPr>
        <p:spPr bwMode="auto">
          <a:xfrm>
            <a:off x="7026275" y="3717925"/>
            <a:ext cx="1042988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0" name="Line 604"/>
          <p:cNvSpPr>
            <a:spLocks noChangeShapeType="1"/>
          </p:cNvSpPr>
          <p:nvPr/>
        </p:nvSpPr>
        <p:spPr bwMode="auto">
          <a:xfrm>
            <a:off x="7885113" y="4343400"/>
            <a:ext cx="0" cy="9255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1" name="Line 605"/>
          <p:cNvSpPr>
            <a:spLocks noChangeShapeType="1"/>
          </p:cNvSpPr>
          <p:nvPr/>
        </p:nvSpPr>
        <p:spPr bwMode="auto">
          <a:xfrm>
            <a:off x="7699375" y="4606925"/>
            <a:ext cx="1588" cy="661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2" name="Line 606"/>
          <p:cNvSpPr>
            <a:spLocks noChangeShapeType="1"/>
          </p:cNvSpPr>
          <p:nvPr/>
        </p:nvSpPr>
        <p:spPr bwMode="auto">
          <a:xfrm>
            <a:off x="8172450" y="3867150"/>
            <a:ext cx="1588" cy="20780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3" name="Line 607"/>
          <p:cNvSpPr>
            <a:spLocks noChangeShapeType="1"/>
          </p:cNvSpPr>
          <p:nvPr/>
        </p:nvSpPr>
        <p:spPr bwMode="auto">
          <a:xfrm flipV="1">
            <a:off x="7977188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4" name="Line 608"/>
          <p:cNvSpPr>
            <a:spLocks noChangeShapeType="1"/>
          </p:cNvSpPr>
          <p:nvPr/>
        </p:nvSpPr>
        <p:spPr bwMode="auto">
          <a:xfrm flipV="1">
            <a:off x="812958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5" name="Line 609"/>
          <p:cNvSpPr>
            <a:spLocks noChangeShapeType="1"/>
          </p:cNvSpPr>
          <p:nvPr/>
        </p:nvSpPr>
        <p:spPr bwMode="auto">
          <a:xfrm>
            <a:off x="7977188" y="6623050"/>
            <a:ext cx="214312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6" name="Rectangle 610"/>
          <p:cNvSpPr>
            <a:spLocks noChangeArrowheads="1"/>
          </p:cNvSpPr>
          <p:nvPr/>
        </p:nvSpPr>
        <p:spPr bwMode="auto">
          <a:xfrm>
            <a:off x="6750050" y="4806950"/>
            <a:ext cx="22082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37" name="Line 611"/>
          <p:cNvSpPr>
            <a:spLocks noChangeShapeType="1"/>
          </p:cNvSpPr>
          <p:nvPr/>
        </p:nvSpPr>
        <p:spPr bwMode="auto">
          <a:xfrm>
            <a:off x="7026275" y="3321050"/>
            <a:ext cx="0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8" name="Line 612"/>
          <p:cNvSpPr>
            <a:spLocks noChangeShapeType="1"/>
          </p:cNvSpPr>
          <p:nvPr/>
        </p:nvSpPr>
        <p:spPr bwMode="auto">
          <a:xfrm>
            <a:off x="788511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9" name="Line 613"/>
          <p:cNvSpPr>
            <a:spLocks noChangeShapeType="1"/>
          </p:cNvSpPr>
          <p:nvPr/>
        </p:nvSpPr>
        <p:spPr bwMode="auto">
          <a:xfrm>
            <a:off x="788511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0" name="Line 614"/>
          <p:cNvSpPr>
            <a:spLocks noChangeShapeType="1"/>
          </p:cNvSpPr>
          <p:nvPr/>
        </p:nvSpPr>
        <p:spPr bwMode="auto">
          <a:xfrm>
            <a:off x="788511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1" name="Line 615"/>
          <p:cNvSpPr>
            <a:spLocks noChangeShapeType="1"/>
          </p:cNvSpPr>
          <p:nvPr/>
        </p:nvSpPr>
        <p:spPr bwMode="auto">
          <a:xfrm>
            <a:off x="8466138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2" name="Line 616"/>
          <p:cNvSpPr>
            <a:spLocks noChangeShapeType="1"/>
          </p:cNvSpPr>
          <p:nvPr/>
        </p:nvSpPr>
        <p:spPr bwMode="auto">
          <a:xfrm flipV="1">
            <a:off x="819150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3" name="Line 617"/>
          <p:cNvSpPr>
            <a:spLocks noChangeShapeType="1"/>
          </p:cNvSpPr>
          <p:nvPr/>
        </p:nvSpPr>
        <p:spPr bwMode="auto">
          <a:xfrm>
            <a:off x="8867775" y="5268913"/>
            <a:ext cx="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4" name="Line 618"/>
          <p:cNvSpPr>
            <a:spLocks noChangeShapeType="1"/>
          </p:cNvSpPr>
          <p:nvPr/>
        </p:nvSpPr>
        <p:spPr bwMode="auto">
          <a:xfrm flipH="1" flipV="1">
            <a:off x="10102850" y="3867150"/>
            <a:ext cx="1588" cy="20589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5" name="Group 619"/>
          <p:cNvGrpSpPr>
            <a:grpSpLocks/>
          </p:cNvGrpSpPr>
          <p:nvPr/>
        </p:nvGrpSpPr>
        <p:grpSpPr bwMode="auto">
          <a:xfrm rot="10800000" flipH="1">
            <a:off x="9826625" y="5699125"/>
            <a:ext cx="214313" cy="163513"/>
            <a:chOff x="1056" y="2160"/>
            <a:chExt cx="144" cy="96"/>
          </a:xfrm>
        </p:grpSpPr>
        <p:sp>
          <p:nvSpPr>
            <p:cNvPr id="6433" name="Arc 620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4" name="Arc 621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5" name="Arc 622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6" name="Line 623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7" name="Line 624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8" name="Line 625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9" name="Line 626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" name="Line 627"/>
          <p:cNvSpPr>
            <a:spLocks noChangeShapeType="1"/>
          </p:cNvSpPr>
          <p:nvPr/>
        </p:nvSpPr>
        <p:spPr bwMode="auto">
          <a:xfrm flipH="1">
            <a:off x="9310688" y="4541838"/>
            <a:ext cx="0" cy="7080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" name="Line 628"/>
          <p:cNvSpPr>
            <a:spLocks noChangeShapeType="1"/>
          </p:cNvSpPr>
          <p:nvPr/>
        </p:nvSpPr>
        <p:spPr bwMode="auto">
          <a:xfrm>
            <a:off x="9504363" y="4337050"/>
            <a:ext cx="0" cy="955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8" name="Group 629"/>
          <p:cNvGrpSpPr>
            <a:grpSpLocks/>
          </p:cNvGrpSpPr>
          <p:nvPr/>
        </p:nvGrpSpPr>
        <p:grpSpPr bwMode="auto">
          <a:xfrm rot="5400000">
            <a:off x="9438482" y="5264943"/>
            <a:ext cx="133350" cy="188913"/>
            <a:chOff x="2018" y="2794"/>
            <a:chExt cx="92" cy="138"/>
          </a:xfrm>
        </p:grpSpPr>
        <p:sp>
          <p:nvSpPr>
            <p:cNvPr id="6425" name="Oval 63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6" name="Oval 63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7" name="Line 63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8" name="Line 63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9" name="Arc 63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0" name="Arc 63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1" name="Arc 63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2" name="Arc 63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49" name="Oval 640"/>
          <p:cNvSpPr>
            <a:spLocks noChangeArrowheads="1"/>
          </p:cNvSpPr>
          <p:nvPr/>
        </p:nvSpPr>
        <p:spPr bwMode="auto">
          <a:xfrm>
            <a:off x="9566275" y="4376738"/>
            <a:ext cx="244475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0" name="Line 642"/>
          <p:cNvSpPr>
            <a:spLocks noChangeShapeType="1"/>
          </p:cNvSpPr>
          <p:nvPr/>
        </p:nvSpPr>
        <p:spPr bwMode="auto">
          <a:xfrm>
            <a:off x="9688513" y="4641850"/>
            <a:ext cx="0" cy="6492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1" name="Line 643"/>
          <p:cNvSpPr>
            <a:spLocks noChangeShapeType="1"/>
          </p:cNvSpPr>
          <p:nvPr/>
        </p:nvSpPr>
        <p:spPr bwMode="auto">
          <a:xfrm flipV="1">
            <a:off x="9890125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2" name="Line 644"/>
          <p:cNvSpPr>
            <a:spLocks noChangeShapeType="1"/>
          </p:cNvSpPr>
          <p:nvPr/>
        </p:nvSpPr>
        <p:spPr bwMode="auto">
          <a:xfrm flipV="1">
            <a:off x="1004093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3" name="Line 645"/>
          <p:cNvSpPr>
            <a:spLocks noChangeShapeType="1"/>
          </p:cNvSpPr>
          <p:nvPr/>
        </p:nvSpPr>
        <p:spPr bwMode="auto">
          <a:xfrm>
            <a:off x="9890125" y="6623050"/>
            <a:ext cx="212725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4" name="Rectangle 646"/>
          <p:cNvSpPr>
            <a:spLocks noChangeArrowheads="1"/>
          </p:cNvSpPr>
          <p:nvPr/>
        </p:nvSpPr>
        <p:spPr bwMode="auto">
          <a:xfrm>
            <a:off x="9178925" y="4806950"/>
            <a:ext cx="20558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5" name="Line 647"/>
          <p:cNvSpPr>
            <a:spLocks noChangeShapeType="1"/>
          </p:cNvSpPr>
          <p:nvPr/>
        </p:nvSpPr>
        <p:spPr bwMode="auto">
          <a:xfrm>
            <a:off x="979646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6" name="Line 648"/>
          <p:cNvSpPr>
            <a:spLocks noChangeShapeType="1"/>
          </p:cNvSpPr>
          <p:nvPr/>
        </p:nvSpPr>
        <p:spPr bwMode="auto">
          <a:xfrm>
            <a:off x="979646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7" name="Line 649"/>
          <p:cNvSpPr>
            <a:spLocks noChangeShapeType="1"/>
          </p:cNvSpPr>
          <p:nvPr/>
        </p:nvSpPr>
        <p:spPr bwMode="auto">
          <a:xfrm>
            <a:off x="979646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8" name="Line 650"/>
          <p:cNvSpPr>
            <a:spLocks noChangeShapeType="1"/>
          </p:cNvSpPr>
          <p:nvPr/>
        </p:nvSpPr>
        <p:spPr bwMode="auto">
          <a:xfrm>
            <a:off x="10377488" y="5894388"/>
            <a:ext cx="3175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9" name="Line 651"/>
          <p:cNvSpPr>
            <a:spLocks noChangeShapeType="1"/>
          </p:cNvSpPr>
          <p:nvPr/>
        </p:nvSpPr>
        <p:spPr bwMode="auto">
          <a:xfrm flipV="1">
            <a:off x="1010285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0" name="Line 652"/>
          <p:cNvSpPr>
            <a:spLocks noChangeShapeType="1"/>
          </p:cNvSpPr>
          <p:nvPr/>
        </p:nvSpPr>
        <p:spPr bwMode="auto">
          <a:xfrm>
            <a:off x="9561513" y="3586163"/>
            <a:ext cx="992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1" name="Line 654"/>
          <p:cNvSpPr>
            <a:spLocks noChangeShapeType="1"/>
          </p:cNvSpPr>
          <p:nvPr/>
        </p:nvSpPr>
        <p:spPr bwMode="auto">
          <a:xfrm flipH="1" flipV="1">
            <a:off x="8369300" y="4108450"/>
            <a:ext cx="7938" cy="2414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2" name="Line 655"/>
          <p:cNvSpPr>
            <a:spLocks noChangeShapeType="1"/>
          </p:cNvSpPr>
          <p:nvPr/>
        </p:nvSpPr>
        <p:spPr bwMode="auto">
          <a:xfrm flipV="1">
            <a:off x="8369300" y="4103688"/>
            <a:ext cx="234315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3" name="Freeform 656"/>
          <p:cNvSpPr>
            <a:spLocks/>
          </p:cNvSpPr>
          <p:nvPr/>
        </p:nvSpPr>
        <p:spPr bwMode="auto">
          <a:xfrm>
            <a:off x="6810375" y="5202238"/>
            <a:ext cx="1042988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4" name="Freeform 657"/>
          <p:cNvSpPr>
            <a:spLocks/>
          </p:cNvSpPr>
          <p:nvPr/>
        </p:nvSpPr>
        <p:spPr bwMode="auto">
          <a:xfrm flipH="1">
            <a:off x="7853363" y="5202238"/>
            <a:ext cx="107632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5" name="Freeform 658"/>
          <p:cNvSpPr>
            <a:spLocks/>
          </p:cNvSpPr>
          <p:nvPr/>
        </p:nvSpPr>
        <p:spPr bwMode="auto">
          <a:xfrm flipH="1">
            <a:off x="10282238" y="5202238"/>
            <a:ext cx="89217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6" name="Freeform 659"/>
          <p:cNvSpPr>
            <a:spLocks/>
          </p:cNvSpPr>
          <p:nvPr/>
        </p:nvSpPr>
        <p:spPr bwMode="auto">
          <a:xfrm>
            <a:off x="9209088" y="5202238"/>
            <a:ext cx="1073150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7" name="Freeform 660"/>
          <p:cNvSpPr>
            <a:spLocks/>
          </p:cNvSpPr>
          <p:nvPr/>
        </p:nvSpPr>
        <p:spPr bwMode="auto">
          <a:xfrm flipV="1">
            <a:off x="6810375" y="3321050"/>
            <a:ext cx="1012825" cy="14827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8" name="Freeform 661"/>
          <p:cNvSpPr>
            <a:spLocks/>
          </p:cNvSpPr>
          <p:nvPr/>
        </p:nvSpPr>
        <p:spPr bwMode="auto">
          <a:xfrm flipH="1" flipV="1">
            <a:off x="7823200" y="3321050"/>
            <a:ext cx="1106488" cy="14859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9" name="Freeform 662"/>
          <p:cNvSpPr>
            <a:spLocks/>
          </p:cNvSpPr>
          <p:nvPr/>
        </p:nvSpPr>
        <p:spPr bwMode="auto">
          <a:xfrm flipH="1" flipV="1">
            <a:off x="10223500" y="3352800"/>
            <a:ext cx="950913" cy="14541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0" name="Freeform 663"/>
          <p:cNvSpPr>
            <a:spLocks/>
          </p:cNvSpPr>
          <p:nvPr/>
        </p:nvSpPr>
        <p:spPr bwMode="auto">
          <a:xfrm flipV="1">
            <a:off x="9209088" y="3352800"/>
            <a:ext cx="1014412" cy="14509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1" name="Line 666"/>
          <p:cNvSpPr>
            <a:spLocks noChangeShapeType="1"/>
          </p:cNvSpPr>
          <p:nvPr/>
        </p:nvSpPr>
        <p:spPr bwMode="auto">
          <a:xfrm>
            <a:off x="10380663" y="5961063"/>
            <a:ext cx="1222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2" name="Oval 667"/>
          <p:cNvSpPr>
            <a:spLocks noChangeArrowheads="1"/>
          </p:cNvSpPr>
          <p:nvPr/>
        </p:nvSpPr>
        <p:spPr bwMode="auto">
          <a:xfrm>
            <a:off x="10440988" y="59928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3" name="Oval 668"/>
          <p:cNvSpPr>
            <a:spLocks noChangeArrowheads="1"/>
          </p:cNvSpPr>
          <p:nvPr/>
        </p:nvSpPr>
        <p:spPr bwMode="auto">
          <a:xfrm>
            <a:off x="10440988" y="5894388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4" name="Line 669"/>
          <p:cNvSpPr>
            <a:spLocks noChangeShapeType="1"/>
          </p:cNvSpPr>
          <p:nvPr/>
        </p:nvSpPr>
        <p:spPr bwMode="auto">
          <a:xfrm>
            <a:off x="10471150" y="59261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5" name="Line 670"/>
          <p:cNvSpPr>
            <a:spLocks noChangeShapeType="1"/>
          </p:cNvSpPr>
          <p:nvPr/>
        </p:nvSpPr>
        <p:spPr bwMode="auto">
          <a:xfrm>
            <a:off x="10380663" y="6224588"/>
            <a:ext cx="122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6" name="Oval 671"/>
          <p:cNvSpPr>
            <a:spLocks noChangeArrowheads="1"/>
          </p:cNvSpPr>
          <p:nvPr/>
        </p:nvSpPr>
        <p:spPr bwMode="auto">
          <a:xfrm>
            <a:off x="10440988" y="625633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7" name="Oval 672"/>
          <p:cNvSpPr>
            <a:spLocks noChangeArrowheads="1"/>
          </p:cNvSpPr>
          <p:nvPr/>
        </p:nvSpPr>
        <p:spPr bwMode="auto">
          <a:xfrm>
            <a:off x="10440988" y="61579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8" name="Line 673"/>
          <p:cNvSpPr>
            <a:spLocks noChangeShapeType="1"/>
          </p:cNvSpPr>
          <p:nvPr/>
        </p:nvSpPr>
        <p:spPr bwMode="auto">
          <a:xfrm>
            <a:off x="10471150" y="6191250"/>
            <a:ext cx="31750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9" name="Line 674"/>
          <p:cNvSpPr>
            <a:spLocks noChangeShapeType="1"/>
          </p:cNvSpPr>
          <p:nvPr/>
        </p:nvSpPr>
        <p:spPr bwMode="auto">
          <a:xfrm>
            <a:off x="10380663" y="6489700"/>
            <a:ext cx="603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0" name="Oval 675"/>
          <p:cNvSpPr>
            <a:spLocks noChangeArrowheads="1"/>
          </p:cNvSpPr>
          <p:nvPr/>
        </p:nvSpPr>
        <p:spPr bwMode="auto">
          <a:xfrm>
            <a:off x="10440988" y="652145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1" name="Oval 676"/>
          <p:cNvSpPr>
            <a:spLocks noChangeArrowheads="1"/>
          </p:cNvSpPr>
          <p:nvPr/>
        </p:nvSpPr>
        <p:spPr bwMode="auto">
          <a:xfrm>
            <a:off x="10440988" y="64214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2" name="Line 677"/>
          <p:cNvSpPr>
            <a:spLocks noChangeShapeType="1"/>
          </p:cNvSpPr>
          <p:nvPr/>
        </p:nvSpPr>
        <p:spPr bwMode="auto">
          <a:xfrm flipH="1">
            <a:off x="10410825" y="6454775"/>
            <a:ext cx="30163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3" name="Line 678"/>
          <p:cNvSpPr>
            <a:spLocks noChangeShapeType="1"/>
          </p:cNvSpPr>
          <p:nvPr/>
        </p:nvSpPr>
        <p:spPr bwMode="auto">
          <a:xfrm>
            <a:off x="8466138" y="5962650"/>
            <a:ext cx="12541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4" name="Oval 679"/>
          <p:cNvSpPr>
            <a:spLocks noChangeArrowheads="1"/>
          </p:cNvSpPr>
          <p:nvPr/>
        </p:nvSpPr>
        <p:spPr bwMode="auto">
          <a:xfrm>
            <a:off x="8529638" y="59944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5" name="Oval 680"/>
          <p:cNvSpPr>
            <a:spLocks noChangeArrowheads="1"/>
          </p:cNvSpPr>
          <p:nvPr/>
        </p:nvSpPr>
        <p:spPr bwMode="auto">
          <a:xfrm>
            <a:off x="8529638" y="589438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6" name="Line 681"/>
          <p:cNvSpPr>
            <a:spLocks noChangeShapeType="1"/>
          </p:cNvSpPr>
          <p:nvPr/>
        </p:nvSpPr>
        <p:spPr bwMode="auto">
          <a:xfrm>
            <a:off x="8559800" y="5929313"/>
            <a:ext cx="31750" cy="65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7" name="Line 682"/>
          <p:cNvSpPr>
            <a:spLocks noChangeShapeType="1"/>
          </p:cNvSpPr>
          <p:nvPr/>
        </p:nvSpPr>
        <p:spPr bwMode="auto">
          <a:xfrm>
            <a:off x="8466138" y="6224588"/>
            <a:ext cx="1254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8" name="Oval 683"/>
          <p:cNvSpPr>
            <a:spLocks noChangeArrowheads="1"/>
          </p:cNvSpPr>
          <p:nvPr/>
        </p:nvSpPr>
        <p:spPr bwMode="auto">
          <a:xfrm>
            <a:off x="8529638" y="6259513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9" name="Oval 684"/>
          <p:cNvSpPr>
            <a:spLocks noChangeArrowheads="1"/>
          </p:cNvSpPr>
          <p:nvPr/>
        </p:nvSpPr>
        <p:spPr bwMode="auto">
          <a:xfrm>
            <a:off x="8529638" y="61595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0" name="Line 685"/>
          <p:cNvSpPr>
            <a:spLocks noChangeShapeType="1"/>
          </p:cNvSpPr>
          <p:nvPr/>
        </p:nvSpPr>
        <p:spPr bwMode="auto">
          <a:xfrm>
            <a:off x="8559800" y="61928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1" name="Line 686"/>
          <p:cNvSpPr>
            <a:spLocks noChangeShapeType="1"/>
          </p:cNvSpPr>
          <p:nvPr/>
        </p:nvSpPr>
        <p:spPr bwMode="auto">
          <a:xfrm>
            <a:off x="8466138" y="6491288"/>
            <a:ext cx="63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2" name="Oval 687"/>
          <p:cNvSpPr>
            <a:spLocks noChangeArrowheads="1"/>
          </p:cNvSpPr>
          <p:nvPr/>
        </p:nvSpPr>
        <p:spPr bwMode="auto">
          <a:xfrm>
            <a:off x="8529638" y="65230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3" name="Oval 688"/>
          <p:cNvSpPr>
            <a:spLocks noChangeArrowheads="1"/>
          </p:cNvSpPr>
          <p:nvPr/>
        </p:nvSpPr>
        <p:spPr bwMode="auto">
          <a:xfrm>
            <a:off x="8529638" y="6423025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4" name="Line 689"/>
          <p:cNvSpPr>
            <a:spLocks noChangeShapeType="1"/>
          </p:cNvSpPr>
          <p:nvPr/>
        </p:nvSpPr>
        <p:spPr bwMode="auto">
          <a:xfrm flipH="1">
            <a:off x="8497888" y="6457950"/>
            <a:ext cx="30162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5" name="Line 698"/>
          <p:cNvSpPr>
            <a:spLocks noChangeShapeType="1"/>
          </p:cNvSpPr>
          <p:nvPr/>
        </p:nvSpPr>
        <p:spPr bwMode="auto">
          <a:xfrm flipH="1">
            <a:off x="8435975" y="4541838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6" name="Line 699"/>
          <p:cNvSpPr>
            <a:spLocks noChangeShapeType="1"/>
          </p:cNvSpPr>
          <p:nvPr/>
        </p:nvSpPr>
        <p:spPr bwMode="auto">
          <a:xfrm>
            <a:off x="8445500" y="4337050"/>
            <a:ext cx="0" cy="204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7" name="Line 700"/>
          <p:cNvSpPr>
            <a:spLocks noChangeShapeType="1"/>
          </p:cNvSpPr>
          <p:nvPr/>
        </p:nvSpPr>
        <p:spPr bwMode="auto">
          <a:xfrm flipH="1">
            <a:off x="8721725" y="4541838"/>
            <a:ext cx="5889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8" name="Line 701"/>
          <p:cNvSpPr>
            <a:spLocks noChangeShapeType="1"/>
          </p:cNvSpPr>
          <p:nvPr/>
        </p:nvSpPr>
        <p:spPr bwMode="auto">
          <a:xfrm flipH="1">
            <a:off x="8624888" y="4775200"/>
            <a:ext cx="4762" cy="4921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9" name="Line 702"/>
          <p:cNvSpPr>
            <a:spLocks noChangeShapeType="1"/>
          </p:cNvSpPr>
          <p:nvPr/>
        </p:nvSpPr>
        <p:spPr bwMode="auto">
          <a:xfrm>
            <a:off x="8445500" y="4337050"/>
            <a:ext cx="1058863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0" name="Line 703"/>
          <p:cNvSpPr>
            <a:spLocks noChangeShapeType="1"/>
          </p:cNvSpPr>
          <p:nvPr/>
        </p:nvSpPr>
        <p:spPr bwMode="auto">
          <a:xfrm flipH="1">
            <a:off x="9839325" y="3862388"/>
            <a:ext cx="6286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1" name="Line 704"/>
          <p:cNvSpPr>
            <a:spLocks noChangeShapeType="1"/>
          </p:cNvSpPr>
          <p:nvPr/>
        </p:nvSpPr>
        <p:spPr bwMode="auto">
          <a:xfrm flipH="1">
            <a:off x="8172450" y="3862388"/>
            <a:ext cx="14827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2" name="Line 705"/>
          <p:cNvSpPr>
            <a:spLocks noChangeShapeType="1"/>
          </p:cNvSpPr>
          <p:nvPr/>
        </p:nvSpPr>
        <p:spPr bwMode="auto">
          <a:xfrm>
            <a:off x="10282238" y="4108450"/>
            <a:ext cx="3175" cy="1952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3" name="Line 706"/>
          <p:cNvSpPr>
            <a:spLocks noChangeShapeType="1"/>
          </p:cNvSpPr>
          <p:nvPr/>
        </p:nvSpPr>
        <p:spPr bwMode="auto">
          <a:xfrm flipH="1" flipV="1">
            <a:off x="9566275" y="35861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4" name="Line 707"/>
          <p:cNvSpPr>
            <a:spLocks noChangeShapeType="1"/>
          </p:cNvSpPr>
          <p:nvPr/>
        </p:nvSpPr>
        <p:spPr bwMode="auto">
          <a:xfrm flipH="1" flipV="1">
            <a:off x="10556875" y="3586163"/>
            <a:ext cx="3175" cy="444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5" name="Line 708"/>
          <p:cNvSpPr>
            <a:spLocks noChangeShapeType="1"/>
          </p:cNvSpPr>
          <p:nvPr/>
        </p:nvSpPr>
        <p:spPr bwMode="auto">
          <a:xfrm flipV="1">
            <a:off x="11022013" y="3854450"/>
            <a:ext cx="3175" cy="2619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6" name="Line 711"/>
          <p:cNvSpPr>
            <a:spLocks noChangeShapeType="1"/>
          </p:cNvSpPr>
          <p:nvPr/>
        </p:nvSpPr>
        <p:spPr bwMode="auto">
          <a:xfrm flipV="1">
            <a:off x="10896600" y="4108450"/>
            <a:ext cx="119063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7" name="Line 712"/>
          <p:cNvSpPr>
            <a:spLocks noChangeShapeType="1"/>
          </p:cNvSpPr>
          <p:nvPr/>
        </p:nvSpPr>
        <p:spPr bwMode="auto">
          <a:xfrm flipH="1" flipV="1">
            <a:off x="10807700" y="4343400"/>
            <a:ext cx="0" cy="342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8" name="Line 713"/>
          <p:cNvSpPr>
            <a:spLocks noChangeShapeType="1"/>
          </p:cNvSpPr>
          <p:nvPr/>
        </p:nvSpPr>
        <p:spPr bwMode="auto">
          <a:xfrm flipV="1">
            <a:off x="10287000" y="4686300"/>
            <a:ext cx="5175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9" name="Line 743"/>
          <p:cNvSpPr>
            <a:spLocks noChangeShapeType="1"/>
          </p:cNvSpPr>
          <p:nvPr/>
        </p:nvSpPr>
        <p:spPr bwMode="auto">
          <a:xfrm flipV="1">
            <a:off x="6875463" y="5000625"/>
            <a:ext cx="3175" cy="2746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0" name="Line 744"/>
          <p:cNvSpPr>
            <a:spLocks noChangeShapeType="1"/>
          </p:cNvSpPr>
          <p:nvPr/>
        </p:nvSpPr>
        <p:spPr bwMode="auto">
          <a:xfrm flipV="1">
            <a:off x="6686550" y="4994275"/>
            <a:ext cx="1952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1" name="Line 746"/>
          <p:cNvSpPr>
            <a:spLocks noChangeShapeType="1"/>
          </p:cNvSpPr>
          <p:nvPr/>
        </p:nvSpPr>
        <p:spPr bwMode="auto">
          <a:xfrm flipV="1">
            <a:off x="9256713" y="4992688"/>
            <a:ext cx="0" cy="2746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2" name="Line 747"/>
          <p:cNvSpPr>
            <a:spLocks noChangeShapeType="1"/>
          </p:cNvSpPr>
          <p:nvPr/>
        </p:nvSpPr>
        <p:spPr bwMode="auto">
          <a:xfrm flipV="1">
            <a:off x="9064625" y="4986338"/>
            <a:ext cx="1984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313" name="Group 749"/>
          <p:cNvGrpSpPr>
            <a:grpSpLocks/>
          </p:cNvGrpSpPr>
          <p:nvPr/>
        </p:nvGrpSpPr>
        <p:grpSpPr bwMode="auto">
          <a:xfrm>
            <a:off x="7240588" y="4013200"/>
            <a:ext cx="244475" cy="363538"/>
            <a:chOff x="702" y="1456"/>
            <a:chExt cx="182" cy="250"/>
          </a:xfrm>
        </p:grpSpPr>
        <p:sp>
          <p:nvSpPr>
            <p:cNvPr id="6417" name="AutoShape 75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8" name="AutoShape 75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9" name="AutoShape 75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0" name="Oval 75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1" name="Line 75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2" name="Line 75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3" name="Line 75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4" name="Line 75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4" name="Group 758"/>
          <p:cNvGrpSpPr>
            <a:grpSpLocks/>
          </p:cNvGrpSpPr>
          <p:nvPr/>
        </p:nvGrpSpPr>
        <p:grpSpPr bwMode="auto">
          <a:xfrm rot="10800000">
            <a:off x="7762875" y="3979863"/>
            <a:ext cx="244475" cy="363537"/>
            <a:chOff x="702" y="1456"/>
            <a:chExt cx="182" cy="250"/>
          </a:xfrm>
        </p:grpSpPr>
        <p:sp>
          <p:nvSpPr>
            <p:cNvPr id="6409" name="AutoShape 75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0" name="AutoShape 76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1" name="AutoShape 76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2" name="Oval 76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3" name="Line 7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4" name="Line 7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5" name="Line 76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6" name="Line 76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5" name="Group 767"/>
          <p:cNvGrpSpPr>
            <a:grpSpLocks/>
          </p:cNvGrpSpPr>
          <p:nvPr/>
        </p:nvGrpSpPr>
        <p:grpSpPr bwMode="auto">
          <a:xfrm rot="10800000">
            <a:off x="8504238" y="4410075"/>
            <a:ext cx="247650" cy="365125"/>
            <a:chOff x="702" y="1456"/>
            <a:chExt cx="182" cy="250"/>
          </a:xfrm>
        </p:grpSpPr>
        <p:sp>
          <p:nvSpPr>
            <p:cNvPr id="6401" name="AutoShape 768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2" name="AutoShape 769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3" name="AutoShape 770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4" name="Oval 771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5" name="Line 772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6" name="Line 773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7" name="Line 774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8" name="Line 775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6" name="Group 776"/>
          <p:cNvGrpSpPr>
            <a:grpSpLocks/>
          </p:cNvGrpSpPr>
          <p:nvPr/>
        </p:nvGrpSpPr>
        <p:grpSpPr bwMode="auto">
          <a:xfrm rot="10800000">
            <a:off x="10682288" y="3973513"/>
            <a:ext cx="244475" cy="363537"/>
            <a:chOff x="702" y="1456"/>
            <a:chExt cx="182" cy="250"/>
          </a:xfrm>
        </p:grpSpPr>
        <p:sp>
          <p:nvSpPr>
            <p:cNvPr id="6393" name="AutoShape 77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4" name="AutoShape 77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5" name="AutoShape 77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6" name="Oval 78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7" name="Line 78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8" name="Line 78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9" name="Line 78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0" name="Line 78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7" name="Group 785"/>
          <p:cNvGrpSpPr>
            <a:grpSpLocks/>
          </p:cNvGrpSpPr>
          <p:nvPr/>
        </p:nvGrpSpPr>
        <p:grpSpPr bwMode="auto">
          <a:xfrm rot="5400000">
            <a:off x="10202069" y="4236244"/>
            <a:ext cx="263525" cy="338137"/>
            <a:chOff x="702" y="1456"/>
            <a:chExt cx="182" cy="250"/>
          </a:xfrm>
        </p:grpSpPr>
        <p:sp>
          <p:nvSpPr>
            <p:cNvPr id="6385" name="AutoShape 78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6" name="AutoShape 78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7" name="AutoShape 78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8" name="Oval 78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9" name="Line 79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0" name="Line 79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1" name="Line 79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2" name="Line 79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8" name="Group 794"/>
          <p:cNvGrpSpPr>
            <a:grpSpLocks/>
          </p:cNvGrpSpPr>
          <p:nvPr/>
        </p:nvGrpSpPr>
        <p:grpSpPr bwMode="auto">
          <a:xfrm>
            <a:off x="9625013" y="3630613"/>
            <a:ext cx="246062" cy="363537"/>
            <a:chOff x="702" y="1456"/>
            <a:chExt cx="182" cy="250"/>
          </a:xfrm>
        </p:grpSpPr>
        <p:sp>
          <p:nvSpPr>
            <p:cNvPr id="6377" name="AutoShape 79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8" name="AutoShape 79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9" name="AutoShape 79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0" name="Oval 79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1" name="Line 79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2" name="Line 80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3" name="Line 80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4" name="Line 80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9" name="Group 803"/>
          <p:cNvGrpSpPr>
            <a:grpSpLocks/>
          </p:cNvGrpSpPr>
          <p:nvPr/>
        </p:nvGrpSpPr>
        <p:grpSpPr bwMode="auto">
          <a:xfrm>
            <a:off x="10434638" y="3629025"/>
            <a:ext cx="246062" cy="363538"/>
            <a:chOff x="702" y="1456"/>
            <a:chExt cx="182" cy="250"/>
          </a:xfrm>
        </p:grpSpPr>
        <p:sp>
          <p:nvSpPr>
            <p:cNvPr id="6369" name="AutoShape 80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0" name="AutoShape 80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1" name="AutoShape 80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2" name="Oval 80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3" name="Line 80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4" name="Line 80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5" name="Line 81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6" name="Line 81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20" name="Line 812"/>
          <p:cNvSpPr>
            <a:spLocks noChangeShapeType="1"/>
          </p:cNvSpPr>
          <p:nvPr/>
        </p:nvSpPr>
        <p:spPr bwMode="auto">
          <a:xfrm flipV="1">
            <a:off x="7397750" y="5230813"/>
            <a:ext cx="317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1" name="Text Box 813"/>
          <p:cNvSpPr txBox="1">
            <a:spLocks noChangeArrowheads="1"/>
          </p:cNvSpPr>
          <p:nvPr/>
        </p:nvSpPr>
        <p:spPr bwMode="auto">
          <a:xfrm>
            <a:off x="7243763" y="5230813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2" name="Text Box 814"/>
          <p:cNvSpPr txBox="1">
            <a:spLocks noChangeArrowheads="1"/>
          </p:cNvSpPr>
          <p:nvPr/>
        </p:nvSpPr>
        <p:spPr bwMode="auto">
          <a:xfrm>
            <a:off x="7573963" y="52022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3" name="Line 815"/>
          <p:cNvSpPr>
            <a:spLocks noChangeShapeType="1"/>
          </p:cNvSpPr>
          <p:nvPr/>
        </p:nvSpPr>
        <p:spPr bwMode="auto">
          <a:xfrm>
            <a:off x="7637463" y="5254625"/>
            <a:ext cx="1587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4" name="Line 816"/>
          <p:cNvSpPr>
            <a:spLocks noChangeShapeType="1"/>
          </p:cNvSpPr>
          <p:nvPr/>
        </p:nvSpPr>
        <p:spPr bwMode="auto">
          <a:xfrm flipV="1">
            <a:off x="9396413" y="5241925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5" name="Text Box 817"/>
          <p:cNvSpPr txBox="1">
            <a:spLocks noChangeArrowheads="1"/>
          </p:cNvSpPr>
          <p:nvPr/>
        </p:nvSpPr>
        <p:spPr bwMode="auto">
          <a:xfrm>
            <a:off x="9242425" y="52419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6" name="Text Box 818"/>
          <p:cNvSpPr txBox="1">
            <a:spLocks noChangeArrowheads="1"/>
          </p:cNvSpPr>
          <p:nvPr/>
        </p:nvSpPr>
        <p:spPr bwMode="auto">
          <a:xfrm>
            <a:off x="9572625" y="5214938"/>
            <a:ext cx="3000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7" name="Line 819"/>
          <p:cNvSpPr>
            <a:spLocks noChangeShapeType="1"/>
          </p:cNvSpPr>
          <p:nvPr/>
        </p:nvSpPr>
        <p:spPr bwMode="auto">
          <a:xfrm>
            <a:off x="9632950" y="5265738"/>
            <a:ext cx="3175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8" name="Line 820"/>
          <p:cNvSpPr>
            <a:spLocks noChangeShapeType="1"/>
          </p:cNvSpPr>
          <p:nvPr/>
        </p:nvSpPr>
        <p:spPr bwMode="auto">
          <a:xfrm flipH="1" flipV="1">
            <a:off x="9745663" y="3235325"/>
            <a:ext cx="1587" cy="39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29" name="Line 822"/>
          <p:cNvSpPr>
            <a:spLocks noChangeShapeType="1"/>
          </p:cNvSpPr>
          <p:nvPr/>
        </p:nvSpPr>
        <p:spPr bwMode="auto">
          <a:xfrm flipH="1" flipV="1">
            <a:off x="5594350" y="3324225"/>
            <a:ext cx="1431925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0" name="Line 823"/>
          <p:cNvSpPr>
            <a:spLocks noChangeShapeType="1"/>
          </p:cNvSpPr>
          <p:nvPr/>
        </p:nvSpPr>
        <p:spPr bwMode="auto">
          <a:xfrm>
            <a:off x="5594350" y="3324225"/>
            <a:ext cx="0" cy="1312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1" name="Line 824"/>
          <p:cNvSpPr>
            <a:spLocks noChangeShapeType="1"/>
          </p:cNvSpPr>
          <p:nvPr/>
        </p:nvSpPr>
        <p:spPr bwMode="auto">
          <a:xfrm flipH="1" flipV="1">
            <a:off x="5986463" y="2986088"/>
            <a:ext cx="0" cy="21478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2" name="Line 825"/>
          <p:cNvSpPr>
            <a:spLocks noChangeShapeType="1"/>
          </p:cNvSpPr>
          <p:nvPr/>
        </p:nvSpPr>
        <p:spPr bwMode="auto">
          <a:xfrm flipH="1">
            <a:off x="5986463" y="2982913"/>
            <a:ext cx="3760787" cy="63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3" name="Line 826"/>
          <p:cNvSpPr>
            <a:spLocks noChangeShapeType="1"/>
          </p:cNvSpPr>
          <p:nvPr/>
        </p:nvSpPr>
        <p:spPr bwMode="auto">
          <a:xfrm flipH="1" flipV="1">
            <a:off x="9745663" y="2982913"/>
            <a:ext cx="0" cy="2524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4" name="Rectangle 827"/>
          <p:cNvSpPr>
            <a:spLocks noChangeArrowheads="1"/>
          </p:cNvSpPr>
          <p:nvPr/>
        </p:nvSpPr>
        <p:spPr bwMode="auto">
          <a:xfrm>
            <a:off x="6415088" y="2622550"/>
            <a:ext cx="5140325" cy="52070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5" name="Text Box 828"/>
          <p:cNvSpPr txBox="1">
            <a:spLocks noChangeArrowheads="1"/>
          </p:cNvSpPr>
          <p:nvPr/>
        </p:nvSpPr>
        <p:spPr bwMode="auto">
          <a:xfrm>
            <a:off x="8702675" y="7504113"/>
            <a:ext cx="7667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DWSM</a:t>
            </a:r>
          </a:p>
        </p:txBody>
      </p:sp>
      <p:sp>
        <p:nvSpPr>
          <p:cNvPr id="6336" name="Rectangle 829"/>
          <p:cNvSpPr>
            <a:spLocks noChangeArrowheads="1"/>
          </p:cNvSpPr>
          <p:nvPr/>
        </p:nvSpPr>
        <p:spPr bwMode="auto">
          <a:xfrm>
            <a:off x="1368425" y="4935538"/>
            <a:ext cx="1038225" cy="8286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7" name="Text Box 830"/>
          <p:cNvSpPr txBox="1">
            <a:spLocks noChangeArrowheads="1"/>
          </p:cNvSpPr>
          <p:nvPr/>
        </p:nvSpPr>
        <p:spPr bwMode="auto">
          <a:xfrm>
            <a:off x="1425575" y="4926013"/>
            <a:ext cx="906463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High</a:t>
            </a:r>
          </a:p>
          <a:p>
            <a:pPr defTabSz="1217613" eaLnBrk="1" hangingPunct="1"/>
            <a:r>
              <a:rPr lang="en-US" sz="1300"/>
              <a:t>Pressure</a:t>
            </a:r>
          </a:p>
          <a:p>
            <a:pPr defTabSz="1217613" eaLnBrk="1" hangingPunct="1"/>
            <a:r>
              <a:rPr lang="en-US" sz="1300"/>
              <a:t>Pump</a:t>
            </a:r>
          </a:p>
        </p:txBody>
      </p:sp>
      <p:sp>
        <p:nvSpPr>
          <p:cNvPr id="6338" name="Line 831"/>
          <p:cNvSpPr>
            <a:spLocks noChangeShapeType="1"/>
          </p:cNvSpPr>
          <p:nvPr/>
        </p:nvSpPr>
        <p:spPr bwMode="auto">
          <a:xfrm>
            <a:off x="1112838" y="5094288"/>
            <a:ext cx="255587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9" name="Text Box 832"/>
          <p:cNvSpPr txBox="1">
            <a:spLocks noChangeArrowheads="1"/>
          </p:cNvSpPr>
          <p:nvPr/>
        </p:nvSpPr>
        <p:spPr bwMode="auto">
          <a:xfrm>
            <a:off x="3724275" y="3492500"/>
            <a:ext cx="5397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Reg.</a:t>
            </a:r>
          </a:p>
        </p:txBody>
      </p:sp>
      <p:sp>
        <p:nvSpPr>
          <p:cNvPr id="6340" name="Text Box 834"/>
          <p:cNvSpPr txBox="1">
            <a:spLocks noChangeArrowheads="1"/>
          </p:cNvSpPr>
          <p:nvPr/>
        </p:nvSpPr>
        <p:spPr bwMode="auto">
          <a:xfrm>
            <a:off x="3005138" y="323532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Orifice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1" name="Text Box 835"/>
          <p:cNvSpPr txBox="1">
            <a:spLocks noChangeArrowheads="1"/>
          </p:cNvSpPr>
          <p:nvPr/>
        </p:nvSpPr>
        <p:spPr bwMode="auto">
          <a:xfrm>
            <a:off x="1643063" y="355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Relief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2" name="Text Box 836"/>
          <p:cNvSpPr txBox="1">
            <a:spLocks noChangeArrowheads="1"/>
          </p:cNvSpPr>
          <p:nvPr/>
        </p:nvSpPr>
        <p:spPr bwMode="auto">
          <a:xfrm>
            <a:off x="2185988" y="4435475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Check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3" name="Text Box 837"/>
          <p:cNvSpPr txBox="1">
            <a:spLocks noChangeArrowheads="1"/>
          </p:cNvSpPr>
          <p:nvPr/>
        </p:nvSpPr>
        <p:spPr bwMode="auto">
          <a:xfrm>
            <a:off x="5184775" y="2246313"/>
            <a:ext cx="10239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 Fill Valve</a:t>
            </a:r>
          </a:p>
        </p:txBody>
      </p:sp>
      <p:sp>
        <p:nvSpPr>
          <p:cNvPr id="6344" name="Text Box 838"/>
          <p:cNvSpPr txBox="1">
            <a:spLocks noChangeArrowheads="1"/>
          </p:cNvSpPr>
          <p:nvPr/>
        </p:nvSpPr>
        <p:spPr bwMode="auto">
          <a:xfrm>
            <a:off x="5400675" y="2562225"/>
            <a:ext cx="10382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 Oil Valve</a:t>
            </a:r>
          </a:p>
        </p:txBody>
      </p:sp>
      <p:sp>
        <p:nvSpPr>
          <p:cNvPr id="6345" name="Text Box 839"/>
          <p:cNvSpPr txBox="1">
            <a:spLocks noChangeArrowheads="1"/>
          </p:cNvSpPr>
          <p:nvPr/>
        </p:nvSpPr>
        <p:spPr bwMode="auto">
          <a:xfrm>
            <a:off x="5254625" y="5503863"/>
            <a:ext cx="849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100"/>
              <a:t>HP Water</a:t>
            </a:r>
          </a:p>
          <a:p>
            <a:pPr defTabSz="1217613" eaLnBrk="1" hangingPunct="1"/>
            <a:r>
              <a:rPr lang="en-US" sz="1100"/>
              <a:t>Valve</a:t>
            </a:r>
          </a:p>
        </p:txBody>
      </p:sp>
      <p:sp>
        <p:nvSpPr>
          <p:cNvPr id="6346" name="Text Box 840"/>
          <p:cNvSpPr txBox="1">
            <a:spLocks noChangeArrowheads="1"/>
          </p:cNvSpPr>
          <p:nvPr/>
        </p:nvSpPr>
        <p:spPr bwMode="auto">
          <a:xfrm>
            <a:off x="3938588" y="6892925"/>
            <a:ext cx="6159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Water</a:t>
            </a:r>
          </a:p>
          <a:p>
            <a:pPr algn="l" defTabSz="1217613" eaLnBrk="1" hangingPunct="1"/>
            <a:r>
              <a:rPr lang="en-US" sz="1100"/>
              <a:t>Fill 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7" name="Text Box 841"/>
          <p:cNvSpPr txBox="1">
            <a:spLocks noChangeArrowheads="1"/>
          </p:cNvSpPr>
          <p:nvPr/>
        </p:nvSpPr>
        <p:spPr bwMode="auto">
          <a:xfrm>
            <a:off x="2314575" y="6335713"/>
            <a:ext cx="10207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Accumulator</a:t>
            </a:r>
          </a:p>
        </p:txBody>
      </p:sp>
      <p:sp>
        <p:nvSpPr>
          <p:cNvPr id="6348" name="Line 843"/>
          <p:cNvSpPr>
            <a:spLocks noChangeShapeType="1"/>
          </p:cNvSpPr>
          <p:nvPr/>
        </p:nvSpPr>
        <p:spPr bwMode="auto">
          <a:xfrm flipV="1">
            <a:off x="3190875" y="6191250"/>
            <a:ext cx="45085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" name="Line 844"/>
          <p:cNvSpPr>
            <a:spLocks noChangeShapeType="1"/>
          </p:cNvSpPr>
          <p:nvPr/>
        </p:nvSpPr>
        <p:spPr bwMode="auto">
          <a:xfrm flipV="1">
            <a:off x="4432300" y="6291263"/>
            <a:ext cx="161925" cy="627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" name="Line 845"/>
          <p:cNvSpPr>
            <a:spLocks noChangeShapeType="1"/>
          </p:cNvSpPr>
          <p:nvPr/>
        </p:nvSpPr>
        <p:spPr bwMode="auto">
          <a:xfrm flipH="1" flipV="1">
            <a:off x="4808538" y="5567363"/>
            <a:ext cx="5683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" name="Line 846"/>
          <p:cNvSpPr>
            <a:spLocks noChangeShapeType="1"/>
          </p:cNvSpPr>
          <p:nvPr/>
        </p:nvSpPr>
        <p:spPr bwMode="auto">
          <a:xfrm flipH="1">
            <a:off x="4708525" y="2397125"/>
            <a:ext cx="554038" cy="1044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2" name="Line 849"/>
          <p:cNvSpPr>
            <a:spLocks noChangeShapeType="1"/>
          </p:cNvSpPr>
          <p:nvPr/>
        </p:nvSpPr>
        <p:spPr bwMode="auto">
          <a:xfrm flipH="1">
            <a:off x="4808538" y="2706688"/>
            <a:ext cx="646112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53" name="Group 522"/>
          <p:cNvGrpSpPr>
            <a:grpSpLocks/>
          </p:cNvGrpSpPr>
          <p:nvPr/>
        </p:nvGrpSpPr>
        <p:grpSpPr bwMode="auto">
          <a:xfrm>
            <a:off x="1484313" y="6057900"/>
            <a:ext cx="317500" cy="290513"/>
            <a:chOff x="1611" y="1769"/>
            <a:chExt cx="150" cy="137"/>
          </a:xfrm>
        </p:grpSpPr>
        <p:sp>
          <p:nvSpPr>
            <p:cNvPr id="6364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5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6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7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8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54" name="Group 510"/>
          <p:cNvGrpSpPr>
            <a:grpSpLocks/>
          </p:cNvGrpSpPr>
          <p:nvPr/>
        </p:nvGrpSpPr>
        <p:grpSpPr bwMode="auto">
          <a:xfrm>
            <a:off x="1501775" y="6499225"/>
            <a:ext cx="284163" cy="288925"/>
            <a:chOff x="1751" y="1758"/>
            <a:chExt cx="134" cy="137"/>
          </a:xfrm>
        </p:grpSpPr>
        <p:sp>
          <p:nvSpPr>
            <p:cNvPr id="6360" name="AutoShape 503"/>
            <p:cNvSpPr>
              <a:spLocks noChangeArrowheads="1"/>
            </p:cNvSpPr>
            <p:nvPr/>
          </p:nvSpPr>
          <p:spPr bwMode="auto">
            <a:xfrm rot="-138545">
              <a:off x="1751" y="1827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1" name="AutoShape 504"/>
            <p:cNvSpPr>
              <a:spLocks noChangeArrowheads="1"/>
            </p:cNvSpPr>
            <p:nvPr/>
          </p:nvSpPr>
          <p:spPr bwMode="auto">
            <a:xfrm rot="10661455">
              <a:off x="1751" y="175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2" name="Line 505"/>
            <p:cNvSpPr>
              <a:spLocks noChangeShapeType="1"/>
            </p:cNvSpPr>
            <p:nvPr/>
          </p:nvSpPr>
          <p:spPr bwMode="auto">
            <a:xfrm rot="16061455" flipV="1">
              <a:off x="1799" y="1795"/>
              <a:ext cx="2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3" name="Rectangle 508"/>
            <p:cNvSpPr>
              <a:spLocks noChangeArrowheads="1"/>
            </p:cNvSpPr>
            <p:nvPr/>
          </p:nvSpPr>
          <p:spPr bwMode="auto">
            <a:xfrm>
              <a:off x="1829" y="1792"/>
              <a:ext cx="56" cy="6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5" name="Text Box 833"/>
          <p:cNvSpPr txBox="1">
            <a:spLocks noChangeArrowheads="1"/>
          </p:cNvSpPr>
          <p:nvPr/>
        </p:nvSpPr>
        <p:spPr bwMode="auto">
          <a:xfrm>
            <a:off x="474663" y="6424613"/>
            <a:ext cx="1046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Solenoid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56" name="Text Box 833"/>
          <p:cNvSpPr txBox="1">
            <a:spLocks noChangeArrowheads="1"/>
          </p:cNvSpPr>
          <p:nvPr/>
        </p:nvSpPr>
        <p:spPr bwMode="auto">
          <a:xfrm>
            <a:off x="692150" y="6072188"/>
            <a:ext cx="7175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Reg</a:t>
            </a:r>
          </a:p>
        </p:txBody>
      </p:sp>
      <p:cxnSp>
        <p:nvCxnSpPr>
          <p:cNvPr id="6357" name="Straight Connector 377"/>
          <p:cNvCxnSpPr>
            <a:cxnSpLocks noChangeShapeType="1"/>
            <a:stCxn id="6360" idx="3"/>
          </p:cNvCxnSpPr>
          <p:nvPr/>
        </p:nvCxnSpPr>
        <p:spPr bwMode="auto">
          <a:xfrm rot="5400000">
            <a:off x="1413668" y="6927057"/>
            <a:ext cx="277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8" name="Straight Connector 379"/>
          <p:cNvCxnSpPr>
            <a:cxnSpLocks noChangeShapeType="1"/>
            <a:endCxn id="6365" idx="3"/>
          </p:cNvCxnSpPr>
          <p:nvPr/>
        </p:nvCxnSpPr>
        <p:spPr bwMode="auto">
          <a:xfrm rot="5400000">
            <a:off x="1381125" y="5908675"/>
            <a:ext cx="298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9" name="Straight Connector 382"/>
          <p:cNvCxnSpPr>
            <a:cxnSpLocks noChangeShapeType="1"/>
            <a:stCxn id="6364" idx="3"/>
            <a:endCxn id="6361" idx="3"/>
          </p:cNvCxnSpPr>
          <p:nvPr/>
        </p:nvCxnSpPr>
        <p:spPr bwMode="auto">
          <a:xfrm rot="16200000" flipH="1">
            <a:off x="1465263" y="6418263"/>
            <a:ext cx="150812" cy="111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rc 2"/>
          <p:cNvSpPr>
            <a:spLocks/>
          </p:cNvSpPr>
          <p:nvPr/>
        </p:nvSpPr>
        <p:spPr bwMode="auto">
          <a:xfrm rot="5400000">
            <a:off x="310594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Arc 3"/>
          <p:cNvSpPr>
            <a:spLocks/>
          </p:cNvSpPr>
          <p:nvPr/>
        </p:nvSpPr>
        <p:spPr bwMode="auto">
          <a:xfrm rot="5400000">
            <a:off x="377825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2" name="Arc 4"/>
          <p:cNvSpPr>
            <a:spLocks/>
          </p:cNvSpPr>
          <p:nvPr/>
        </p:nvSpPr>
        <p:spPr bwMode="auto">
          <a:xfrm rot="5400000">
            <a:off x="444817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Arc 5"/>
          <p:cNvSpPr>
            <a:spLocks/>
          </p:cNvSpPr>
          <p:nvPr/>
        </p:nvSpPr>
        <p:spPr bwMode="auto">
          <a:xfrm rot="5400000">
            <a:off x="512127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Arc 6"/>
          <p:cNvSpPr>
            <a:spLocks/>
          </p:cNvSpPr>
          <p:nvPr/>
        </p:nvSpPr>
        <p:spPr bwMode="auto">
          <a:xfrm rot="5400000">
            <a:off x="579120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Arc 7"/>
          <p:cNvSpPr>
            <a:spLocks/>
          </p:cNvSpPr>
          <p:nvPr/>
        </p:nvSpPr>
        <p:spPr bwMode="auto">
          <a:xfrm rot="5400000">
            <a:off x="646430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6" name="Oval 8"/>
          <p:cNvSpPr>
            <a:spLocks noChangeArrowheads="1"/>
          </p:cNvSpPr>
          <p:nvPr/>
        </p:nvSpPr>
        <p:spPr bwMode="auto">
          <a:xfrm>
            <a:off x="8056563" y="3656013"/>
            <a:ext cx="3452812" cy="34528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77" name="Line 9"/>
          <p:cNvSpPr>
            <a:spLocks noChangeShapeType="1"/>
          </p:cNvSpPr>
          <p:nvPr/>
        </p:nvSpPr>
        <p:spPr bwMode="auto">
          <a:xfrm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 flipV="1"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85344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83439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 flipV="1"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88217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86312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V="1">
            <a:off x="8726488" y="4395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 flipH="1" flipV="1">
            <a:off x="8680450" y="449103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7" name="Line 19"/>
          <p:cNvSpPr>
            <a:spLocks noChangeShapeType="1"/>
          </p:cNvSpPr>
          <p:nvPr/>
        </p:nvSpPr>
        <p:spPr bwMode="auto">
          <a:xfrm flipV="1">
            <a:off x="8680450" y="4445000"/>
            <a:ext cx="9525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88" name="Line 20"/>
          <p:cNvSpPr>
            <a:spLocks noChangeShapeType="1"/>
          </p:cNvSpPr>
          <p:nvPr/>
        </p:nvSpPr>
        <p:spPr bwMode="auto">
          <a:xfrm flipH="1" flipV="1">
            <a:off x="8680450" y="439578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7189" name="Group 21"/>
          <p:cNvGrpSpPr>
            <a:grpSpLocks/>
          </p:cNvGrpSpPr>
          <p:nvPr/>
        </p:nvGrpSpPr>
        <p:grpSpPr bwMode="auto">
          <a:xfrm>
            <a:off x="10836275" y="4514850"/>
            <a:ext cx="190500" cy="47625"/>
            <a:chOff x="4173" y="2137"/>
            <a:chExt cx="90" cy="23"/>
          </a:xfrm>
        </p:grpSpPr>
        <p:sp>
          <p:nvSpPr>
            <p:cNvPr id="7364" name="Line 22"/>
            <p:cNvSpPr>
              <a:spLocks noChangeShapeType="1"/>
            </p:cNvSpPr>
            <p:nvPr/>
          </p:nvSpPr>
          <p:spPr bwMode="auto">
            <a:xfrm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5" name="Line 23"/>
            <p:cNvSpPr>
              <a:spLocks noChangeShapeType="1"/>
            </p:cNvSpPr>
            <p:nvPr/>
          </p:nvSpPr>
          <p:spPr bwMode="auto">
            <a:xfrm flipV="1"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6" name="Line 24"/>
            <p:cNvSpPr>
              <a:spLocks noChangeShapeType="1"/>
            </p:cNvSpPr>
            <p:nvPr/>
          </p:nvSpPr>
          <p:spPr bwMode="auto">
            <a:xfrm>
              <a:off x="426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67" name="Line 25"/>
            <p:cNvSpPr>
              <a:spLocks noChangeShapeType="1"/>
            </p:cNvSpPr>
            <p:nvPr/>
          </p:nvSpPr>
          <p:spPr bwMode="auto">
            <a:xfrm>
              <a:off x="417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90" name="Group 26"/>
          <p:cNvGrpSpPr>
            <a:grpSpLocks/>
          </p:cNvGrpSpPr>
          <p:nvPr/>
        </p:nvGrpSpPr>
        <p:grpSpPr bwMode="auto">
          <a:xfrm>
            <a:off x="10548938" y="4397375"/>
            <a:ext cx="190500" cy="168275"/>
            <a:chOff x="4309" y="2092"/>
            <a:chExt cx="90" cy="79"/>
          </a:xfrm>
        </p:grpSpPr>
        <p:grpSp>
          <p:nvGrpSpPr>
            <p:cNvPr id="7355" name="Group 27"/>
            <p:cNvGrpSpPr>
              <a:grpSpLocks/>
            </p:cNvGrpSpPr>
            <p:nvPr/>
          </p:nvGrpSpPr>
          <p:grpSpPr bwMode="auto">
            <a:xfrm>
              <a:off x="4309" y="2148"/>
              <a:ext cx="90" cy="23"/>
              <a:chOff x="4173" y="2137"/>
              <a:chExt cx="90" cy="23"/>
            </a:xfrm>
          </p:grpSpPr>
          <p:sp>
            <p:nvSpPr>
              <p:cNvPr id="7360" name="Line 28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1" name="Line 29"/>
              <p:cNvSpPr>
                <a:spLocks noChangeShapeType="1"/>
              </p:cNvSpPr>
              <p:nvPr/>
            </p:nvSpPr>
            <p:spPr bwMode="auto">
              <a:xfrm flipV="1"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2" name="Line 30"/>
              <p:cNvSpPr>
                <a:spLocks noChangeShapeType="1"/>
              </p:cNvSpPr>
              <p:nvPr/>
            </p:nvSpPr>
            <p:spPr bwMode="auto">
              <a:xfrm>
                <a:off x="426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363" name="Line 31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56" name="Line 32"/>
            <p:cNvSpPr>
              <a:spLocks noChangeShapeType="1"/>
            </p:cNvSpPr>
            <p:nvPr/>
          </p:nvSpPr>
          <p:spPr bwMode="auto">
            <a:xfrm flipV="1">
              <a:off x="4354" y="2092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7" name="Line 33"/>
            <p:cNvSpPr>
              <a:spLocks noChangeShapeType="1"/>
            </p:cNvSpPr>
            <p:nvPr/>
          </p:nvSpPr>
          <p:spPr bwMode="auto">
            <a:xfrm flipH="1" flipV="1">
              <a:off x="4332" y="2137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8" name="Line 34"/>
            <p:cNvSpPr>
              <a:spLocks noChangeShapeType="1"/>
            </p:cNvSpPr>
            <p:nvPr/>
          </p:nvSpPr>
          <p:spPr bwMode="auto">
            <a:xfrm flipV="1">
              <a:off x="4332" y="2115"/>
              <a:ext cx="45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59" name="Line 35"/>
            <p:cNvSpPr>
              <a:spLocks noChangeShapeType="1"/>
            </p:cNvSpPr>
            <p:nvPr/>
          </p:nvSpPr>
          <p:spPr bwMode="auto">
            <a:xfrm flipH="1" flipV="1">
              <a:off x="4332" y="2092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91" name="Line 36"/>
          <p:cNvSpPr>
            <a:spLocks noChangeShapeType="1"/>
          </p:cNvSpPr>
          <p:nvPr/>
        </p:nvSpPr>
        <p:spPr bwMode="auto">
          <a:xfrm>
            <a:off x="8391525" y="4730750"/>
            <a:ext cx="57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2" name="Line 37"/>
          <p:cNvSpPr>
            <a:spLocks noChangeShapeType="1"/>
          </p:cNvSpPr>
          <p:nvPr/>
        </p:nvSpPr>
        <p:spPr bwMode="auto">
          <a:xfrm>
            <a:off x="8823325" y="4540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3" name="Line 38"/>
          <p:cNvSpPr>
            <a:spLocks noChangeShapeType="1"/>
          </p:cNvSpPr>
          <p:nvPr/>
        </p:nvSpPr>
        <p:spPr bwMode="auto">
          <a:xfrm>
            <a:off x="8967788" y="4540250"/>
            <a:ext cx="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4" name="Line 39"/>
          <p:cNvSpPr>
            <a:spLocks noChangeShapeType="1"/>
          </p:cNvSpPr>
          <p:nvPr/>
        </p:nvSpPr>
        <p:spPr bwMode="auto">
          <a:xfrm flipH="1">
            <a:off x="8535988" y="454025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5" name="Rectangle 40"/>
          <p:cNvSpPr>
            <a:spLocks noChangeArrowheads="1"/>
          </p:cNvSpPr>
          <p:nvPr/>
        </p:nvSpPr>
        <p:spPr bwMode="auto">
          <a:xfrm>
            <a:off x="9110663" y="5356225"/>
            <a:ext cx="382587" cy="95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196" name="Line 41"/>
          <p:cNvSpPr>
            <a:spLocks noChangeShapeType="1"/>
          </p:cNvSpPr>
          <p:nvPr/>
        </p:nvSpPr>
        <p:spPr bwMode="auto">
          <a:xfrm>
            <a:off x="9110663" y="5307013"/>
            <a:ext cx="38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7" name="Line 42"/>
          <p:cNvSpPr>
            <a:spLocks noChangeShapeType="1"/>
          </p:cNvSpPr>
          <p:nvPr/>
        </p:nvSpPr>
        <p:spPr bwMode="auto">
          <a:xfrm flipV="1">
            <a:off x="9110663" y="5211763"/>
            <a:ext cx="9525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8" name="Line 43"/>
          <p:cNvSpPr>
            <a:spLocks noChangeShapeType="1"/>
          </p:cNvSpPr>
          <p:nvPr/>
        </p:nvSpPr>
        <p:spPr bwMode="auto">
          <a:xfrm flipH="1" flipV="1">
            <a:off x="9398000" y="5211763"/>
            <a:ext cx="984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199" name="Line 44"/>
          <p:cNvSpPr>
            <a:spLocks noChangeShapeType="1"/>
          </p:cNvSpPr>
          <p:nvPr/>
        </p:nvSpPr>
        <p:spPr bwMode="auto">
          <a:xfrm>
            <a:off x="9205913" y="52117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0" name="Rectangle 45"/>
          <p:cNvSpPr>
            <a:spLocks noChangeArrowheads="1"/>
          </p:cNvSpPr>
          <p:nvPr/>
        </p:nvSpPr>
        <p:spPr bwMode="auto">
          <a:xfrm>
            <a:off x="9110663" y="5499100"/>
            <a:ext cx="382587" cy="4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1" name="Line 46"/>
          <p:cNvSpPr>
            <a:spLocks noChangeShapeType="1"/>
          </p:cNvSpPr>
          <p:nvPr/>
        </p:nvSpPr>
        <p:spPr bwMode="auto">
          <a:xfrm flipH="1" flipV="1">
            <a:off x="9015413" y="5114925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2" name="Line 47"/>
          <p:cNvSpPr>
            <a:spLocks noChangeShapeType="1"/>
          </p:cNvSpPr>
          <p:nvPr/>
        </p:nvSpPr>
        <p:spPr bwMode="auto">
          <a:xfrm flipV="1">
            <a:off x="9398000" y="5164138"/>
            <a:ext cx="4921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3" name="Line 48"/>
          <p:cNvSpPr>
            <a:spLocks noChangeShapeType="1"/>
          </p:cNvSpPr>
          <p:nvPr/>
        </p:nvSpPr>
        <p:spPr bwMode="auto">
          <a:xfrm>
            <a:off x="9447213" y="5164138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4" name="Line 49"/>
          <p:cNvSpPr>
            <a:spLocks noChangeShapeType="1"/>
          </p:cNvSpPr>
          <p:nvPr/>
        </p:nvSpPr>
        <p:spPr bwMode="auto">
          <a:xfrm flipV="1">
            <a:off x="9447213" y="5211763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5" name="Freeform 50"/>
          <p:cNvSpPr>
            <a:spLocks/>
          </p:cNvSpPr>
          <p:nvPr/>
        </p:nvSpPr>
        <p:spPr bwMode="auto">
          <a:xfrm>
            <a:off x="9467850" y="4938713"/>
            <a:ext cx="112713" cy="241300"/>
          </a:xfrm>
          <a:custGeom>
            <a:avLst/>
            <a:gdLst>
              <a:gd name="T0" fmla="*/ 4 w 53"/>
              <a:gd name="T1" fmla="*/ 114 h 114"/>
              <a:gd name="T2" fmla="*/ 49 w 53"/>
              <a:gd name="T3" fmla="*/ 91 h 114"/>
              <a:gd name="T4" fmla="*/ 26 w 53"/>
              <a:gd name="T5" fmla="*/ 46 h 114"/>
              <a:gd name="T6" fmla="*/ 4 w 53"/>
              <a:gd name="T7" fmla="*/ 23 h 114"/>
              <a:gd name="T8" fmla="*/ 4 w 53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114"/>
              <a:gd name="T17" fmla="*/ 53 w 53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114">
                <a:moveTo>
                  <a:pt x="4" y="114"/>
                </a:moveTo>
                <a:cubicBezTo>
                  <a:pt x="24" y="108"/>
                  <a:pt x="45" y="102"/>
                  <a:pt x="49" y="91"/>
                </a:cubicBezTo>
                <a:cubicBezTo>
                  <a:pt x="53" y="80"/>
                  <a:pt x="34" y="57"/>
                  <a:pt x="26" y="46"/>
                </a:cubicBezTo>
                <a:cubicBezTo>
                  <a:pt x="18" y="35"/>
                  <a:pt x="8" y="30"/>
                  <a:pt x="4" y="23"/>
                </a:cubicBezTo>
                <a:cubicBezTo>
                  <a:pt x="0" y="16"/>
                  <a:pt x="4" y="4"/>
                  <a:pt x="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06" name="Oval 51"/>
          <p:cNvSpPr>
            <a:spLocks noChangeArrowheads="1"/>
          </p:cNvSpPr>
          <p:nvPr/>
        </p:nvSpPr>
        <p:spPr bwMode="auto">
          <a:xfrm>
            <a:off x="8823325" y="494982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7" name="Oval 52"/>
          <p:cNvSpPr>
            <a:spLocks noChangeArrowheads="1"/>
          </p:cNvSpPr>
          <p:nvPr/>
        </p:nvSpPr>
        <p:spPr bwMode="auto">
          <a:xfrm>
            <a:off x="8823325" y="504507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8" name="Oval 53"/>
          <p:cNvSpPr>
            <a:spLocks noChangeArrowheads="1"/>
          </p:cNvSpPr>
          <p:nvPr/>
        </p:nvSpPr>
        <p:spPr bwMode="auto">
          <a:xfrm>
            <a:off x="8823325" y="514191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09" name="Oval 54"/>
          <p:cNvSpPr>
            <a:spLocks noChangeArrowheads="1"/>
          </p:cNvSpPr>
          <p:nvPr/>
        </p:nvSpPr>
        <p:spPr bwMode="auto">
          <a:xfrm>
            <a:off x="8823325" y="523716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0" name="Line 55"/>
          <p:cNvSpPr>
            <a:spLocks noChangeShapeType="1"/>
          </p:cNvSpPr>
          <p:nvPr/>
        </p:nvSpPr>
        <p:spPr bwMode="auto">
          <a:xfrm flipH="1">
            <a:off x="8918575" y="5114925"/>
            <a:ext cx="96838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1" name="Line 56"/>
          <p:cNvSpPr>
            <a:spLocks noChangeShapeType="1"/>
          </p:cNvSpPr>
          <p:nvPr/>
        </p:nvSpPr>
        <p:spPr bwMode="auto">
          <a:xfrm flipH="1" flipV="1">
            <a:off x="8391525" y="4968875"/>
            <a:ext cx="431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2" name="Line 57"/>
          <p:cNvSpPr>
            <a:spLocks noChangeShapeType="1"/>
          </p:cNvSpPr>
          <p:nvPr/>
        </p:nvSpPr>
        <p:spPr bwMode="auto">
          <a:xfrm flipH="1">
            <a:off x="8391525" y="4730750"/>
            <a:ext cx="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13" name="Oval 58"/>
          <p:cNvSpPr>
            <a:spLocks noChangeArrowheads="1"/>
          </p:cNvSpPr>
          <p:nvPr/>
        </p:nvSpPr>
        <p:spPr bwMode="auto">
          <a:xfrm>
            <a:off x="894238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4" name="Oval 59"/>
          <p:cNvSpPr>
            <a:spLocks noChangeArrowheads="1"/>
          </p:cNvSpPr>
          <p:nvPr/>
        </p:nvSpPr>
        <p:spPr bwMode="auto">
          <a:xfrm>
            <a:off x="903763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5" name="Oval 60"/>
          <p:cNvSpPr>
            <a:spLocks noChangeArrowheads="1"/>
          </p:cNvSpPr>
          <p:nvPr/>
        </p:nvSpPr>
        <p:spPr bwMode="auto">
          <a:xfrm>
            <a:off x="91344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6" name="Oval 61"/>
          <p:cNvSpPr>
            <a:spLocks noChangeArrowheads="1"/>
          </p:cNvSpPr>
          <p:nvPr/>
        </p:nvSpPr>
        <p:spPr bwMode="auto">
          <a:xfrm>
            <a:off x="922972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7" name="Oval 62"/>
          <p:cNvSpPr>
            <a:spLocks noChangeArrowheads="1"/>
          </p:cNvSpPr>
          <p:nvPr/>
        </p:nvSpPr>
        <p:spPr bwMode="auto">
          <a:xfrm>
            <a:off x="93249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8" name="Oval 63"/>
          <p:cNvSpPr>
            <a:spLocks noChangeArrowheads="1"/>
          </p:cNvSpPr>
          <p:nvPr/>
        </p:nvSpPr>
        <p:spPr bwMode="auto">
          <a:xfrm>
            <a:off x="9420225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19" name="Oval 64"/>
          <p:cNvSpPr>
            <a:spLocks noChangeArrowheads="1"/>
          </p:cNvSpPr>
          <p:nvPr/>
        </p:nvSpPr>
        <p:spPr bwMode="auto">
          <a:xfrm>
            <a:off x="951706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0" name="Oval 65"/>
          <p:cNvSpPr>
            <a:spLocks noChangeArrowheads="1"/>
          </p:cNvSpPr>
          <p:nvPr/>
        </p:nvSpPr>
        <p:spPr bwMode="auto">
          <a:xfrm>
            <a:off x="961231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1" name="Line 66"/>
          <p:cNvSpPr>
            <a:spLocks noChangeShapeType="1"/>
          </p:cNvSpPr>
          <p:nvPr/>
        </p:nvSpPr>
        <p:spPr bwMode="auto">
          <a:xfrm>
            <a:off x="9304338" y="55467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2" name="Line 67"/>
          <p:cNvSpPr>
            <a:spLocks noChangeShapeType="1"/>
          </p:cNvSpPr>
          <p:nvPr/>
        </p:nvSpPr>
        <p:spPr bwMode="auto">
          <a:xfrm flipH="1">
            <a:off x="9205913" y="5689600"/>
            <a:ext cx="984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3" name="Oval 68"/>
          <p:cNvSpPr>
            <a:spLocks noChangeArrowheads="1"/>
          </p:cNvSpPr>
          <p:nvPr/>
        </p:nvSpPr>
        <p:spPr bwMode="auto">
          <a:xfrm>
            <a:off x="105235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4" name="Oval 69"/>
          <p:cNvSpPr>
            <a:spLocks noChangeArrowheads="1"/>
          </p:cNvSpPr>
          <p:nvPr/>
        </p:nvSpPr>
        <p:spPr bwMode="auto">
          <a:xfrm>
            <a:off x="106187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5" name="Oval 70"/>
          <p:cNvSpPr>
            <a:spLocks noChangeArrowheads="1"/>
          </p:cNvSpPr>
          <p:nvPr/>
        </p:nvSpPr>
        <p:spPr bwMode="auto">
          <a:xfrm>
            <a:off x="107140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6" name="Oval 71"/>
          <p:cNvSpPr>
            <a:spLocks noChangeArrowheads="1"/>
          </p:cNvSpPr>
          <p:nvPr/>
        </p:nvSpPr>
        <p:spPr bwMode="auto">
          <a:xfrm>
            <a:off x="108092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7" name="Line 72"/>
          <p:cNvSpPr>
            <a:spLocks noChangeShapeType="1"/>
          </p:cNvSpPr>
          <p:nvPr/>
        </p:nvSpPr>
        <p:spPr bwMode="auto">
          <a:xfrm flipH="1">
            <a:off x="10618788" y="5689600"/>
            <a:ext cx="96837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28" name="Rectangle 73"/>
          <p:cNvSpPr>
            <a:spLocks noChangeArrowheads="1"/>
          </p:cNvSpPr>
          <p:nvPr/>
        </p:nvSpPr>
        <p:spPr bwMode="auto">
          <a:xfrm>
            <a:off x="10569575" y="4875213"/>
            <a:ext cx="288925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29" name="Line 74"/>
          <p:cNvSpPr>
            <a:spLocks noChangeShapeType="1"/>
          </p:cNvSpPr>
          <p:nvPr/>
        </p:nvSpPr>
        <p:spPr bwMode="auto">
          <a:xfrm>
            <a:off x="10569575" y="5451475"/>
            <a:ext cx="14446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0" name="Line 75"/>
          <p:cNvSpPr>
            <a:spLocks noChangeShapeType="1"/>
          </p:cNvSpPr>
          <p:nvPr/>
        </p:nvSpPr>
        <p:spPr bwMode="auto">
          <a:xfrm flipV="1">
            <a:off x="10714038" y="5451475"/>
            <a:ext cx="14446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1" name="Line 76"/>
          <p:cNvSpPr>
            <a:spLocks noChangeShapeType="1"/>
          </p:cNvSpPr>
          <p:nvPr/>
        </p:nvSpPr>
        <p:spPr bwMode="auto">
          <a:xfrm flipV="1">
            <a:off x="10714038" y="549910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2" name="Line 77"/>
          <p:cNvSpPr>
            <a:spLocks noChangeShapeType="1"/>
          </p:cNvSpPr>
          <p:nvPr/>
        </p:nvSpPr>
        <p:spPr bwMode="auto">
          <a:xfrm>
            <a:off x="10569575" y="53562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3" name="Line 78"/>
          <p:cNvSpPr>
            <a:spLocks noChangeShapeType="1"/>
          </p:cNvSpPr>
          <p:nvPr/>
        </p:nvSpPr>
        <p:spPr bwMode="auto">
          <a:xfrm flipV="1">
            <a:off x="10714038" y="4732338"/>
            <a:ext cx="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4" name="Line 79"/>
          <p:cNvSpPr>
            <a:spLocks noChangeShapeType="1"/>
          </p:cNvSpPr>
          <p:nvPr/>
        </p:nvSpPr>
        <p:spPr bwMode="auto">
          <a:xfrm>
            <a:off x="10714038" y="5594350"/>
            <a:ext cx="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5" name="Line 80"/>
          <p:cNvSpPr>
            <a:spLocks noChangeShapeType="1"/>
          </p:cNvSpPr>
          <p:nvPr/>
        </p:nvSpPr>
        <p:spPr bwMode="auto">
          <a:xfrm>
            <a:off x="9255125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6" name="Line 81"/>
          <p:cNvSpPr>
            <a:spLocks noChangeShapeType="1"/>
          </p:cNvSpPr>
          <p:nvPr/>
        </p:nvSpPr>
        <p:spPr bwMode="auto">
          <a:xfrm>
            <a:off x="9255125" y="6121400"/>
            <a:ext cx="129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7" name="Line 82"/>
          <p:cNvSpPr>
            <a:spLocks noChangeShapeType="1"/>
          </p:cNvSpPr>
          <p:nvPr/>
        </p:nvSpPr>
        <p:spPr bwMode="auto">
          <a:xfrm>
            <a:off x="10548938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8" name="Line 83"/>
          <p:cNvSpPr>
            <a:spLocks noChangeShapeType="1"/>
          </p:cNvSpPr>
          <p:nvPr/>
        </p:nvSpPr>
        <p:spPr bwMode="auto">
          <a:xfrm>
            <a:off x="8967788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39" name="Line 84"/>
          <p:cNvSpPr>
            <a:spLocks noChangeShapeType="1"/>
          </p:cNvSpPr>
          <p:nvPr/>
        </p:nvSpPr>
        <p:spPr bwMode="auto">
          <a:xfrm>
            <a:off x="10836275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0" name="Line 85"/>
          <p:cNvSpPr>
            <a:spLocks noChangeShapeType="1"/>
          </p:cNvSpPr>
          <p:nvPr/>
        </p:nvSpPr>
        <p:spPr bwMode="auto">
          <a:xfrm flipH="1">
            <a:off x="8967788" y="6265863"/>
            <a:ext cx="225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1" name="Line 86"/>
          <p:cNvSpPr>
            <a:spLocks noChangeShapeType="1"/>
          </p:cNvSpPr>
          <p:nvPr/>
        </p:nvSpPr>
        <p:spPr bwMode="auto">
          <a:xfrm>
            <a:off x="10453688" y="46831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2" name="Line 87"/>
          <p:cNvSpPr>
            <a:spLocks noChangeShapeType="1"/>
          </p:cNvSpPr>
          <p:nvPr/>
        </p:nvSpPr>
        <p:spPr bwMode="auto">
          <a:xfrm>
            <a:off x="11222038" y="46831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3" name="Line 88"/>
          <p:cNvSpPr>
            <a:spLocks noChangeShapeType="1"/>
          </p:cNvSpPr>
          <p:nvPr/>
        </p:nvSpPr>
        <p:spPr bwMode="auto">
          <a:xfrm flipH="1">
            <a:off x="10741025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4" name="Line 89"/>
          <p:cNvSpPr>
            <a:spLocks noChangeShapeType="1"/>
          </p:cNvSpPr>
          <p:nvPr/>
        </p:nvSpPr>
        <p:spPr bwMode="auto">
          <a:xfrm flipH="1">
            <a:off x="10453688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5" name="Line 90"/>
          <p:cNvSpPr>
            <a:spLocks noChangeShapeType="1"/>
          </p:cNvSpPr>
          <p:nvPr/>
        </p:nvSpPr>
        <p:spPr bwMode="auto">
          <a:xfrm>
            <a:off x="10453688" y="4540250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46" name="Text Box 91"/>
          <p:cNvSpPr txBox="1">
            <a:spLocks noChangeArrowheads="1"/>
          </p:cNvSpPr>
          <p:nvPr/>
        </p:nvSpPr>
        <p:spPr bwMode="auto">
          <a:xfrm>
            <a:off x="4541838" y="395288"/>
            <a:ext cx="30924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Deep Water Sampler</a:t>
            </a:r>
          </a:p>
          <a:p>
            <a:pPr defTabSz="1217613" eaLnBrk="1" hangingPunct="1"/>
            <a:r>
              <a:rPr lang="en-US"/>
              <a:t>Aqua Lung</a:t>
            </a:r>
          </a:p>
        </p:txBody>
      </p:sp>
      <p:sp>
        <p:nvSpPr>
          <p:cNvPr id="7247" name="Text Box 92"/>
          <p:cNvSpPr txBox="1">
            <a:spLocks noChangeArrowheads="1"/>
          </p:cNvSpPr>
          <p:nvPr/>
        </p:nvSpPr>
        <p:spPr bwMode="auto">
          <a:xfrm>
            <a:off x="8486775" y="4087813"/>
            <a:ext cx="7572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In</a:t>
            </a:r>
          </a:p>
        </p:txBody>
      </p:sp>
      <p:sp>
        <p:nvSpPr>
          <p:cNvPr id="7248" name="Text Box 93"/>
          <p:cNvSpPr txBox="1">
            <a:spLocks noChangeArrowheads="1"/>
          </p:cNvSpPr>
          <p:nvPr/>
        </p:nvSpPr>
        <p:spPr bwMode="auto">
          <a:xfrm>
            <a:off x="10261600" y="4135438"/>
            <a:ext cx="8858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Out</a:t>
            </a:r>
          </a:p>
        </p:txBody>
      </p:sp>
      <p:sp>
        <p:nvSpPr>
          <p:cNvPr id="7249" name="Text Box 94"/>
          <p:cNvSpPr txBox="1">
            <a:spLocks noChangeArrowheads="1"/>
          </p:cNvSpPr>
          <p:nvPr/>
        </p:nvSpPr>
        <p:spPr bwMode="auto">
          <a:xfrm>
            <a:off x="5581650" y="6629400"/>
            <a:ext cx="11445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7250" name="Rectangle 95"/>
          <p:cNvSpPr>
            <a:spLocks noChangeArrowheads="1"/>
          </p:cNvSpPr>
          <p:nvPr/>
        </p:nvSpPr>
        <p:spPr bwMode="auto">
          <a:xfrm>
            <a:off x="4567238" y="4262438"/>
            <a:ext cx="3211512" cy="5746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51" name="Line 96"/>
          <p:cNvSpPr>
            <a:spLocks noChangeShapeType="1"/>
          </p:cNvSpPr>
          <p:nvPr/>
        </p:nvSpPr>
        <p:spPr bwMode="auto">
          <a:xfrm>
            <a:off x="5683250" y="5106988"/>
            <a:ext cx="909638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2" name="Line 97"/>
          <p:cNvSpPr>
            <a:spLocks noChangeShapeType="1"/>
          </p:cNvSpPr>
          <p:nvPr/>
        </p:nvSpPr>
        <p:spPr bwMode="auto">
          <a:xfrm>
            <a:off x="5683250" y="5106988"/>
            <a:ext cx="3175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3" name="Line 98"/>
          <p:cNvSpPr>
            <a:spLocks noChangeShapeType="1"/>
          </p:cNvSpPr>
          <p:nvPr/>
        </p:nvSpPr>
        <p:spPr bwMode="auto">
          <a:xfrm>
            <a:off x="5683250" y="6210300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4" name="Line 99"/>
          <p:cNvSpPr>
            <a:spLocks noChangeShapeType="1"/>
          </p:cNvSpPr>
          <p:nvPr/>
        </p:nvSpPr>
        <p:spPr bwMode="auto">
          <a:xfrm>
            <a:off x="6592888" y="5106988"/>
            <a:ext cx="1587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5" name="Line 100"/>
          <p:cNvSpPr>
            <a:spLocks noChangeShapeType="1"/>
          </p:cNvSpPr>
          <p:nvPr/>
        </p:nvSpPr>
        <p:spPr bwMode="auto">
          <a:xfrm flipV="1">
            <a:off x="6161088" y="6210300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6" name="Line 101"/>
          <p:cNvSpPr>
            <a:spLocks noChangeShapeType="1"/>
          </p:cNvSpPr>
          <p:nvPr/>
        </p:nvSpPr>
        <p:spPr bwMode="auto">
          <a:xfrm>
            <a:off x="7875588" y="4935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7" name="Freeform 102"/>
          <p:cNvSpPr>
            <a:spLocks/>
          </p:cNvSpPr>
          <p:nvPr/>
        </p:nvSpPr>
        <p:spPr bwMode="auto">
          <a:xfrm flipH="1">
            <a:off x="6292850" y="4837113"/>
            <a:ext cx="1390650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8" name="Freeform 103"/>
          <p:cNvSpPr>
            <a:spLocks/>
          </p:cNvSpPr>
          <p:nvPr/>
        </p:nvSpPr>
        <p:spPr bwMode="auto">
          <a:xfrm>
            <a:off x="4613275" y="4837113"/>
            <a:ext cx="1679575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59" name="Freeform 104"/>
          <p:cNvSpPr>
            <a:spLocks/>
          </p:cNvSpPr>
          <p:nvPr/>
        </p:nvSpPr>
        <p:spPr bwMode="auto">
          <a:xfrm flipH="1" flipV="1">
            <a:off x="6197600" y="215265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60" name="Freeform 105"/>
          <p:cNvSpPr>
            <a:spLocks/>
          </p:cNvSpPr>
          <p:nvPr/>
        </p:nvSpPr>
        <p:spPr bwMode="auto">
          <a:xfrm flipV="1">
            <a:off x="4613275" y="2152650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61" name="Arc 106"/>
          <p:cNvSpPr>
            <a:spLocks/>
          </p:cNvSpPr>
          <p:nvPr/>
        </p:nvSpPr>
        <p:spPr bwMode="auto">
          <a:xfrm rot="5400000">
            <a:off x="715486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2" name="Arc 107"/>
          <p:cNvSpPr>
            <a:spLocks/>
          </p:cNvSpPr>
          <p:nvPr/>
        </p:nvSpPr>
        <p:spPr bwMode="auto">
          <a:xfrm rot="5400000">
            <a:off x="782796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3" name="Arc 108"/>
          <p:cNvSpPr>
            <a:spLocks/>
          </p:cNvSpPr>
          <p:nvPr/>
        </p:nvSpPr>
        <p:spPr bwMode="auto">
          <a:xfrm rot="5400000">
            <a:off x="8497888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4" name="Arc 109"/>
          <p:cNvSpPr>
            <a:spLocks/>
          </p:cNvSpPr>
          <p:nvPr/>
        </p:nvSpPr>
        <p:spPr bwMode="auto">
          <a:xfrm rot="5400000">
            <a:off x="917019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5" name="Arc 110"/>
          <p:cNvSpPr>
            <a:spLocks/>
          </p:cNvSpPr>
          <p:nvPr/>
        </p:nvSpPr>
        <p:spPr bwMode="auto">
          <a:xfrm rot="5400000">
            <a:off x="9840913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6" name="Arc 111"/>
          <p:cNvSpPr>
            <a:spLocks/>
          </p:cNvSpPr>
          <p:nvPr/>
        </p:nvSpPr>
        <p:spPr bwMode="auto">
          <a:xfrm rot="5400000">
            <a:off x="1051242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7" name="Arc 112"/>
          <p:cNvSpPr>
            <a:spLocks/>
          </p:cNvSpPr>
          <p:nvPr/>
        </p:nvSpPr>
        <p:spPr bwMode="auto">
          <a:xfrm rot="5400000">
            <a:off x="1063626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8" name="Arc 113"/>
          <p:cNvSpPr>
            <a:spLocks/>
          </p:cNvSpPr>
          <p:nvPr/>
        </p:nvSpPr>
        <p:spPr bwMode="auto">
          <a:xfrm rot="5400000">
            <a:off x="1735932" y="1102518"/>
            <a:ext cx="158750" cy="658813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3 h 43200"/>
              <a:gd name="T4" fmla="*/ 0 w 21600"/>
              <a:gd name="T5" fmla="*/ 329407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69" name="Arc 114"/>
          <p:cNvSpPr>
            <a:spLocks/>
          </p:cNvSpPr>
          <p:nvPr/>
        </p:nvSpPr>
        <p:spPr bwMode="auto">
          <a:xfrm rot="5400000">
            <a:off x="2406651" y="1103312"/>
            <a:ext cx="158750" cy="657225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7225 h 43200"/>
              <a:gd name="T4" fmla="*/ 0 w 21600"/>
              <a:gd name="T5" fmla="*/ 328613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0" name="Arc 115"/>
          <p:cNvSpPr>
            <a:spLocks/>
          </p:cNvSpPr>
          <p:nvPr/>
        </p:nvSpPr>
        <p:spPr bwMode="auto">
          <a:xfrm rot="5400000">
            <a:off x="11183144" y="1102519"/>
            <a:ext cx="158750" cy="658812"/>
          </a:xfrm>
          <a:custGeom>
            <a:avLst/>
            <a:gdLst>
              <a:gd name="T0" fmla="*/ 0 w 21600"/>
              <a:gd name="T1" fmla="*/ 0 h 43200"/>
              <a:gd name="T2" fmla="*/ 382 w 21600"/>
              <a:gd name="T3" fmla="*/ 658812 h 43200"/>
              <a:gd name="T4" fmla="*/ 0 w 21600"/>
              <a:gd name="T5" fmla="*/ 329406 h 43200"/>
              <a:gd name="T6" fmla="*/ 0 60000 65536"/>
              <a:gd name="T7" fmla="*/ 0 60000 65536"/>
              <a:gd name="T8" fmla="*/ 0 60000 65536"/>
              <a:gd name="T9" fmla="*/ 0 w 21600"/>
              <a:gd name="T10" fmla="*/ 0 h 43200"/>
              <a:gd name="T11" fmla="*/ 21600 w 21600"/>
              <a:gd name="T12" fmla="*/ 43200 h 432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09"/>
                  <a:pt x="11961" y="43171"/>
                  <a:pt x="51" y="43199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FF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1" name="Text Box 116"/>
          <p:cNvSpPr txBox="1">
            <a:spLocks noChangeArrowheads="1"/>
          </p:cNvSpPr>
          <p:nvPr/>
        </p:nvSpPr>
        <p:spPr bwMode="auto">
          <a:xfrm>
            <a:off x="5480050" y="4395788"/>
            <a:ext cx="13287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 Plate</a:t>
            </a:r>
          </a:p>
        </p:txBody>
      </p:sp>
      <p:sp>
        <p:nvSpPr>
          <p:cNvPr id="7272" name="Freeform 117"/>
          <p:cNvSpPr>
            <a:spLocks/>
          </p:cNvSpPr>
          <p:nvPr/>
        </p:nvSpPr>
        <p:spPr bwMode="auto">
          <a:xfrm flipV="1">
            <a:off x="4770438" y="2265363"/>
            <a:ext cx="1420812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3" name="Freeform 118"/>
          <p:cNvSpPr>
            <a:spLocks/>
          </p:cNvSpPr>
          <p:nvPr/>
        </p:nvSpPr>
        <p:spPr bwMode="auto">
          <a:xfrm flipH="1" flipV="1">
            <a:off x="6191250" y="2265363"/>
            <a:ext cx="1319213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4" name="Freeform 119"/>
          <p:cNvSpPr>
            <a:spLocks/>
          </p:cNvSpPr>
          <p:nvPr/>
        </p:nvSpPr>
        <p:spPr bwMode="auto">
          <a:xfrm>
            <a:off x="4770438" y="4802188"/>
            <a:ext cx="1522412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5" name="Freeform 120"/>
          <p:cNvSpPr>
            <a:spLocks/>
          </p:cNvSpPr>
          <p:nvPr/>
        </p:nvSpPr>
        <p:spPr bwMode="auto">
          <a:xfrm flipH="1">
            <a:off x="6292850" y="4802188"/>
            <a:ext cx="1217613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76" name="Text Box 121"/>
          <p:cNvSpPr txBox="1">
            <a:spLocks noChangeArrowheads="1"/>
          </p:cNvSpPr>
          <p:nvPr/>
        </p:nvSpPr>
        <p:spPr bwMode="auto">
          <a:xfrm>
            <a:off x="5581650" y="7135813"/>
            <a:ext cx="11731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 Chamber</a:t>
            </a:r>
          </a:p>
        </p:txBody>
      </p:sp>
      <p:sp>
        <p:nvSpPr>
          <p:cNvPr id="7277" name="Text Box 122"/>
          <p:cNvSpPr txBox="1">
            <a:spLocks noChangeArrowheads="1"/>
          </p:cNvSpPr>
          <p:nvPr/>
        </p:nvSpPr>
        <p:spPr bwMode="auto">
          <a:xfrm>
            <a:off x="2233613" y="6629400"/>
            <a:ext cx="13287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7278" name="Rectangle 123"/>
          <p:cNvSpPr>
            <a:spLocks noChangeArrowheads="1"/>
          </p:cNvSpPr>
          <p:nvPr/>
        </p:nvSpPr>
        <p:spPr bwMode="auto">
          <a:xfrm>
            <a:off x="1217613" y="4262438"/>
            <a:ext cx="3211512" cy="574675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79" name="Line 124"/>
          <p:cNvSpPr>
            <a:spLocks noChangeShapeType="1"/>
          </p:cNvSpPr>
          <p:nvPr/>
        </p:nvSpPr>
        <p:spPr bwMode="auto">
          <a:xfrm>
            <a:off x="2333625" y="5106988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0" name="Line 125"/>
          <p:cNvSpPr>
            <a:spLocks noChangeShapeType="1"/>
          </p:cNvSpPr>
          <p:nvPr/>
        </p:nvSpPr>
        <p:spPr bwMode="auto">
          <a:xfrm>
            <a:off x="2333625" y="5106988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1" name="Line 126"/>
          <p:cNvSpPr>
            <a:spLocks noChangeShapeType="1"/>
          </p:cNvSpPr>
          <p:nvPr/>
        </p:nvSpPr>
        <p:spPr bwMode="auto">
          <a:xfrm>
            <a:off x="2333625" y="6210300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2" name="Line 127"/>
          <p:cNvSpPr>
            <a:spLocks noChangeShapeType="1"/>
          </p:cNvSpPr>
          <p:nvPr/>
        </p:nvSpPr>
        <p:spPr bwMode="auto">
          <a:xfrm>
            <a:off x="3243263" y="5106988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3" name="Line 128"/>
          <p:cNvSpPr>
            <a:spLocks noChangeShapeType="1"/>
          </p:cNvSpPr>
          <p:nvPr/>
        </p:nvSpPr>
        <p:spPr bwMode="auto">
          <a:xfrm flipV="1">
            <a:off x="2811463" y="6210300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4" name="Line 129"/>
          <p:cNvSpPr>
            <a:spLocks noChangeShapeType="1"/>
          </p:cNvSpPr>
          <p:nvPr/>
        </p:nvSpPr>
        <p:spPr bwMode="auto">
          <a:xfrm>
            <a:off x="4527550" y="49355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5" name="Freeform 130"/>
          <p:cNvSpPr>
            <a:spLocks/>
          </p:cNvSpPr>
          <p:nvPr/>
        </p:nvSpPr>
        <p:spPr bwMode="auto">
          <a:xfrm flipH="1">
            <a:off x="2943225" y="4837113"/>
            <a:ext cx="1390650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6" name="Freeform 131"/>
          <p:cNvSpPr>
            <a:spLocks/>
          </p:cNvSpPr>
          <p:nvPr/>
        </p:nvSpPr>
        <p:spPr bwMode="auto">
          <a:xfrm>
            <a:off x="1265238" y="4837113"/>
            <a:ext cx="1677987" cy="31654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7" name="Freeform 132"/>
          <p:cNvSpPr>
            <a:spLocks/>
          </p:cNvSpPr>
          <p:nvPr/>
        </p:nvSpPr>
        <p:spPr bwMode="auto">
          <a:xfrm flipH="1" flipV="1">
            <a:off x="2847975" y="215265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8" name="Freeform 133"/>
          <p:cNvSpPr>
            <a:spLocks/>
          </p:cNvSpPr>
          <p:nvPr/>
        </p:nvSpPr>
        <p:spPr bwMode="auto">
          <a:xfrm flipV="1">
            <a:off x="1265238" y="2152650"/>
            <a:ext cx="1582737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89" name="Text Box 134"/>
          <p:cNvSpPr txBox="1">
            <a:spLocks noChangeArrowheads="1"/>
          </p:cNvSpPr>
          <p:nvPr/>
        </p:nvSpPr>
        <p:spPr bwMode="auto">
          <a:xfrm>
            <a:off x="2132013" y="4395788"/>
            <a:ext cx="13287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 Plate</a:t>
            </a:r>
          </a:p>
        </p:txBody>
      </p:sp>
      <p:sp>
        <p:nvSpPr>
          <p:cNvPr id="7290" name="Freeform 135"/>
          <p:cNvSpPr>
            <a:spLocks/>
          </p:cNvSpPr>
          <p:nvPr/>
        </p:nvSpPr>
        <p:spPr bwMode="auto">
          <a:xfrm flipV="1">
            <a:off x="1420813" y="2265363"/>
            <a:ext cx="1420812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1" name="Freeform 136"/>
          <p:cNvSpPr>
            <a:spLocks/>
          </p:cNvSpPr>
          <p:nvPr/>
        </p:nvSpPr>
        <p:spPr bwMode="auto">
          <a:xfrm flipH="1" flipV="1">
            <a:off x="2841625" y="2265363"/>
            <a:ext cx="1319213" cy="2028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2" name="Freeform 137"/>
          <p:cNvSpPr>
            <a:spLocks/>
          </p:cNvSpPr>
          <p:nvPr/>
        </p:nvSpPr>
        <p:spPr bwMode="auto">
          <a:xfrm>
            <a:off x="1420813" y="4802188"/>
            <a:ext cx="1522412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3" name="Freeform 138"/>
          <p:cNvSpPr>
            <a:spLocks/>
          </p:cNvSpPr>
          <p:nvPr/>
        </p:nvSpPr>
        <p:spPr bwMode="auto">
          <a:xfrm flipH="1">
            <a:off x="2943225" y="4802188"/>
            <a:ext cx="1217613" cy="3044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294" name="Text Box 139"/>
          <p:cNvSpPr txBox="1">
            <a:spLocks noChangeArrowheads="1"/>
          </p:cNvSpPr>
          <p:nvPr/>
        </p:nvSpPr>
        <p:spPr bwMode="auto">
          <a:xfrm>
            <a:off x="2233613" y="7135813"/>
            <a:ext cx="117316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 Chamber</a:t>
            </a:r>
          </a:p>
        </p:txBody>
      </p:sp>
      <p:sp>
        <p:nvSpPr>
          <p:cNvPr id="7295" name="Rectangle 140"/>
          <p:cNvSpPr>
            <a:spLocks noChangeArrowheads="1"/>
          </p:cNvSpPr>
          <p:nvPr/>
        </p:nvSpPr>
        <p:spPr bwMode="auto">
          <a:xfrm>
            <a:off x="2370138" y="2435225"/>
            <a:ext cx="8255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96" name="Text Box 141"/>
          <p:cNvSpPr txBox="1">
            <a:spLocks noChangeArrowheads="1"/>
          </p:cNvSpPr>
          <p:nvPr/>
        </p:nvSpPr>
        <p:spPr bwMode="auto">
          <a:xfrm>
            <a:off x="2292350" y="2516188"/>
            <a:ext cx="9890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</a:t>
            </a:r>
          </a:p>
        </p:txBody>
      </p:sp>
      <p:sp>
        <p:nvSpPr>
          <p:cNvPr id="7297" name="Rectangle 142"/>
          <p:cNvSpPr>
            <a:spLocks noChangeArrowheads="1"/>
          </p:cNvSpPr>
          <p:nvPr/>
        </p:nvSpPr>
        <p:spPr bwMode="auto">
          <a:xfrm>
            <a:off x="1522413" y="3248025"/>
            <a:ext cx="406400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298" name="Text Box 143"/>
          <p:cNvSpPr txBox="1">
            <a:spLocks noChangeArrowheads="1"/>
          </p:cNvSpPr>
          <p:nvPr/>
        </p:nvSpPr>
        <p:spPr bwMode="auto">
          <a:xfrm rot="-5400000">
            <a:off x="1216819" y="3671094"/>
            <a:ext cx="9334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7299" name="Rectangle 144"/>
          <p:cNvSpPr>
            <a:spLocks noChangeArrowheads="1"/>
          </p:cNvSpPr>
          <p:nvPr/>
        </p:nvSpPr>
        <p:spPr bwMode="auto">
          <a:xfrm>
            <a:off x="2406650" y="3082925"/>
            <a:ext cx="7858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0" name="Text Box 145"/>
          <p:cNvSpPr txBox="1">
            <a:spLocks noChangeArrowheads="1"/>
          </p:cNvSpPr>
          <p:nvPr/>
        </p:nvSpPr>
        <p:spPr bwMode="auto">
          <a:xfrm>
            <a:off x="2447925" y="3163888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7301" name="Rectangle 146"/>
          <p:cNvSpPr>
            <a:spLocks noChangeArrowheads="1"/>
          </p:cNvSpPr>
          <p:nvPr/>
        </p:nvSpPr>
        <p:spPr bwMode="auto">
          <a:xfrm>
            <a:off x="3578225" y="3246438"/>
            <a:ext cx="404813" cy="10144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2" name="Text Box 147"/>
          <p:cNvSpPr txBox="1">
            <a:spLocks noChangeArrowheads="1"/>
          </p:cNvSpPr>
          <p:nvPr/>
        </p:nvSpPr>
        <p:spPr bwMode="auto">
          <a:xfrm rot="-5400000">
            <a:off x="3312319" y="3699669"/>
            <a:ext cx="8604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7303" name="Rectangle 148"/>
          <p:cNvSpPr>
            <a:spLocks noChangeArrowheads="1"/>
          </p:cNvSpPr>
          <p:nvPr/>
        </p:nvSpPr>
        <p:spPr bwMode="auto">
          <a:xfrm>
            <a:off x="5784850" y="2938463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4" name="Text Box 149"/>
          <p:cNvSpPr txBox="1">
            <a:spLocks noChangeArrowheads="1"/>
          </p:cNvSpPr>
          <p:nvPr/>
        </p:nvSpPr>
        <p:spPr bwMode="auto">
          <a:xfrm>
            <a:off x="5726113" y="3019425"/>
            <a:ext cx="80486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</p:txBody>
      </p:sp>
      <p:sp>
        <p:nvSpPr>
          <p:cNvPr id="7305" name="Rectangle 150"/>
          <p:cNvSpPr>
            <a:spLocks noChangeArrowheads="1"/>
          </p:cNvSpPr>
          <p:nvPr/>
        </p:nvSpPr>
        <p:spPr bwMode="auto">
          <a:xfrm>
            <a:off x="5726113" y="3511550"/>
            <a:ext cx="7985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6" name="Text Box 151"/>
          <p:cNvSpPr txBox="1">
            <a:spLocks noChangeArrowheads="1"/>
          </p:cNvSpPr>
          <p:nvPr/>
        </p:nvSpPr>
        <p:spPr bwMode="auto">
          <a:xfrm>
            <a:off x="5762625" y="3592513"/>
            <a:ext cx="7397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Valves</a:t>
            </a:r>
          </a:p>
        </p:txBody>
      </p:sp>
      <p:sp>
        <p:nvSpPr>
          <p:cNvPr id="7307" name="Rectangle 152"/>
          <p:cNvSpPr>
            <a:spLocks noChangeArrowheads="1"/>
          </p:cNvSpPr>
          <p:nvPr/>
        </p:nvSpPr>
        <p:spPr bwMode="auto">
          <a:xfrm>
            <a:off x="5789613" y="2435225"/>
            <a:ext cx="7096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08" name="Text Box 153"/>
          <p:cNvSpPr txBox="1">
            <a:spLocks noChangeArrowheads="1"/>
          </p:cNvSpPr>
          <p:nvPr/>
        </p:nvSpPr>
        <p:spPr bwMode="auto">
          <a:xfrm>
            <a:off x="5699125" y="2409825"/>
            <a:ext cx="89693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Gateway</a:t>
            </a:r>
          </a:p>
          <a:p>
            <a:pPr algn="l" defTabSz="1217613" eaLnBrk="1" hangingPunct="1"/>
            <a:r>
              <a:rPr lang="en-US" sz="1300"/>
              <a:t>Power</a:t>
            </a:r>
          </a:p>
        </p:txBody>
      </p:sp>
      <p:sp>
        <p:nvSpPr>
          <p:cNvPr id="7309" name="Rectangle 154"/>
          <p:cNvSpPr>
            <a:spLocks noChangeArrowheads="1"/>
          </p:cNvSpPr>
          <p:nvPr/>
        </p:nvSpPr>
        <p:spPr bwMode="auto">
          <a:xfrm>
            <a:off x="4973638" y="3235325"/>
            <a:ext cx="404812" cy="1014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0" name="Text Box 155"/>
          <p:cNvSpPr txBox="1">
            <a:spLocks noChangeArrowheads="1"/>
          </p:cNvSpPr>
          <p:nvPr/>
        </p:nvSpPr>
        <p:spPr bwMode="auto">
          <a:xfrm rot="-5400000">
            <a:off x="4771232" y="3479006"/>
            <a:ext cx="8048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 pump</a:t>
            </a:r>
          </a:p>
        </p:txBody>
      </p:sp>
      <p:sp>
        <p:nvSpPr>
          <p:cNvPr id="7311" name="Rectangle 156"/>
          <p:cNvSpPr>
            <a:spLocks noChangeArrowheads="1"/>
          </p:cNvSpPr>
          <p:nvPr/>
        </p:nvSpPr>
        <p:spPr bwMode="auto">
          <a:xfrm>
            <a:off x="2089150" y="3756025"/>
            <a:ext cx="709613" cy="50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2" name="Text Box 157"/>
          <p:cNvSpPr txBox="1">
            <a:spLocks noChangeArrowheads="1"/>
          </p:cNvSpPr>
          <p:nvPr/>
        </p:nvSpPr>
        <p:spPr bwMode="auto">
          <a:xfrm>
            <a:off x="1987550" y="3733800"/>
            <a:ext cx="906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7313" name="Rectangle 158"/>
          <p:cNvSpPr>
            <a:spLocks noChangeArrowheads="1"/>
          </p:cNvSpPr>
          <p:nvPr/>
        </p:nvSpPr>
        <p:spPr bwMode="auto">
          <a:xfrm>
            <a:off x="6597650" y="3749675"/>
            <a:ext cx="709613" cy="5064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4" name="Text Box 159"/>
          <p:cNvSpPr txBox="1">
            <a:spLocks noChangeArrowheads="1"/>
          </p:cNvSpPr>
          <p:nvPr/>
        </p:nvSpPr>
        <p:spPr bwMode="auto">
          <a:xfrm>
            <a:off x="6496050" y="3733800"/>
            <a:ext cx="9064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Pressure</a:t>
            </a:r>
          </a:p>
          <a:p>
            <a:pPr algn="l" defTabSz="1217613" eaLnBrk="1" hangingPunct="1"/>
            <a:r>
              <a:rPr lang="en-US" sz="1300"/>
              <a:t>Sensor</a:t>
            </a:r>
          </a:p>
        </p:txBody>
      </p:sp>
      <p:sp>
        <p:nvSpPr>
          <p:cNvPr id="7315" name="Line 160"/>
          <p:cNvSpPr>
            <a:spLocks noChangeShapeType="1"/>
          </p:cNvSpPr>
          <p:nvPr/>
        </p:nvSpPr>
        <p:spPr bwMode="auto">
          <a:xfrm>
            <a:off x="6599238" y="5284788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16" name="Oval 161"/>
          <p:cNvSpPr>
            <a:spLocks noChangeArrowheads="1"/>
          </p:cNvSpPr>
          <p:nvPr/>
        </p:nvSpPr>
        <p:spPr bwMode="auto">
          <a:xfrm>
            <a:off x="6696075" y="5330825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7" name="Oval 162"/>
          <p:cNvSpPr>
            <a:spLocks noChangeArrowheads="1"/>
          </p:cNvSpPr>
          <p:nvPr/>
        </p:nvSpPr>
        <p:spPr bwMode="auto">
          <a:xfrm>
            <a:off x="6696075" y="5186363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18" name="Line 163"/>
          <p:cNvSpPr>
            <a:spLocks noChangeShapeType="1"/>
          </p:cNvSpPr>
          <p:nvPr/>
        </p:nvSpPr>
        <p:spPr bwMode="auto">
          <a:xfrm>
            <a:off x="6743700" y="5235575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19" name="Line 164"/>
          <p:cNvSpPr>
            <a:spLocks noChangeShapeType="1"/>
          </p:cNvSpPr>
          <p:nvPr/>
        </p:nvSpPr>
        <p:spPr bwMode="auto">
          <a:xfrm>
            <a:off x="6599238" y="5667375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0" name="Oval 165"/>
          <p:cNvSpPr>
            <a:spLocks noChangeArrowheads="1"/>
          </p:cNvSpPr>
          <p:nvPr/>
        </p:nvSpPr>
        <p:spPr bwMode="auto">
          <a:xfrm>
            <a:off x="6696075" y="5713413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1" name="Oval 166"/>
          <p:cNvSpPr>
            <a:spLocks noChangeArrowheads="1"/>
          </p:cNvSpPr>
          <p:nvPr/>
        </p:nvSpPr>
        <p:spPr bwMode="auto">
          <a:xfrm>
            <a:off x="6696075" y="556895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2" name="Line 167"/>
          <p:cNvSpPr>
            <a:spLocks noChangeShapeType="1"/>
          </p:cNvSpPr>
          <p:nvPr/>
        </p:nvSpPr>
        <p:spPr bwMode="auto">
          <a:xfrm>
            <a:off x="6743700" y="5618163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3" name="Line 168"/>
          <p:cNvSpPr>
            <a:spLocks noChangeShapeType="1"/>
          </p:cNvSpPr>
          <p:nvPr/>
        </p:nvSpPr>
        <p:spPr bwMode="auto">
          <a:xfrm>
            <a:off x="6599238" y="6051550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4" name="Oval 169"/>
          <p:cNvSpPr>
            <a:spLocks noChangeArrowheads="1"/>
          </p:cNvSpPr>
          <p:nvPr/>
        </p:nvSpPr>
        <p:spPr bwMode="auto">
          <a:xfrm>
            <a:off x="6696075" y="60975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5" name="Oval 170"/>
          <p:cNvSpPr>
            <a:spLocks noChangeArrowheads="1"/>
          </p:cNvSpPr>
          <p:nvPr/>
        </p:nvSpPr>
        <p:spPr bwMode="auto">
          <a:xfrm>
            <a:off x="6696075" y="59547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6" name="Line 171"/>
          <p:cNvSpPr>
            <a:spLocks noChangeShapeType="1"/>
          </p:cNvSpPr>
          <p:nvPr/>
        </p:nvSpPr>
        <p:spPr bwMode="auto">
          <a:xfrm flipH="1">
            <a:off x="6648450" y="6002338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7" name="Line 172"/>
          <p:cNvSpPr>
            <a:spLocks noChangeShapeType="1"/>
          </p:cNvSpPr>
          <p:nvPr/>
        </p:nvSpPr>
        <p:spPr bwMode="auto">
          <a:xfrm>
            <a:off x="3248025" y="5286375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28" name="Oval 173"/>
          <p:cNvSpPr>
            <a:spLocks noChangeArrowheads="1"/>
          </p:cNvSpPr>
          <p:nvPr/>
        </p:nvSpPr>
        <p:spPr bwMode="auto">
          <a:xfrm>
            <a:off x="3344863" y="5332413"/>
            <a:ext cx="46037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29" name="Oval 174"/>
          <p:cNvSpPr>
            <a:spLocks noChangeArrowheads="1"/>
          </p:cNvSpPr>
          <p:nvPr/>
        </p:nvSpPr>
        <p:spPr bwMode="auto">
          <a:xfrm>
            <a:off x="3344863" y="5189538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0" name="Line 175"/>
          <p:cNvSpPr>
            <a:spLocks noChangeShapeType="1"/>
          </p:cNvSpPr>
          <p:nvPr/>
        </p:nvSpPr>
        <p:spPr bwMode="auto">
          <a:xfrm>
            <a:off x="3390900" y="5237163"/>
            <a:ext cx="4921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1" name="Line 176"/>
          <p:cNvSpPr>
            <a:spLocks noChangeShapeType="1"/>
          </p:cNvSpPr>
          <p:nvPr/>
        </p:nvSpPr>
        <p:spPr bwMode="auto">
          <a:xfrm>
            <a:off x="3248025" y="5668963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2" name="Oval 177"/>
          <p:cNvSpPr>
            <a:spLocks noChangeArrowheads="1"/>
          </p:cNvSpPr>
          <p:nvPr/>
        </p:nvSpPr>
        <p:spPr bwMode="auto">
          <a:xfrm>
            <a:off x="3344863" y="5715000"/>
            <a:ext cx="46037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3" name="Oval 178"/>
          <p:cNvSpPr>
            <a:spLocks noChangeArrowheads="1"/>
          </p:cNvSpPr>
          <p:nvPr/>
        </p:nvSpPr>
        <p:spPr bwMode="auto">
          <a:xfrm>
            <a:off x="3344863" y="5572125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4" name="Line 179"/>
          <p:cNvSpPr>
            <a:spLocks noChangeShapeType="1"/>
          </p:cNvSpPr>
          <p:nvPr/>
        </p:nvSpPr>
        <p:spPr bwMode="auto">
          <a:xfrm>
            <a:off x="3390900" y="5619750"/>
            <a:ext cx="49213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5" name="Line 180"/>
          <p:cNvSpPr>
            <a:spLocks noChangeShapeType="1"/>
          </p:cNvSpPr>
          <p:nvPr/>
        </p:nvSpPr>
        <p:spPr bwMode="auto">
          <a:xfrm>
            <a:off x="3248025" y="6053138"/>
            <a:ext cx="968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6" name="Oval 181"/>
          <p:cNvSpPr>
            <a:spLocks noChangeArrowheads="1"/>
          </p:cNvSpPr>
          <p:nvPr/>
        </p:nvSpPr>
        <p:spPr bwMode="auto">
          <a:xfrm>
            <a:off x="3344863" y="6100763"/>
            <a:ext cx="46037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7" name="Oval 182"/>
          <p:cNvSpPr>
            <a:spLocks noChangeArrowheads="1"/>
          </p:cNvSpPr>
          <p:nvPr/>
        </p:nvSpPr>
        <p:spPr bwMode="auto">
          <a:xfrm>
            <a:off x="3344863" y="5956300"/>
            <a:ext cx="46037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38" name="Line 183"/>
          <p:cNvSpPr>
            <a:spLocks noChangeShapeType="1"/>
          </p:cNvSpPr>
          <p:nvPr/>
        </p:nvSpPr>
        <p:spPr bwMode="auto">
          <a:xfrm flipH="1">
            <a:off x="3297238" y="6005513"/>
            <a:ext cx="46037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7339" name="Text Box 184"/>
          <p:cNvSpPr txBox="1">
            <a:spLocks noChangeArrowheads="1"/>
          </p:cNvSpPr>
          <p:nvPr/>
        </p:nvSpPr>
        <p:spPr bwMode="auto">
          <a:xfrm>
            <a:off x="6743700" y="5140325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7340" name="Text Box 185"/>
          <p:cNvSpPr txBox="1">
            <a:spLocks noChangeArrowheads="1"/>
          </p:cNvSpPr>
          <p:nvPr/>
        </p:nvSpPr>
        <p:spPr bwMode="auto">
          <a:xfrm>
            <a:off x="6743700" y="5522913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7341" name="Text Box 186"/>
          <p:cNvSpPr txBox="1">
            <a:spLocks noChangeArrowheads="1"/>
          </p:cNvSpPr>
          <p:nvPr/>
        </p:nvSpPr>
        <p:spPr bwMode="auto">
          <a:xfrm>
            <a:off x="6743700" y="5907088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7342" name="Text Box 187"/>
          <p:cNvSpPr txBox="1">
            <a:spLocks noChangeArrowheads="1"/>
          </p:cNvSpPr>
          <p:nvPr/>
        </p:nvSpPr>
        <p:spPr bwMode="auto">
          <a:xfrm>
            <a:off x="3446463" y="5140325"/>
            <a:ext cx="57308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ESS</a:t>
            </a:r>
          </a:p>
        </p:txBody>
      </p:sp>
      <p:sp>
        <p:nvSpPr>
          <p:cNvPr id="7343" name="Text Box 188"/>
          <p:cNvSpPr txBox="1">
            <a:spLocks noChangeArrowheads="1"/>
          </p:cNvSpPr>
          <p:nvPr/>
        </p:nvSpPr>
        <p:spPr bwMode="auto">
          <a:xfrm>
            <a:off x="3446463" y="5522913"/>
            <a:ext cx="5730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EES</a:t>
            </a:r>
          </a:p>
        </p:txBody>
      </p:sp>
      <p:sp>
        <p:nvSpPr>
          <p:cNvPr id="7344" name="Text Box 189"/>
          <p:cNvSpPr txBox="1">
            <a:spLocks noChangeArrowheads="1"/>
          </p:cNvSpPr>
          <p:nvPr/>
        </p:nvSpPr>
        <p:spPr bwMode="auto">
          <a:xfrm>
            <a:off x="3446463" y="5907088"/>
            <a:ext cx="5730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EBS</a:t>
            </a:r>
          </a:p>
        </p:txBody>
      </p:sp>
      <p:sp>
        <p:nvSpPr>
          <p:cNvPr id="7345" name="Rectangle 190"/>
          <p:cNvSpPr>
            <a:spLocks noChangeArrowheads="1"/>
          </p:cNvSpPr>
          <p:nvPr/>
        </p:nvSpPr>
        <p:spPr bwMode="auto">
          <a:xfrm>
            <a:off x="1522413" y="5095875"/>
            <a:ext cx="711200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46" name="Text Box 191"/>
          <p:cNvSpPr txBox="1">
            <a:spLocks noChangeArrowheads="1"/>
          </p:cNvSpPr>
          <p:nvPr/>
        </p:nvSpPr>
        <p:spPr bwMode="auto">
          <a:xfrm>
            <a:off x="1522413" y="5075238"/>
            <a:ext cx="676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7347" name="Rectangle 192"/>
          <p:cNvSpPr>
            <a:spLocks noChangeArrowheads="1"/>
          </p:cNvSpPr>
          <p:nvPr/>
        </p:nvSpPr>
        <p:spPr bwMode="auto">
          <a:xfrm>
            <a:off x="4872038" y="4994275"/>
            <a:ext cx="709612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48" name="Text Box 193"/>
          <p:cNvSpPr txBox="1">
            <a:spLocks noChangeArrowheads="1"/>
          </p:cNvSpPr>
          <p:nvPr/>
        </p:nvSpPr>
        <p:spPr bwMode="auto">
          <a:xfrm>
            <a:off x="4872038" y="4973638"/>
            <a:ext cx="676275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Stir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7349" name="Rectangle 194"/>
          <p:cNvSpPr>
            <a:spLocks noChangeArrowheads="1"/>
          </p:cNvSpPr>
          <p:nvPr/>
        </p:nvSpPr>
        <p:spPr bwMode="auto">
          <a:xfrm>
            <a:off x="8242300" y="2071688"/>
            <a:ext cx="1027113" cy="10683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0" name="Text Box 195"/>
          <p:cNvSpPr txBox="1">
            <a:spLocks noChangeArrowheads="1"/>
          </p:cNvSpPr>
          <p:nvPr/>
        </p:nvSpPr>
        <p:spPr bwMode="auto">
          <a:xfrm>
            <a:off x="8331200" y="2132013"/>
            <a:ext cx="923925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  <a:p>
            <a:pPr algn="l" defTabSz="1217613" eaLnBrk="1" hangingPunct="1"/>
            <a:r>
              <a:rPr lang="en-US" sz="1300"/>
              <a:t>Pump, Cap and Manifold</a:t>
            </a:r>
          </a:p>
        </p:txBody>
      </p:sp>
      <p:sp>
        <p:nvSpPr>
          <p:cNvPr id="7351" name="Rectangle 196"/>
          <p:cNvSpPr>
            <a:spLocks noChangeArrowheads="1"/>
          </p:cNvSpPr>
          <p:nvPr/>
        </p:nvSpPr>
        <p:spPr bwMode="auto">
          <a:xfrm>
            <a:off x="9134475" y="6516688"/>
            <a:ext cx="1420813" cy="384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2" name="Text Box 197"/>
          <p:cNvSpPr txBox="1">
            <a:spLocks noChangeArrowheads="1"/>
          </p:cNvSpPr>
          <p:nvPr/>
        </p:nvSpPr>
        <p:spPr bwMode="auto">
          <a:xfrm>
            <a:off x="9134475" y="6496050"/>
            <a:ext cx="135572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System Power </a:t>
            </a:r>
          </a:p>
        </p:txBody>
      </p:sp>
      <p:sp>
        <p:nvSpPr>
          <p:cNvPr id="7353" name="Rectangle 198"/>
          <p:cNvSpPr>
            <a:spLocks noChangeArrowheads="1"/>
          </p:cNvSpPr>
          <p:nvPr/>
        </p:nvSpPr>
        <p:spPr bwMode="auto">
          <a:xfrm>
            <a:off x="9439275" y="7531100"/>
            <a:ext cx="709613" cy="508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354" name="Text Box 199"/>
          <p:cNvSpPr txBox="1">
            <a:spLocks noChangeArrowheads="1"/>
          </p:cNvSpPr>
          <p:nvPr/>
        </p:nvSpPr>
        <p:spPr bwMode="auto">
          <a:xfrm>
            <a:off x="9371013" y="7591425"/>
            <a:ext cx="7683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Battery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4215</TotalTime>
  <Words>504</Words>
  <Application>Microsoft Office PowerPoint</Application>
  <PresentationFormat>Ledger Paper (11x17 in)</PresentationFormat>
  <Paragraphs>216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Default Design</vt:lpstr>
      <vt:lpstr>4km DWSM Operation</vt:lpstr>
      <vt:lpstr>Mechanical Systems Simple Operating Theory</vt:lpstr>
      <vt:lpstr>Slide 3</vt:lpstr>
      <vt:lpstr>Slide 4</vt:lpstr>
      <vt:lpstr>Slide 5</vt:lpstr>
      <vt:lpstr>Slide 6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pargett</cp:lastModifiedBy>
  <cp:revision>107</cp:revision>
  <cp:lastPrinted>1601-01-01T00:00:00Z</cp:lastPrinted>
  <dcterms:created xsi:type="dcterms:W3CDTF">1601-01-01T00:00:00Z</dcterms:created>
  <dcterms:modified xsi:type="dcterms:W3CDTF">2011-11-07T22:25:19Z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