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432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B24325-966B-44B5-9086-977CD9C245F2}" type="datetimeFigureOut">
              <a:rPr lang="en-US" smtClean="0"/>
              <a:pPr/>
              <a:t>2/14/2011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8C0066-A3F7-4F33-AF4A-1C5B506438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7DCC35-6FE7-4424-A18C-8BF86976EAC2}" type="slidenum">
              <a:rPr lang="en-US"/>
              <a:pPr/>
              <a:t>1</a:t>
            </a:fld>
            <a:endParaRPr lang="en-US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2/14/2011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2/14/2011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2/14/2011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2/14/2011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2/14/2011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2/14/2011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2/14/2011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2/14/2011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2/14/2011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2/14/2011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4D00-B2D7-41F8-9C2B-997D3573BDD1}" type="datetimeFigureOut">
              <a:rPr lang="en-US" smtClean="0"/>
              <a:pPr/>
              <a:t>2/14/2011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14D00-B2D7-41F8-9C2B-997D3573BDD1}" type="datetimeFigureOut">
              <a:rPr lang="en-US" smtClean="0"/>
              <a:pPr/>
              <a:t>2/14/2011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E2355-650D-4014-A7E0-E42D2C5FD14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Oval 38"/>
          <p:cNvSpPr>
            <a:spLocks noChangeArrowheads="1"/>
          </p:cNvSpPr>
          <p:nvPr/>
        </p:nvSpPr>
        <p:spPr bwMode="auto">
          <a:xfrm>
            <a:off x="6735077" y="1237158"/>
            <a:ext cx="1169923" cy="1152261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5200" name="Text Box 124"/>
          <p:cNvSpPr txBox="1">
            <a:spLocks noChangeArrowheads="1"/>
          </p:cNvSpPr>
          <p:nvPr/>
        </p:nvSpPr>
        <p:spPr bwMode="auto">
          <a:xfrm>
            <a:off x="3828069" y="296776"/>
            <a:ext cx="1311525" cy="646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4" tIns="45706" rIns="91414" bIns="45706">
            <a:spAutoFit/>
          </a:bodyPr>
          <a:lstStyle/>
          <a:p>
            <a:pPr defTabSz="914062"/>
            <a:r>
              <a:rPr lang="en-US" dirty="0" smtClean="0"/>
              <a:t>J de F Wand</a:t>
            </a:r>
            <a:endParaRPr lang="en-US" dirty="0"/>
          </a:p>
          <a:p>
            <a:pPr defTabSz="914062"/>
            <a:r>
              <a:rPr lang="en-US" dirty="0" smtClean="0"/>
              <a:t>Diagram</a:t>
            </a:r>
            <a:endParaRPr lang="en-US" dirty="0"/>
          </a:p>
        </p:txBody>
      </p:sp>
      <p:sp>
        <p:nvSpPr>
          <p:cNvPr id="5231" name="Rectangle 183"/>
          <p:cNvSpPr>
            <a:spLocks noChangeArrowheads="1"/>
          </p:cNvSpPr>
          <p:nvPr/>
        </p:nvSpPr>
        <p:spPr bwMode="auto">
          <a:xfrm>
            <a:off x="6168292" y="1758461"/>
            <a:ext cx="503185" cy="160793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5258" name="Line 251"/>
          <p:cNvSpPr>
            <a:spLocks noChangeShapeType="1"/>
          </p:cNvSpPr>
          <p:nvPr/>
        </p:nvSpPr>
        <p:spPr bwMode="auto">
          <a:xfrm rot="5400000">
            <a:off x="1607498" y="3216172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5271" name="Freeform 290"/>
          <p:cNvSpPr>
            <a:spLocks/>
          </p:cNvSpPr>
          <p:nvPr/>
        </p:nvSpPr>
        <p:spPr bwMode="auto">
          <a:xfrm flipH="1" flipV="1">
            <a:off x="6441336" y="1103151"/>
            <a:ext cx="193190" cy="655309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grpSp>
        <p:nvGrpSpPr>
          <p:cNvPr id="2" name="Group 448"/>
          <p:cNvGrpSpPr>
            <a:grpSpLocks/>
          </p:cNvGrpSpPr>
          <p:nvPr/>
        </p:nvGrpSpPr>
        <p:grpSpPr bwMode="auto">
          <a:xfrm rot="10800000" flipH="1">
            <a:off x="4707241" y="2911286"/>
            <a:ext cx="301558" cy="215592"/>
            <a:chOff x="1056" y="2160"/>
            <a:chExt cx="144" cy="96"/>
          </a:xfrm>
        </p:grpSpPr>
        <p:sp>
          <p:nvSpPr>
            <p:cNvPr id="5514" name="Arc 449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5" name="Arc 450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6" name="Arc 451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7" name="Line 452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18" name="Line 453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19" name="Line 454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20" name="Line 455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351" name="Text Box 460"/>
          <p:cNvSpPr txBox="1">
            <a:spLocks noChangeArrowheads="1"/>
          </p:cNvSpPr>
          <p:nvPr/>
        </p:nvSpPr>
        <p:spPr bwMode="auto">
          <a:xfrm>
            <a:off x="1045263" y="3285058"/>
            <a:ext cx="907010" cy="400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4" tIns="45706" rIns="91414" bIns="45706">
            <a:spAutoFit/>
          </a:bodyPr>
          <a:lstStyle/>
          <a:p>
            <a:pPr defTabSz="914062"/>
            <a:r>
              <a:rPr lang="en-US" sz="1000" dirty="0" smtClean="0"/>
              <a:t>Sample</a:t>
            </a:r>
          </a:p>
          <a:p>
            <a:pPr defTabSz="914062"/>
            <a:r>
              <a:rPr lang="en-US" sz="1000" dirty="0" smtClean="0"/>
              <a:t>Point </a:t>
            </a:r>
            <a:r>
              <a:rPr lang="en-US" sz="1000" dirty="0"/>
              <a:t>B</a:t>
            </a:r>
          </a:p>
        </p:txBody>
      </p:sp>
      <p:sp>
        <p:nvSpPr>
          <p:cNvPr id="5398" name="Oval 656"/>
          <p:cNvSpPr>
            <a:spLocks noChangeArrowheads="1"/>
          </p:cNvSpPr>
          <p:nvPr/>
        </p:nvSpPr>
        <p:spPr bwMode="auto">
          <a:xfrm rot="5400000">
            <a:off x="1097975" y="3144626"/>
            <a:ext cx="431456" cy="680556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5408" name="Line 667"/>
          <p:cNvSpPr>
            <a:spLocks noChangeShapeType="1"/>
          </p:cNvSpPr>
          <p:nvPr/>
        </p:nvSpPr>
        <p:spPr bwMode="auto">
          <a:xfrm flipV="1">
            <a:off x="1569614" y="3703558"/>
            <a:ext cx="27929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5410" name="Line 669"/>
          <p:cNvSpPr>
            <a:spLocks noChangeShapeType="1"/>
          </p:cNvSpPr>
          <p:nvPr/>
        </p:nvSpPr>
        <p:spPr bwMode="auto">
          <a:xfrm flipV="1">
            <a:off x="1848907" y="3087517"/>
            <a:ext cx="0" cy="61604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464" name="Freeform 290"/>
          <p:cNvSpPr>
            <a:spLocks/>
          </p:cNvSpPr>
          <p:nvPr/>
        </p:nvSpPr>
        <p:spPr bwMode="auto">
          <a:xfrm rot="10800000" flipH="1" flipV="1">
            <a:off x="6248147" y="1919253"/>
            <a:ext cx="193190" cy="689550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465" name="Freeform 290"/>
          <p:cNvSpPr>
            <a:spLocks/>
          </p:cNvSpPr>
          <p:nvPr/>
        </p:nvSpPr>
        <p:spPr bwMode="auto">
          <a:xfrm rot="10800000" flipV="1">
            <a:off x="6440253" y="1919254"/>
            <a:ext cx="194273" cy="689551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466" name="Freeform 290"/>
          <p:cNvSpPr>
            <a:spLocks/>
          </p:cNvSpPr>
          <p:nvPr/>
        </p:nvSpPr>
        <p:spPr bwMode="auto">
          <a:xfrm flipV="1">
            <a:off x="6248147" y="1103151"/>
            <a:ext cx="193191" cy="655309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467" name="Rectangle 183"/>
          <p:cNvSpPr>
            <a:spLocks noChangeArrowheads="1"/>
          </p:cNvSpPr>
          <p:nvPr/>
        </p:nvSpPr>
        <p:spPr bwMode="auto">
          <a:xfrm>
            <a:off x="5616675" y="1758461"/>
            <a:ext cx="503185" cy="160793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468" name="Freeform 290"/>
          <p:cNvSpPr>
            <a:spLocks/>
          </p:cNvSpPr>
          <p:nvPr/>
        </p:nvSpPr>
        <p:spPr bwMode="auto">
          <a:xfrm flipH="1" flipV="1">
            <a:off x="5889718" y="1103151"/>
            <a:ext cx="193190" cy="655309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469" name="Freeform 290"/>
          <p:cNvSpPr>
            <a:spLocks/>
          </p:cNvSpPr>
          <p:nvPr/>
        </p:nvSpPr>
        <p:spPr bwMode="auto">
          <a:xfrm rot="10800000" flipH="1" flipV="1">
            <a:off x="5696530" y="1919253"/>
            <a:ext cx="193190" cy="689550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470" name="Freeform 290"/>
          <p:cNvSpPr>
            <a:spLocks/>
          </p:cNvSpPr>
          <p:nvPr/>
        </p:nvSpPr>
        <p:spPr bwMode="auto">
          <a:xfrm rot="10800000" flipV="1">
            <a:off x="5888636" y="1919254"/>
            <a:ext cx="194273" cy="689551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471" name="Freeform 290"/>
          <p:cNvSpPr>
            <a:spLocks/>
          </p:cNvSpPr>
          <p:nvPr/>
        </p:nvSpPr>
        <p:spPr bwMode="auto">
          <a:xfrm flipV="1">
            <a:off x="5696529" y="1103151"/>
            <a:ext cx="193191" cy="655309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478" name="Rectangle 477"/>
          <p:cNvSpPr/>
          <p:nvPr/>
        </p:nvSpPr>
        <p:spPr bwMode="auto">
          <a:xfrm>
            <a:off x="6307250" y="2927268"/>
            <a:ext cx="479347" cy="865945"/>
          </a:xfrm>
          <a:prstGeom prst="rect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644" tIns="34322" rIns="68644" bIns="34322" numCol="1" rtlCol="0" anchor="ctr" anchorCtr="0" compatLnSpc="1">
            <a:prstTxWarp prst="textNoShape">
              <a:avLst/>
            </a:prstTxWarp>
          </a:bodyPr>
          <a:lstStyle/>
          <a:p>
            <a:pPr algn="ctr" defTabSz="914062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Arial" charset="0"/>
            </a:endParaRPr>
          </a:p>
        </p:txBody>
      </p:sp>
      <p:sp>
        <p:nvSpPr>
          <p:cNvPr id="479" name="TextBox 478"/>
          <p:cNvSpPr txBox="1"/>
          <p:nvPr/>
        </p:nvSpPr>
        <p:spPr>
          <a:xfrm>
            <a:off x="6324600" y="3124200"/>
            <a:ext cx="632556" cy="238591"/>
          </a:xfrm>
          <a:prstGeom prst="rect">
            <a:avLst/>
          </a:prstGeom>
          <a:noFill/>
        </p:spPr>
        <p:txBody>
          <a:bodyPr wrap="square" lIns="68644" tIns="34322" rIns="68644" bIns="34322" rtlCol="0">
            <a:spAutoFit/>
          </a:bodyPr>
          <a:lstStyle/>
          <a:p>
            <a:r>
              <a:rPr lang="en-US" sz="1100" dirty="0"/>
              <a:t>ISMS</a:t>
            </a:r>
          </a:p>
        </p:txBody>
      </p:sp>
      <p:sp>
        <p:nvSpPr>
          <p:cNvPr id="480" name="Rectangle 479"/>
          <p:cNvSpPr/>
          <p:nvPr/>
        </p:nvSpPr>
        <p:spPr bwMode="auto">
          <a:xfrm>
            <a:off x="6866452" y="2927268"/>
            <a:ext cx="479347" cy="865945"/>
          </a:xfrm>
          <a:prstGeom prst="rect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644" tIns="34322" rIns="68644" bIns="34322" numCol="1" rtlCol="0" anchor="ctr" anchorCtr="0" compatLnSpc="1">
            <a:prstTxWarp prst="textNoShape">
              <a:avLst/>
            </a:prstTxWarp>
          </a:bodyPr>
          <a:lstStyle/>
          <a:p>
            <a:pPr algn="ctr" defTabSz="914062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Arial" charset="0"/>
            </a:endParaRPr>
          </a:p>
        </p:txBody>
      </p:sp>
      <p:sp>
        <p:nvSpPr>
          <p:cNvPr id="481" name="TextBox 480"/>
          <p:cNvSpPr txBox="1"/>
          <p:nvPr/>
        </p:nvSpPr>
        <p:spPr>
          <a:xfrm>
            <a:off x="6858000" y="3124200"/>
            <a:ext cx="632556" cy="238591"/>
          </a:xfrm>
          <a:prstGeom prst="rect">
            <a:avLst/>
          </a:prstGeom>
          <a:noFill/>
        </p:spPr>
        <p:txBody>
          <a:bodyPr wrap="square" lIns="68644" tIns="34322" rIns="68644" bIns="34322" rtlCol="0">
            <a:spAutoFit/>
          </a:bodyPr>
          <a:lstStyle/>
          <a:p>
            <a:r>
              <a:rPr lang="en-US" sz="1100" dirty="0"/>
              <a:t>ISUS</a:t>
            </a:r>
          </a:p>
        </p:txBody>
      </p:sp>
      <p:sp>
        <p:nvSpPr>
          <p:cNvPr id="482" name="Rectangle 481"/>
          <p:cNvSpPr/>
          <p:nvPr/>
        </p:nvSpPr>
        <p:spPr bwMode="auto">
          <a:xfrm>
            <a:off x="7425652" y="2927268"/>
            <a:ext cx="479347" cy="865945"/>
          </a:xfrm>
          <a:prstGeom prst="rect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644" tIns="34322" rIns="68644" bIns="34322" numCol="1" rtlCol="0" anchor="ctr" anchorCtr="0" compatLnSpc="1">
            <a:prstTxWarp prst="textNoShape">
              <a:avLst/>
            </a:prstTxWarp>
          </a:bodyPr>
          <a:lstStyle/>
          <a:p>
            <a:pPr algn="ctr" defTabSz="914062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Arial" charset="0"/>
            </a:endParaRPr>
          </a:p>
        </p:txBody>
      </p:sp>
      <p:sp>
        <p:nvSpPr>
          <p:cNvPr id="483" name="TextBox 482"/>
          <p:cNvSpPr txBox="1"/>
          <p:nvPr/>
        </p:nvSpPr>
        <p:spPr>
          <a:xfrm>
            <a:off x="7467600" y="3124200"/>
            <a:ext cx="632556" cy="238591"/>
          </a:xfrm>
          <a:prstGeom prst="rect">
            <a:avLst/>
          </a:prstGeom>
          <a:noFill/>
        </p:spPr>
        <p:txBody>
          <a:bodyPr wrap="square" lIns="68644" tIns="34322" rIns="68644" bIns="34322" rtlCol="0">
            <a:spAutoFit/>
          </a:bodyPr>
          <a:lstStyle/>
          <a:p>
            <a:r>
              <a:rPr lang="en-US" sz="1100" dirty="0"/>
              <a:t>CTD</a:t>
            </a:r>
          </a:p>
        </p:txBody>
      </p:sp>
      <p:sp>
        <p:nvSpPr>
          <p:cNvPr id="484" name="Line 260"/>
          <p:cNvSpPr>
            <a:spLocks noChangeShapeType="1"/>
          </p:cNvSpPr>
          <p:nvPr/>
        </p:nvSpPr>
        <p:spPr bwMode="auto">
          <a:xfrm>
            <a:off x="2562652" y="3019082"/>
            <a:ext cx="397945" cy="2132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485" name="Line 260"/>
          <p:cNvSpPr>
            <a:spLocks noChangeShapeType="1"/>
          </p:cNvSpPr>
          <p:nvPr/>
        </p:nvSpPr>
        <p:spPr bwMode="auto">
          <a:xfrm flipV="1">
            <a:off x="1321070" y="3019080"/>
            <a:ext cx="1241583" cy="2134"/>
          </a:xfrm>
          <a:prstGeom prst="line">
            <a:avLst/>
          </a:prstGeom>
          <a:noFill/>
          <a:ln w="3175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16" name="Line 251"/>
          <p:cNvSpPr>
            <a:spLocks noChangeShapeType="1"/>
          </p:cNvSpPr>
          <p:nvPr/>
        </p:nvSpPr>
        <p:spPr bwMode="auto">
          <a:xfrm>
            <a:off x="5570192" y="1804249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17" name="Text Box 460"/>
          <p:cNvSpPr txBox="1">
            <a:spLocks noChangeArrowheads="1"/>
          </p:cNvSpPr>
          <p:nvPr/>
        </p:nvSpPr>
        <p:spPr bwMode="auto">
          <a:xfrm>
            <a:off x="3886200" y="2362200"/>
            <a:ext cx="907010" cy="400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4" tIns="45706" rIns="91414" bIns="45706">
            <a:spAutoFit/>
          </a:bodyPr>
          <a:lstStyle/>
          <a:p>
            <a:pPr defTabSz="914062"/>
            <a:r>
              <a:rPr lang="en-US" sz="1000" dirty="0" smtClean="0"/>
              <a:t>Sample</a:t>
            </a:r>
          </a:p>
          <a:p>
            <a:pPr defTabSz="914062"/>
            <a:r>
              <a:rPr lang="en-US" sz="1000" dirty="0" smtClean="0"/>
              <a:t>Point </a:t>
            </a:r>
            <a:r>
              <a:rPr lang="en-US" sz="1000" dirty="0"/>
              <a:t>A</a:t>
            </a:r>
          </a:p>
        </p:txBody>
      </p:sp>
      <p:sp>
        <p:nvSpPr>
          <p:cNvPr id="118" name="Oval 656"/>
          <p:cNvSpPr>
            <a:spLocks noChangeArrowheads="1"/>
          </p:cNvSpPr>
          <p:nvPr/>
        </p:nvSpPr>
        <p:spPr bwMode="auto">
          <a:xfrm rot="5400000">
            <a:off x="3952619" y="2234129"/>
            <a:ext cx="431456" cy="680556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121" name="Line 667"/>
          <p:cNvSpPr>
            <a:spLocks noChangeShapeType="1"/>
          </p:cNvSpPr>
          <p:nvPr/>
        </p:nvSpPr>
        <p:spPr bwMode="auto">
          <a:xfrm flipV="1">
            <a:off x="1848908" y="3091095"/>
            <a:ext cx="1111690" cy="357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122" name="Line 669"/>
          <p:cNvSpPr>
            <a:spLocks noChangeShapeType="1"/>
          </p:cNvSpPr>
          <p:nvPr/>
        </p:nvSpPr>
        <p:spPr bwMode="auto">
          <a:xfrm flipV="1">
            <a:off x="6082908" y="3091095"/>
            <a:ext cx="1" cy="903174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123" name="Line 667"/>
          <p:cNvSpPr>
            <a:spLocks noChangeShapeType="1"/>
          </p:cNvSpPr>
          <p:nvPr/>
        </p:nvSpPr>
        <p:spPr bwMode="auto">
          <a:xfrm flipV="1">
            <a:off x="6082909" y="3994269"/>
            <a:ext cx="1501153" cy="1191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124" name="Line 669"/>
          <p:cNvSpPr>
            <a:spLocks noChangeShapeType="1"/>
          </p:cNvSpPr>
          <p:nvPr/>
        </p:nvSpPr>
        <p:spPr bwMode="auto">
          <a:xfrm flipV="1">
            <a:off x="7584062" y="3793212"/>
            <a:ext cx="0" cy="19748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cxnSp>
        <p:nvCxnSpPr>
          <p:cNvPr id="129" name="Straight Arrow Connector 128"/>
          <p:cNvCxnSpPr/>
          <p:nvPr/>
        </p:nvCxnSpPr>
        <p:spPr bwMode="auto">
          <a:xfrm rot="16200000" flipH="1">
            <a:off x="5095392" y="2914513"/>
            <a:ext cx="1994" cy="17518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2" name="Line 260"/>
          <p:cNvSpPr>
            <a:spLocks noChangeShapeType="1"/>
          </p:cNvSpPr>
          <p:nvPr/>
        </p:nvSpPr>
        <p:spPr bwMode="auto">
          <a:xfrm>
            <a:off x="5183979" y="3012338"/>
            <a:ext cx="3272405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33" name="Text Box 413"/>
          <p:cNvSpPr txBox="1">
            <a:spLocks noChangeArrowheads="1"/>
          </p:cNvSpPr>
          <p:nvPr/>
        </p:nvSpPr>
        <p:spPr bwMode="auto">
          <a:xfrm>
            <a:off x="7412893" y="3307923"/>
            <a:ext cx="481169" cy="400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4" tIns="45706" rIns="91414" bIns="45706">
            <a:spAutoFit/>
          </a:bodyPr>
          <a:lstStyle/>
          <a:p>
            <a:pPr algn="ctr" defTabSz="914062"/>
            <a:r>
              <a:rPr lang="en-US" sz="1000" dirty="0"/>
              <a:t>Temp</a:t>
            </a:r>
          </a:p>
          <a:p>
            <a:pPr algn="ctr" defTabSz="914062"/>
            <a:r>
              <a:rPr lang="en-US" sz="1000" dirty="0"/>
              <a:t>A</a:t>
            </a:r>
          </a:p>
        </p:txBody>
      </p:sp>
      <p:sp>
        <p:nvSpPr>
          <p:cNvPr id="134" name="Isosceles Triangle 133"/>
          <p:cNvSpPr/>
          <p:nvPr/>
        </p:nvSpPr>
        <p:spPr bwMode="auto">
          <a:xfrm rot="10800000">
            <a:off x="7425652" y="3333713"/>
            <a:ext cx="497089" cy="366920"/>
          </a:xfrm>
          <a:prstGeom prst="triangl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644" tIns="34322" rIns="68644" bIns="34322" numCol="1" rtlCol="0" anchor="ctr" anchorCtr="0" compatLnSpc="1">
            <a:prstTxWarp prst="textNoShape">
              <a:avLst/>
            </a:prstTxWarp>
          </a:bodyPr>
          <a:lstStyle/>
          <a:p>
            <a:pPr algn="ctr" defTabSz="914062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Arial" charset="0"/>
            </a:endParaRPr>
          </a:p>
        </p:txBody>
      </p:sp>
      <p:sp>
        <p:nvSpPr>
          <p:cNvPr id="135" name="Text Box 413"/>
          <p:cNvSpPr txBox="1">
            <a:spLocks noChangeArrowheads="1"/>
          </p:cNvSpPr>
          <p:nvPr/>
        </p:nvSpPr>
        <p:spPr bwMode="auto">
          <a:xfrm>
            <a:off x="1072525" y="3640066"/>
            <a:ext cx="481169" cy="400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4" tIns="45706" rIns="91414" bIns="45706">
            <a:spAutoFit/>
          </a:bodyPr>
          <a:lstStyle/>
          <a:p>
            <a:pPr algn="ctr" defTabSz="914062"/>
            <a:r>
              <a:rPr lang="en-US" sz="1000" dirty="0"/>
              <a:t>Temp</a:t>
            </a:r>
          </a:p>
          <a:p>
            <a:pPr algn="ctr" defTabSz="914062"/>
            <a:r>
              <a:rPr lang="en-US" sz="1000" dirty="0"/>
              <a:t>B</a:t>
            </a:r>
          </a:p>
        </p:txBody>
      </p:sp>
      <p:sp>
        <p:nvSpPr>
          <p:cNvPr id="136" name="Isosceles Triangle 135"/>
          <p:cNvSpPr/>
          <p:nvPr/>
        </p:nvSpPr>
        <p:spPr bwMode="auto">
          <a:xfrm rot="10800000">
            <a:off x="1072525" y="3677769"/>
            <a:ext cx="497089" cy="366920"/>
          </a:xfrm>
          <a:prstGeom prst="triangl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644" tIns="34322" rIns="68644" bIns="34322" numCol="1" rtlCol="0" anchor="ctr" anchorCtr="0" compatLnSpc="1">
            <a:prstTxWarp prst="textNoShape">
              <a:avLst/>
            </a:prstTxWarp>
          </a:bodyPr>
          <a:lstStyle/>
          <a:p>
            <a:pPr algn="ctr" defTabSz="914062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Arial" charset="0"/>
            </a:endParaRPr>
          </a:p>
        </p:txBody>
      </p:sp>
      <p:grpSp>
        <p:nvGrpSpPr>
          <p:cNvPr id="3" name="Group 448"/>
          <p:cNvGrpSpPr>
            <a:grpSpLocks/>
          </p:cNvGrpSpPr>
          <p:nvPr/>
        </p:nvGrpSpPr>
        <p:grpSpPr bwMode="auto">
          <a:xfrm rot="10800000" flipH="1">
            <a:off x="4709665" y="2514995"/>
            <a:ext cx="301558" cy="215592"/>
            <a:chOff x="1056" y="2160"/>
            <a:chExt cx="144" cy="96"/>
          </a:xfrm>
        </p:grpSpPr>
        <p:sp>
          <p:nvSpPr>
            <p:cNvPr id="148" name="Arc 449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9" name="Arc 450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" name="Arc 451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1" name="Line 452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Line 453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Line 454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Line 455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5" name="Line 260"/>
          <p:cNvSpPr>
            <a:spLocks noChangeShapeType="1"/>
          </p:cNvSpPr>
          <p:nvPr/>
        </p:nvSpPr>
        <p:spPr bwMode="auto">
          <a:xfrm>
            <a:off x="4508625" y="2599416"/>
            <a:ext cx="301558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cxnSp>
        <p:nvCxnSpPr>
          <p:cNvPr id="156" name="Straight Arrow Connector 155"/>
          <p:cNvCxnSpPr/>
          <p:nvPr/>
        </p:nvCxnSpPr>
        <p:spPr bwMode="auto">
          <a:xfrm rot="16200000" flipH="1">
            <a:off x="5097816" y="2518222"/>
            <a:ext cx="1994" cy="17518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7" name="Line 260"/>
          <p:cNvSpPr>
            <a:spLocks noChangeShapeType="1"/>
          </p:cNvSpPr>
          <p:nvPr/>
        </p:nvSpPr>
        <p:spPr bwMode="auto">
          <a:xfrm flipV="1">
            <a:off x="5186403" y="2604814"/>
            <a:ext cx="127146" cy="1994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59" name="Line 260"/>
          <p:cNvSpPr>
            <a:spLocks noChangeShapeType="1"/>
          </p:cNvSpPr>
          <p:nvPr/>
        </p:nvSpPr>
        <p:spPr bwMode="auto">
          <a:xfrm>
            <a:off x="5313548" y="2608803"/>
            <a:ext cx="0" cy="403535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60" name="Line 260"/>
          <p:cNvSpPr>
            <a:spLocks noChangeShapeType="1"/>
          </p:cNvSpPr>
          <p:nvPr/>
        </p:nvSpPr>
        <p:spPr bwMode="auto">
          <a:xfrm>
            <a:off x="5427967" y="1919254"/>
            <a:ext cx="0" cy="1081851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61" name="Line 260"/>
          <p:cNvSpPr>
            <a:spLocks noChangeShapeType="1"/>
          </p:cNvSpPr>
          <p:nvPr/>
        </p:nvSpPr>
        <p:spPr bwMode="auto">
          <a:xfrm>
            <a:off x="5427152" y="1919253"/>
            <a:ext cx="189523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62" name="Line 669"/>
          <p:cNvSpPr>
            <a:spLocks noChangeShapeType="1"/>
          </p:cNvSpPr>
          <p:nvPr/>
        </p:nvSpPr>
        <p:spPr bwMode="auto">
          <a:xfrm flipV="1">
            <a:off x="4612523" y="1758458"/>
            <a:ext cx="0" cy="1152827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164" name="Line 667"/>
          <p:cNvSpPr>
            <a:spLocks noChangeShapeType="1"/>
          </p:cNvSpPr>
          <p:nvPr/>
        </p:nvSpPr>
        <p:spPr bwMode="auto">
          <a:xfrm>
            <a:off x="4612524" y="1758458"/>
            <a:ext cx="1004151" cy="1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165" name="Line 667"/>
          <p:cNvSpPr>
            <a:spLocks noChangeShapeType="1"/>
          </p:cNvSpPr>
          <p:nvPr/>
        </p:nvSpPr>
        <p:spPr bwMode="auto">
          <a:xfrm flipV="1">
            <a:off x="4860432" y="1804249"/>
            <a:ext cx="75624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166" name="Line 669"/>
          <p:cNvSpPr>
            <a:spLocks noChangeShapeType="1"/>
          </p:cNvSpPr>
          <p:nvPr/>
        </p:nvSpPr>
        <p:spPr bwMode="auto">
          <a:xfrm flipH="1" flipV="1">
            <a:off x="4860432" y="1804248"/>
            <a:ext cx="8907" cy="710747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174" name="Line 260"/>
          <p:cNvSpPr>
            <a:spLocks noChangeShapeType="1"/>
          </p:cNvSpPr>
          <p:nvPr/>
        </p:nvSpPr>
        <p:spPr bwMode="auto">
          <a:xfrm flipV="1">
            <a:off x="3489785" y="3019081"/>
            <a:ext cx="1322822" cy="2133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sp>
        <p:nvSpPr>
          <p:cNvPr id="175" name="Line 667"/>
          <p:cNvSpPr>
            <a:spLocks noChangeShapeType="1"/>
          </p:cNvSpPr>
          <p:nvPr/>
        </p:nvSpPr>
        <p:spPr bwMode="auto">
          <a:xfrm>
            <a:off x="3447630" y="3087518"/>
            <a:ext cx="2672230" cy="3577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  <p:sp>
        <p:nvSpPr>
          <p:cNvPr id="176" name="Text Box 632"/>
          <p:cNvSpPr txBox="1">
            <a:spLocks noChangeArrowheads="1"/>
          </p:cNvSpPr>
          <p:nvPr/>
        </p:nvSpPr>
        <p:spPr bwMode="auto">
          <a:xfrm>
            <a:off x="2505096" y="2052394"/>
            <a:ext cx="729422" cy="246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4" tIns="45706" rIns="91414" bIns="45706">
            <a:spAutoFit/>
          </a:bodyPr>
          <a:lstStyle/>
          <a:p>
            <a:pPr defTabSz="914062"/>
            <a:r>
              <a:rPr lang="en-US" sz="1000" dirty="0"/>
              <a:t>10m</a:t>
            </a:r>
          </a:p>
        </p:txBody>
      </p:sp>
      <p:sp>
        <p:nvSpPr>
          <p:cNvPr id="177" name="Text Box 632"/>
          <p:cNvSpPr txBox="1">
            <a:spLocks noChangeArrowheads="1"/>
          </p:cNvSpPr>
          <p:nvPr/>
        </p:nvSpPr>
        <p:spPr bwMode="auto">
          <a:xfrm>
            <a:off x="1673825" y="2776569"/>
            <a:ext cx="1195982" cy="246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4" tIns="45706" rIns="91414" bIns="45706">
            <a:spAutoFit/>
          </a:bodyPr>
          <a:lstStyle/>
          <a:p>
            <a:pPr defTabSz="914062"/>
            <a:r>
              <a:rPr lang="en-US" sz="1000" dirty="0"/>
              <a:t>Heat XGR</a:t>
            </a:r>
          </a:p>
        </p:txBody>
      </p:sp>
      <p:sp>
        <p:nvSpPr>
          <p:cNvPr id="178" name="Line 260"/>
          <p:cNvSpPr>
            <a:spLocks noChangeShapeType="1"/>
          </p:cNvSpPr>
          <p:nvPr/>
        </p:nvSpPr>
        <p:spPr bwMode="auto">
          <a:xfrm>
            <a:off x="1321069" y="3019079"/>
            <a:ext cx="0" cy="250097"/>
          </a:xfrm>
          <a:prstGeom prst="line">
            <a:avLst/>
          </a:prstGeom>
          <a:noFill/>
          <a:ln w="31750" cmpd="sng">
            <a:solidFill>
              <a:schemeClr val="tx1"/>
            </a:solidFill>
            <a:round/>
            <a:headEnd/>
            <a:tailEnd/>
          </a:ln>
        </p:spPr>
        <p:txBody>
          <a:bodyPr lIns="68644" tIns="34322" rIns="68644" bIns="34322"/>
          <a:lstStyle/>
          <a:p>
            <a:endParaRPr lang="en-US"/>
          </a:p>
        </p:txBody>
      </p:sp>
      <p:cxnSp>
        <p:nvCxnSpPr>
          <p:cNvPr id="180" name="Straight Connector 179"/>
          <p:cNvCxnSpPr/>
          <p:nvPr/>
        </p:nvCxnSpPr>
        <p:spPr bwMode="auto">
          <a:xfrm>
            <a:off x="1223606" y="3307920"/>
            <a:ext cx="194926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182" name="Straight Arrow Connector 181"/>
          <p:cNvCxnSpPr/>
          <p:nvPr/>
        </p:nvCxnSpPr>
        <p:spPr bwMode="auto">
          <a:xfrm rot="5400000">
            <a:off x="1194759" y="2848697"/>
            <a:ext cx="682997" cy="23545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5" name="Text Box 632"/>
          <p:cNvSpPr txBox="1">
            <a:spLocks noChangeArrowheads="1"/>
          </p:cNvSpPr>
          <p:nvPr/>
        </p:nvSpPr>
        <p:spPr bwMode="auto">
          <a:xfrm>
            <a:off x="1607498" y="2425744"/>
            <a:ext cx="1195982" cy="246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4" tIns="45706" rIns="91414" bIns="45706">
            <a:spAutoFit/>
          </a:bodyPr>
          <a:lstStyle/>
          <a:p>
            <a:pPr defTabSz="914062"/>
            <a:r>
              <a:rPr lang="en-US" sz="1000" dirty="0"/>
              <a:t>Screen</a:t>
            </a:r>
          </a:p>
        </p:txBody>
      </p:sp>
      <p:sp>
        <p:nvSpPr>
          <p:cNvPr id="186" name="TextBox 185"/>
          <p:cNvSpPr txBox="1"/>
          <p:nvPr/>
        </p:nvSpPr>
        <p:spPr>
          <a:xfrm rot="16200000">
            <a:off x="5573442" y="1335679"/>
            <a:ext cx="632556" cy="238591"/>
          </a:xfrm>
          <a:prstGeom prst="rect">
            <a:avLst/>
          </a:prstGeom>
          <a:noFill/>
        </p:spPr>
        <p:txBody>
          <a:bodyPr wrap="square" lIns="68644" tIns="34322" rIns="68644" bIns="34322" rtlCol="0">
            <a:spAutoFit/>
          </a:bodyPr>
          <a:lstStyle/>
          <a:p>
            <a:r>
              <a:rPr lang="en-US" sz="1100" dirty="0"/>
              <a:t>DWSM</a:t>
            </a:r>
          </a:p>
        </p:txBody>
      </p:sp>
      <p:sp>
        <p:nvSpPr>
          <p:cNvPr id="188" name="Rectangle 187"/>
          <p:cNvSpPr/>
          <p:nvPr/>
        </p:nvSpPr>
        <p:spPr bwMode="auto">
          <a:xfrm>
            <a:off x="7104715" y="1371276"/>
            <a:ext cx="479347" cy="865945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8644" tIns="34322" rIns="68644" bIns="34322" numCol="1" rtlCol="0" anchor="ctr" anchorCtr="0" compatLnSpc="1">
            <a:prstTxWarp prst="textNoShape">
              <a:avLst/>
            </a:prstTxWarp>
          </a:bodyPr>
          <a:lstStyle/>
          <a:p>
            <a:pPr algn="ctr" defTabSz="914062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Arial" charset="0"/>
            </a:endParaRPr>
          </a:p>
        </p:txBody>
      </p:sp>
      <p:sp>
        <p:nvSpPr>
          <p:cNvPr id="189" name="TextBox 188"/>
          <p:cNvSpPr txBox="1"/>
          <p:nvPr/>
        </p:nvSpPr>
        <p:spPr>
          <a:xfrm>
            <a:off x="7162800" y="1600200"/>
            <a:ext cx="632556" cy="238591"/>
          </a:xfrm>
          <a:prstGeom prst="rect">
            <a:avLst/>
          </a:prstGeom>
          <a:noFill/>
        </p:spPr>
        <p:txBody>
          <a:bodyPr wrap="square" lIns="68644" tIns="34322" rIns="68644" bIns="34322" rtlCol="0">
            <a:spAutoFit/>
          </a:bodyPr>
          <a:lstStyle/>
          <a:p>
            <a:r>
              <a:rPr lang="en-US" sz="1100" dirty="0"/>
              <a:t>ESP</a:t>
            </a:r>
          </a:p>
        </p:txBody>
      </p:sp>
      <p:cxnSp>
        <p:nvCxnSpPr>
          <p:cNvPr id="191" name="Straight Connector 190"/>
          <p:cNvCxnSpPr/>
          <p:nvPr/>
        </p:nvCxnSpPr>
        <p:spPr bwMode="auto">
          <a:xfrm rot="5400000" flipH="1" flipV="1">
            <a:off x="931166" y="2442296"/>
            <a:ext cx="77980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6" name="Straight Arrow Connector 195"/>
          <p:cNvCxnSpPr/>
          <p:nvPr/>
        </p:nvCxnSpPr>
        <p:spPr bwMode="auto">
          <a:xfrm rot="10800000">
            <a:off x="1321070" y="2185618"/>
            <a:ext cx="1241583" cy="119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8" name="Straight Arrow Connector 197"/>
          <p:cNvCxnSpPr/>
          <p:nvPr/>
        </p:nvCxnSpPr>
        <p:spPr bwMode="auto">
          <a:xfrm flipV="1">
            <a:off x="2869808" y="2184424"/>
            <a:ext cx="1942800" cy="119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7" name="Straight Connector 206"/>
          <p:cNvCxnSpPr/>
          <p:nvPr/>
        </p:nvCxnSpPr>
        <p:spPr bwMode="auto">
          <a:xfrm rot="10800000">
            <a:off x="439877" y="3126878"/>
            <a:ext cx="421765" cy="213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8" name="Straight Connector 207"/>
          <p:cNvCxnSpPr/>
          <p:nvPr/>
        </p:nvCxnSpPr>
        <p:spPr bwMode="auto">
          <a:xfrm rot="10800000" flipV="1">
            <a:off x="439878" y="3303648"/>
            <a:ext cx="783730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2" name="Curved Connector 211"/>
          <p:cNvCxnSpPr/>
          <p:nvPr/>
        </p:nvCxnSpPr>
        <p:spPr bwMode="auto">
          <a:xfrm flipV="1">
            <a:off x="424779" y="3124639"/>
            <a:ext cx="831021" cy="10726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13" name="Curved Connector 212"/>
          <p:cNvCxnSpPr/>
          <p:nvPr/>
        </p:nvCxnSpPr>
        <p:spPr bwMode="auto">
          <a:xfrm rot="10800000">
            <a:off x="1426986" y="3124639"/>
            <a:ext cx="843842" cy="107267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19" name="Straight Arrow Connector 218"/>
          <p:cNvCxnSpPr/>
          <p:nvPr/>
        </p:nvCxnSpPr>
        <p:spPr bwMode="auto">
          <a:xfrm rot="5400000" flipH="1" flipV="1">
            <a:off x="471876" y="3403868"/>
            <a:ext cx="200439" cy="119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1" name="Straight Arrow Connector 220"/>
          <p:cNvCxnSpPr/>
          <p:nvPr/>
        </p:nvCxnSpPr>
        <p:spPr bwMode="auto">
          <a:xfrm rot="5400000">
            <a:off x="282879" y="2831603"/>
            <a:ext cx="582013" cy="119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3" name="Text Box 632"/>
          <p:cNvSpPr txBox="1">
            <a:spLocks noChangeArrowheads="1"/>
          </p:cNvSpPr>
          <p:nvPr/>
        </p:nvSpPr>
        <p:spPr bwMode="auto">
          <a:xfrm>
            <a:off x="244003" y="2294907"/>
            <a:ext cx="729422" cy="246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14" tIns="45706" rIns="91414" bIns="45706">
            <a:spAutoFit/>
          </a:bodyPr>
          <a:lstStyle/>
          <a:p>
            <a:pPr defTabSz="914062"/>
            <a:r>
              <a:rPr lang="en-US" sz="1000" dirty="0"/>
              <a:t>20-30cm</a:t>
            </a:r>
          </a:p>
        </p:txBody>
      </p:sp>
      <p:sp>
        <p:nvSpPr>
          <p:cNvPr id="224" name="Text Box 632"/>
          <p:cNvSpPr txBox="1">
            <a:spLocks noChangeArrowheads="1"/>
          </p:cNvSpPr>
          <p:nvPr/>
        </p:nvSpPr>
        <p:spPr bwMode="auto">
          <a:xfrm>
            <a:off x="828994" y="2435854"/>
            <a:ext cx="1195982" cy="246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14" tIns="45706" rIns="91414" bIns="45706">
            <a:spAutoFit/>
          </a:bodyPr>
          <a:lstStyle/>
          <a:p>
            <a:pPr defTabSz="914062"/>
            <a:r>
              <a:rPr lang="en-US" sz="1000" dirty="0"/>
              <a:t>Vent</a:t>
            </a:r>
          </a:p>
        </p:txBody>
      </p:sp>
      <p:cxnSp>
        <p:nvCxnSpPr>
          <p:cNvPr id="226" name="Straight Arrow Connector 225"/>
          <p:cNvCxnSpPr/>
          <p:nvPr/>
        </p:nvCxnSpPr>
        <p:spPr bwMode="auto">
          <a:xfrm rot="16200000" flipH="1">
            <a:off x="893048" y="2777141"/>
            <a:ext cx="508057" cy="20362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0" name="Line 667"/>
          <p:cNvSpPr>
            <a:spLocks noChangeShapeType="1"/>
          </p:cNvSpPr>
          <p:nvPr/>
        </p:nvSpPr>
        <p:spPr bwMode="auto">
          <a:xfrm>
            <a:off x="4612524" y="2927268"/>
            <a:ext cx="12255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lIns="68644" tIns="34322" rIns="68644" bIns="34322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27</Words>
  <Application>Microsoft Office PowerPoint</Application>
  <PresentationFormat>On-screen Show (4:3)</PresentationFormat>
  <Paragraphs>21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pargett</dc:creator>
  <cp:lastModifiedBy>pargett</cp:lastModifiedBy>
  <cp:revision>3</cp:revision>
  <dcterms:created xsi:type="dcterms:W3CDTF">2011-02-14T18:59:07Z</dcterms:created>
  <dcterms:modified xsi:type="dcterms:W3CDTF">2011-02-14T19:03:27Z</dcterms:modified>
</cp:coreProperties>
</file>