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1" d="100"/>
          <a:sy n="131" d="100"/>
        </p:scale>
        <p:origin x="-11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B24325-966B-44B5-9086-977CD9C245F2}" type="datetimeFigureOut">
              <a:rPr lang="en-US" smtClean="0"/>
              <a:pPr/>
              <a:t>7/25/2013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8C0066-A3F7-4F33-AF4A-1C5B5064382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7DCC35-6FE7-4424-A18C-8BF86976EAC2}" type="slidenum">
              <a:rPr lang="en-US"/>
              <a:pPr/>
              <a:t>1</a:t>
            </a:fld>
            <a:endParaRPr lang="en-US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4D00-B2D7-41F8-9C2B-997D3573BDD1}" type="datetimeFigureOut">
              <a:rPr lang="en-US" smtClean="0"/>
              <a:pPr/>
              <a:t>7/25/2013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E2355-650D-4014-A7E0-E42D2C5FD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4D00-B2D7-41F8-9C2B-997D3573BDD1}" type="datetimeFigureOut">
              <a:rPr lang="en-US" smtClean="0"/>
              <a:pPr/>
              <a:t>7/25/2013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E2355-650D-4014-A7E0-E42D2C5FD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4D00-B2D7-41F8-9C2B-997D3573BDD1}" type="datetimeFigureOut">
              <a:rPr lang="en-US" smtClean="0"/>
              <a:pPr/>
              <a:t>7/25/2013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E2355-650D-4014-A7E0-E42D2C5FD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4D00-B2D7-41F8-9C2B-997D3573BDD1}" type="datetimeFigureOut">
              <a:rPr lang="en-US" smtClean="0"/>
              <a:pPr/>
              <a:t>7/25/2013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E2355-650D-4014-A7E0-E42D2C5FD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4D00-B2D7-41F8-9C2B-997D3573BDD1}" type="datetimeFigureOut">
              <a:rPr lang="en-US" smtClean="0"/>
              <a:pPr/>
              <a:t>7/25/2013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E2355-650D-4014-A7E0-E42D2C5FD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4D00-B2D7-41F8-9C2B-997D3573BDD1}" type="datetimeFigureOut">
              <a:rPr lang="en-US" smtClean="0"/>
              <a:pPr/>
              <a:t>7/25/2013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E2355-650D-4014-A7E0-E42D2C5FD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4D00-B2D7-41F8-9C2B-997D3573BDD1}" type="datetimeFigureOut">
              <a:rPr lang="en-US" smtClean="0"/>
              <a:pPr/>
              <a:t>7/25/2013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E2355-650D-4014-A7E0-E42D2C5FD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4D00-B2D7-41F8-9C2B-997D3573BDD1}" type="datetimeFigureOut">
              <a:rPr lang="en-US" smtClean="0"/>
              <a:pPr/>
              <a:t>7/25/2013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E2355-650D-4014-A7E0-E42D2C5FD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4D00-B2D7-41F8-9C2B-997D3573BDD1}" type="datetimeFigureOut">
              <a:rPr lang="en-US" smtClean="0"/>
              <a:pPr/>
              <a:t>7/25/2013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E2355-650D-4014-A7E0-E42D2C5FD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4D00-B2D7-41F8-9C2B-997D3573BDD1}" type="datetimeFigureOut">
              <a:rPr lang="en-US" smtClean="0"/>
              <a:pPr/>
              <a:t>7/25/2013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E2355-650D-4014-A7E0-E42D2C5FD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4D00-B2D7-41F8-9C2B-997D3573BDD1}" type="datetimeFigureOut">
              <a:rPr lang="en-US" smtClean="0"/>
              <a:pPr/>
              <a:t>7/25/2013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E2355-650D-4014-A7E0-E42D2C5FD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14D00-B2D7-41F8-9C2B-997D3573BDD1}" type="datetimeFigureOut">
              <a:rPr lang="en-US" smtClean="0"/>
              <a:pPr/>
              <a:t>7/25/2013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E2355-650D-4014-A7E0-E42D2C5FD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Oval 38"/>
          <p:cNvSpPr>
            <a:spLocks noChangeArrowheads="1"/>
          </p:cNvSpPr>
          <p:nvPr/>
        </p:nvSpPr>
        <p:spPr bwMode="auto">
          <a:xfrm>
            <a:off x="6705600" y="1905000"/>
            <a:ext cx="1169923" cy="1152261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lIns="68644" tIns="34322" rIns="68644" bIns="34322" anchor="ctr"/>
          <a:lstStyle/>
          <a:p>
            <a:endParaRPr lang="en-US"/>
          </a:p>
        </p:txBody>
      </p:sp>
      <p:sp>
        <p:nvSpPr>
          <p:cNvPr id="5258" name="Line 251"/>
          <p:cNvSpPr>
            <a:spLocks noChangeShapeType="1"/>
          </p:cNvSpPr>
          <p:nvPr/>
        </p:nvSpPr>
        <p:spPr bwMode="auto">
          <a:xfrm rot="5400000">
            <a:off x="2438400" y="528623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467" name="Rectangle 183"/>
          <p:cNvSpPr>
            <a:spLocks noChangeArrowheads="1"/>
          </p:cNvSpPr>
          <p:nvPr/>
        </p:nvSpPr>
        <p:spPr bwMode="auto">
          <a:xfrm>
            <a:off x="5410200" y="2438400"/>
            <a:ext cx="603983" cy="148696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none" lIns="68644" tIns="34322" rIns="68644" bIns="34322" anchor="ctr"/>
          <a:lstStyle/>
          <a:p>
            <a:endParaRPr lang="en-US"/>
          </a:p>
        </p:txBody>
      </p:sp>
      <p:sp>
        <p:nvSpPr>
          <p:cNvPr id="478" name="Rectangle 477"/>
          <p:cNvSpPr/>
          <p:nvPr/>
        </p:nvSpPr>
        <p:spPr bwMode="auto">
          <a:xfrm>
            <a:off x="5943601" y="3657600"/>
            <a:ext cx="381000" cy="865945"/>
          </a:xfrm>
          <a:prstGeom prst="rect">
            <a:avLst/>
          </a:prstGeom>
          <a:noFill/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644" tIns="34322" rIns="68644" bIns="34322" numCol="1" rtlCol="0" anchor="ctr" anchorCtr="0" compatLnSpc="1">
            <a:prstTxWarp prst="textNoShape">
              <a:avLst/>
            </a:prstTxWarp>
          </a:bodyPr>
          <a:lstStyle/>
          <a:p>
            <a:pPr algn="ctr" defTabSz="914062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Arial" charset="0"/>
            </a:endParaRPr>
          </a:p>
        </p:txBody>
      </p:sp>
      <p:sp>
        <p:nvSpPr>
          <p:cNvPr id="479" name="TextBox 478"/>
          <p:cNvSpPr txBox="1"/>
          <p:nvPr/>
        </p:nvSpPr>
        <p:spPr>
          <a:xfrm rot="16200000">
            <a:off x="5758468" y="3918932"/>
            <a:ext cx="838200" cy="315536"/>
          </a:xfrm>
          <a:prstGeom prst="rect">
            <a:avLst/>
          </a:prstGeom>
          <a:noFill/>
        </p:spPr>
        <p:txBody>
          <a:bodyPr wrap="square" lIns="68644" tIns="34322" rIns="68644" bIns="34322" rtlCol="0">
            <a:spAutoFit/>
          </a:bodyPr>
          <a:lstStyle/>
          <a:p>
            <a:r>
              <a:rPr lang="en-US" sz="1600" dirty="0"/>
              <a:t>ISMS</a:t>
            </a:r>
          </a:p>
        </p:txBody>
      </p:sp>
      <p:sp>
        <p:nvSpPr>
          <p:cNvPr id="480" name="Rectangle 479"/>
          <p:cNvSpPr/>
          <p:nvPr/>
        </p:nvSpPr>
        <p:spPr bwMode="auto">
          <a:xfrm>
            <a:off x="6477001" y="3657600"/>
            <a:ext cx="381000" cy="865945"/>
          </a:xfrm>
          <a:prstGeom prst="rect">
            <a:avLst/>
          </a:prstGeom>
          <a:noFill/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644" tIns="34322" rIns="68644" bIns="34322" numCol="1" rtlCol="0" anchor="ctr" anchorCtr="0" compatLnSpc="1">
            <a:prstTxWarp prst="textNoShape">
              <a:avLst/>
            </a:prstTxWarp>
          </a:bodyPr>
          <a:lstStyle/>
          <a:p>
            <a:pPr algn="ctr" defTabSz="914062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Arial" charset="0"/>
            </a:endParaRPr>
          </a:p>
        </p:txBody>
      </p:sp>
      <p:sp>
        <p:nvSpPr>
          <p:cNvPr id="481" name="TextBox 480"/>
          <p:cNvSpPr txBox="1"/>
          <p:nvPr/>
        </p:nvSpPr>
        <p:spPr>
          <a:xfrm rot="16200000">
            <a:off x="6286500" y="3918932"/>
            <a:ext cx="838200" cy="315536"/>
          </a:xfrm>
          <a:prstGeom prst="rect">
            <a:avLst/>
          </a:prstGeom>
          <a:noFill/>
        </p:spPr>
        <p:txBody>
          <a:bodyPr wrap="square" lIns="68644" tIns="34322" rIns="68644" bIns="34322" rtlCol="0">
            <a:spAutoFit/>
          </a:bodyPr>
          <a:lstStyle/>
          <a:p>
            <a:r>
              <a:rPr lang="en-US" sz="1600" dirty="0"/>
              <a:t>ISUS</a:t>
            </a:r>
          </a:p>
        </p:txBody>
      </p:sp>
      <p:sp>
        <p:nvSpPr>
          <p:cNvPr id="482" name="Rectangle 481"/>
          <p:cNvSpPr/>
          <p:nvPr/>
        </p:nvSpPr>
        <p:spPr bwMode="auto">
          <a:xfrm>
            <a:off x="7010400" y="3657600"/>
            <a:ext cx="457200" cy="865945"/>
          </a:xfrm>
          <a:prstGeom prst="rect">
            <a:avLst/>
          </a:prstGeom>
          <a:noFill/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644" tIns="34322" rIns="68644" bIns="34322" numCol="1" rtlCol="0" anchor="ctr" anchorCtr="0" compatLnSpc="1">
            <a:prstTxWarp prst="textNoShape">
              <a:avLst/>
            </a:prstTxWarp>
          </a:bodyPr>
          <a:lstStyle/>
          <a:p>
            <a:pPr algn="ctr" defTabSz="914062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Arial" charset="0"/>
            </a:endParaRPr>
          </a:p>
        </p:txBody>
      </p:sp>
      <p:sp>
        <p:nvSpPr>
          <p:cNvPr id="483" name="TextBox 482"/>
          <p:cNvSpPr txBox="1"/>
          <p:nvPr/>
        </p:nvSpPr>
        <p:spPr>
          <a:xfrm rot="16200000">
            <a:off x="6819900" y="3918932"/>
            <a:ext cx="838200" cy="315536"/>
          </a:xfrm>
          <a:prstGeom prst="rect">
            <a:avLst/>
          </a:prstGeom>
          <a:noFill/>
        </p:spPr>
        <p:txBody>
          <a:bodyPr wrap="square" lIns="68644" tIns="34322" rIns="68644" bIns="34322" rtlCol="0">
            <a:spAutoFit/>
          </a:bodyPr>
          <a:lstStyle/>
          <a:p>
            <a:r>
              <a:rPr lang="en-US" sz="1600" dirty="0"/>
              <a:t>CTD</a:t>
            </a:r>
          </a:p>
        </p:txBody>
      </p:sp>
      <p:sp>
        <p:nvSpPr>
          <p:cNvPr id="485" name="Line 260"/>
          <p:cNvSpPr>
            <a:spLocks noChangeShapeType="1"/>
          </p:cNvSpPr>
          <p:nvPr/>
        </p:nvSpPr>
        <p:spPr bwMode="auto">
          <a:xfrm>
            <a:off x="1447800" y="3810002"/>
            <a:ext cx="1295400" cy="0"/>
          </a:xfrm>
          <a:prstGeom prst="line">
            <a:avLst/>
          </a:prstGeom>
          <a:noFill/>
          <a:ln w="50800" cmpd="dbl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116" name="Line 251"/>
          <p:cNvSpPr>
            <a:spLocks noChangeShapeType="1"/>
          </p:cNvSpPr>
          <p:nvPr/>
        </p:nvSpPr>
        <p:spPr bwMode="auto">
          <a:xfrm>
            <a:off x="5464515" y="2472091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117" name="Text Box 460"/>
          <p:cNvSpPr txBox="1">
            <a:spLocks noChangeArrowheads="1"/>
          </p:cNvSpPr>
          <p:nvPr/>
        </p:nvSpPr>
        <p:spPr bwMode="auto">
          <a:xfrm>
            <a:off x="2286000" y="2362200"/>
            <a:ext cx="1066800" cy="338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4" tIns="45706" rIns="91414" bIns="45706">
            <a:spAutoFit/>
          </a:bodyPr>
          <a:lstStyle/>
          <a:p>
            <a:pPr defTabSz="914062"/>
            <a:r>
              <a:rPr lang="en-US" sz="1600" dirty="0" smtClean="0"/>
              <a:t>Ambient</a:t>
            </a:r>
            <a:endParaRPr lang="en-US" sz="1600" dirty="0" smtClean="0"/>
          </a:p>
        </p:txBody>
      </p:sp>
      <p:sp>
        <p:nvSpPr>
          <p:cNvPr id="118" name="Oval 656"/>
          <p:cNvSpPr>
            <a:spLocks noChangeArrowheads="1"/>
          </p:cNvSpPr>
          <p:nvPr/>
        </p:nvSpPr>
        <p:spPr bwMode="auto">
          <a:xfrm rot="5400000">
            <a:off x="2514600" y="2057400"/>
            <a:ext cx="457200" cy="914400"/>
          </a:xfrm>
          <a:prstGeom prst="ellips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lIns="68644" tIns="34322" rIns="68644" bIns="34322" anchor="ctr"/>
          <a:lstStyle/>
          <a:p>
            <a:endParaRPr lang="en-US"/>
          </a:p>
        </p:txBody>
      </p:sp>
      <p:sp>
        <p:nvSpPr>
          <p:cNvPr id="161" name="Line 260"/>
          <p:cNvSpPr>
            <a:spLocks noChangeShapeType="1"/>
          </p:cNvSpPr>
          <p:nvPr/>
        </p:nvSpPr>
        <p:spPr bwMode="auto">
          <a:xfrm flipV="1">
            <a:off x="5257800" y="2514600"/>
            <a:ext cx="152400" cy="0"/>
          </a:xfrm>
          <a:prstGeom prst="line">
            <a:avLst/>
          </a:prstGeom>
          <a:noFill/>
          <a:ln w="25400" cmpd="sng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178" name="Line 260"/>
          <p:cNvSpPr>
            <a:spLocks noChangeShapeType="1"/>
          </p:cNvSpPr>
          <p:nvPr/>
        </p:nvSpPr>
        <p:spPr bwMode="auto">
          <a:xfrm>
            <a:off x="1447800" y="3810002"/>
            <a:ext cx="0" cy="533400"/>
          </a:xfrm>
          <a:prstGeom prst="line">
            <a:avLst/>
          </a:prstGeom>
          <a:noFill/>
          <a:ln w="50800" cmpd="dbl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186" name="TextBox 185"/>
          <p:cNvSpPr txBox="1"/>
          <p:nvPr/>
        </p:nvSpPr>
        <p:spPr>
          <a:xfrm>
            <a:off x="5562600" y="1295400"/>
            <a:ext cx="914400" cy="315536"/>
          </a:xfrm>
          <a:prstGeom prst="rect">
            <a:avLst/>
          </a:prstGeom>
          <a:solidFill>
            <a:schemeClr val="bg1"/>
          </a:solidFill>
        </p:spPr>
        <p:txBody>
          <a:bodyPr wrap="square" lIns="68644" tIns="34322" rIns="68644" bIns="34322" rtlCol="0">
            <a:spAutoFit/>
          </a:bodyPr>
          <a:lstStyle/>
          <a:p>
            <a:pPr algn="ctr"/>
            <a:r>
              <a:rPr lang="en-US" sz="1600" dirty="0"/>
              <a:t>DWSM</a:t>
            </a:r>
          </a:p>
        </p:txBody>
      </p:sp>
      <p:sp>
        <p:nvSpPr>
          <p:cNvPr id="189" name="TextBox 188"/>
          <p:cNvSpPr txBox="1"/>
          <p:nvPr/>
        </p:nvSpPr>
        <p:spPr>
          <a:xfrm>
            <a:off x="7010400" y="2133600"/>
            <a:ext cx="609600" cy="315536"/>
          </a:xfrm>
          <a:prstGeom prst="rect">
            <a:avLst/>
          </a:prstGeom>
          <a:noFill/>
        </p:spPr>
        <p:txBody>
          <a:bodyPr wrap="square" lIns="68644" tIns="34322" rIns="68644" bIns="34322" rtlCol="0">
            <a:spAutoFit/>
          </a:bodyPr>
          <a:lstStyle/>
          <a:p>
            <a:pPr algn="ctr"/>
            <a:r>
              <a:rPr lang="en-US" sz="1600" dirty="0"/>
              <a:t>ESP</a:t>
            </a:r>
          </a:p>
        </p:txBody>
      </p:sp>
      <p:cxnSp>
        <p:nvCxnSpPr>
          <p:cNvPr id="212" name="Curved Connector 211"/>
          <p:cNvCxnSpPr/>
          <p:nvPr/>
        </p:nvCxnSpPr>
        <p:spPr bwMode="auto">
          <a:xfrm flipV="1">
            <a:off x="762000" y="4343400"/>
            <a:ext cx="450021" cy="1524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13" name="Curved Connector 212"/>
          <p:cNvCxnSpPr/>
          <p:nvPr/>
        </p:nvCxnSpPr>
        <p:spPr bwMode="auto">
          <a:xfrm rot="10800000">
            <a:off x="1676400" y="4343400"/>
            <a:ext cx="533400" cy="152399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68" name="Line 260"/>
          <p:cNvSpPr>
            <a:spLocks noChangeShapeType="1"/>
          </p:cNvSpPr>
          <p:nvPr/>
        </p:nvSpPr>
        <p:spPr bwMode="auto">
          <a:xfrm>
            <a:off x="5257800" y="2514600"/>
            <a:ext cx="0" cy="1219200"/>
          </a:xfrm>
          <a:prstGeom prst="line">
            <a:avLst/>
          </a:prstGeom>
          <a:noFill/>
          <a:ln w="25400" cmpd="sng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169" name="Line 260"/>
          <p:cNvSpPr>
            <a:spLocks noChangeShapeType="1"/>
          </p:cNvSpPr>
          <p:nvPr/>
        </p:nvSpPr>
        <p:spPr bwMode="auto">
          <a:xfrm flipV="1">
            <a:off x="4648200" y="3733800"/>
            <a:ext cx="1295400" cy="0"/>
          </a:xfrm>
          <a:prstGeom prst="line">
            <a:avLst/>
          </a:prstGeom>
          <a:noFill/>
          <a:ln w="25400" cmpd="sng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cxnSp>
        <p:nvCxnSpPr>
          <p:cNvPr id="264" name="Straight Connector 263"/>
          <p:cNvCxnSpPr/>
          <p:nvPr/>
        </p:nvCxnSpPr>
        <p:spPr>
          <a:xfrm>
            <a:off x="3124200" y="3657600"/>
            <a:ext cx="15240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Straight Connector 264"/>
          <p:cNvCxnSpPr/>
          <p:nvPr/>
        </p:nvCxnSpPr>
        <p:spPr>
          <a:xfrm>
            <a:off x="3276600" y="3657600"/>
            <a:ext cx="15240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" name="Line 260"/>
          <p:cNvSpPr>
            <a:spLocks noChangeShapeType="1"/>
          </p:cNvSpPr>
          <p:nvPr/>
        </p:nvSpPr>
        <p:spPr bwMode="auto">
          <a:xfrm>
            <a:off x="2743200" y="3810000"/>
            <a:ext cx="457200" cy="2"/>
          </a:xfrm>
          <a:prstGeom prst="line">
            <a:avLst/>
          </a:prstGeom>
          <a:noFill/>
          <a:ln w="25400" cmpd="sng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175" name="Freeform 174"/>
          <p:cNvSpPr/>
          <p:nvPr/>
        </p:nvSpPr>
        <p:spPr>
          <a:xfrm>
            <a:off x="7696200" y="3657600"/>
            <a:ext cx="384629" cy="152400"/>
          </a:xfrm>
          <a:custGeom>
            <a:avLst/>
            <a:gdLst>
              <a:gd name="connsiteX0" fmla="*/ 0 w 384629"/>
              <a:gd name="connsiteY0" fmla="*/ 119743 h 286657"/>
              <a:gd name="connsiteX1" fmla="*/ 123372 w 384629"/>
              <a:gd name="connsiteY1" fmla="*/ 25400 h 286657"/>
              <a:gd name="connsiteX2" fmla="*/ 283029 w 384629"/>
              <a:gd name="connsiteY2" fmla="*/ 272143 h 286657"/>
              <a:gd name="connsiteX3" fmla="*/ 384629 w 384629"/>
              <a:gd name="connsiteY3" fmla="*/ 112485 h 286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4629" h="286657">
                <a:moveTo>
                  <a:pt x="0" y="119743"/>
                </a:moveTo>
                <a:cubicBezTo>
                  <a:pt x="38100" y="59871"/>
                  <a:pt x="76200" y="0"/>
                  <a:pt x="123372" y="25400"/>
                </a:cubicBezTo>
                <a:cubicBezTo>
                  <a:pt x="170544" y="50800"/>
                  <a:pt x="239486" y="257629"/>
                  <a:pt x="283029" y="272143"/>
                </a:cubicBezTo>
                <a:cubicBezTo>
                  <a:pt x="326572" y="286657"/>
                  <a:pt x="327781" y="195942"/>
                  <a:pt x="384629" y="112485"/>
                </a:cubicBezTo>
              </a:path>
            </a:pathLst>
          </a:cu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TextBox 112"/>
          <p:cNvSpPr txBox="1"/>
          <p:nvPr/>
        </p:nvSpPr>
        <p:spPr>
          <a:xfrm>
            <a:off x="3048000" y="3962400"/>
            <a:ext cx="609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15m</a:t>
            </a:r>
          </a:p>
        </p:txBody>
      </p:sp>
      <p:grpSp>
        <p:nvGrpSpPr>
          <p:cNvPr id="276" name="Group 275"/>
          <p:cNvGrpSpPr/>
          <p:nvPr/>
        </p:nvGrpSpPr>
        <p:grpSpPr>
          <a:xfrm rot="5400000">
            <a:off x="4267200" y="3276600"/>
            <a:ext cx="381000" cy="990600"/>
            <a:chOff x="3733800" y="2362200"/>
            <a:chExt cx="381000" cy="990600"/>
          </a:xfrm>
        </p:grpSpPr>
        <p:grpSp>
          <p:nvGrpSpPr>
            <p:cNvPr id="124" name="Group 448"/>
            <p:cNvGrpSpPr>
              <a:grpSpLocks/>
            </p:cNvGrpSpPr>
            <p:nvPr/>
          </p:nvGrpSpPr>
          <p:grpSpPr bwMode="auto">
            <a:xfrm rot="5400000" flipH="1">
              <a:off x="3733800" y="2971800"/>
              <a:ext cx="457200" cy="304800"/>
              <a:chOff x="1056" y="2160"/>
              <a:chExt cx="144" cy="96"/>
            </a:xfrm>
          </p:grpSpPr>
          <p:sp>
            <p:nvSpPr>
              <p:cNvPr id="129" name="Arc 449"/>
              <p:cNvSpPr>
                <a:spLocks/>
              </p:cNvSpPr>
              <p:nvPr/>
            </p:nvSpPr>
            <p:spPr bwMode="auto">
              <a:xfrm>
                <a:off x="1104" y="2160"/>
                <a:ext cx="48" cy="48"/>
              </a:xfrm>
              <a:custGeom>
                <a:avLst/>
                <a:gdLst>
                  <a:gd name="T0" fmla="*/ 0 w 21600"/>
                  <a:gd name="T1" fmla="*/ 0 h 21600"/>
                  <a:gd name="T2" fmla="*/ 48 w 21600"/>
                  <a:gd name="T3" fmla="*/ 48 h 21600"/>
                  <a:gd name="T4" fmla="*/ 0 w 21600"/>
                  <a:gd name="T5" fmla="*/ 48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2" name="Arc 450"/>
              <p:cNvSpPr>
                <a:spLocks/>
              </p:cNvSpPr>
              <p:nvPr/>
            </p:nvSpPr>
            <p:spPr bwMode="auto">
              <a:xfrm rot="-5557986">
                <a:off x="1056" y="2162"/>
                <a:ext cx="48" cy="48"/>
              </a:xfrm>
              <a:custGeom>
                <a:avLst/>
                <a:gdLst>
                  <a:gd name="T0" fmla="*/ 0 w 21600"/>
                  <a:gd name="T1" fmla="*/ 0 h 21600"/>
                  <a:gd name="T2" fmla="*/ 48 w 21600"/>
                  <a:gd name="T3" fmla="*/ 48 h 21600"/>
                  <a:gd name="T4" fmla="*/ 0 w 21600"/>
                  <a:gd name="T5" fmla="*/ 48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5" name="Arc 451"/>
              <p:cNvSpPr>
                <a:spLocks/>
              </p:cNvSpPr>
              <p:nvPr/>
            </p:nvSpPr>
            <p:spPr bwMode="auto">
              <a:xfrm rot="10650627">
                <a:off x="1058" y="2208"/>
                <a:ext cx="48" cy="48"/>
              </a:xfrm>
              <a:custGeom>
                <a:avLst/>
                <a:gdLst>
                  <a:gd name="T0" fmla="*/ 0 w 21600"/>
                  <a:gd name="T1" fmla="*/ 0 h 21600"/>
                  <a:gd name="T2" fmla="*/ 48 w 21600"/>
                  <a:gd name="T3" fmla="*/ 48 h 21600"/>
                  <a:gd name="T4" fmla="*/ 0 w 21600"/>
                  <a:gd name="T5" fmla="*/ 48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6" name="Line 452"/>
              <p:cNvSpPr>
                <a:spLocks noChangeShapeType="1"/>
              </p:cNvSpPr>
              <p:nvPr/>
            </p:nvSpPr>
            <p:spPr bwMode="auto">
              <a:xfrm>
                <a:off x="1152" y="2208"/>
                <a:ext cx="0" cy="0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8" name="Line 453"/>
              <p:cNvSpPr>
                <a:spLocks noChangeShapeType="1"/>
              </p:cNvSpPr>
              <p:nvPr/>
            </p:nvSpPr>
            <p:spPr bwMode="auto">
              <a:xfrm>
                <a:off x="1152" y="2208"/>
                <a:ext cx="48" cy="0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1" name="Line 454"/>
              <p:cNvSpPr>
                <a:spLocks noChangeShapeType="1"/>
              </p:cNvSpPr>
              <p:nvPr/>
            </p:nvSpPr>
            <p:spPr bwMode="auto">
              <a:xfrm>
                <a:off x="1104" y="2256"/>
                <a:ext cx="96" cy="0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2" name="Line 455"/>
              <p:cNvSpPr>
                <a:spLocks noChangeShapeType="1"/>
              </p:cNvSpPr>
              <p:nvPr/>
            </p:nvSpPr>
            <p:spPr bwMode="auto">
              <a:xfrm>
                <a:off x="1200" y="2208"/>
                <a:ext cx="0" cy="48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55" name="Oval 38"/>
            <p:cNvSpPr>
              <a:spLocks noChangeArrowheads="1"/>
            </p:cNvSpPr>
            <p:nvPr/>
          </p:nvSpPr>
          <p:spPr bwMode="auto">
            <a:xfrm>
              <a:off x="3810000" y="2667000"/>
              <a:ext cx="152400" cy="1524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68644" tIns="34322" rIns="68644" bIns="34322" anchor="ctr"/>
            <a:lstStyle/>
            <a:p>
              <a:endParaRPr lang="en-US"/>
            </a:p>
          </p:txBody>
        </p:sp>
        <p:sp>
          <p:nvSpPr>
            <p:cNvPr id="156" name="Line 260"/>
            <p:cNvSpPr>
              <a:spLocks noChangeShapeType="1"/>
            </p:cNvSpPr>
            <p:nvPr/>
          </p:nvSpPr>
          <p:spPr bwMode="auto">
            <a:xfrm flipH="1" flipV="1">
              <a:off x="3733800" y="2743200"/>
              <a:ext cx="152400" cy="15240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157" name="Line 260"/>
            <p:cNvSpPr>
              <a:spLocks noChangeShapeType="1"/>
            </p:cNvSpPr>
            <p:nvPr/>
          </p:nvSpPr>
          <p:spPr bwMode="auto">
            <a:xfrm flipV="1">
              <a:off x="3886200" y="2743200"/>
              <a:ext cx="152400" cy="15240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160" name="Line 260"/>
            <p:cNvSpPr>
              <a:spLocks noChangeShapeType="1"/>
            </p:cNvSpPr>
            <p:nvPr/>
          </p:nvSpPr>
          <p:spPr bwMode="auto">
            <a:xfrm flipV="1">
              <a:off x="3886200" y="2362200"/>
              <a:ext cx="0" cy="30480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</p:grpSp>
      <p:grpSp>
        <p:nvGrpSpPr>
          <p:cNvPr id="235" name="Group 234"/>
          <p:cNvGrpSpPr/>
          <p:nvPr/>
        </p:nvGrpSpPr>
        <p:grpSpPr>
          <a:xfrm rot="10800000">
            <a:off x="5486400" y="1600200"/>
            <a:ext cx="457200" cy="838200"/>
            <a:chOff x="4114800" y="990600"/>
            <a:chExt cx="457200" cy="838200"/>
          </a:xfrm>
        </p:grpSpPr>
        <p:sp>
          <p:nvSpPr>
            <p:cNvPr id="220" name="Line 260"/>
            <p:cNvSpPr>
              <a:spLocks noChangeShapeType="1"/>
            </p:cNvSpPr>
            <p:nvPr/>
          </p:nvSpPr>
          <p:spPr bwMode="auto">
            <a:xfrm>
              <a:off x="4114800" y="990600"/>
              <a:ext cx="0" cy="60960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221" name="Line 260"/>
            <p:cNvSpPr>
              <a:spLocks noChangeShapeType="1"/>
            </p:cNvSpPr>
            <p:nvPr/>
          </p:nvSpPr>
          <p:spPr bwMode="auto">
            <a:xfrm>
              <a:off x="4114800" y="1752600"/>
              <a:ext cx="0" cy="7620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222" name="Line 260"/>
            <p:cNvSpPr>
              <a:spLocks noChangeShapeType="1"/>
            </p:cNvSpPr>
            <p:nvPr/>
          </p:nvSpPr>
          <p:spPr bwMode="auto">
            <a:xfrm flipV="1">
              <a:off x="4114800" y="1752600"/>
              <a:ext cx="152400" cy="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223" name="Line 260"/>
            <p:cNvSpPr>
              <a:spLocks noChangeShapeType="1"/>
            </p:cNvSpPr>
            <p:nvPr/>
          </p:nvSpPr>
          <p:spPr bwMode="auto">
            <a:xfrm flipH="1" flipV="1">
              <a:off x="4114800" y="1600200"/>
              <a:ext cx="152400" cy="15240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225" name="Line 260"/>
            <p:cNvSpPr>
              <a:spLocks noChangeShapeType="1"/>
            </p:cNvSpPr>
            <p:nvPr/>
          </p:nvSpPr>
          <p:spPr bwMode="auto">
            <a:xfrm flipV="1">
              <a:off x="4114800" y="1828800"/>
              <a:ext cx="228600" cy="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227" name="Line 260"/>
            <p:cNvSpPr>
              <a:spLocks noChangeShapeType="1"/>
            </p:cNvSpPr>
            <p:nvPr/>
          </p:nvSpPr>
          <p:spPr bwMode="auto">
            <a:xfrm flipV="1">
              <a:off x="4343400" y="1828800"/>
              <a:ext cx="228600" cy="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228" name="Line 260"/>
            <p:cNvSpPr>
              <a:spLocks noChangeShapeType="1"/>
            </p:cNvSpPr>
            <p:nvPr/>
          </p:nvSpPr>
          <p:spPr bwMode="auto">
            <a:xfrm>
              <a:off x="4572000" y="1752600"/>
              <a:ext cx="0" cy="7620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229" name="Line 260"/>
            <p:cNvSpPr>
              <a:spLocks noChangeShapeType="1"/>
            </p:cNvSpPr>
            <p:nvPr/>
          </p:nvSpPr>
          <p:spPr bwMode="auto">
            <a:xfrm flipH="1" flipV="1">
              <a:off x="4419600" y="1752600"/>
              <a:ext cx="152400" cy="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230" name="Line 260"/>
            <p:cNvSpPr>
              <a:spLocks noChangeShapeType="1"/>
            </p:cNvSpPr>
            <p:nvPr/>
          </p:nvSpPr>
          <p:spPr bwMode="auto">
            <a:xfrm flipV="1">
              <a:off x="4419600" y="1600200"/>
              <a:ext cx="152400" cy="15240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234" name="Line 260"/>
            <p:cNvSpPr>
              <a:spLocks noChangeShapeType="1"/>
            </p:cNvSpPr>
            <p:nvPr/>
          </p:nvSpPr>
          <p:spPr bwMode="auto">
            <a:xfrm>
              <a:off x="4572000" y="990600"/>
              <a:ext cx="0" cy="60960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</p:grpSp>
      <p:grpSp>
        <p:nvGrpSpPr>
          <p:cNvPr id="236" name="Group 235"/>
          <p:cNvGrpSpPr/>
          <p:nvPr/>
        </p:nvGrpSpPr>
        <p:grpSpPr>
          <a:xfrm>
            <a:off x="5486400" y="2590800"/>
            <a:ext cx="457200" cy="838200"/>
            <a:chOff x="4114800" y="990600"/>
            <a:chExt cx="457200" cy="838200"/>
          </a:xfrm>
        </p:grpSpPr>
        <p:sp>
          <p:nvSpPr>
            <p:cNvPr id="237" name="Line 260"/>
            <p:cNvSpPr>
              <a:spLocks noChangeShapeType="1"/>
            </p:cNvSpPr>
            <p:nvPr/>
          </p:nvSpPr>
          <p:spPr bwMode="auto">
            <a:xfrm>
              <a:off x="4114800" y="990600"/>
              <a:ext cx="0" cy="60960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238" name="Line 260"/>
            <p:cNvSpPr>
              <a:spLocks noChangeShapeType="1"/>
            </p:cNvSpPr>
            <p:nvPr/>
          </p:nvSpPr>
          <p:spPr bwMode="auto">
            <a:xfrm>
              <a:off x="4114800" y="1752600"/>
              <a:ext cx="0" cy="7620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239" name="Line 260"/>
            <p:cNvSpPr>
              <a:spLocks noChangeShapeType="1"/>
            </p:cNvSpPr>
            <p:nvPr/>
          </p:nvSpPr>
          <p:spPr bwMode="auto">
            <a:xfrm flipV="1">
              <a:off x="4114800" y="1752600"/>
              <a:ext cx="152400" cy="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240" name="Line 260"/>
            <p:cNvSpPr>
              <a:spLocks noChangeShapeType="1"/>
            </p:cNvSpPr>
            <p:nvPr/>
          </p:nvSpPr>
          <p:spPr bwMode="auto">
            <a:xfrm flipH="1" flipV="1">
              <a:off x="4114800" y="1600200"/>
              <a:ext cx="152400" cy="15240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241" name="Line 260"/>
            <p:cNvSpPr>
              <a:spLocks noChangeShapeType="1"/>
            </p:cNvSpPr>
            <p:nvPr/>
          </p:nvSpPr>
          <p:spPr bwMode="auto">
            <a:xfrm flipV="1">
              <a:off x="4114800" y="1828800"/>
              <a:ext cx="228600" cy="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242" name="Line 260"/>
            <p:cNvSpPr>
              <a:spLocks noChangeShapeType="1"/>
            </p:cNvSpPr>
            <p:nvPr/>
          </p:nvSpPr>
          <p:spPr bwMode="auto">
            <a:xfrm flipV="1">
              <a:off x="4343400" y="1828800"/>
              <a:ext cx="228600" cy="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243" name="Line 260"/>
            <p:cNvSpPr>
              <a:spLocks noChangeShapeType="1"/>
            </p:cNvSpPr>
            <p:nvPr/>
          </p:nvSpPr>
          <p:spPr bwMode="auto">
            <a:xfrm>
              <a:off x="4572000" y="1752600"/>
              <a:ext cx="0" cy="7620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244" name="Line 260"/>
            <p:cNvSpPr>
              <a:spLocks noChangeShapeType="1"/>
            </p:cNvSpPr>
            <p:nvPr/>
          </p:nvSpPr>
          <p:spPr bwMode="auto">
            <a:xfrm flipH="1" flipV="1">
              <a:off x="4419600" y="1752600"/>
              <a:ext cx="152400" cy="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245" name="Line 260"/>
            <p:cNvSpPr>
              <a:spLocks noChangeShapeType="1"/>
            </p:cNvSpPr>
            <p:nvPr/>
          </p:nvSpPr>
          <p:spPr bwMode="auto">
            <a:xfrm flipV="1">
              <a:off x="4419600" y="1600200"/>
              <a:ext cx="152400" cy="15240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246" name="Line 260"/>
            <p:cNvSpPr>
              <a:spLocks noChangeShapeType="1"/>
            </p:cNvSpPr>
            <p:nvPr/>
          </p:nvSpPr>
          <p:spPr bwMode="auto">
            <a:xfrm>
              <a:off x="4572000" y="990600"/>
              <a:ext cx="0" cy="60960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</p:grpSp>
      <p:sp>
        <p:nvSpPr>
          <p:cNvPr id="247" name="Rectangle 183"/>
          <p:cNvSpPr>
            <a:spLocks noChangeArrowheads="1"/>
          </p:cNvSpPr>
          <p:nvPr/>
        </p:nvSpPr>
        <p:spPr bwMode="auto">
          <a:xfrm>
            <a:off x="6019800" y="2438400"/>
            <a:ext cx="603983" cy="148696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none" lIns="68644" tIns="34322" rIns="68644" bIns="34322" anchor="ctr"/>
          <a:lstStyle/>
          <a:p>
            <a:endParaRPr lang="en-US"/>
          </a:p>
        </p:txBody>
      </p:sp>
      <p:sp>
        <p:nvSpPr>
          <p:cNvPr id="248" name="Line 251"/>
          <p:cNvSpPr>
            <a:spLocks noChangeShapeType="1"/>
          </p:cNvSpPr>
          <p:nvPr/>
        </p:nvSpPr>
        <p:spPr bwMode="auto">
          <a:xfrm>
            <a:off x="6074115" y="2472091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grpSp>
        <p:nvGrpSpPr>
          <p:cNvPr id="250" name="Group 249"/>
          <p:cNvGrpSpPr/>
          <p:nvPr/>
        </p:nvGrpSpPr>
        <p:grpSpPr>
          <a:xfrm rot="10800000">
            <a:off x="6096000" y="1600200"/>
            <a:ext cx="457200" cy="838200"/>
            <a:chOff x="4114800" y="990600"/>
            <a:chExt cx="457200" cy="838200"/>
          </a:xfrm>
        </p:grpSpPr>
        <p:sp>
          <p:nvSpPr>
            <p:cNvPr id="251" name="Line 260"/>
            <p:cNvSpPr>
              <a:spLocks noChangeShapeType="1"/>
            </p:cNvSpPr>
            <p:nvPr/>
          </p:nvSpPr>
          <p:spPr bwMode="auto">
            <a:xfrm>
              <a:off x="4114800" y="990600"/>
              <a:ext cx="0" cy="60960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252" name="Line 260"/>
            <p:cNvSpPr>
              <a:spLocks noChangeShapeType="1"/>
            </p:cNvSpPr>
            <p:nvPr/>
          </p:nvSpPr>
          <p:spPr bwMode="auto">
            <a:xfrm>
              <a:off x="4114800" y="1752600"/>
              <a:ext cx="0" cy="7620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253" name="Line 260"/>
            <p:cNvSpPr>
              <a:spLocks noChangeShapeType="1"/>
            </p:cNvSpPr>
            <p:nvPr/>
          </p:nvSpPr>
          <p:spPr bwMode="auto">
            <a:xfrm flipV="1">
              <a:off x="4114800" y="1752600"/>
              <a:ext cx="152400" cy="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254" name="Line 260"/>
            <p:cNvSpPr>
              <a:spLocks noChangeShapeType="1"/>
            </p:cNvSpPr>
            <p:nvPr/>
          </p:nvSpPr>
          <p:spPr bwMode="auto">
            <a:xfrm flipH="1" flipV="1">
              <a:off x="4114800" y="1600200"/>
              <a:ext cx="152400" cy="15240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255" name="Line 260"/>
            <p:cNvSpPr>
              <a:spLocks noChangeShapeType="1"/>
            </p:cNvSpPr>
            <p:nvPr/>
          </p:nvSpPr>
          <p:spPr bwMode="auto">
            <a:xfrm flipV="1">
              <a:off x="4114800" y="1828800"/>
              <a:ext cx="228600" cy="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256" name="Line 260"/>
            <p:cNvSpPr>
              <a:spLocks noChangeShapeType="1"/>
            </p:cNvSpPr>
            <p:nvPr/>
          </p:nvSpPr>
          <p:spPr bwMode="auto">
            <a:xfrm flipV="1">
              <a:off x="4343400" y="1828800"/>
              <a:ext cx="228600" cy="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257" name="Line 260"/>
            <p:cNvSpPr>
              <a:spLocks noChangeShapeType="1"/>
            </p:cNvSpPr>
            <p:nvPr/>
          </p:nvSpPr>
          <p:spPr bwMode="auto">
            <a:xfrm>
              <a:off x="4572000" y="1752600"/>
              <a:ext cx="0" cy="7620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258" name="Line 260"/>
            <p:cNvSpPr>
              <a:spLocks noChangeShapeType="1"/>
            </p:cNvSpPr>
            <p:nvPr/>
          </p:nvSpPr>
          <p:spPr bwMode="auto">
            <a:xfrm flipH="1" flipV="1">
              <a:off x="4419600" y="1752600"/>
              <a:ext cx="152400" cy="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259" name="Line 260"/>
            <p:cNvSpPr>
              <a:spLocks noChangeShapeType="1"/>
            </p:cNvSpPr>
            <p:nvPr/>
          </p:nvSpPr>
          <p:spPr bwMode="auto">
            <a:xfrm flipV="1">
              <a:off x="4419600" y="1600200"/>
              <a:ext cx="152400" cy="15240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260" name="Line 260"/>
            <p:cNvSpPr>
              <a:spLocks noChangeShapeType="1"/>
            </p:cNvSpPr>
            <p:nvPr/>
          </p:nvSpPr>
          <p:spPr bwMode="auto">
            <a:xfrm>
              <a:off x="4572000" y="990600"/>
              <a:ext cx="0" cy="60960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</p:grpSp>
      <p:grpSp>
        <p:nvGrpSpPr>
          <p:cNvPr id="261" name="Group 260"/>
          <p:cNvGrpSpPr/>
          <p:nvPr/>
        </p:nvGrpSpPr>
        <p:grpSpPr>
          <a:xfrm>
            <a:off x="6096000" y="2590800"/>
            <a:ext cx="457200" cy="838200"/>
            <a:chOff x="4114800" y="990600"/>
            <a:chExt cx="457200" cy="838200"/>
          </a:xfrm>
        </p:grpSpPr>
        <p:sp>
          <p:nvSpPr>
            <p:cNvPr id="262" name="Line 260"/>
            <p:cNvSpPr>
              <a:spLocks noChangeShapeType="1"/>
            </p:cNvSpPr>
            <p:nvPr/>
          </p:nvSpPr>
          <p:spPr bwMode="auto">
            <a:xfrm>
              <a:off x="4114800" y="990600"/>
              <a:ext cx="0" cy="60960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263" name="Line 260"/>
            <p:cNvSpPr>
              <a:spLocks noChangeShapeType="1"/>
            </p:cNvSpPr>
            <p:nvPr/>
          </p:nvSpPr>
          <p:spPr bwMode="auto">
            <a:xfrm>
              <a:off x="4114800" y="1752600"/>
              <a:ext cx="0" cy="7620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268" name="Line 260"/>
            <p:cNvSpPr>
              <a:spLocks noChangeShapeType="1"/>
            </p:cNvSpPr>
            <p:nvPr/>
          </p:nvSpPr>
          <p:spPr bwMode="auto">
            <a:xfrm flipV="1">
              <a:off x="4114800" y="1752600"/>
              <a:ext cx="152400" cy="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269" name="Line 260"/>
            <p:cNvSpPr>
              <a:spLocks noChangeShapeType="1"/>
            </p:cNvSpPr>
            <p:nvPr/>
          </p:nvSpPr>
          <p:spPr bwMode="auto">
            <a:xfrm flipH="1" flipV="1">
              <a:off x="4114800" y="1600200"/>
              <a:ext cx="152400" cy="15240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270" name="Line 260"/>
            <p:cNvSpPr>
              <a:spLocks noChangeShapeType="1"/>
            </p:cNvSpPr>
            <p:nvPr/>
          </p:nvSpPr>
          <p:spPr bwMode="auto">
            <a:xfrm flipV="1">
              <a:off x="4114800" y="1828800"/>
              <a:ext cx="228600" cy="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271" name="Line 260"/>
            <p:cNvSpPr>
              <a:spLocks noChangeShapeType="1"/>
            </p:cNvSpPr>
            <p:nvPr/>
          </p:nvSpPr>
          <p:spPr bwMode="auto">
            <a:xfrm flipV="1">
              <a:off x="4343400" y="1828800"/>
              <a:ext cx="228600" cy="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272" name="Line 260"/>
            <p:cNvSpPr>
              <a:spLocks noChangeShapeType="1"/>
            </p:cNvSpPr>
            <p:nvPr/>
          </p:nvSpPr>
          <p:spPr bwMode="auto">
            <a:xfrm>
              <a:off x="4572000" y="1752600"/>
              <a:ext cx="0" cy="7620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273" name="Line 260"/>
            <p:cNvSpPr>
              <a:spLocks noChangeShapeType="1"/>
            </p:cNvSpPr>
            <p:nvPr/>
          </p:nvSpPr>
          <p:spPr bwMode="auto">
            <a:xfrm flipH="1" flipV="1">
              <a:off x="4419600" y="1752600"/>
              <a:ext cx="152400" cy="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274" name="Line 260"/>
            <p:cNvSpPr>
              <a:spLocks noChangeShapeType="1"/>
            </p:cNvSpPr>
            <p:nvPr/>
          </p:nvSpPr>
          <p:spPr bwMode="auto">
            <a:xfrm flipV="1">
              <a:off x="4419600" y="1600200"/>
              <a:ext cx="152400" cy="15240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275" name="Line 260"/>
            <p:cNvSpPr>
              <a:spLocks noChangeShapeType="1"/>
            </p:cNvSpPr>
            <p:nvPr/>
          </p:nvSpPr>
          <p:spPr bwMode="auto">
            <a:xfrm>
              <a:off x="4572000" y="990600"/>
              <a:ext cx="0" cy="60960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</p:grpSp>
      <p:sp>
        <p:nvSpPr>
          <p:cNvPr id="292" name="Line 260"/>
          <p:cNvSpPr>
            <a:spLocks noChangeShapeType="1"/>
          </p:cNvSpPr>
          <p:nvPr/>
        </p:nvSpPr>
        <p:spPr bwMode="auto">
          <a:xfrm>
            <a:off x="4953000" y="3276600"/>
            <a:ext cx="0" cy="457200"/>
          </a:xfrm>
          <a:prstGeom prst="line">
            <a:avLst/>
          </a:prstGeom>
          <a:noFill/>
          <a:ln w="25400" cmpd="sng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293" name="Line 260"/>
          <p:cNvSpPr>
            <a:spLocks noChangeShapeType="1"/>
          </p:cNvSpPr>
          <p:nvPr/>
        </p:nvSpPr>
        <p:spPr bwMode="auto">
          <a:xfrm flipH="1">
            <a:off x="3200400" y="2514600"/>
            <a:ext cx="304800" cy="0"/>
          </a:xfrm>
          <a:prstGeom prst="line">
            <a:avLst/>
          </a:prstGeom>
          <a:noFill/>
          <a:ln w="25400" cmpd="sng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295" name="Text Box 460"/>
          <p:cNvSpPr txBox="1">
            <a:spLocks noChangeArrowheads="1"/>
          </p:cNvSpPr>
          <p:nvPr/>
        </p:nvSpPr>
        <p:spPr bwMode="auto">
          <a:xfrm>
            <a:off x="1143000" y="4419600"/>
            <a:ext cx="1066800" cy="338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4" tIns="45706" rIns="91414" bIns="45706">
            <a:spAutoFit/>
          </a:bodyPr>
          <a:lstStyle/>
          <a:p>
            <a:pPr defTabSz="914062"/>
            <a:r>
              <a:rPr lang="en-US" sz="1600" dirty="0" smtClean="0"/>
              <a:t>Vent</a:t>
            </a:r>
            <a:endParaRPr lang="en-US" sz="1600" dirty="0" smtClean="0"/>
          </a:p>
        </p:txBody>
      </p:sp>
      <p:sp>
        <p:nvSpPr>
          <p:cNvPr id="296" name="Oval 656"/>
          <p:cNvSpPr>
            <a:spLocks noChangeArrowheads="1"/>
          </p:cNvSpPr>
          <p:nvPr/>
        </p:nvSpPr>
        <p:spPr bwMode="auto">
          <a:xfrm rot="5400000">
            <a:off x="1219200" y="4114802"/>
            <a:ext cx="457200" cy="914400"/>
          </a:xfrm>
          <a:prstGeom prst="ellips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lIns="68644" tIns="34322" rIns="68644" bIns="34322" anchor="ctr"/>
          <a:lstStyle/>
          <a:p>
            <a:endParaRPr lang="en-US"/>
          </a:p>
        </p:txBody>
      </p:sp>
      <p:sp>
        <p:nvSpPr>
          <p:cNvPr id="301" name="Line 260"/>
          <p:cNvSpPr>
            <a:spLocks noChangeShapeType="1"/>
          </p:cNvSpPr>
          <p:nvPr/>
        </p:nvSpPr>
        <p:spPr bwMode="auto">
          <a:xfrm flipV="1">
            <a:off x="6324600" y="3733800"/>
            <a:ext cx="152400" cy="0"/>
          </a:xfrm>
          <a:prstGeom prst="line">
            <a:avLst/>
          </a:prstGeom>
          <a:noFill/>
          <a:ln w="25400" cmpd="sng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302" name="Line 260"/>
          <p:cNvSpPr>
            <a:spLocks noChangeShapeType="1"/>
          </p:cNvSpPr>
          <p:nvPr/>
        </p:nvSpPr>
        <p:spPr bwMode="auto">
          <a:xfrm flipV="1">
            <a:off x="6858000" y="3733800"/>
            <a:ext cx="152400" cy="0"/>
          </a:xfrm>
          <a:prstGeom prst="line">
            <a:avLst/>
          </a:prstGeom>
          <a:noFill/>
          <a:ln w="25400" cmpd="sng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303" name="Line 260"/>
          <p:cNvSpPr>
            <a:spLocks noChangeShapeType="1"/>
          </p:cNvSpPr>
          <p:nvPr/>
        </p:nvSpPr>
        <p:spPr bwMode="auto">
          <a:xfrm flipV="1">
            <a:off x="7467600" y="3733800"/>
            <a:ext cx="228600" cy="0"/>
          </a:xfrm>
          <a:prstGeom prst="line">
            <a:avLst/>
          </a:prstGeom>
          <a:noFill/>
          <a:ln w="25400" cmpd="sng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304" name="Text Box 460"/>
          <p:cNvSpPr txBox="1">
            <a:spLocks noChangeArrowheads="1"/>
          </p:cNvSpPr>
          <p:nvPr/>
        </p:nvSpPr>
        <p:spPr bwMode="auto">
          <a:xfrm>
            <a:off x="7620000" y="3810000"/>
            <a:ext cx="1066800" cy="338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4" tIns="45706" rIns="91414" bIns="45706">
            <a:spAutoFit/>
          </a:bodyPr>
          <a:lstStyle/>
          <a:p>
            <a:pPr defTabSz="914062"/>
            <a:r>
              <a:rPr lang="en-US" sz="1600" dirty="0" smtClean="0"/>
              <a:t>Exhaust</a:t>
            </a:r>
          </a:p>
        </p:txBody>
      </p:sp>
      <p:sp>
        <p:nvSpPr>
          <p:cNvPr id="308" name="Text Box 460"/>
          <p:cNvSpPr txBox="1">
            <a:spLocks noChangeArrowheads="1"/>
          </p:cNvSpPr>
          <p:nvPr/>
        </p:nvSpPr>
        <p:spPr bwMode="auto">
          <a:xfrm>
            <a:off x="1524000" y="3429000"/>
            <a:ext cx="1066800" cy="338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4" tIns="45706" rIns="91414" bIns="45706">
            <a:spAutoFit/>
          </a:bodyPr>
          <a:lstStyle/>
          <a:p>
            <a:pPr defTabSz="914062"/>
            <a:r>
              <a:rPr lang="en-US" sz="1600" dirty="0" smtClean="0"/>
              <a:t>Wand</a:t>
            </a:r>
          </a:p>
        </p:txBody>
      </p:sp>
      <p:grpSp>
        <p:nvGrpSpPr>
          <p:cNvPr id="119" name="Group 118"/>
          <p:cNvGrpSpPr/>
          <p:nvPr/>
        </p:nvGrpSpPr>
        <p:grpSpPr>
          <a:xfrm rot="5400000">
            <a:off x="4267200" y="2819400"/>
            <a:ext cx="381000" cy="990600"/>
            <a:chOff x="3733800" y="2362200"/>
            <a:chExt cx="381000" cy="990600"/>
          </a:xfrm>
        </p:grpSpPr>
        <p:grpSp>
          <p:nvGrpSpPr>
            <p:cNvPr id="120" name="Group 448"/>
            <p:cNvGrpSpPr>
              <a:grpSpLocks/>
            </p:cNvGrpSpPr>
            <p:nvPr/>
          </p:nvGrpSpPr>
          <p:grpSpPr bwMode="auto">
            <a:xfrm rot="5400000" flipH="1">
              <a:off x="3733800" y="2971800"/>
              <a:ext cx="457200" cy="304800"/>
              <a:chOff x="1056" y="2160"/>
              <a:chExt cx="144" cy="96"/>
            </a:xfrm>
          </p:grpSpPr>
          <p:sp>
            <p:nvSpPr>
              <p:cNvPr id="128" name="Arc 449"/>
              <p:cNvSpPr>
                <a:spLocks/>
              </p:cNvSpPr>
              <p:nvPr/>
            </p:nvSpPr>
            <p:spPr bwMode="auto">
              <a:xfrm>
                <a:off x="1104" y="2160"/>
                <a:ext cx="48" cy="48"/>
              </a:xfrm>
              <a:custGeom>
                <a:avLst/>
                <a:gdLst>
                  <a:gd name="T0" fmla="*/ 0 w 21600"/>
                  <a:gd name="T1" fmla="*/ 0 h 21600"/>
                  <a:gd name="T2" fmla="*/ 48 w 21600"/>
                  <a:gd name="T3" fmla="*/ 48 h 21600"/>
                  <a:gd name="T4" fmla="*/ 0 w 21600"/>
                  <a:gd name="T5" fmla="*/ 48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" name="Arc 450"/>
              <p:cNvSpPr>
                <a:spLocks/>
              </p:cNvSpPr>
              <p:nvPr/>
            </p:nvSpPr>
            <p:spPr bwMode="auto">
              <a:xfrm rot="-5557986">
                <a:off x="1056" y="2162"/>
                <a:ext cx="48" cy="48"/>
              </a:xfrm>
              <a:custGeom>
                <a:avLst/>
                <a:gdLst>
                  <a:gd name="T0" fmla="*/ 0 w 21600"/>
                  <a:gd name="T1" fmla="*/ 0 h 21600"/>
                  <a:gd name="T2" fmla="*/ 48 w 21600"/>
                  <a:gd name="T3" fmla="*/ 48 h 21600"/>
                  <a:gd name="T4" fmla="*/ 0 w 21600"/>
                  <a:gd name="T5" fmla="*/ 48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1" name="Arc 451"/>
              <p:cNvSpPr>
                <a:spLocks/>
              </p:cNvSpPr>
              <p:nvPr/>
            </p:nvSpPr>
            <p:spPr bwMode="auto">
              <a:xfrm rot="10650627">
                <a:off x="1058" y="2208"/>
                <a:ext cx="48" cy="48"/>
              </a:xfrm>
              <a:custGeom>
                <a:avLst/>
                <a:gdLst>
                  <a:gd name="T0" fmla="*/ 0 w 21600"/>
                  <a:gd name="T1" fmla="*/ 0 h 21600"/>
                  <a:gd name="T2" fmla="*/ 48 w 21600"/>
                  <a:gd name="T3" fmla="*/ 48 h 21600"/>
                  <a:gd name="T4" fmla="*/ 0 w 21600"/>
                  <a:gd name="T5" fmla="*/ 48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3" name="Line 452"/>
              <p:cNvSpPr>
                <a:spLocks noChangeShapeType="1"/>
              </p:cNvSpPr>
              <p:nvPr/>
            </p:nvSpPr>
            <p:spPr bwMode="auto">
              <a:xfrm>
                <a:off x="1152" y="2208"/>
                <a:ext cx="0" cy="0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4" name="Line 453"/>
              <p:cNvSpPr>
                <a:spLocks noChangeShapeType="1"/>
              </p:cNvSpPr>
              <p:nvPr/>
            </p:nvSpPr>
            <p:spPr bwMode="auto">
              <a:xfrm>
                <a:off x="1152" y="2208"/>
                <a:ext cx="48" cy="0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7" name="Line 454"/>
              <p:cNvSpPr>
                <a:spLocks noChangeShapeType="1"/>
              </p:cNvSpPr>
              <p:nvPr/>
            </p:nvSpPr>
            <p:spPr bwMode="auto">
              <a:xfrm>
                <a:off x="1104" y="2256"/>
                <a:ext cx="96" cy="0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8" name="Line 455"/>
              <p:cNvSpPr>
                <a:spLocks noChangeShapeType="1"/>
              </p:cNvSpPr>
              <p:nvPr/>
            </p:nvSpPr>
            <p:spPr bwMode="auto">
              <a:xfrm>
                <a:off x="1200" y="2208"/>
                <a:ext cx="0" cy="48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21" name="Oval 38"/>
            <p:cNvSpPr>
              <a:spLocks noChangeArrowheads="1"/>
            </p:cNvSpPr>
            <p:nvPr/>
          </p:nvSpPr>
          <p:spPr bwMode="auto">
            <a:xfrm>
              <a:off x="3810000" y="2667000"/>
              <a:ext cx="152400" cy="1524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68644" tIns="34322" rIns="68644" bIns="34322" anchor="ctr"/>
            <a:lstStyle/>
            <a:p>
              <a:endParaRPr lang="en-US"/>
            </a:p>
          </p:txBody>
        </p:sp>
        <p:sp>
          <p:nvSpPr>
            <p:cNvPr id="125" name="Line 260"/>
            <p:cNvSpPr>
              <a:spLocks noChangeShapeType="1"/>
            </p:cNvSpPr>
            <p:nvPr/>
          </p:nvSpPr>
          <p:spPr bwMode="auto">
            <a:xfrm flipH="1" flipV="1">
              <a:off x="3733800" y="2743200"/>
              <a:ext cx="152400" cy="15240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126" name="Line 260"/>
            <p:cNvSpPr>
              <a:spLocks noChangeShapeType="1"/>
            </p:cNvSpPr>
            <p:nvPr/>
          </p:nvSpPr>
          <p:spPr bwMode="auto">
            <a:xfrm flipV="1">
              <a:off x="3886200" y="2743200"/>
              <a:ext cx="152400" cy="15240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127" name="Line 260"/>
            <p:cNvSpPr>
              <a:spLocks noChangeShapeType="1"/>
            </p:cNvSpPr>
            <p:nvPr/>
          </p:nvSpPr>
          <p:spPr bwMode="auto">
            <a:xfrm flipV="1">
              <a:off x="3886200" y="2362200"/>
              <a:ext cx="0" cy="30480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</p:grpSp>
      <p:grpSp>
        <p:nvGrpSpPr>
          <p:cNvPr id="139" name="Group 138"/>
          <p:cNvGrpSpPr/>
          <p:nvPr/>
        </p:nvGrpSpPr>
        <p:grpSpPr>
          <a:xfrm rot="5400000">
            <a:off x="4267200" y="2362200"/>
            <a:ext cx="381000" cy="990600"/>
            <a:chOff x="3733800" y="2362200"/>
            <a:chExt cx="381000" cy="990600"/>
          </a:xfrm>
        </p:grpSpPr>
        <p:grpSp>
          <p:nvGrpSpPr>
            <p:cNvPr id="140" name="Group 448"/>
            <p:cNvGrpSpPr>
              <a:grpSpLocks/>
            </p:cNvGrpSpPr>
            <p:nvPr/>
          </p:nvGrpSpPr>
          <p:grpSpPr bwMode="auto">
            <a:xfrm rot="5400000" flipH="1">
              <a:off x="3733800" y="2971800"/>
              <a:ext cx="457200" cy="304800"/>
              <a:chOff x="1056" y="2160"/>
              <a:chExt cx="144" cy="96"/>
            </a:xfrm>
          </p:grpSpPr>
          <p:sp>
            <p:nvSpPr>
              <p:cNvPr id="145" name="Arc 449"/>
              <p:cNvSpPr>
                <a:spLocks/>
              </p:cNvSpPr>
              <p:nvPr/>
            </p:nvSpPr>
            <p:spPr bwMode="auto">
              <a:xfrm>
                <a:off x="1104" y="2160"/>
                <a:ext cx="48" cy="48"/>
              </a:xfrm>
              <a:custGeom>
                <a:avLst/>
                <a:gdLst>
                  <a:gd name="T0" fmla="*/ 0 w 21600"/>
                  <a:gd name="T1" fmla="*/ 0 h 21600"/>
                  <a:gd name="T2" fmla="*/ 48 w 21600"/>
                  <a:gd name="T3" fmla="*/ 48 h 21600"/>
                  <a:gd name="T4" fmla="*/ 0 w 21600"/>
                  <a:gd name="T5" fmla="*/ 48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5875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6" name="Arc 450"/>
              <p:cNvSpPr>
                <a:spLocks/>
              </p:cNvSpPr>
              <p:nvPr/>
            </p:nvSpPr>
            <p:spPr bwMode="auto">
              <a:xfrm rot="-5557986">
                <a:off x="1056" y="2162"/>
                <a:ext cx="48" cy="48"/>
              </a:xfrm>
              <a:custGeom>
                <a:avLst/>
                <a:gdLst>
                  <a:gd name="T0" fmla="*/ 0 w 21600"/>
                  <a:gd name="T1" fmla="*/ 0 h 21600"/>
                  <a:gd name="T2" fmla="*/ 48 w 21600"/>
                  <a:gd name="T3" fmla="*/ 48 h 21600"/>
                  <a:gd name="T4" fmla="*/ 0 w 21600"/>
                  <a:gd name="T5" fmla="*/ 48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5875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7" name="Arc 451"/>
              <p:cNvSpPr>
                <a:spLocks/>
              </p:cNvSpPr>
              <p:nvPr/>
            </p:nvSpPr>
            <p:spPr bwMode="auto">
              <a:xfrm rot="10650627">
                <a:off x="1058" y="2208"/>
                <a:ext cx="48" cy="48"/>
              </a:xfrm>
              <a:custGeom>
                <a:avLst/>
                <a:gdLst>
                  <a:gd name="T0" fmla="*/ 0 w 21600"/>
                  <a:gd name="T1" fmla="*/ 0 h 21600"/>
                  <a:gd name="T2" fmla="*/ 48 w 21600"/>
                  <a:gd name="T3" fmla="*/ 48 h 21600"/>
                  <a:gd name="T4" fmla="*/ 0 w 21600"/>
                  <a:gd name="T5" fmla="*/ 48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5875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9" name="Line 452"/>
              <p:cNvSpPr>
                <a:spLocks noChangeShapeType="1"/>
              </p:cNvSpPr>
              <p:nvPr/>
            </p:nvSpPr>
            <p:spPr bwMode="auto">
              <a:xfrm>
                <a:off x="1152" y="2208"/>
                <a:ext cx="0" cy="0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" name="Line 453"/>
              <p:cNvSpPr>
                <a:spLocks noChangeShapeType="1"/>
              </p:cNvSpPr>
              <p:nvPr/>
            </p:nvSpPr>
            <p:spPr bwMode="auto">
              <a:xfrm>
                <a:off x="1152" y="2208"/>
                <a:ext cx="48" cy="0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" name="Line 454"/>
              <p:cNvSpPr>
                <a:spLocks noChangeShapeType="1"/>
              </p:cNvSpPr>
              <p:nvPr/>
            </p:nvSpPr>
            <p:spPr bwMode="auto">
              <a:xfrm>
                <a:off x="1104" y="2256"/>
                <a:ext cx="96" cy="0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" name="Line 455"/>
              <p:cNvSpPr>
                <a:spLocks noChangeShapeType="1"/>
              </p:cNvSpPr>
              <p:nvPr/>
            </p:nvSpPr>
            <p:spPr bwMode="auto">
              <a:xfrm>
                <a:off x="1200" y="2208"/>
                <a:ext cx="0" cy="48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41" name="Oval 38"/>
            <p:cNvSpPr>
              <a:spLocks noChangeArrowheads="1"/>
            </p:cNvSpPr>
            <p:nvPr/>
          </p:nvSpPr>
          <p:spPr bwMode="auto">
            <a:xfrm>
              <a:off x="3810000" y="2667000"/>
              <a:ext cx="152400" cy="1524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lIns="68644" tIns="34322" rIns="68644" bIns="34322" anchor="ctr"/>
            <a:lstStyle/>
            <a:p>
              <a:endParaRPr lang="en-US"/>
            </a:p>
          </p:txBody>
        </p:sp>
        <p:sp>
          <p:nvSpPr>
            <p:cNvPr id="142" name="Line 260"/>
            <p:cNvSpPr>
              <a:spLocks noChangeShapeType="1"/>
            </p:cNvSpPr>
            <p:nvPr/>
          </p:nvSpPr>
          <p:spPr bwMode="auto">
            <a:xfrm flipH="1" flipV="1">
              <a:off x="3733800" y="2743200"/>
              <a:ext cx="152400" cy="15240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143" name="Line 260"/>
            <p:cNvSpPr>
              <a:spLocks noChangeShapeType="1"/>
            </p:cNvSpPr>
            <p:nvPr/>
          </p:nvSpPr>
          <p:spPr bwMode="auto">
            <a:xfrm flipV="1">
              <a:off x="3886200" y="2743200"/>
              <a:ext cx="152400" cy="15240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144" name="Line 260"/>
            <p:cNvSpPr>
              <a:spLocks noChangeShapeType="1"/>
            </p:cNvSpPr>
            <p:nvPr/>
          </p:nvSpPr>
          <p:spPr bwMode="auto">
            <a:xfrm flipV="1">
              <a:off x="3886200" y="2362200"/>
              <a:ext cx="0" cy="30480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</p:grpSp>
      <p:grpSp>
        <p:nvGrpSpPr>
          <p:cNvPr id="158" name="Group 157"/>
          <p:cNvGrpSpPr/>
          <p:nvPr/>
        </p:nvGrpSpPr>
        <p:grpSpPr>
          <a:xfrm rot="5400000">
            <a:off x="4267200" y="1905000"/>
            <a:ext cx="381000" cy="990600"/>
            <a:chOff x="3733800" y="2362200"/>
            <a:chExt cx="381000" cy="990600"/>
          </a:xfrm>
        </p:grpSpPr>
        <p:grpSp>
          <p:nvGrpSpPr>
            <p:cNvPr id="159" name="Group 448"/>
            <p:cNvGrpSpPr>
              <a:grpSpLocks/>
            </p:cNvGrpSpPr>
            <p:nvPr/>
          </p:nvGrpSpPr>
          <p:grpSpPr bwMode="auto">
            <a:xfrm rot="5400000" flipH="1">
              <a:off x="3733800" y="2971800"/>
              <a:ext cx="457200" cy="304800"/>
              <a:chOff x="1056" y="2160"/>
              <a:chExt cx="144" cy="96"/>
            </a:xfrm>
          </p:grpSpPr>
          <p:sp>
            <p:nvSpPr>
              <p:cNvPr id="166" name="Arc 449"/>
              <p:cNvSpPr>
                <a:spLocks/>
              </p:cNvSpPr>
              <p:nvPr/>
            </p:nvSpPr>
            <p:spPr bwMode="auto">
              <a:xfrm>
                <a:off x="1104" y="2160"/>
                <a:ext cx="48" cy="48"/>
              </a:xfrm>
              <a:custGeom>
                <a:avLst/>
                <a:gdLst>
                  <a:gd name="T0" fmla="*/ 0 w 21600"/>
                  <a:gd name="T1" fmla="*/ 0 h 21600"/>
                  <a:gd name="T2" fmla="*/ 48 w 21600"/>
                  <a:gd name="T3" fmla="*/ 48 h 21600"/>
                  <a:gd name="T4" fmla="*/ 0 w 21600"/>
                  <a:gd name="T5" fmla="*/ 48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5875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7" name="Arc 450"/>
              <p:cNvSpPr>
                <a:spLocks/>
              </p:cNvSpPr>
              <p:nvPr/>
            </p:nvSpPr>
            <p:spPr bwMode="auto">
              <a:xfrm rot="-5557986">
                <a:off x="1056" y="2162"/>
                <a:ext cx="48" cy="48"/>
              </a:xfrm>
              <a:custGeom>
                <a:avLst/>
                <a:gdLst>
                  <a:gd name="T0" fmla="*/ 0 w 21600"/>
                  <a:gd name="T1" fmla="*/ 0 h 21600"/>
                  <a:gd name="T2" fmla="*/ 48 w 21600"/>
                  <a:gd name="T3" fmla="*/ 48 h 21600"/>
                  <a:gd name="T4" fmla="*/ 0 w 21600"/>
                  <a:gd name="T5" fmla="*/ 48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5875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0" name="Arc 451"/>
              <p:cNvSpPr>
                <a:spLocks/>
              </p:cNvSpPr>
              <p:nvPr/>
            </p:nvSpPr>
            <p:spPr bwMode="auto">
              <a:xfrm rot="10650627">
                <a:off x="1058" y="2208"/>
                <a:ext cx="48" cy="48"/>
              </a:xfrm>
              <a:custGeom>
                <a:avLst/>
                <a:gdLst>
                  <a:gd name="T0" fmla="*/ 0 w 21600"/>
                  <a:gd name="T1" fmla="*/ 0 h 21600"/>
                  <a:gd name="T2" fmla="*/ 48 w 21600"/>
                  <a:gd name="T3" fmla="*/ 48 h 21600"/>
                  <a:gd name="T4" fmla="*/ 0 w 21600"/>
                  <a:gd name="T5" fmla="*/ 48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5875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1" name="Line 452"/>
              <p:cNvSpPr>
                <a:spLocks noChangeShapeType="1"/>
              </p:cNvSpPr>
              <p:nvPr/>
            </p:nvSpPr>
            <p:spPr bwMode="auto">
              <a:xfrm>
                <a:off x="1152" y="2208"/>
                <a:ext cx="0" cy="0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2" name="Line 453"/>
              <p:cNvSpPr>
                <a:spLocks noChangeShapeType="1"/>
              </p:cNvSpPr>
              <p:nvPr/>
            </p:nvSpPr>
            <p:spPr bwMode="auto">
              <a:xfrm>
                <a:off x="1152" y="2208"/>
                <a:ext cx="48" cy="0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3" name="Line 454"/>
              <p:cNvSpPr>
                <a:spLocks noChangeShapeType="1"/>
              </p:cNvSpPr>
              <p:nvPr/>
            </p:nvSpPr>
            <p:spPr bwMode="auto">
              <a:xfrm>
                <a:off x="1104" y="2256"/>
                <a:ext cx="96" cy="0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" name="Line 455"/>
              <p:cNvSpPr>
                <a:spLocks noChangeShapeType="1"/>
              </p:cNvSpPr>
              <p:nvPr/>
            </p:nvSpPr>
            <p:spPr bwMode="auto">
              <a:xfrm>
                <a:off x="1200" y="2208"/>
                <a:ext cx="0" cy="48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62" name="Oval 38"/>
            <p:cNvSpPr>
              <a:spLocks noChangeArrowheads="1"/>
            </p:cNvSpPr>
            <p:nvPr/>
          </p:nvSpPr>
          <p:spPr bwMode="auto">
            <a:xfrm>
              <a:off x="3810000" y="2667000"/>
              <a:ext cx="152400" cy="1524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lIns="68644" tIns="34322" rIns="68644" bIns="34322" anchor="ctr"/>
            <a:lstStyle/>
            <a:p>
              <a:endParaRPr lang="en-US"/>
            </a:p>
          </p:txBody>
        </p:sp>
        <p:sp>
          <p:nvSpPr>
            <p:cNvPr id="163" name="Line 260"/>
            <p:cNvSpPr>
              <a:spLocks noChangeShapeType="1"/>
            </p:cNvSpPr>
            <p:nvPr/>
          </p:nvSpPr>
          <p:spPr bwMode="auto">
            <a:xfrm flipH="1" flipV="1">
              <a:off x="3733800" y="2743200"/>
              <a:ext cx="152400" cy="15240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164" name="Line 260"/>
            <p:cNvSpPr>
              <a:spLocks noChangeShapeType="1"/>
            </p:cNvSpPr>
            <p:nvPr/>
          </p:nvSpPr>
          <p:spPr bwMode="auto">
            <a:xfrm flipV="1">
              <a:off x="3886200" y="2743200"/>
              <a:ext cx="152400" cy="15240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  <p:sp>
          <p:nvSpPr>
            <p:cNvPr id="165" name="Line 260"/>
            <p:cNvSpPr>
              <a:spLocks noChangeShapeType="1"/>
            </p:cNvSpPr>
            <p:nvPr/>
          </p:nvSpPr>
          <p:spPr bwMode="auto">
            <a:xfrm flipV="1">
              <a:off x="3886200" y="2362200"/>
              <a:ext cx="0" cy="30480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lIns="68644" tIns="34322" rIns="68644" bIns="34322"/>
            <a:lstStyle/>
            <a:p>
              <a:endParaRPr lang="en-US"/>
            </a:p>
          </p:txBody>
        </p:sp>
      </p:grpSp>
      <p:sp>
        <p:nvSpPr>
          <p:cNvPr id="207" name="Line 260"/>
          <p:cNvSpPr>
            <a:spLocks noChangeShapeType="1"/>
          </p:cNvSpPr>
          <p:nvPr/>
        </p:nvSpPr>
        <p:spPr bwMode="auto">
          <a:xfrm flipV="1">
            <a:off x="3352800" y="3810000"/>
            <a:ext cx="762000" cy="0"/>
          </a:xfrm>
          <a:prstGeom prst="line">
            <a:avLst/>
          </a:prstGeom>
          <a:noFill/>
          <a:ln w="25400" cmpd="sng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226" name="Line 260"/>
          <p:cNvSpPr>
            <a:spLocks noChangeShapeType="1"/>
          </p:cNvSpPr>
          <p:nvPr/>
        </p:nvSpPr>
        <p:spPr bwMode="auto">
          <a:xfrm>
            <a:off x="4953000" y="2362200"/>
            <a:ext cx="0" cy="914400"/>
          </a:xfrm>
          <a:prstGeom prst="line">
            <a:avLst/>
          </a:prstGeom>
          <a:noFill/>
          <a:ln w="12700" cmpd="sng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176" name="Text Box 460"/>
          <p:cNvSpPr txBox="1">
            <a:spLocks noChangeArrowheads="1"/>
          </p:cNvSpPr>
          <p:nvPr/>
        </p:nvSpPr>
        <p:spPr bwMode="auto">
          <a:xfrm>
            <a:off x="3733800" y="1752600"/>
            <a:ext cx="1066800" cy="338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4" tIns="45706" rIns="91414" bIns="45706">
            <a:spAutoFit/>
          </a:bodyPr>
          <a:lstStyle/>
          <a:p>
            <a:pPr defTabSz="914062"/>
            <a:r>
              <a:rPr lang="en-US" sz="1600" dirty="0" smtClean="0"/>
              <a:t>Pumps</a:t>
            </a:r>
          </a:p>
        </p:txBody>
      </p:sp>
      <p:sp>
        <p:nvSpPr>
          <p:cNvPr id="177" name="Text Box 460"/>
          <p:cNvSpPr txBox="1">
            <a:spLocks noChangeArrowheads="1"/>
          </p:cNvSpPr>
          <p:nvPr/>
        </p:nvSpPr>
        <p:spPr bwMode="auto">
          <a:xfrm>
            <a:off x="4572000" y="1676400"/>
            <a:ext cx="1066800" cy="584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4" tIns="45706" rIns="91414" bIns="45706">
            <a:spAutoFit/>
          </a:bodyPr>
          <a:lstStyle/>
          <a:p>
            <a:pPr defTabSz="914062"/>
            <a:r>
              <a:rPr lang="en-US" sz="1600" dirty="0" smtClean="0"/>
              <a:t>Check Valves</a:t>
            </a:r>
          </a:p>
        </p:txBody>
      </p:sp>
      <p:sp>
        <p:nvSpPr>
          <p:cNvPr id="179" name="Line 260"/>
          <p:cNvSpPr>
            <a:spLocks noChangeShapeType="1"/>
          </p:cNvSpPr>
          <p:nvPr/>
        </p:nvSpPr>
        <p:spPr bwMode="auto">
          <a:xfrm flipV="1">
            <a:off x="4648200" y="3276600"/>
            <a:ext cx="304800" cy="0"/>
          </a:xfrm>
          <a:prstGeom prst="line">
            <a:avLst/>
          </a:prstGeom>
          <a:noFill/>
          <a:ln w="25400" cmpd="sng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180" name="Line 260"/>
          <p:cNvSpPr>
            <a:spLocks noChangeShapeType="1"/>
          </p:cNvSpPr>
          <p:nvPr/>
        </p:nvSpPr>
        <p:spPr bwMode="auto">
          <a:xfrm flipH="1">
            <a:off x="3505200" y="3352800"/>
            <a:ext cx="609600" cy="0"/>
          </a:xfrm>
          <a:prstGeom prst="line">
            <a:avLst/>
          </a:prstGeom>
          <a:noFill/>
          <a:ln w="25400" cmpd="sng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181" name="Line 260"/>
          <p:cNvSpPr>
            <a:spLocks noChangeShapeType="1"/>
          </p:cNvSpPr>
          <p:nvPr/>
        </p:nvSpPr>
        <p:spPr bwMode="auto">
          <a:xfrm>
            <a:off x="3505200" y="2514600"/>
            <a:ext cx="0" cy="838200"/>
          </a:xfrm>
          <a:prstGeom prst="line">
            <a:avLst/>
          </a:prstGeom>
          <a:noFill/>
          <a:ln w="25400" cmpd="sng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14</Words>
  <Application>Microsoft Office PowerPoint</Application>
  <PresentationFormat>On-screen Show (4:3)</PresentationFormat>
  <Paragraphs>13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pargett</dc:creator>
  <cp:lastModifiedBy>pargett</cp:lastModifiedBy>
  <cp:revision>24</cp:revision>
  <dcterms:created xsi:type="dcterms:W3CDTF">2011-02-14T18:59:07Z</dcterms:created>
  <dcterms:modified xsi:type="dcterms:W3CDTF">2013-07-25T21:32:32Z</dcterms:modified>
</cp:coreProperties>
</file>