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6" r:id="rId2"/>
  </p:sldIdLst>
  <p:sldSz cx="6858000" cy="9144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70" d="100"/>
          <a:sy n="170" d="100"/>
        </p:scale>
        <p:origin x="-3306" y="1146"/>
      </p:cViewPr>
      <p:guideLst>
        <p:guide orient="horz" pos="2880"/>
        <p:guide pos="2160"/>
      </p:guideLst>
    </p:cSldViewPr>
  </p:slideViewPr>
  <p:notesTextViewPr>
    <p:cViewPr>
      <p:scale>
        <a:sx n="100" d="100"/>
        <a:sy n="100" d="100"/>
      </p:scale>
      <p:origin x="0" y="0"/>
    </p:cViewPr>
  </p:notesTextViewPr>
  <p:notesViewPr>
    <p:cSldViewPr>
      <p:cViewPr varScale="1">
        <p:scale>
          <a:sx n="81" d="100"/>
          <a:sy n="81" d="100"/>
        </p:scale>
        <p:origin x="-2076" y="-78"/>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sz="quarter" idx="1"/>
          </p:nvPr>
        </p:nvSpPr>
        <p:spPr>
          <a:xfrm>
            <a:off x="3979930" y="0"/>
            <a:ext cx="3044719" cy="465614"/>
          </a:xfrm>
          <a:prstGeom prst="rect">
            <a:avLst/>
          </a:prstGeom>
        </p:spPr>
        <p:txBody>
          <a:bodyPr vert="horz" lIns="93360" tIns="46680" rIns="93360" bIns="46680" rtlCol="0"/>
          <a:lstStyle>
            <a:lvl1pPr algn="r">
              <a:defRPr sz="1200"/>
            </a:lvl1pPr>
          </a:lstStyle>
          <a:p>
            <a:fld id="{B2804AFB-50E9-4435-B1D1-8F0A705A022B}" type="datetimeFigureOut">
              <a:rPr lang="en-US" smtClean="0"/>
              <a:pPr/>
              <a:t>8/22/2018</a:t>
            </a:fld>
            <a:endParaRPr lang="en-US"/>
          </a:p>
        </p:txBody>
      </p:sp>
      <p:sp>
        <p:nvSpPr>
          <p:cNvPr id="4" name="Footer Placeholder 3"/>
          <p:cNvSpPr>
            <a:spLocks noGrp="1"/>
          </p:cNvSpPr>
          <p:nvPr>
            <p:ph type="ftr" sz="quarter" idx="2"/>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p:cNvSpPr>
            <a:spLocks noGrp="1"/>
          </p:cNvSpPr>
          <p:nvPr>
            <p:ph type="sldNum" sz="quarter" idx="3"/>
          </p:nvPr>
        </p:nvSpPr>
        <p:spPr>
          <a:xfrm>
            <a:off x="3979930" y="8845045"/>
            <a:ext cx="3044719" cy="465614"/>
          </a:xfrm>
          <a:prstGeom prst="rect">
            <a:avLst/>
          </a:prstGeom>
        </p:spPr>
        <p:txBody>
          <a:bodyPr vert="horz" lIns="93360" tIns="46680" rIns="93360" bIns="46680" rtlCol="0" anchor="b"/>
          <a:lstStyle>
            <a:lvl1pPr algn="r">
              <a:defRPr sz="1200"/>
            </a:lvl1pPr>
          </a:lstStyle>
          <a:p>
            <a:fld id="{EAE3DB07-2224-4694-B853-4F4EBE59CA86}" type="slidenum">
              <a:rPr lang="en-US" smtClean="0"/>
              <a:pPr/>
              <a:t>‹#›</a:t>
            </a:fld>
            <a:endParaRPr lang="en-US"/>
          </a:p>
        </p:txBody>
      </p:sp>
    </p:spTree>
    <p:extLst>
      <p:ext uri="{BB962C8B-B14F-4D97-AF65-F5344CB8AC3E}">
        <p14:creationId xmlns:p14="http://schemas.microsoft.com/office/powerpoint/2010/main" val="15912952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8/22/2018</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ESP\Europa\Solidworks Files\Concept\EGcartAsse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4630" y="1143000"/>
            <a:ext cx="3520440" cy="2720340"/>
          </a:xfrm>
          <a:prstGeom prst="rect">
            <a:avLst/>
          </a:prstGeom>
          <a:noFill/>
          <a:extLst>
            <a:ext uri="{909E8E84-426E-40DD-AFC4-6F175D3DCCD1}">
              <a14:hiddenFill xmlns:a14="http://schemas.microsoft.com/office/drawing/2010/main">
                <a:solidFill>
                  <a:srgbClr val="FFFFFF"/>
                </a:solidFill>
              </a14:hiddenFill>
            </a:ext>
          </a:extLst>
        </p:spPr>
      </p:pic>
      <p:sp>
        <p:nvSpPr>
          <p:cNvPr id="4" name="Arc 3"/>
          <p:cNvSpPr/>
          <p:nvPr/>
        </p:nvSpPr>
        <p:spPr>
          <a:xfrm>
            <a:off x="4315401" y="2209800"/>
            <a:ext cx="2209800" cy="1189501"/>
          </a:xfrm>
          <a:prstGeom prst="arc">
            <a:avLst>
              <a:gd name="adj1" fmla="val 7900970"/>
              <a:gd name="adj2" fmla="val 12691323"/>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Connector 5"/>
          <p:cNvCxnSpPr/>
          <p:nvPr/>
        </p:nvCxnSpPr>
        <p:spPr>
          <a:xfrm flipH="1">
            <a:off x="4724401" y="2929401"/>
            <a:ext cx="187324" cy="186201"/>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587876" y="2895600"/>
            <a:ext cx="288924" cy="110001"/>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4495800" y="2853201"/>
            <a:ext cx="322262" cy="25400"/>
          </a:xfrm>
          <a:prstGeom prst="line">
            <a:avLst/>
          </a:prstGeom>
          <a:ln>
            <a:solidFill>
              <a:schemeClr val="tx1"/>
            </a:solidFill>
            <a:prstDash val="dash"/>
            <a:headEnd type="stealth"/>
            <a:tailEnd type="stealt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89009" y="1447800"/>
            <a:ext cx="862584" cy="246221"/>
          </a:xfrm>
          <a:prstGeom prst="rect">
            <a:avLst/>
          </a:prstGeom>
          <a:noFill/>
        </p:spPr>
        <p:txBody>
          <a:bodyPr wrap="square" rtlCol="0">
            <a:spAutoFit/>
          </a:bodyPr>
          <a:lstStyle/>
          <a:p>
            <a:pPr algn="ctr"/>
            <a:r>
              <a:rPr lang="en-US" sz="1000" dirty="0" smtClean="0"/>
              <a:t>3</a:t>
            </a:r>
            <a:r>
              <a:rPr lang="en-US" sz="1000" baseline="30000" dirty="0" smtClean="0"/>
              <a:t>rd</a:t>
            </a:r>
            <a:r>
              <a:rPr lang="en-US" sz="1000" dirty="0" smtClean="0"/>
              <a:t> Stage</a:t>
            </a:r>
            <a:endParaRPr lang="en-US" sz="1000" dirty="0"/>
          </a:p>
        </p:txBody>
      </p:sp>
      <p:sp>
        <p:nvSpPr>
          <p:cNvPr id="14" name="TextBox 13"/>
          <p:cNvSpPr txBox="1"/>
          <p:nvPr/>
        </p:nvSpPr>
        <p:spPr>
          <a:xfrm>
            <a:off x="3726328" y="2133600"/>
            <a:ext cx="418704" cy="276999"/>
          </a:xfrm>
          <a:prstGeom prst="rect">
            <a:avLst/>
          </a:prstGeom>
          <a:noFill/>
        </p:spPr>
        <p:txBody>
          <a:bodyPr wrap="none" rtlCol="0">
            <a:spAutoFit/>
          </a:bodyPr>
          <a:lstStyle/>
          <a:p>
            <a:pPr algn="ctr"/>
            <a:r>
              <a:rPr lang="en-US" sz="1200" dirty="0" smtClean="0"/>
              <a:t>OM</a:t>
            </a:r>
          </a:p>
        </p:txBody>
      </p:sp>
      <p:sp>
        <p:nvSpPr>
          <p:cNvPr id="15" name="TextBox 14"/>
          <p:cNvSpPr txBox="1"/>
          <p:nvPr/>
        </p:nvSpPr>
        <p:spPr>
          <a:xfrm>
            <a:off x="4037331" y="1524000"/>
            <a:ext cx="426719" cy="246221"/>
          </a:xfrm>
          <a:prstGeom prst="rect">
            <a:avLst/>
          </a:prstGeom>
          <a:noFill/>
        </p:spPr>
        <p:txBody>
          <a:bodyPr wrap="none" rtlCol="0">
            <a:spAutoFit/>
          </a:bodyPr>
          <a:lstStyle/>
          <a:p>
            <a:pPr algn="ctr"/>
            <a:r>
              <a:rPr lang="en-US" sz="1000" dirty="0" smtClean="0"/>
              <a:t>AFM</a:t>
            </a:r>
          </a:p>
        </p:txBody>
      </p:sp>
      <p:sp>
        <p:nvSpPr>
          <p:cNvPr id="16" name="TextBox 15"/>
          <p:cNvSpPr txBox="1"/>
          <p:nvPr/>
        </p:nvSpPr>
        <p:spPr>
          <a:xfrm>
            <a:off x="5697436" y="3283326"/>
            <a:ext cx="644727" cy="461665"/>
          </a:xfrm>
          <a:prstGeom prst="rect">
            <a:avLst/>
          </a:prstGeom>
          <a:noFill/>
        </p:spPr>
        <p:txBody>
          <a:bodyPr wrap="none" rtlCol="0">
            <a:spAutoFit/>
          </a:bodyPr>
          <a:lstStyle/>
          <a:p>
            <a:pPr algn="ctr"/>
            <a:r>
              <a:rPr lang="en-US" sz="1200" dirty="0" smtClean="0"/>
              <a:t>Sample</a:t>
            </a:r>
          </a:p>
          <a:p>
            <a:pPr algn="ctr"/>
            <a:r>
              <a:rPr lang="en-US" sz="1200" dirty="0" smtClean="0"/>
              <a:t>Puck</a:t>
            </a:r>
          </a:p>
        </p:txBody>
      </p:sp>
      <p:sp>
        <p:nvSpPr>
          <p:cNvPr id="17" name="TextBox 16"/>
          <p:cNvSpPr txBox="1"/>
          <p:nvPr/>
        </p:nvSpPr>
        <p:spPr>
          <a:xfrm>
            <a:off x="4967257" y="3657600"/>
            <a:ext cx="760465" cy="461665"/>
          </a:xfrm>
          <a:prstGeom prst="rect">
            <a:avLst/>
          </a:prstGeom>
          <a:noFill/>
        </p:spPr>
        <p:txBody>
          <a:bodyPr wrap="none" rtlCol="0">
            <a:spAutoFit/>
          </a:bodyPr>
          <a:lstStyle/>
          <a:p>
            <a:pPr algn="ctr"/>
            <a:r>
              <a:rPr lang="en-US" sz="1200" dirty="0" smtClean="0"/>
              <a:t>Cartridge</a:t>
            </a:r>
            <a:br>
              <a:rPr lang="en-US" sz="1200" dirty="0" smtClean="0"/>
            </a:br>
            <a:r>
              <a:rPr lang="en-US" sz="1200" dirty="0" smtClean="0"/>
              <a:t>Carousel</a:t>
            </a:r>
          </a:p>
        </p:txBody>
      </p:sp>
      <p:sp>
        <p:nvSpPr>
          <p:cNvPr id="18" name="TextBox 17"/>
          <p:cNvSpPr txBox="1"/>
          <p:nvPr/>
        </p:nvSpPr>
        <p:spPr>
          <a:xfrm>
            <a:off x="4137109" y="3502967"/>
            <a:ext cx="619208" cy="461665"/>
          </a:xfrm>
          <a:prstGeom prst="rect">
            <a:avLst/>
          </a:prstGeom>
          <a:noFill/>
          <a:ln>
            <a:noFill/>
          </a:ln>
        </p:spPr>
        <p:txBody>
          <a:bodyPr wrap="none" rtlCol="0">
            <a:spAutoFit/>
          </a:bodyPr>
          <a:lstStyle/>
          <a:p>
            <a:pPr algn="ctr"/>
            <a:r>
              <a:rPr lang="en-US" sz="1200" dirty="0" smtClean="0"/>
              <a:t>Filter</a:t>
            </a:r>
          </a:p>
          <a:p>
            <a:pPr algn="ctr"/>
            <a:r>
              <a:rPr lang="en-US" sz="1200" dirty="0" smtClean="0"/>
              <a:t>Wafers</a:t>
            </a:r>
          </a:p>
        </p:txBody>
      </p:sp>
      <p:sp>
        <p:nvSpPr>
          <p:cNvPr id="21" name="Text Box 15"/>
          <p:cNvSpPr txBox="1"/>
          <p:nvPr/>
        </p:nvSpPr>
        <p:spPr>
          <a:xfrm>
            <a:off x="2902109" y="4191000"/>
            <a:ext cx="3644583" cy="304800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000" dirty="0">
                <a:effectLst/>
                <a:latin typeface="Times New Roman"/>
                <a:ea typeface="Calibri"/>
                <a:cs typeface="Times New Roman"/>
              </a:rPr>
              <a:t>Fig. </a:t>
            </a:r>
            <a:r>
              <a:rPr lang="en-US" sz="1000" dirty="0" smtClean="0">
                <a:effectLst/>
                <a:latin typeface="Times New Roman"/>
                <a:ea typeface="Calibri"/>
                <a:cs typeface="Times New Roman"/>
              </a:rPr>
              <a:t>2. Concept </a:t>
            </a:r>
            <a:r>
              <a:rPr lang="en-US" sz="1000" dirty="0">
                <a:effectLst/>
                <a:latin typeface="Times New Roman"/>
                <a:ea typeface="Calibri"/>
                <a:cs typeface="Times New Roman"/>
              </a:rPr>
              <a:t>Instrument </a:t>
            </a:r>
            <a:r>
              <a:rPr lang="en-US" sz="1000" dirty="0" smtClean="0">
                <a:effectLst/>
                <a:latin typeface="Times New Roman"/>
                <a:ea typeface="Calibri"/>
                <a:cs typeface="Times New Roman"/>
              </a:rPr>
              <a:t>(exploded view shown) </a:t>
            </a:r>
            <a:endParaRPr lang="en-US" sz="1000" dirty="0">
              <a:effectLst/>
              <a:latin typeface="Calibri"/>
              <a:ea typeface="Calibri"/>
              <a:cs typeface="Times New Roman"/>
            </a:endParaRPr>
          </a:p>
          <a:p>
            <a:pPr marL="0" marR="0">
              <a:spcBef>
                <a:spcPts val="0"/>
              </a:spcBef>
              <a:spcAft>
                <a:spcPts val="0"/>
              </a:spcAft>
            </a:pPr>
            <a:r>
              <a:rPr lang="en-US" sz="1000" dirty="0" smtClean="0">
                <a:latin typeface="Times New Roman"/>
                <a:ea typeface="Calibri"/>
                <a:cs typeface="Times New Roman"/>
              </a:rPr>
              <a:t>A </a:t>
            </a:r>
            <a:r>
              <a:rPr lang="en-US" sz="1000" dirty="0" smtClean="0">
                <a:latin typeface="Times New Roman"/>
                <a:ea typeface="Calibri"/>
                <a:cs typeface="Times New Roman"/>
              </a:rPr>
              <a:t>carousel mechanism holds six sample processing cartridges. Each cartridge can process sample particulates onto three size fractionated filters, held on extendable wafers. The filters can then be placed into imaging and analysis instruments. </a:t>
            </a:r>
            <a:endParaRPr lang="en-US" sz="1000" dirty="0">
              <a:latin typeface="Times New Roman"/>
              <a:ea typeface="Calibri"/>
              <a:cs typeface="Times New Roman"/>
            </a:endParaRPr>
          </a:p>
          <a:p>
            <a:pPr marL="228600" marR="0" indent="-228600">
              <a:spcBef>
                <a:spcPts val="0"/>
              </a:spcBef>
              <a:spcAft>
                <a:spcPts val="0"/>
              </a:spcAft>
              <a:buAutoNum type="alphaLcParenBoth"/>
            </a:pPr>
            <a:r>
              <a:rPr lang="en-US" sz="1000" dirty="0" smtClean="0">
                <a:effectLst/>
                <a:latin typeface="Times New Roman"/>
                <a:ea typeface="Calibri"/>
                <a:cs typeface="Times New Roman"/>
              </a:rPr>
              <a:t>The </a:t>
            </a:r>
            <a:r>
              <a:rPr lang="en-US" sz="1000" dirty="0">
                <a:effectLst/>
                <a:latin typeface="Times New Roman"/>
                <a:ea typeface="Calibri"/>
                <a:cs typeface="Times New Roman"/>
              </a:rPr>
              <a:t>EG ESP </a:t>
            </a:r>
            <a:r>
              <a:rPr lang="en-US" sz="1000" dirty="0" smtClean="0">
                <a:effectLst/>
                <a:latin typeface="Times New Roman"/>
                <a:ea typeface="Calibri"/>
                <a:cs typeface="Times New Roman"/>
              </a:rPr>
              <a:t>opens </a:t>
            </a:r>
            <a:r>
              <a:rPr lang="en-US" sz="1000" dirty="0" smtClean="0">
                <a:latin typeface="Times New Roman"/>
                <a:ea typeface="Calibri"/>
                <a:cs typeface="Times New Roman"/>
              </a:rPr>
              <a:t>a sampling cartridge, and an ice filled</a:t>
            </a:r>
            <a:r>
              <a:rPr lang="en-US" sz="1000" dirty="0" smtClean="0">
                <a:effectLst/>
                <a:latin typeface="Times New Roman"/>
                <a:ea typeface="Calibri"/>
                <a:cs typeface="Times New Roman"/>
              </a:rPr>
              <a:t> </a:t>
            </a:r>
            <a:r>
              <a:rPr lang="en-US" sz="1000" dirty="0">
                <a:effectLst/>
                <a:latin typeface="Times New Roman"/>
                <a:ea typeface="Calibri"/>
                <a:cs typeface="Times New Roman"/>
              </a:rPr>
              <a:t>sample puck </a:t>
            </a:r>
            <a:r>
              <a:rPr lang="en-US" sz="1000" dirty="0" smtClean="0">
                <a:latin typeface="Times New Roman"/>
                <a:ea typeface="Calibri"/>
                <a:cs typeface="Times New Roman"/>
              </a:rPr>
              <a:t>is loaded.</a:t>
            </a:r>
          </a:p>
          <a:p>
            <a:pPr marL="228600" marR="0" indent="-228600">
              <a:spcBef>
                <a:spcPts val="0"/>
              </a:spcBef>
              <a:spcAft>
                <a:spcPts val="0"/>
              </a:spcAft>
              <a:buAutoNum type="alphaLcParenBoth"/>
            </a:pPr>
            <a:r>
              <a:rPr lang="en-US" sz="1000" dirty="0" smtClean="0">
                <a:latin typeface="Times New Roman"/>
                <a:ea typeface="Calibri"/>
                <a:cs typeface="Times New Roman"/>
              </a:rPr>
              <a:t>T</a:t>
            </a:r>
            <a:r>
              <a:rPr lang="en-US" sz="1000" dirty="0" smtClean="0">
                <a:effectLst/>
                <a:latin typeface="Times New Roman"/>
                <a:ea typeface="Calibri"/>
                <a:cs typeface="Times New Roman"/>
              </a:rPr>
              <a:t>he cartridge is closed and drawn into the instrument. The sample is melted and any particulates collected onto size fractionated filters.</a:t>
            </a:r>
          </a:p>
          <a:p>
            <a:pPr marL="228600" marR="0" indent="-228600">
              <a:spcBef>
                <a:spcPts val="0"/>
              </a:spcBef>
              <a:spcAft>
                <a:spcPts val="0"/>
              </a:spcAft>
              <a:buAutoNum type="alphaLcParenBoth"/>
            </a:pPr>
            <a:r>
              <a:rPr lang="en-US" sz="1000" dirty="0" smtClean="0">
                <a:latin typeface="Times New Roman"/>
                <a:ea typeface="Calibri"/>
                <a:cs typeface="Times New Roman"/>
              </a:rPr>
              <a:t>The loaded filter wafers are separated, and extended from the cartridge</a:t>
            </a:r>
          </a:p>
          <a:p>
            <a:pPr marL="228600" marR="0" indent="-228600">
              <a:spcBef>
                <a:spcPts val="0"/>
              </a:spcBef>
              <a:spcAft>
                <a:spcPts val="0"/>
              </a:spcAft>
              <a:buAutoNum type="alphaLcParenBoth"/>
            </a:pPr>
            <a:r>
              <a:rPr lang="en-US" sz="1000" dirty="0" smtClean="0">
                <a:effectLst/>
                <a:latin typeface="Times New Roman"/>
                <a:ea typeface="Calibri"/>
                <a:cs typeface="Times New Roman"/>
              </a:rPr>
              <a:t>The </a:t>
            </a:r>
            <a:r>
              <a:rPr lang="en-US" sz="1000" dirty="0">
                <a:effectLst/>
                <a:latin typeface="Times New Roman"/>
                <a:ea typeface="Calibri"/>
                <a:cs typeface="Times New Roman"/>
              </a:rPr>
              <a:t>carousel </a:t>
            </a:r>
            <a:r>
              <a:rPr lang="en-US" sz="1000" dirty="0" smtClean="0">
                <a:effectLst/>
                <a:latin typeface="Times New Roman"/>
                <a:ea typeface="Calibri"/>
                <a:cs typeface="Times New Roman"/>
              </a:rPr>
              <a:t>is rotated </a:t>
            </a:r>
            <a:r>
              <a:rPr lang="en-US" sz="1000" dirty="0">
                <a:effectLst/>
                <a:latin typeface="Times New Roman"/>
                <a:ea typeface="Calibri"/>
                <a:cs typeface="Times New Roman"/>
              </a:rPr>
              <a:t>to present </a:t>
            </a:r>
            <a:r>
              <a:rPr lang="en-US" sz="1000" dirty="0" smtClean="0">
                <a:effectLst/>
                <a:latin typeface="Times New Roman"/>
                <a:ea typeface="Calibri"/>
                <a:cs typeface="Times New Roman"/>
              </a:rPr>
              <a:t>each filter </a:t>
            </a:r>
            <a:r>
              <a:rPr lang="en-US" sz="1000" dirty="0">
                <a:effectLst/>
                <a:latin typeface="Times New Roman"/>
                <a:ea typeface="Calibri"/>
                <a:cs typeface="Times New Roman"/>
              </a:rPr>
              <a:t>to each </a:t>
            </a:r>
            <a:r>
              <a:rPr lang="en-US" sz="1000" dirty="0" smtClean="0">
                <a:effectLst/>
                <a:latin typeface="Times New Roman"/>
                <a:ea typeface="Calibri"/>
                <a:cs typeface="Times New Roman"/>
              </a:rPr>
              <a:t>analysis stage. Optical Microscope; Atomic Force Microscope; and a potential 3</a:t>
            </a:r>
            <a:r>
              <a:rPr lang="en-US" sz="1000" baseline="30000" dirty="0" smtClean="0">
                <a:effectLst/>
                <a:latin typeface="Times New Roman"/>
                <a:ea typeface="Calibri"/>
                <a:cs typeface="Times New Roman"/>
              </a:rPr>
              <a:t>rd</a:t>
            </a:r>
            <a:r>
              <a:rPr lang="en-US" sz="1000" dirty="0" smtClean="0">
                <a:effectLst/>
                <a:latin typeface="Times New Roman"/>
                <a:ea typeface="Calibri"/>
                <a:cs typeface="Times New Roman"/>
              </a:rPr>
              <a:t> Stage instrument. </a:t>
            </a:r>
            <a:r>
              <a:rPr lang="en-US" sz="1000" dirty="0" smtClean="0">
                <a:latin typeface="Times New Roman"/>
                <a:ea typeface="Calibri"/>
                <a:cs typeface="Times New Roman"/>
              </a:rPr>
              <a:t>The wafers can be moved back and forth for repeated measurements by any of the instruments.</a:t>
            </a:r>
            <a:r>
              <a:rPr lang="en-US" sz="1000" dirty="0">
                <a:latin typeface="Times New Roman"/>
                <a:ea typeface="Calibri"/>
                <a:cs typeface="Times New Roman"/>
              </a:rPr>
              <a:t> </a:t>
            </a:r>
            <a:r>
              <a:rPr lang="en-US" sz="1000" dirty="0" smtClean="0">
                <a:effectLst/>
                <a:latin typeface="Times New Roman"/>
                <a:ea typeface="Calibri"/>
                <a:cs typeface="Times New Roman"/>
              </a:rPr>
              <a:t>After </a:t>
            </a:r>
            <a:r>
              <a:rPr lang="en-US" sz="1000" dirty="0">
                <a:effectLst/>
                <a:latin typeface="Times New Roman"/>
                <a:ea typeface="Calibri"/>
                <a:cs typeface="Times New Roman"/>
              </a:rPr>
              <a:t>analysis, the wafers are retracted </a:t>
            </a:r>
            <a:r>
              <a:rPr lang="en-US" sz="1000" dirty="0" smtClean="0">
                <a:effectLst/>
                <a:latin typeface="Times New Roman"/>
                <a:ea typeface="Calibri"/>
                <a:cs typeface="Times New Roman"/>
              </a:rPr>
              <a:t>back into the cartridge, and the </a:t>
            </a:r>
            <a:r>
              <a:rPr lang="en-US" sz="1000" dirty="0">
                <a:effectLst/>
                <a:latin typeface="Times New Roman"/>
                <a:ea typeface="Calibri"/>
                <a:cs typeface="Times New Roman"/>
              </a:rPr>
              <a:t>carousel rotates an unused cartridge to the loading </a:t>
            </a:r>
            <a:r>
              <a:rPr lang="en-US" sz="1000" dirty="0" smtClean="0">
                <a:effectLst/>
                <a:latin typeface="Times New Roman"/>
                <a:ea typeface="Calibri"/>
                <a:cs typeface="Times New Roman"/>
              </a:rPr>
              <a:t>position.</a:t>
            </a:r>
            <a:endParaRPr lang="en-US" sz="1000" dirty="0">
              <a:effectLst/>
              <a:latin typeface="Calibri"/>
              <a:ea typeface="Calibri"/>
              <a:cs typeface="Times New Roman"/>
            </a:endParaRPr>
          </a:p>
          <a:p>
            <a:pPr marL="0" marR="0">
              <a:spcBef>
                <a:spcPts val="0"/>
              </a:spcBef>
              <a:spcAft>
                <a:spcPts val="0"/>
              </a:spcAft>
            </a:pPr>
            <a:r>
              <a:rPr lang="en-US" sz="1000" dirty="0">
                <a:effectLst/>
                <a:latin typeface="Times New Roman"/>
                <a:ea typeface="Calibri"/>
                <a:cs typeface="Times New Roman"/>
              </a:rPr>
              <a:t> </a:t>
            </a:r>
            <a:endParaRPr lang="en-US" sz="1000" dirty="0">
              <a:effectLst/>
              <a:latin typeface="Calibri"/>
              <a:ea typeface="Calibri"/>
              <a:cs typeface="Times New Roman"/>
            </a:endParaRPr>
          </a:p>
        </p:txBody>
      </p:sp>
      <p:sp>
        <p:nvSpPr>
          <p:cNvPr id="22" name="TextBox 21"/>
          <p:cNvSpPr txBox="1"/>
          <p:nvPr/>
        </p:nvSpPr>
        <p:spPr>
          <a:xfrm>
            <a:off x="5572204" y="1770221"/>
            <a:ext cx="351378" cy="276999"/>
          </a:xfrm>
          <a:prstGeom prst="rect">
            <a:avLst/>
          </a:prstGeom>
          <a:noFill/>
        </p:spPr>
        <p:txBody>
          <a:bodyPr wrap="none" rtlCol="0">
            <a:spAutoFit/>
          </a:bodyPr>
          <a:lstStyle/>
          <a:p>
            <a:pPr algn="ctr"/>
            <a:r>
              <a:rPr lang="en-US" sz="1200" dirty="0" smtClean="0"/>
              <a:t>(a)</a:t>
            </a:r>
          </a:p>
        </p:txBody>
      </p:sp>
      <p:sp>
        <p:nvSpPr>
          <p:cNvPr id="23" name="TextBox 22"/>
          <p:cNvSpPr txBox="1"/>
          <p:nvPr/>
        </p:nvSpPr>
        <p:spPr>
          <a:xfrm>
            <a:off x="5173516" y="2364670"/>
            <a:ext cx="357790" cy="276999"/>
          </a:xfrm>
          <a:prstGeom prst="rect">
            <a:avLst/>
          </a:prstGeom>
          <a:noFill/>
        </p:spPr>
        <p:txBody>
          <a:bodyPr wrap="none" rtlCol="0">
            <a:spAutoFit/>
          </a:bodyPr>
          <a:lstStyle/>
          <a:p>
            <a:pPr algn="ctr"/>
            <a:r>
              <a:rPr lang="en-US" sz="1200" dirty="0" smtClean="0"/>
              <a:t>(b)</a:t>
            </a:r>
          </a:p>
        </p:txBody>
      </p:sp>
      <p:sp>
        <p:nvSpPr>
          <p:cNvPr id="24" name="TextBox 23"/>
          <p:cNvSpPr txBox="1"/>
          <p:nvPr/>
        </p:nvSpPr>
        <p:spPr>
          <a:xfrm>
            <a:off x="4184366" y="3144827"/>
            <a:ext cx="343364" cy="276999"/>
          </a:xfrm>
          <a:prstGeom prst="rect">
            <a:avLst/>
          </a:prstGeom>
          <a:noFill/>
        </p:spPr>
        <p:txBody>
          <a:bodyPr wrap="none" rtlCol="0">
            <a:spAutoFit/>
          </a:bodyPr>
          <a:lstStyle/>
          <a:p>
            <a:pPr algn="ctr"/>
            <a:r>
              <a:rPr lang="en-US" sz="1200" dirty="0" smtClean="0"/>
              <a:t>(c)</a:t>
            </a:r>
          </a:p>
        </p:txBody>
      </p:sp>
      <p:sp>
        <p:nvSpPr>
          <p:cNvPr id="25" name="TextBox 24"/>
          <p:cNvSpPr txBox="1"/>
          <p:nvPr/>
        </p:nvSpPr>
        <p:spPr>
          <a:xfrm>
            <a:off x="4398527" y="2503169"/>
            <a:ext cx="357790" cy="276999"/>
          </a:xfrm>
          <a:prstGeom prst="rect">
            <a:avLst/>
          </a:prstGeom>
          <a:noFill/>
        </p:spPr>
        <p:txBody>
          <a:bodyPr wrap="none" rtlCol="0">
            <a:spAutoFit/>
          </a:bodyPr>
          <a:lstStyle/>
          <a:p>
            <a:pPr algn="ctr"/>
            <a:r>
              <a:rPr lang="en-US" sz="1200" dirty="0" smtClean="0"/>
              <a:t>(d)</a:t>
            </a:r>
          </a:p>
        </p:txBody>
      </p:sp>
      <p:cxnSp>
        <p:nvCxnSpPr>
          <p:cNvPr id="26" name="Straight Arrow Connector 25"/>
          <p:cNvCxnSpPr/>
          <p:nvPr/>
        </p:nvCxnSpPr>
        <p:spPr>
          <a:xfrm flipH="1">
            <a:off x="4724401" y="3115602"/>
            <a:ext cx="594024" cy="465798"/>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16" idx="0"/>
          </p:cNvCxnSpPr>
          <p:nvPr/>
        </p:nvCxnSpPr>
        <p:spPr>
          <a:xfrm>
            <a:off x="5747893" y="2364670"/>
            <a:ext cx="271907" cy="918656"/>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589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1313</TotalTime>
  <Words>190</Words>
  <Application>Microsoft Office PowerPoint</Application>
  <PresentationFormat>On-screen Show (4:3)</PresentationFormat>
  <Paragraphs>19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Pargett, Douglas</dc:creator>
  <cp:lastModifiedBy>meteor</cp:lastModifiedBy>
  <cp:revision>117</cp:revision>
  <dcterms:created xsi:type="dcterms:W3CDTF">2006-08-16T00:00:00Z</dcterms:created>
  <dcterms:modified xsi:type="dcterms:W3CDTF">2018-08-22T22:37:36Z</dcterms:modified>
</cp:coreProperties>
</file>