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7" r:id="rId2"/>
    <p:sldId id="256" r:id="rId3"/>
    <p:sldId id="469" r:id="rId4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5"/>
    <p:restoredTop sz="93250"/>
  </p:normalViewPr>
  <p:slideViewPr>
    <p:cSldViewPr snapToGrid="0" snapToObjects="1" showGuides="1">
      <p:cViewPr varScale="1">
        <p:scale>
          <a:sx n="77" d="100"/>
          <a:sy n="77" d="100"/>
        </p:scale>
        <p:origin x="2130" y="111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B2005-12A2-E240-8765-FFF660C0EC7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3222B-BAEE-7E4E-A7BC-41848707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11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be edited and updated with relevant images; and specs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C7D3E-CE1B-D243-A896-0B8AA1B4DC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946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 bwMode="white">
          <a:xfrm>
            <a:off x="183601" y="169335"/>
            <a:ext cx="5208860" cy="1004709"/>
          </a:xfrm>
          <a:prstGeom prst="rect">
            <a:avLst/>
          </a:prstGeom>
        </p:spPr>
        <p:txBody>
          <a:bodyPr anchor="ctr" anchorCtr="0"/>
          <a:lstStyle>
            <a:lvl1pPr>
              <a:defRPr sz="1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346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75B61-D859-984B-8AB4-BD5673AD77FE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2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25EB9F-5724-1244-92A0-8E565D2ED79F}"/>
              </a:ext>
            </a:extLst>
          </p:cNvPr>
          <p:cNvSpPr txBox="1"/>
          <p:nvPr/>
        </p:nvSpPr>
        <p:spPr>
          <a:xfrm>
            <a:off x="701663" y="655222"/>
            <a:ext cx="10213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processing system (based on heritage ESP) [temp]</a:t>
            </a: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860CEFC0-CEF6-8A47-AE21-0342C8549F78}"/>
              </a:ext>
            </a:extLst>
          </p:cNvPr>
          <p:cNvSpPr/>
          <p:nvPr/>
        </p:nvSpPr>
        <p:spPr>
          <a:xfrm flipH="1">
            <a:off x="1960073" y="2224622"/>
            <a:ext cx="238300" cy="415636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be 11">
            <a:extLst>
              <a:ext uri="{FF2B5EF4-FFF2-40B4-BE49-F238E27FC236}">
                <a16:creationId xmlns:a16="http://schemas.microsoft.com/office/drawing/2014/main" id="{B59AA8CD-E024-9C45-903F-62E02A6F82A5}"/>
              </a:ext>
            </a:extLst>
          </p:cNvPr>
          <p:cNvSpPr/>
          <p:nvPr/>
        </p:nvSpPr>
        <p:spPr>
          <a:xfrm>
            <a:off x="1547387" y="3263571"/>
            <a:ext cx="1049993" cy="202190"/>
          </a:xfrm>
          <a:prstGeom prst="cub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9FCB56-D439-3D4E-803F-B60C7F16122A}"/>
              </a:ext>
            </a:extLst>
          </p:cNvPr>
          <p:cNvSpPr txBox="1"/>
          <p:nvPr/>
        </p:nvSpPr>
        <p:spPr>
          <a:xfrm>
            <a:off x="4258385" y="3204259"/>
            <a:ext cx="2120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Optical Microscope images (minimally) the 0.2 micron substrate; also the 10 micron pre-filter (and larger one if used)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11A6EF-06E0-514D-BA31-A98AD8C22AEE}"/>
              </a:ext>
            </a:extLst>
          </p:cNvPr>
          <p:cNvSpPr/>
          <p:nvPr/>
        </p:nvSpPr>
        <p:spPr>
          <a:xfrm>
            <a:off x="1622531" y="4354931"/>
            <a:ext cx="1843200" cy="9216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E95515-DFE3-9441-92CA-2594FE63615B}"/>
              </a:ext>
            </a:extLst>
          </p:cNvPr>
          <p:cNvSpPr txBox="1"/>
          <p:nvPr/>
        </p:nvSpPr>
        <p:spPr>
          <a:xfrm>
            <a:off x="125429" y="2215486"/>
            <a:ext cx="1424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deposited on membrane (e.g. 0.2 micron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SimPore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microporous membrane that has surface area of  total of ~ 5 mm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CA3BBC0-8F8D-4945-BC22-1A459C9558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431"/>
          <a:stretch/>
        </p:blipFill>
        <p:spPr>
          <a:xfrm>
            <a:off x="1600638" y="2698172"/>
            <a:ext cx="943493" cy="50608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A2BC528-7D6C-9344-8132-1071B00361F4}"/>
              </a:ext>
            </a:extLst>
          </p:cNvPr>
          <p:cNvSpPr txBox="1"/>
          <p:nvPr/>
        </p:nvSpPr>
        <p:spPr>
          <a:xfrm>
            <a:off x="811724" y="3490987"/>
            <a:ext cx="2449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stage capable of x, y dimensional movement holds membrane cartridge; contains calibration substrates (?).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F319BDFA-C519-DC44-B094-FA10F05A15D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83024" y="1822814"/>
          <a:ext cx="2113539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14326">
                  <a:extLst>
                    <a:ext uri="{9D8B030D-6E8A-4147-A177-3AD203B41FA5}">
                      <a16:colId xmlns:a16="http://schemas.microsoft.com/office/drawing/2014/main" val="1713137497"/>
                    </a:ext>
                  </a:extLst>
                </a:gridCol>
                <a:gridCol w="1199213">
                  <a:extLst>
                    <a:ext uri="{9D8B030D-6E8A-4147-A177-3AD203B41FA5}">
                      <a16:colId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Magnification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5.75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CCD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256 x 512 pixel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Imaged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 mm x 2 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 microns/</a:t>
                      </a:r>
                      <a:r>
                        <a:rPr lang="en-US" sz="1000" dirty="0" err="1"/>
                        <a:t>px</a:t>
                      </a: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Light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 red, 3 green, 3 blue and 3 UV LEDs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56072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7D04C44D-CC80-1945-A5F7-7029771C14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331"/>
          <a:stretch/>
        </p:blipFill>
        <p:spPr>
          <a:xfrm>
            <a:off x="2597380" y="2043531"/>
            <a:ext cx="1332395" cy="1193446"/>
          </a:xfrm>
          <a:prstGeom prst="rect">
            <a:avLst/>
          </a:prstGeom>
        </p:spPr>
      </p:pic>
      <p:sp>
        <p:nvSpPr>
          <p:cNvPr id="25" name="Down Arrow 24">
            <a:extLst>
              <a:ext uri="{FF2B5EF4-FFF2-40B4-BE49-F238E27FC236}">
                <a16:creationId xmlns:a16="http://schemas.microsoft.com/office/drawing/2014/main" id="{184541F0-FE55-7B4B-B82B-DD5E3DC4B5C6}"/>
              </a:ext>
            </a:extLst>
          </p:cNvPr>
          <p:cNvSpPr/>
          <p:nvPr/>
        </p:nvSpPr>
        <p:spPr>
          <a:xfrm flipH="1">
            <a:off x="3261642" y="3366716"/>
            <a:ext cx="238300" cy="873059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96AAF3-9BB2-C44D-B129-E84259F4242E}"/>
              </a:ext>
            </a:extLst>
          </p:cNvPr>
          <p:cNvSpPr txBox="1"/>
          <p:nvPr/>
        </p:nvSpPr>
        <p:spPr>
          <a:xfrm>
            <a:off x="2740524" y="1854131"/>
            <a:ext cx="1072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Heritage MECA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9C3485-6CD0-6F48-8840-3BDB53B59F32}"/>
              </a:ext>
            </a:extLst>
          </p:cNvPr>
          <p:cNvSpPr txBox="1"/>
          <p:nvPr/>
        </p:nvSpPr>
        <p:spPr>
          <a:xfrm>
            <a:off x="1819914" y="3263571"/>
            <a:ext cx="4074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stage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08A541-6F81-4949-87A5-E9D8E8FD68F9}"/>
              </a:ext>
            </a:extLst>
          </p:cNvPr>
          <p:cNvSpPr txBox="1"/>
          <p:nvPr/>
        </p:nvSpPr>
        <p:spPr>
          <a:xfrm rot="16200000">
            <a:off x="1109669" y="4637566"/>
            <a:ext cx="7357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1.02 mm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370836-7FFC-CB4E-ACE1-FBD50531DA12}"/>
              </a:ext>
            </a:extLst>
          </p:cNvPr>
          <p:cNvSpPr txBox="1"/>
          <p:nvPr/>
        </p:nvSpPr>
        <p:spPr>
          <a:xfrm>
            <a:off x="2151308" y="5248910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2.48 mm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4A9D6F2-7AC3-F247-9CCF-29F2F18B1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7330" y="497341"/>
            <a:ext cx="953425" cy="160301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1EE246F-A98B-EF44-B725-3EBF562B2E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6873" y="3931155"/>
            <a:ext cx="461480" cy="165904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7664203-F6C2-9946-AED7-A3015D8E13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4419" y="4776026"/>
            <a:ext cx="771197" cy="483817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7273331-CD4A-D64F-8127-2F1B823DEAD5}"/>
              </a:ext>
            </a:extLst>
          </p:cNvPr>
          <p:cNvSpPr/>
          <p:nvPr/>
        </p:nvSpPr>
        <p:spPr>
          <a:xfrm>
            <a:off x="3971738" y="4941345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B1B2DA-9079-4940-B167-CAD158E36511}"/>
              </a:ext>
            </a:extLst>
          </p:cNvPr>
          <p:cNvSpPr txBox="1"/>
          <p:nvPr/>
        </p:nvSpPr>
        <p:spPr>
          <a:xfrm>
            <a:off x="3678191" y="4159337"/>
            <a:ext cx="1063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AFM low resolution scanning : Small squares (100 x 100 </a:t>
            </a:r>
            <a:r>
              <a:rPr lang="en-US" sz="8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m) are scaled to the large rectangle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49D7B-C0F4-0145-81AF-22949A496DC4}"/>
              </a:ext>
            </a:extLst>
          </p:cNvPr>
          <p:cNvSpPr txBox="1"/>
          <p:nvPr/>
        </p:nvSpPr>
        <p:spPr>
          <a:xfrm>
            <a:off x="4696333" y="5287061"/>
            <a:ext cx="1187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/>
              <a:t>Piezoresistive</a:t>
            </a:r>
            <a:r>
              <a:rPr lang="en-US" sz="1000" dirty="0"/>
              <a:t> cantilever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B89174-79BE-E041-8458-3F6470B60D6A}"/>
              </a:ext>
            </a:extLst>
          </p:cNvPr>
          <p:cNvSpPr txBox="1"/>
          <p:nvPr/>
        </p:nvSpPr>
        <p:spPr>
          <a:xfrm>
            <a:off x="224911" y="5670408"/>
            <a:ext cx="29210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Sample Imaging Scenario: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2 low resolution OM images required under this configuration with 4 microns per pixel resolution to image 5 mm</a:t>
            </a:r>
            <a:r>
              <a:rPr lang="en-US" sz="1000" baseline="30000" dirty="0"/>
              <a:t>2</a:t>
            </a:r>
            <a:r>
              <a:rPr lang="en-US" sz="1000" dirty="0"/>
              <a:t> substrate.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FF0000"/>
                </a:solidFill>
              </a:rPr>
              <a:t>Analyisis</a:t>
            </a:r>
            <a:r>
              <a:rPr lang="en-US" sz="1000" dirty="0">
                <a:solidFill>
                  <a:srgbClr val="FF0000"/>
                </a:solidFill>
              </a:rPr>
              <a:t>: </a:t>
            </a:r>
            <a:r>
              <a:rPr lang="en-US" sz="1000" dirty="0"/>
              <a:t>JPEG compression identifies high information regions; alternatively use autonomous, AI-driven software for image analysis and decision-making to direct AFM to areas of interest in OM image.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AFM images at low resolution ## 50 to 100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sectors (representing 12-25 pixels from OM image). {optional 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FF0000"/>
                </a:solidFill>
              </a:rPr>
              <a:t>Analysis: </a:t>
            </a:r>
            <a:r>
              <a:rPr lang="en-US" sz="1000" dirty="0"/>
              <a:t>JPEG/Machine Learning/AI decision making on AFM subsector selection.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Targeted subsectors at 10 x 10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or 5 x 5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are scanned for topography and force spectroscopy.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FF0000"/>
                </a:solidFill>
              </a:rPr>
              <a:t>Analysis: </a:t>
            </a:r>
            <a:r>
              <a:rPr lang="en-US" sz="1000" dirty="0"/>
              <a:t>process mechanical force data and volatilize soft/adhesive particles.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Soft or adhesive particles are volatilized and ingested into the Mass Spec (Baseline)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03C781-8DE7-4444-B215-90757EE44458}"/>
              </a:ext>
            </a:extLst>
          </p:cNvPr>
          <p:cNvCxnSpPr/>
          <p:nvPr/>
        </p:nvCxnSpPr>
        <p:spPr>
          <a:xfrm flipH="1" flipV="1">
            <a:off x="3357983" y="4664990"/>
            <a:ext cx="571792" cy="24797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69FA81D8-8B2C-A449-93A5-49639D74E906}"/>
              </a:ext>
            </a:extLst>
          </p:cNvPr>
          <p:cNvSpPr/>
          <p:nvPr/>
        </p:nvSpPr>
        <p:spPr>
          <a:xfrm>
            <a:off x="4124138" y="50766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CD99EFE-DD27-1A48-965E-A278C302E526}"/>
              </a:ext>
            </a:extLst>
          </p:cNvPr>
          <p:cNvSpPr/>
          <p:nvPr/>
        </p:nvSpPr>
        <p:spPr>
          <a:xfrm>
            <a:off x="4276538" y="52290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0BA0796-5045-5F44-AE10-03C2E607E771}"/>
              </a:ext>
            </a:extLst>
          </p:cNvPr>
          <p:cNvSpPr/>
          <p:nvPr/>
        </p:nvSpPr>
        <p:spPr>
          <a:xfrm>
            <a:off x="4124138" y="4937966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6B999A4-F076-3D44-955C-4EBCA478ABFE}"/>
              </a:ext>
            </a:extLst>
          </p:cNvPr>
          <p:cNvSpPr/>
          <p:nvPr/>
        </p:nvSpPr>
        <p:spPr>
          <a:xfrm>
            <a:off x="4276538" y="5081820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5982D0D-7D66-AE4B-B4B3-7075C133C061}"/>
              </a:ext>
            </a:extLst>
          </p:cNvPr>
          <p:cNvSpPr/>
          <p:nvPr/>
        </p:nvSpPr>
        <p:spPr>
          <a:xfrm>
            <a:off x="4459935" y="52264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CBCE9A4-BD09-2B4D-A593-AFE4C1A7DD34}"/>
              </a:ext>
            </a:extLst>
          </p:cNvPr>
          <p:cNvSpPr/>
          <p:nvPr/>
        </p:nvSpPr>
        <p:spPr>
          <a:xfrm>
            <a:off x="4276538" y="49371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A71D100-2698-6F43-BB5E-FD5FD51AF4F7}"/>
              </a:ext>
            </a:extLst>
          </p:cNvPr>
          <p:cNvSpPr/>
          <p:nvPr/>
        </p:nvSpPr>
        <p:spPr>
          <a:xfrm>
            <a:off x="4459935" y="50895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40C2550-F461-9844-95C5-3995869D9722}"/>
              </a:ext>
            </a:extLst>
          </p:cNvPr>
          <p:cNvSpPr/>
          <p:nvPr/>
        </p:nvSpPr>
        <p:spPr>
          <a:xfrm>
            <a:off x="4459935" y="4940558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C3E85B4-54C5-414D-BFDF-00245FD183EF}"/>
              </a:ext>
            </a:extLst>
          </p:cNvPr>
          <p:cNvCxnSpPr>
            <a:cxnSpLocks/>
          </p:cNvCxnSpPr>
          <p:nvPr/>
        </p:nvCxnSpPr>
        <p:spPr>
          <a:xfrm flipV="1">
            <a:off x="4124138" y="5287061"/>
            <a:ext cx="96420" cy="189307"/>
          </a:xfrm>
          <a:prstGeom prst="line">
            <a:avLst/>
          </a:prstGeom>
          <a:ln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10546FC-3FFE-F646-B6D3-036A1F6DADF8}"/>
              </a:ext>
            </a:extLst>
          </p:cNvPr>
          <p:cNvSpPr txBox="1"/>
          <p:nvPr/>
        </p:nvSpPr>
        <p:spPr>
          <a:xfrm>
            <a:off x="3450579" y="5499543"/>
            <a:ext cx="13169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AFM high resolution subsector imaging 5-10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squares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CDE2D27-2867-8D48-9805-F101D09EF84E}"/>
              </a:ext>
            </a:extLst>
          </p:cNvPr>
          <p:cNvSpPr txBox="1"/>
          <p:nvPr/>
        </p:nvSpPr>
        <p:spPr>
          <a:xfrm>
            <a:off x="4909266" y="5699598"/>
            <a:ext cx="18228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AFM scanner moves in x, y, z dimensions to approach sample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4351CE5-5556-9C40-B2E8-01B99C60EE7D}"/>
              </a:ext>
            </a:extLst>
          </p:cNvPr>
          <p:cNvSpPr txBox="1"/>
          <p:nvPr/>
        </p:nvSpPr>
        <p:spPr>
          <a:xfrm>
            <a:off x="125429" y="-4363"/>
            <a:ext cx="2571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be revised: ANTONIE Schematic</a:t>
            </a:r>
          </a:p>
        </p:txBody>
      </p: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FCECBC94-1B60-0649-AA67-71117CA0E84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450579" y="6344353"/>
          <a:ext cx="3265007" cy="254971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16022">
                  <a:extLst>
                    <a:ext uri="{9D8B030D-6E8A-4147-A177-3AD203B41FA5}">
                      <a16:colId xmlns:a16="http://schemas.microsoft.com/office/drawing/2014/main" val="1713137497"/>
                    </a:ext>
                  </a:extLst>
                </a:gridCol>
                <a:gridCol w="1848985">
                  <a:extLst>
                    <a:ext uri="{9D8B030D-6E8A-4147-A177-3AD203B41FA5}">
                      <a16:colId xmlns:a16="http://schemas.microsoft.com/office/drawing/2014/main" val="2209773498"/>
                    </a:ext>
                  </a:extLst>
                </a:gridCol>
              </a:tblGrid>
              <a:tr h="217015">
                <a:tc>
                  <a:txBody>
                    <a:bodyPr/>
                    <a:lstStyle/>
                    <a:p>
                      <a:r>
                        <a:rPr lang="en-US" sz="1000" dirty="0"/>
                        <a:t>Imaged area – low 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50-100 micron square {optional}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Pixel 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256 x 256 or 512 x 512 pixel?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390 or 195 nm/pixel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854021"/>
                  </a:ext>
                </a:extLst>
              </a:tr>
              <a:tr h="29419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Imaged area –high 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 x 5 or 10 x 10 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626985"/>
                  </a:ext>
                </a:extLst>
              </a:tr>
              <a:tr h="22133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Pixel 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256 x 256 pixel [lowest]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020176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40 nm/pixel [</a:t>
                      </a:r>
                      <a:r>
                        <a:rPr lang="en-US" sz="1000" dirty="0" err="1"/>
                        <a:t>req</a:t>
                      </a:r>
                      <a:r>
                        <a:rPr lang="en-US" sz="1000" dirty="0"/>
                        <a:t>: image 100-200 nm cells/virus particles]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56072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Cantilever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/>
                        <a:t>Piezoresistive</a:t>
                      </a:r>
                      <a:r>
                        <a:rPr lang="en-US" sz="1000" dirty="0"/>
                        <a:t> ~ 20 nm tip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38386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Scanner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/>
                        <a:t>x,y,z</a:t>
                      </a:r>
                      <a:r>
                        <a:rPr lang="en-US" sz="1000" dirty="0"/>
                        <a:t> dimensions; precision </a:t>
                      </a:r>
                      <a:r>
                        <a:rPr lang="en-US" sz="1000" dirty="0" err="1"/>
                        <a:t>req</a:t>
                      </a:r>
                      <a:r>
                        <a:rPr lang="en-US" sz="10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78087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Calibration targets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Size and force detection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9219217"/>
                  </a:ext>
                </a:extLst>
              </a:tr>
            </a:tbl>
          </a:graphicData>
        </a:graphic>
      </p:graphicFrame>
      <p:sp>
        <p:nvSpPr>
          <p:cNvPr id="50" name="Rectangle 49">
            <a:extLst>
              <a:ext uri="{FF2B5EF4-FFF2-40B4-BE49-F238E27FC236}">
                <a16:creationId xmlns:a16="http://schemas.microsoft.com/office/drawing/2014/main" id="{618674FC-BA9D-1043-8639-0FE1CCBB03F7}"/>
              </a:ext>
            </a:extLst>
          </p:cNvPr>
          <p:cNvSpPr/>
          <p:nvPr/>
        </p:nvSpPr>
        <p:spPr>
          <a:xfrm>
            <a:off x="4459935" y="53788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D497E98-376A-264D-9E36-B451C67A6FBC}"/>
              </a:ext>
            </a:extLst>
          </p:cNvPr>
          <p:cNvSpPr txBox="1"/>
          <p:nvPr/>
        </p:nvSpPr>
        <p:spPr>
          <a:xfrm>
            <a:off x="262746" y="70812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72B0DB1-BAA4-0E44-9FA7-31A1BC588A92}"/>
              </a:ext>
            </a:extLst>
          </p:cNvPr>
          <p:cNvSpPr txBox="1"/>
          <p:nvPr/>
        </p:nvSpPr>
        <p:spPr>
          <a:xfrm>
            <a:off x="1477505" y="2195749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B96C250-12FC-D04A-B04E-F019471710DD}"/>
              </a:ext>
            </a:extLst>
          </p:cNvPr>
          <p:cNvSpPr txBox="1"/>
          <p:nvPr/>
        </p:nvSpPr>
        <p:spPr>
          <a:xfrm>
            <a:off x="2809444" y="337525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3.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31C7C3A-10DC-C844-8006-E06EF1D02BA1}"/>
              </a:ext>
            </a:extLst>
          </p:cNvPr>
          <p:cNvSpPr txBox="1"/>
          <p:nvPr/>
        </p:nvSpPr>
        <p:spPr>
          <a:xfrm>
            <a:off x="4767570" y="4239776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D9993C0-1BD5-9241-9515-2DCB564A6A3B}"/>
              </a:ext>
            </a:extLst>
          </p:cNvPr>
          <p:cNvSpPr txBox="1"/>
          <p:nvPr/>
        </p:nvSpPr>
        <p:spPr>
          <a:xfrm>
            <a:off x="3071497" y="554528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</a:t>
            </a:r>
          </a:p>
        </p:txBody>
      </p:sp>
      <p:graphicFrame>
        <p:nvGraphicFramePr>
          <p:cNvPr id="56" name="Table 55">
            <a:extLst>
              <a:ext uri="{FF2B5EF4-FFF2-40B4-BE49-F238E27FC236}">
                <a16:creationId xmlns:a16="http://schemas.microsoft.com/office/drawing/2014/main" id="{2F720AF2-7693-C948-81D1-AEFF6081EEA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32905" y="189412"/>
          <a:ext cx="3263658" cy="1524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11873">
                  <a:extLst>
                    <a:ext uri="{9D8B030D-6E8A-4147-A177-3AD203B41FA5}">
                      <a16:colId xmlns:a16="http://schemas.microsoft.com/office/drawing/2014/main" val="1713137497"/>
                    </a:ext>
                  </a:extLst>
                </a:gridCol>
                <a:gridCol w="1851785">
                  <a:extLst>
                    <a:ext uri="{9D8B030D-6E8A-4147-A177-3AD203B41FA5}">
                      <a16:colId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 b="1" dirty="0"/>
                        <a:t>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Sample melted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hydrated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/>
                        <a:t>Insolubles</a:t>
                      </a:r>
                      <a:r>
                        <a:rPr lang="en-US" sz="1000" dirty="0"/>
                        <a:t>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Sample characterized (e.g. conductivity, transmissivity)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size fractionated (Pressure monitored)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5607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144A324-01C3-7840-8DDA-2F31BC5C5835}"/>
              </a:ext>
            </a:extLst>
          </p:cNvPr>
          <p:cNvSpPr txBox="1"/>
          <p:nvPr/>
        </p:nvSpPr>
        <p:spPr>
          <a:xfrm>
            <a:off x="628327" y="4299372"/>
            <a:ext cx="8418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FOV 1 image</a:t>
            </a:r>
          </a:p>
        </p:txBody>
      </p:sp>
    </p:spTree>
    <p:extLst>
      <p:ext uri="{BB962C8B-B14F-4D97-AF65-F5344CB8AC3E}">
        <p14:creationId xmlns:p14="http://schemas.microsoft.com/office/powerpoint/2010/main" val="119133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iped Right Arrow 3">
            <a:extLst>
              <a:ext uri="{FF2B5EF4-FFF2-40B4-BE49-F238E27FC236}">
                <a16:creationId xmlns:a16="http://schemas.microsoft.com/office/drawing/2014/main" id="{07D30DC9-8928-6540-8A24-6175E434FD10}"/>
              </a:ext>
            </a:extLst>
          </p:cNvPr>
          <p:cNvSpPr/>
          <p:nvPr/>
        </p:nvSpPr>
        <p:spPr>
          <a:xfrm>
            <a:off x="439301" y="6793340"/>
            <a:ext cx="5689493" cy="484632"/>
          </a:xfrm>
          <a:prstGeom prst="stripedRightArrow">
            <a:avLst>
              <a:gd name="adj1" fmla="val 64627"/>
              <a:gd name="adj2" fmla="val 41224"/>
            </a:avLst>
          </a:prstGeom>
          <a:gradFill flip="none" rotWithShape="1">
            <a:gsLst>
              <a:gs pos="0">
                <a:srgbClr val="00F1EA"/>
              </a:gs>
              <a:gs pos="41000">
                <a:schemeClr val="accent5">
                  <a:lumMod val="60000"/>
                  <a:lumOff val="40000"/>
                </a:schemeClr>
              </a:gs>
              <a:gs pos="69000">
                <a:srgbClr val="0070C0"/>
              </a:gs>
              <a:gs pos="100000">
                <a:srgbClr val="00B0F0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554083-7F15-0C4F-BB60-C6B9F2B2D1EB}"/>
              </a:ext>
            </a:extLst>
          </p:cNvPr>
          <p:cNvSpPr txBox="1"/>
          <p:nvPr/>
        </p:nvSpPr>
        <p:spPr>
          <a:xfrm>
            <a:off x="439302" y="7386334"/>
            <a:ext cx="2051310" cy="10618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G3: Characterize Surface properties:</a:t>
            </a:r>
          </a:p>
          <a:p>
            <a:r>
              <a:rPr lang="en-US" sz="900" dirty="0"/>
              <a:t>Putative abiotic particle characteristics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Morphology supporting hypotheses for </a:t>
            </a:r>
            <a:r>
              <a:rPr lang="en-US" sz="900" dirty="0" err="1"/>
              <a:t>crystaline</a:t>
            </a:r>
            <a:r>
              <a:rPr lang="en-US" sz="900" dirty="0"/>
              <a:t> vs. amorphous particles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Size distribution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Mechanical 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B7ED31-32C6-654B-89B1-CB5C58BB46FF}"/>
              </a:ext>
            </a:extLst>
          </p:cNvPr>
          <p:cNvSpPr txBox="1"/>
          <p:nvPr/>
        </p:nvSpPr>
        <p:spPr>
          <a:xfrm>
            <a:off x="2621502" y="7513745"/>
            <a:ext cx="91440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G2:Assess Habitability: </a:t>
            </a:r>
          </a:p>
          <a:p>
            <a:r>
              <a:rPr lang="en-US" sz="900" dirty="0"/>
              <a:t>Particle aggregates suggest oceanic origin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8D8393-EFCD-AA4E-B863-973A00F46C98}"/>
              </a:ext>
            </a:extLst>
          </p:cNvPr>
          <p:cNvSpPr txBox="1"/>
          <p:nvPr/>
        </p:nvSpPr>
        <p:spPr>
          <a:xfrm>
            <a:off x="935058" y="6875810"/>
            <a:ext cx="46979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abiotic                     evidences                     biogenic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FAE5E4-E4E0-274D-9536-1AD530A985FE}"/>
              </a:ext>
            </a:extLst>
          </p:cNvPr>
          <p:cNvSpPr txBox="1"/>
          <p:nvPr/>
        </p:nvSpPr>
        <p:spPr>
          <a:xfrm>
            <a:off x="3707944" y="7371139"/>
            <a:ext cx="2420850" cy="1061829"/>
          </a:xfrm>
          <a:prstGeom prst="rect">
            <a:avLst/>
          </a:prstGeom>
          <a:solidFill>
            <a:srgbClr val="BAEEEB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G1: Search for biosignatures: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Cell-like or organic particle morphology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Size distribution of cell-like &amp; organic particles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Mechanical properties suggest soft/adhesive objects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Particle or bulk sample is carbon-containing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B4F106-1706-704A-868E-FDC0CAC71DAF}"/>
              </a:ext>
            </a:extLst>
          </p:cNvPr>
          <p:cNvCxnSpPr>
            <a:cxnSpLocks/>
          </p:cNvCxnSpPr>
          <p:nvPr/>
        </p:nvCxnSpPr>
        <p:spPr>
          <a:xfrm>
            <a:off x="4811823" y="7198973"/>
            <a:ext cx="0" cy="15865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8EF778D-4B68-8842-99B0-891D86A07797}"/>
              </a:ext>
            </a:extLst>
          </p:cNvPr>
          <p:cNvCxnSpPr>
            <a:cxnSpLocks/>
          </p:cNvCxnSpPr>
          <p:nvPr/>
        </p:nvCxnSpPr>
        <p:spPr>
          <a:xfrm>
            <a:off x="1331745" y="7218801"/>
            <a:ext cx="0" cy="15865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06092" y="7035656"/>
            <a:ext cx="46149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695499" y="7035656"/>
            <a:ext cx="46149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6" idx="0"/>
          </p:cNvCxnSpPr>
          <p:nvPr/>
        </p:nvCxnSpPr>
        <p:spPr>
          <a:xfrm>
            <a:off x="3078702" y="7214364"/>
            <a:ext cx="0" cy="299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025EB9F-5724-1244-92A0-8E565D2ED79F}"/>
              </a:ext>
            </a:extLst>
          </p:cNvPr>
          <p:cNvSpPr txBox="1"/>
          <p:nvPr/>
        </p:nvSpPr>
        <p:spPr>
          <a:xfrm>
            <a:off x="701663" y="655222"/>
            <a:ext cx="10213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processing system (based on heritage ESP) [temp]</a:t>
            </a:r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860CEFC0-CEF6-8A47-AE21-0342C8549F78}"/>
              </a:ext>
            </a:extLst>
          </p:cNvPr>
          <p:cNvSpPr/>
          <p:nvPr/>
        </p:nvSpPr>
        <p:spPr>
          <a:xfrm flipH="1">
            <a:off x="1960073" y="2224622"/>
            <a:ext cx="238300" cy="415636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be 20">
            <a:extLst>
              <a:ext uri="{FF2B5EF4-FFF2-40B4-BE49-F238E27FC236}">
                <a16:creationId xmlns:a16="http://schemas.microsoft.com/office/drawing/2014/main" id="{B59AA8CD-E024-9C45-903F-62E02A6F82A5}"/>
              </a:ext>
            </a:extLst>
          </p:cNvPr>
          <p:cNvSpPr/>
          <p:nvPr/>
        </p:nvSpPr>
        <p:spPr>
          <a:xfrm>
            <a:off x="1547387" y="3263571"/>
            <a:ext cx="1049993" cy="202190"/>
          </a:xfrm>
          <a:prstGeom prst="cub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9FCB56-D439-3D4E-803F-B60C7F16122A}"/>
              </a:ext>
            </a:extLst>
          </p:cNvPr>
          <p:cNvSpPr txBox="1"/>
          <p:nvPr/>
        </p:nvSpPr>
        <p:spPr>
          <a:xfrm>
            <a:off x="3591345" y="3204259"/>
            <a:ext cx="27879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Optical Microscope images (minimally) the 0.2 micron substrate; also the 10 micron pre-filter (and larger one if used)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711A6EF-06E0-514D-BA31-A98AD8C22AEE}"/>
              </a:ext>
            </a:extLst>
          </p:cNvPr>
          <p:cNvSpPr/>
          <p:nvPr/>
        </p:nvSpPr>
        <p:spPr>
          <a:xfrm>
            <a:off x="1622531" y="4354931"/>
            <a:ext cx="1843200" cy="9216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E95515-DFE3-9441-92CA-2594FE63615B}"/>
              </a:ext>
            </a:extLst>
          </p:cNvPr>
          <p:cNvSpPr txBox="1"/>
          <p:nvPr/>
        </p:nvSpPr>
        <p:spPr>
          <a:xfrm>
            <a:off x="125429" y="2215486"/>
            <a:ext cx="1424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deposited on membrane (e.g. 0.2 micron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SimPore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microporous membrane that has surface area of  total of ~ 5 mm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CA3BBC0-8F8D-4945-BC22-1A459C955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431"/>
          <a:stretch/>
        </p:blipFill>
        <p:spPr>
          <a:xfrm>
            <a:off x="1600638" y="2698172"/>
            <a:ext cx="943493" cy="50608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A2BC528-7D6C-9344-8132-1071B00361F4}"/>
              </a:ext>
            </a:extLst>
          </p:cNvPr>
          <p:cNvSpPr txBox="1"/>
          <p:nvPr/>
        </p:nvSpPr>
        <p:spPr>
          <a:xfrm>
            <a:off x="811724" y="3490987"/>
            <a:ext cx="2449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stage capable of x, y dimensional movement holds membrane cartridge; contains calibration substrates (?).</a:t>
            </a: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F319BDFA-C519-DC44-B094-FA10F05A15D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83024" y="1822814"/>
          <a:ext cx="2113539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14326">
                  <a:extLst>
                    <a:ext uri="{9D8B030D-6E8A-4147-A177-3AD203B41FA5}">
                      <a16:colId xmlns:a16="http://schemas.microsoft.com/office/drawing/2014/main" val="1713137497"/>
                    </a:ext>
                  </a:extLst>
                </a:gridCol>
                <a:gridCol w="1199213">
                  <a:extLst>
                    <a:ext uri="{9D8B030D-6E8A-4147-A177-3AD203B41FA5}">
                      <a16:colId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Magnification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5.75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CCD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256 x 512 pixel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Imaged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 mm x 2 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 microns/</a:t>
                      </a:r>
                      <a:r>
                        <a:rPr lang="en-US" sz="1000" dirty="0" err="1"/>
                        <a:t>px</a:t>
                      </a: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Light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 red, 3 green, 3 blue and 3 UV LEDs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56072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7D04C44D-CC80-1945-A5F7-7029771C14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331"/>
          <a:stretch/>
        </p:blipFill>
        <p:spPr>
          <a:xfrm>
            <a:off x="2597380" y="2043531"/>
            <a:ext cx="1332395" cy="1193446"/>
          </a:xfrm>
          <a:prstGeom prst="rect">
            <a:avLst/>
          </a:prstGeom>
        </p:spPr>
      </p:pic>
      <p:sp>
        <p:nvSpPr>
          <p:cNvPr id="29" name="Down Arrow 28">
            <a:extLst>
              <a:ext uri="{FF2B5EF4-FFF2-40B4-BE49-F238E27FC236}">
                <a16:creationId xmlns:a16="http://schemas.microsoft.com/office/drawing/2014/main" id="{184541F0-FE55-7B4B-B82B-DD5E3DC4B5C6}"/>
              </a:ext>
            </a:extLst>
          </p:cNvPr>
          <p:cNvSpPr/>
          <p:nvPr/>
        </p:nvSpPr>
        <p:spPr>
          <a:xfrm flipH="1">
            <a:off x="3261642" y="3366716"/>
            <a:ext cx="238300" cy="873059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6AAF3-9BB2-C44D-B129-E84259F4242E}"/>
              </a:ext>
            </a:extLst>
          </p:cNvPr>
          <p:cNvSpPr txBox="1"/>
          <p:nvPr/>
        </p:nvSpPr>
        <p:spPr>
          <a:xfrm>
            <a:off x="2740524" y="1854131"/>
            <a:ext cx="1072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Heritage MECA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9C3485-6CD0-6F48-8840-3BDB53B59F32}"/>
              </a:ext>
            </a:extLst>
          </p:cNvPr>
          <p:cNvSpPr txBox="1"/>
          <p:nvPr/>
        </p:nvSpPr>
        <p:spPr>
          <a:xfrm>
            <a:off x="1819914" y="3263571"/>
            <a:ext cx="4074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stage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808A541-6F81-4949-87A5-E9D8E8FD68F9}"/>
              </a:ext>
            </a:extLst>
          </p:cNvPr>
          <p:cNvSpPr txBox="1"/>
          <p:nvPr/>
        </p:nvSpPr>
        <p:spPr>
          <a:xfrm rot="16200000">
            <a:off x="1109669" y="4637566"/>
            <a:ext cx="7357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1.02 mm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370836-7FFC-CB4E-ACE1-FBD50531DA12}"/>
              </a:ext>
            </a:extLst>
          </p:cNvPr>
          <p:cNvSpPr txBox="1"/>
          <p:nvPr/>
        </p:nvSpPr>
        <p:spPr>
          <a:xfrm>
            <a:off x="2151308" y="5248910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2.48 mm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4A9D6F2-7AC3-F247-9CCF-29F2F18B1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7330" y="497341"/>
            <a:ext cx="953425" cy="160301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1EE246F-A98B-EF44-B725-3EBF562B2E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6873" y="3931155"/>
            <a:ext cx="461480" cy="165904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7664203-F6C2-9946-AED7-A3015D8E13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4419" y="4776026"/>
            <a:ext cx="771197" cy="48381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27273331-CD4A-D64F-8127-2F1B823DEAD5}"/>
              </a:ext>
            </a:extLst>
          </p:cNvPr>
          <p:cNvSpPr/>
          <p:nvPr/>
        </p:nvSpPr>
        <p:spPr>
          <a:xfrm>
            <a:off x="3971738" y="4941345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FB1B2DA-9079-4940-B167-CAD158E36511}"/>
              </a:ext>
            </a:extLst>
          </p:cNvPr>
          <p:cNvSpPr txBox="1"/>
          <p:nvPr/>
        </p:nvSpPr>
        <p:spPr>
          <a:xfrm>
            <a:off x="3678191" y="4159337"/>
            <a:ext cx="1063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AFM low resolution scanning : Small squares (100 x 100 </a:t>
            </a:r>
            <a:r>
              <a:rPr lang="en-US" sz="8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m) are scaled to the large rectangle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1149D7B-C0F4-0145-81AF-22949A496DC4}"/>
              </a:ext>
            </a:extLst>
          </p:cNvPr>
          <p:cNvSpPr txBox="1"/>
          <p:nvPr/>
        </p:nvSpPr>
        <p:spPr>
          <a:xfrm>
            <a:off x="4696333" y="5287061"/>
            <a:ext cx="1187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/>
              <a:t>Piezoresistive</a:t>
            </a:r>
            <a:r>
              <a:rPr lang="en-US" sz="1000" dirty="0"/>
              <a:t> cantilever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03C781-8DE7-4444-B215-90757EE44458}"/>
              </a:ext>
            </a:extLst>
          </p:cNvPr>
          <p:cNvCxnSpPr/>
          <p:nvPr/>
        </p:nvCxnSpPr>
        <p:spPr>
          <a:xfrm flipH="1" flipV="1">
            <a:off x="3357983" y="4664990"/>
            <a:ext cx="571792" cy="24797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69FA81D8-8B2C-A449-93A5-49639D74E906}"/>
              </a:ext>
            </a:extLst>
          </p:cNvPr>
          <p:cNvSpPr/>
          <p:nvPr/>
        </p:nvSpPr>
        <p:spPr>
          <a:xfrm>
            <a:off x="4124138" y="50766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CD99EFE-DD27-1A48-965E-A278C302E526}"/>
              </a:ext>
            </a:extLst>
          </p:cNvPr>
          <p:cNvSpPr/>
          <p:nvPr/>
        </p:nvSpPr>
        <p:spPr>
          <a:xfrm>
            <a:off x="4276538" y="52290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0BA0796-5045-5F44-AE10-03C2E607E771}"/>
              </a:ext>
            </a:extLst>
          </p:cNvPr>
          <p:cNvSpPr/>
          <p:nvPr/>
        </p:nvSpPr>
        <p:spPr>
          <a:xfrm>
            <a:off x="4124138" y="4937966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6B999A4-F076-3D44-955C-4EBCA478ABFE}"/>
              </a:ext>
            </a:extLst>
          </p:cNvPr>
          <p:cNvSpPr/>
          <p:nvPr/>
        </p:nvSpPr>
        <p:spPr>
          <a:xfrm>
            <a:off x="4276538" y="5081820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5982D0D-7D66-AE4B-B4B3-7075C133C061}"/>
              </a:ext>
            </a:extLst>
          </p:cNvPr>
          <p:cNvSpPr/>
          <p:nvPr/>
        </p:nvSpPr>
        <p:spPr>
          <a:xfrm>
            <a:off x="4459935" y="52264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CBCE9A4-BD09-2B4D-A593-AFE4C1A7DD34}"/>
              </a:ext>
            </a:extLst>
          </p:cNvPr>
          <p:cNvSpPr/>
          <p:nvPr/>
        </p:nvSpPr>
        <p:spPr>
          <a:xfrm>
            <a:off x="4276538" y="49371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A71D100-2698-6F43-BB5E-FD5FD51AF4F7}"/>
              </a:ext>
            </a:extLst>
          </p:cNvPr>
          <p:cNvSpPr/>
          <p:nvPr/>
        </p:nvSpPr>
        <p:spPr>
          <a:xfrm>
            <a:off x="4459935" y="50895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0C2550-F461-9844-95C5-3995869D9722}"/>
              </a:ext>
            </a:extLst>
          </p:cNvPr>
          <p:cNvSpPr/>
          <p:nvPr/>
        </p:nvSpPr>
        <p:spPr>
          <a:xfrm>
            <a:off x="4459935" y="4940558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C3E85B4-54C5-414D-BFDF-00245FD183EF}"/>
              </a:ext>
            </a:extLst>
          </p:cNvPr>
          <p:cNvCxnSpPr>
            <a:cxnSpLocks/>
          </p:cNvCxnSpPr>
          <p:nvPr/>
        </p:nvCxnSpPr>
        <p:spPr>
          <a:xfrm flipV="1">
            <a:off x="4124138" y="5287061"/>
            <a:ext cx="96420" cy="189307"/>
          </a:xfrm>
          <a:prstGeom prst="line">
            <a:avLst/>
          </a:prstGeom>
          <a:ln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10546FC-3FFE-F646-B6D3-036A1F6DADF8}"/>
              </a:ext>
            </a:extLst>
          </p:cNvPr>
          <p:cNvSpPr txBox="1"/>
          <p:nvPr/>
        </p:nvSpPr>
        <p:spPr>
          <a:xfrm>
            <a:off x="3450579" y="5499543"/>
            <a:ext cx="13169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AFM high resolution subsector imaging 5-10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squares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CDE2D27-2867-8D48-9805-F101D09EF84E}"/>
              </a:ext>
            </a:extLst>
          </p:cNvPr>
          <p:cNvSpPr txBox="1"/>
          <p:nvPr/>
        </p:nvSpPr>
        <p:spPr>
          <a:xfrm>
            <a:off x="4909266" y="5699598"/>
            <a:ext cx="18228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AFM scanner moves in x, y, z dimensions to approach sample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18674FC-BA9D-1043-8639-0FE1CCBB03F7}"/>
              </a:ext>
            </a:extLst>
          </p:cNvPr>
          <p:cNvSpPr/>
          <p:nvPr/>
        </p:nvSpPr>
        <p:spPr>
          <a:xfrm>
            <a:off x="4459935" y="53788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497E98-376A-264D-9E36-B451C67A6FBC}"/>
              </a:ext>
            </a:extLst>
          </p:cNvPr>
          <p:cNvSpPr txBox="1"/>
          <p:nvPr/>
        </p:nvSpPr>
        <p:spPr>
          <a:xfrm>
            <a:off x="262746" y="70812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72B0DB1-BAA4-0E44-9FA7-31A1BC588A92}"/>
              </a:ext>
            </a:extLst>
          </p:cNvPr>
          <p:cNvSpPr txBox="1"/>
          <p:nvPr/>
        </p:nvSpPr>
        <p:spPr>
          <a:xfrm>
            <a:off x="1477505" y="2195749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2.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B96C250-12FC-D04A-B04E-F019471710DD}"/>
              </a:ext>
            </a:extLst>
          </p:cNvPr>
          <p:cNvSpPr txBox="1"/>
          <p:nvPr/>
        </p:nvSpPr>
        <p:spPr>
          <a:xfrm>
            <a:off x="2809444" y="337525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3.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31C7C3A-10DC-C844-8006-E06EF1D02BA1}"/>
              </a:ext>
            </a:extLst>
          </p:cNvPr>
          <p:cNvSpPr txBox="1"/>
          <p:nvPr/>
        </p:nvSpPr>
        <p:spPr>
          <a:xfrm>
            <a:off x="4767570" y="4239776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D9993C0-1BD5-9241-9515-2DCB564A6A3B}"/>
              </a:ext>
            </a:extLst>
          </p:cNvPr>
          <p:cNvSpPr txBox="1"/>
          <p:nvPr/>
        </p:nvSpPr>
        <p:spPr>
          <a:xfrm>
            <a:off x="3071497" y="554528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</a:t>
            </a:r>
          </a:p>
        </p:txBody>
      </p:sp>
      <p:graphicFrame>
        <p:nvGraphicFramePr>
          <p:cNvPr id="59" name="Table 58">
            <a:extLst>
              <a:ext uri="{FF2B5EF4-FFF2-40B4-BE49-F238E27FC236}">
                <a16:creationId xmlns:a16="http://schemas.microsoft.com/office/drawing/2014/main" id="{2F720AF2-7693-C948-81D1-AEFF6081E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67742"/>
              </p:ext>
            </p:extLst>
          </p:nvPr>
        </p:nvGraphicFramePr>
        <p:xfrm>
          <a:off x="2832905" y="133657"/>
          <a:ext cx="3263658" cy="1524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11873">
                  <a:extLst>
                    <a:ext uri="{9D8B030D-6E8A-4147-A177-3AD203B41FA5}">
                      <a16:colId xmlns:a16="http://schemas.microsoft.com/office/drawing/2014/main" val="1713137497"/>
                    </a:ext>
                  </a:extLst>
                </a:gridCol>
                <a:gridCol w="1851785">
                  <a:extLst>
                    <a:ext uri="{9D8B030D-6E8A-4147-A177-3AD203B41FA5}">
                      <a16:colId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 b="1" dirty="0"/>
                        <a:t>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Sample melted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hydrated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/>
                        <a:t>Insolubles</a:t>
                      </a:r>
                      <a:r>
                        <a:rPr lang="en-US" sz="1000" dirty="0"/>
                        <a:t>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Sample characterized (e.g. conductivity, transmissivity)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size fractionated (Pressure monitored)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56072"/>
                  </a:ext>
                </a:extLst>
              </a:tr>
            </a:tbl>
          </a:graphicData>
        </a:graphic>
      </p:graphicFrame>
      <p:sp>
        <p:nvSpPr>
          <p:cNvPr id="60" name="TextBox 59">
            <a:extLst>
              <a:ext uri="{FF2B5EF4-FFF2-40B4-BE49-F238E27FC236}">
                <a16:creationId xmlns:a16="http://schemas.microsoft.com/office/drawing/2014/main" id="{D144A324-01C3-7840-8DDA-2F31BC5C5835}"/>
              </a:ext>
            </a:extLst>
          </p:cNvPr>
          <p:cNvSpPr txBox="1"/>
          <p:nvPr/>
        </p:nvSpPr>
        <p:spPr>
          <a:xfrm>
            <a:off x="628327" y="4299372"/>
            <a:ext cx="8418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FOV 1 image</a:t>
            </a:r>
          </a:p>
        </p:txBody>
      </p:sp>
    </p:spTree>
    <p:extLst>
      <p:ext uri="{BB962C8B-B14F-4D97-AF65-F5344CB8AC3E}">
        <p14:creationId xmlns:p14="http://schemas.microsoft.com/office/powerpoint/2010/main" val="208658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5E2172E-6C93-43EC-9010-395E7F27C624}"/>
              </a:ext>
            </a:extLst>
          </p:cNvPr>
          <p:cNvSpPr/>
          <p:nvPr/>
        </p:nvSpPr>
        <p:spPr bwMode="auto">
          <a:xfrm>
            <a:off x="674694" y="2951820"/>
            <a:ext cx="3456384" cy="356439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>
              <a:latin typeface="Frutiger Roman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Antonie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system components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6F4100-CA80-41EA-8FC4-5F3F6A55ACF8}"/>
              </a:ext>
            </a:extLst>
          </p:cNvPr>
          <p:cNvSpPr/>
          <p:nvPr/>
        </p:nvSpPr>
        <p:spPr bwMode="auto">
          <a:xfrm>
            <a:off x="890718" y="3329862"/>
            <a:ext cx="1625643" cy="1080120"/>
          </a:xfrm>
          <a:prstGeom prst="rect">
            <a:avLst/>
          </a:prstGeom>
          <a:solidFill>
            <a:srgbClr val="F79548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bg1"/>
                </a:solidFill>
                <a:latin typeface="Frutiger Roman" pitchFamily="34" charset="0"/>
              </a:rPr>
              <a:t>Sample fractionation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0FC82C-D8BA-4BAF-828E-27D6F413579C}"/>
              </a:ext>
            </a:extLst>
          </p:cNvPr>
          <p:cNvSpPr/>
          <p:nvPr/>
        </p:nvSpPr>
        <p:spPr bwMode="auto">
          <a:xfrm>
            <a:off x="890718" y="5582895"/>
            <a:ext cx="1625643" cy="648072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bg1"/>
                </a:solidFill>
                <a:latin typeface="Frutiger Roman" pitchFamily="34" charset="0"/>
              </a:rPr>
              <a:t>AFM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0E4BED-9647-4FC6-BB1D-81E41A4849F3}"/>
              </a:ext>
            </a:extLst>
          </p:cNvPr>
          <p:cNvSpPr/>
          <p:nvPr/>
        </p:nvSpPr>
        <p:spPr bwMode="auto">
          <a:xfrm>
            <a:off x="890718" y="4679617"/>
            <a:ext cx="1625643" cy="648072"/>
          </a:xfrm>
          <a:prstGeom prst="rect">
            <a:avLst/>
          </a:prstGeom>
          <a:solidFill>
            <a:srgbClr val="00B05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bg1"/>
                </a:solidFill>
                <a:latin typeface="Frutiger Roman" pitchFamily="34" charset="0"/>
              </a:rPr>
              <a:t>Optical microscopy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F3B40A-9FC4-4C2C-AB7C-ED586FF004F1}"/>
              </a:ext>
            </a:extLst>
          </p:cNvPr>
          <p:cNvSpPr txBox="1"/>
          <p:nvPr/>
        </p:nvSpPr>
        <p:spPr>
          <a:xfrm>
            <a:off x="2555662" y="4647773"/>
            <a:ext cx="1458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Particle identification and size distribution. Fluorescence, other low res optical ideas?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5B6813-A3F2-4349-BA1F-9C14B458FC10}"/>
              </a:ext>
            </a:extLst>
          </p:cNvPr>
          <p:cNvSpPr txBox="1"/>
          <p:nvPr/>
        </p:nvSpPr>
        <p:spPr>
          <a:xfrm>
            <a:off x="2541899" y="5559620"/>
            <a:ext cx="1458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Extends size distribution to below 3um. Fluorescence, other low res optical ideas?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11AF732-3110-4F38-A84A-59E5883CDD63}"/>
              </a:ext>
            </a:extLst>
          </p:cNvPr>
          <p:cNvGrpSpPr/>
          <p:nvPr/>
        </p:nvGrpSpPr>
        <p:grpSpPr>
          <a:xfrm>
            <a:off x="4617132" y="3761910"/>
            <a:ext cx="1781173" cy="1874111"/>
            <a:chOff x="3525243" y="1263599"/>
            <a:chExt cx="2374897" cy="24988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F366A81-0A9B-49D6-8519-2ACCB818DD25}"/>
                </a:ext>
              </a:extLst>
            </p:cNvPr>
            <p:cNvSpPr txBox="1"/>
            <p:nvPr/>
          </p:nvSpPr>
          <p:spPr>
            <a:xfrm rot="16200000">
              <a:off x="3159941" y="2081819"/>
              <a:ext cx="194421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Heritage scale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9066305-C7C6-444A-8098-52FAD33BB0EF}"/>
                </a:ext>
              </a:extLst>
            </p:cNvPr>
            <p:cNvSpPr/>
            <p:nvPr/>
          </p:nvSpPr>
          <p:spPr bwMode="auto">
            <a:xfrm rot="10800000">
              <a:off x="3525243" y="1443720"/>
              <a:ext cx="384263" cy="2232248"/>
            </a:xfrm>
            <a:prstGeom prst="rect">
              <a:avLst/>
            </a:prstGeom>
            <a:gradFill>
              <a:gsLst>
                <a:gs pos="0">
                  <a:srgbClr val="C00000"/>
                </a:gs>
                <a:gs pos="28000">
                  <a:schemeClr val="accent1">
                    <a:lumMod val="75000"/>
                  </a:schemeClr>
                </a:gs>
                <a:gs pos="66000">
                  <a:srgbClr val="FFFF00"/>
                </a:gs>
                <a:gs pos="100000">
                  <a:srgbClr val="00B050"/>
                </a:gs>
              </a:gsLst>
              <a:lin ang="5400000" scaled="1"/>
            </a:gra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latin typeface="Frutiger Roman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3504A6-68BF-4A69-960E-7A6DF050ACCA}"/>
                </a:ext>
              </a:extLst>
            </p:cNvPr>
            <p:cNvSpPr txBox="1"/>
            <p:nvPr/>
          </p:nvSpPr>
          <p:spPr>
            <a:xfrm>
              <a:off x="3955924" y="3454638"/>
              <a:ext cx="194421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High risk/Low TRL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CCCC81-28B1-47C3-930B-6FC62D415AA5}"/>
                </a:ext>
              </a:extLst>
            </p:cNvPr>
            <p:cNvSpPr txBox="1"/>
            <p:nvPr/>
          </p:nvSpPr>
          <p:spPr>
            <a:xfrm>
              <a:off x="3923928" y="1404300"/>
              <a:ext cx="194421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Low risk/High TRL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F092158-F4EB-46E9-BB30-5E4D40A478A3}"/>
              </a:ext>
            </a:extLst>
          </p:cNvPr>
          <p:cNvSpPr txBox="1"/>
          <p:nvPr/>
        </p:nvSpPr>
        <p:spPr>
          <a:xfrm>
            <a:off x="2553722" y="3298222"/>
            <a:ext cx="1458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Ice chip melting, filtration and distribution on to substrates for Optical and Atomic Force Microscopy</a:t>
            </a:r>
          </a:p>
        </p:txBody>
      </p:sp>
    </p:spTree>
    <p:extLst>
      <p:ext uri="{BB962C8B-B14F-4D97-AF65-F5344CB8AC3E}">
        <p14:creationId xmlns:p14="http://schemas.microsoft.com/office/powerpoint/2010/main" val="2515006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777</Words>
  <Application>Microsoft Office PowerPoint</Application>
  <PresentationFormat>Letter Paper (8.5x11 in)</PresentationFormat>
  <Paragraphs>120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Frutiger Roman</vt:lpstr>
      <vt:lpstr>Symbol</vt:lpstr>
      <vt:lpstr>Office Theme</vt:lpstr>
      <vt:lpstr>PowerPoint Presentation</vt:lpstr>
      <vt:lpstr>PowerPoint Presentation</vt:lpstr>
      <vt:lpstr>Antonie system components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PROKSCH Roger</cp:lastModifiedBy>
  <cp:revision>6</cp:revision>
  <dcterms:created xsi:type="dcterms:W3CDTF">2018-08-17T23:23:11Z</dcterms:created>
  <dcterms:modified xsi:type="dcterms:W3CDTF">2018-08-18T00:16:55Z</dcterms:modified>
</cp:coreProperties>
</file>