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</p:sldMasterIdLst>
  <p:notesMasterIdLst>
    <p:notesMasterId r:id="rId8"/>
  </p:notesMasterIdLst>
  <p:sldIdLst>
    <p:sldId id="257" r:id="rId3"/>
    <p:sldId id="256" r:id="rId4"/>
    <p:sldId id="469" r:id="rId5"/>
    <p:sldId id="470" r:id="rId6"/>
    <p:sldId id="471" r:id="rId7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54"/>
    <p:restoredTop sz="93250"/>
  </p:normalViewPr>
  <p:slideViewPr>
    <p:cSldViewPr snapToGrid="0" snapToObjects="1" showGuides="1">
      <p:cViewPr varScale="1">
        <p:scale>
          <a:sx n="103" d="100"/>
          <a:sy n="103" d="100"/>
        </p:scale>
        <p:origin x="1224" y="1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B2005-12A2-E240-8765-FFF660C0EC7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3222B-BAEE-7E4E-A7BC-41848707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 edited and updated with relevant images; and specs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C7D3E-CE1B-D243-A896-0B8AA1B4DC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4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 bwMode="white">
          <a:xfrm>
            <a:off x="183601" y="169335"/>
            <a:ext cx="5208860" cy="1004709"/>
          </a:xfrm>
          <a:prstGeom prst="rect">
            <a:avLst/>
          </a:prstGeom>
        </p:spPr>
        <p:txBody>
          <a:bodyPr anchor="ctr" anchorCtr="0"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346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1644" y="1097327"/>
            <a:ext cx="5449151" cy="3963623"/>
          </a:xfrm>
        </p:spPr>
        <p:txBody>
          <a:bodyPr>
            <a:noAutofit/>
          </a:bodyPr>
          <a:lstStyle>
            <a:lvl1pPr algn="l">
              <a:defRPr sz="2700">
                <a:solidFill>
                  <a:srgbClr val="00A6D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1644" y="5694751"/>
            <a:ext cx="5300534" cy="1823648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rgbClr val="7F7F7F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71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119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192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7B2E1685-BFBD-D044-BECC-C39862258412}" type="datetimeFigureOut">
              <a:rPr lang="en-US" smtClean="0"/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9F0A976F-F7E1-DE48-852C-68AA298D8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3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75B61-D859-984B-8AB4-BD5673AD77FE}" type="datetimeFigureOut">
              <a:rPr lang="en-US" smtClean="0"/>
              <a:t>8/20/18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2329" y="366184"/>
            <a:ext cx="5329848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2329" y="2133600"/>
            <a:ext cx="5329848" cy="6197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-1" y="18"/>
            <a:ext cx="1182288" cy="9143983"/>
          </a:xfrm>
          <a:prstGeom prst="rect">
            <a:avLst/>
          </a:prstGeom>
          <a:solidFill>
            <a:srgbClr val="00A6D6"/>
          </a:solidFill>
          <a:ln w="9525">
            <a:noFill/>
            <a:miter lim="800000"/>
            <a:headEnd/>
            <a:tailEnd/>
          </a:ln>
        </p:spPr>
        <p:txBody>
          <a:bodyPr wrap="none" lIns="68577" tIns="34289" rIns="68577" bIns="34289" anchor="ctr"/>
          <a:lstStyle/>
          <a:p>
            <a:pPr algn="r"/>
            <a:endParaRPr lang="nl-NL" sz="1575" dirty="0">
              <a:latin typeface="Tahoma" pitchFamily="34" charset="0"/>
            </a:endParaRPr>
          </a:p>
        </p:txBody>
      </p:sp>
      <p:pic>
        <p:nvPicPr>
          <p:cNvPr id="8" name="Picture 3" descr="TU_P5#white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98" y="8144327"/>
            <a:ext cx="1026662" cy="1124309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/>
        </p:nvSpPr>
        <p:spPr>
          <a:xfrm>
            <a:off x="4988670" y="8561248"/>
            <a:ext cx="1737278" cy="48683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0A6D6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57312C-2AB5-4E4E-8F57-D0081D5FE9E6}" type="slidenum">
              <a:rPr lang="en-US" sz="750" smtClean="0"/>
              <a:pPr/>
              <a:t>‹#›</a:t>
            </a:fld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243827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xStyles>
    <p:titleStyle>
      <a:lvl1pPr algn="l" defTabSz="342900" rtl="0" eaLnBrk="1" latinLnBrk="0" hangingPunct="1">
        <a:spcBef>
          <a:spcPct val="0"/>
        </a:spcBef>
        <a:buNone/>
        <a:defRPr sz="2100" b="1" kern="1200">
          <a:solidFill>
            <a:srgbClr val="00A6D6"/>
          </a:solidFill>
          <a:effectLst/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00A6D6"/>
        </a:buClr>
        <a:buFont typeface="Arial"/>
        <a:buChar char="–"/>
        <a:defRPr sz="135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105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be 11">
            <a:extLst>
              <a:ext uri="{FF2B5EF4-FFF2-40B4-BE49-F238E27FC236}">
                <a16:creationId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4258385" y="3204259"/>
            <a:ext cx="212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5" name="Down Arrow 24">
            <a:extLst>
              <a:ext uri="{FF2B5EF4-FFF2-40B4-BE49-F238E27FC236}">
                <a16:creationId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89174-79BE-E041-8458-3F6470B60D6A}"/>
              </a:ext>
            </a:extLst>
          </p:cNvPr>
          <p:cNvSpPr txBox="1"/>
          <p:nvPr/>
        </p:nvSpPr>
        <p:spPr>
          <a:xfrm>
            <a:off x="224911" y="5670408"/>
            <a:ext cx="29210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Sample Imaging Scenario: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2 low resolution OM images required under this configuration with 4 microns per pixel resolution to image 5 mm</a:t>
            </a:r>
            <a:r>
              <a:rPr lang="en-US" sz="1000" baseline="30000" dirty="0"/>
              <a:t>2</a:t>
            </a:r>
            <a:r>
              <a:rPr lang="en-US" sz="1000" dirty="0"/>
              <a:t> substrate.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FF0000"/>
                </a:solidFill>
              </a:rPr>
              <a:t>Analyisis</a:t>
            </a:r>
            <a:r>
              <a:rPr lang="en-US" sz="1000" dirty="0">
                <a:solidFill>
                  <a:srgbClr val="FF0000"/>
                </a:solidFill>
              </a:rPr>
              <a:t>: </a:t>
            </a:r>
            <a:r>
              <a:rPr lang="en-US" sz="1000" dirty="0"/>
              <a:t>JPEG compression identifies high information regions; alternatively use autonomous, AI-driven software for image analysis and decision-making to direct AFM to areas of interest in OM image.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AFM images at low resolution ## 50 to 100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sectors (representing 12-25 pixels from OM image). {optional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JPEG/Machine Learning/AI decision making on AFM subsector selection.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Targeted subsectors at 10 x 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or 5 x 5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are scanned for topography and force spectroscopy.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process mechanical force data and volatilize soft/adhesive particles.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Soft or adhesive particles are volatilized and ingested into the Mass Spec (Baseline)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351CE5-5556-9C40-B2E8-01B99C60EE7D}"/>
              </a:ext>
            </a:extLst>
          </p:cNvPr>
          <p:cNvSpPr txBox="1"/>
          <p:nvPr/>
        </p:nvSpPr>
        <p:spPr>
          <a:xfrm>
            <a:off x="125429" y="-4363"/>
            <a:ext cx="2571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be revised: ANTONIE Schematic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FCECBC94-1B60-0649-AA67-71117CA0E84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50579" y="6344353"/>
          <a:ext cx="3265007" cy="254971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6022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489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217015">
                <a:tc>
                  <a:txBody>
                    <a:bodyPr/>
                    <a:lstStyle/>
                    <a:p>
                      <a:r>
                        <a:rPr lang="en-US" sz="1000" dirty="0"/>
                        <a:t>Imaged area – low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50-100 micron square {optional}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256 x 256 or 512 x 512 pixel?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390 or 195 nm/pixel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854021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Imaged area –high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 x 5 or 10 x 10 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626985"/>
                  </a:ext>
                </a:extLst>
              </a:tr>
              <a:tr h="2213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256 x 256 pixel [lowest]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020176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40 nm/pixel [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: image 100-200 nm cells/virus particles]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Cantilever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Piezoresistive</a:t>
                      </a:r>
                      <a:r>
                        <a:rPr lang="en-US" sz="1000" dirty="0"/>
                        <a:t> ~ 20 nm tip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38386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Scanner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x,y,z</a:t>
                      </a:r>
                      <a:r>
                        <a:rPr lang="en-US" sz="1000" dirty="0"/>
                        <a:t> dimensions; precision 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78087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Calibration targets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Size and force detection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219217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32905" y="189412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119133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07D30DC9-8928-6540-8A24-6175E434FD10}"/>
              </a:ext>
            </a:extLst>
          </p:cNvPr>
          <p:cNvSpPr/>
          <p:nvPr/>
        </p:nvSpPr>
        <p:spPr>
          <a:xfrm>
            <a:off x="439301" y="6793340"/>
            <a:ext cx="5689493" cy="484632"/>
          </a:xfrm>
          <a:prstGeom prst="stripedRightArrow">
            <a:avLst>
              <a:gd name="adj1" fmla="val 64627"/>
              <a:gd name="adj2" fmla="val 41224"/>
            </a:avLst>
          </a:prstGeom>
          <a:gradFill flip="none" rotWithShape="1">
            <a:gsLst>
              <a:gs pos="0">
                <a:srgbClr val="00F1EA"/>
              </a:gs>
              <a:gs pos="41000">
                <a:schemeClr val="accent5">
                  <a:lumMod val="60000"/>
                  <a:lumOff val="40000"/>
                </a:schemeClr>
              </a:gs>
              <a:gs pos="69000">
                <a:srgbClr val="0070C0"/>
              </a:gs>
              <a:gs pos="100000">
                <a:srgbClr val="00B0F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554083-7F15-0C4F-BB60-C6B9F2B2D1EB}"/>
              </a:ext>
            </a:extLst>
          </p:cNvPr>
          <p:cNvSpPr txBox="1"/>
          <p:nvPr/>
        </p:nvSpPr>
        <p:spPr>
          <a:xfrm>
            <a:off x="439302" y="7386334"/>
            <a:ext cx="2051310" cy="10618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G3: Characterize Surface properties:</a:t>
            </a:r>
          </a:p>
          <a:p>
            <a:r>
              <a:rPr lang="en-US" sz="900" dirty="0"/>
              <a:t>Putative abiotic particle characteristics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Morphology supporting hypotheses for </a:t>
            </a:r>
            <a:r>
              <a:rPr lang="en-US" sz="900" dirty="0" err="1"/>
              <a:t>crystaline</a:t>
            </a:r>
            <a:r>
              <a:rPr lang="en-US" sz="900" dirty="0"/>
              <a:t> vs. amorphous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Mechanical 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7ED31-32C6-654B-89B1-CB5C58BB46FF}"/>
              </a:ext>
            </a:extLst>
          </p:cNvPr>
          <p:cNvSpPr txBox="1"/>
          <p:nvPr/>
        </p:nvSpPr>
        <p:spPr>
          <a:xfrm>
            <a:off x="2621502" y="7513745"/>
            <a:ext cx="9144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G2:Assess Habitability: </a:t>
            </a:r>
          </a:p>
          <a:p>
            <a:r>
              <a:rPr lang="en-US" sz="900" dirty="0"/>
              <a:t>Particle aggregates suggest oceanic origin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8D8393-EFCD-AA4E-B863-973A00F46C98}"/>
              </a:ext>
            </a:extLst>
          </p:cNvPr>
          <p:cNvSpPr txBox="1"/>
          <p:nvPr/>
        </p:nvSpPr>
        <p:spPr>
          <a:xfrm>
            <a:off x="935058" y="6875810"/>
            <a:ext cx="4697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abiotic                     evidences                     biogenic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AE5E4-E4E0-274D-9536-1AD530A985FE}"/>
              </a:ext>
            </a:extLst>
          </p:cNvPr>
          <p:cNvSpPr txBox="1"/>
          <p:nvPr/>
        </p:nvSpPr>
        <p:spPr>
          <a:xfrm>
            <a:off x="3707944" y="7371139"/>
            <a:ext cx="2420850" cy="1061829"/>
          </a:xfrm>
          <a:prstGeom prst="rect">
            <a:avLst/>
          </a:prstGeom>
          <a:solidFill>
            <a:srgbClr val="BAEEE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G1: Search for biosignatures: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Cell-like or organic particle morphology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 of cell-like &amp; organic particles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Mechanical properties suggest soft/adhesive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Particle or bulk sample is carbon-containing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B4F106-1706-704A-868E-FDC0CAC71DAF}"/>
              </a:ext>
            </a:extLst>
          </p:cNvPr>
          <p:cNvCxnSpPr>
            <a:cxnSpLocks/>
          </p:cNvCxnSpPr>
          <p:nvPr/>
        </p:nvCxnSpPr>
        <p:spPr>
          <a:xfrm>
            <a:off x="4811823" y="7198973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EF778D-4B68-8842-99B0-891D86A07797}"/>
              </a:ext>
            </a:extLst>
          </p:cNvPr>
          <p:cNvCxnSpPr>
            <a:cxnSpLocks/>
          </p:cNvCxnSpPr>
          <p:nvPr/>
        </p:nvCxnSpPr>
        <p:spPr>
          <a:xfrm>
            <a:off x="1331745" y="7218801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06092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95499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6" idx="0"/>
          </p:cNvCxnSpPr>
          <p:nvPr/>
        </p:nvCxnSpPr>
        <p:spPr>
          <a:xfrm>
            <a:off x="3078702" y="7214364"/>
            <a:ext cx="0" cy="299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3591345" y="3204259"/>
            <a:ext cx="2787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9" name="Down Arrow 28">
            <a:extLst>
              <a:ext uri="{FF2B5EF4-FFF2-40B4-BE49-F238E27FC236}">
                <a16:creationId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67742"/>
              </p:ext>
            </p:extLst>
          </p:nvPr>
        </p:nvGraphicFramePr>
        <p:xfrm>
          <a:off x="2832905" y="133657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208658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5E2172E-6C93-43EC-9010-395E7F27C624}"/>
              </a:ext>
            </a:extLst>
          </p:cNvPr>
          <p:cNvSpPr/>
          <p:nvPr/>
        </p:nvSpPr>
        <p:spPr bwMode="auto">
          <a:xfrm>
            <a:off x="674694" y="2951820"/>
            <a:ext cx="3456384" cy="35643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latin typeface="Frutiger Roman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Antonie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system components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6F4100-CA80-41EA-8FC4-5F3F6A55ACF8}"/>
              </a:ext>
            </a:extLst>
          </p:cNvPr>
          <p:cNvSpPr/>
          <p:nvPr/>
        </p:nvSpPr>
        <p:spPr bwMode="auto">
          <a:xfrm>
            <a:off x="890718" y="3329862"/>
            <a:ext cx="1625643" cy="1080120"/>
          </a:xfrm>
          <a:prstGeom prst="rect">
            <a:avLst/>
          </a:prstGeom>
          <a:solidFill>
            <a:srgbClr val="F79548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Sample fractionation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FC82C-D8BA-4BAF-828E-27D6F413579C}"/>
              </a:ext>
            </a:extLst>
          </p:cNvPr>
          <p:cNvSpPr/>
          <p:nvPr/>
        </p:nvSpPr>
        <p:spPr bwMode="auto">
          <a:xfrm>
            <a:off x="890718" y="5582895"/>
            <a:ext cx="1625643" cy="648072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AFM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0E4BED-9647-4FC6-BB1D-81E41A4849F3}"/>
              </a:ext>
            </a:extLst>
          </p:cNvPr>
          <p:cNvSpPr/>
          <p:nvPr/>
        </p:nvSpPr>
        <p:spPr bwMode="auto">
          <a:xfrm>
            <a:off x="890718" y="4679617"/>
            <a:ext cx="1625643" cy="648072"/>
          </a:xfrm>
          <a:prstGeom prst="rect">
            <a:avLst/>
          </a:prstGeom>
          <a:solidFill>
            <a:srgbClr val="00B05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Frutiger Roman" pitchFamily="34" charset="0"/>
              </a:rPr>
              <a:t>Optical microscopy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F3B40A-9FC4-4C2C-AB7C-ED586FF004F1}"/>
              </a:ext>
            </a:extLst>
          </p:cNvPr>
          <p:cNvSpPr txBox="1"/>
          <p:nvPr/>
        </p:nvSpPr>
        <p:spPr>
          <a:xfrm>
            <a:off x="2555662" y="4647773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Particle identification and size distribution. Fluorescence, other low res optical ideas?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5B6813-A3F2-4349-BA1F-9C14B458FC10}"/>
              </a:ext>
            </a:extLst>
          </p:cNvPr>
          <p:cNvSpPr txBox="1"/>
          <p:nvPr/>
        </p:nvSpPr>
        <p:spPr>
          <a:xfrm>
            <a:off x="2541899" y="5559620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Extends size distribution to below 3um. Fluorescence, other low res optical ideas?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1AF732-3110-4F38-A84A-59E5883CDD63}"/>
              </a:ext>
            </a:extLst>
          </p:cNvPr>
          <p:cNvGrpSpPr/>
          <p:nvPr/>
        </p:nvGrpSpPr>
        <p:grpSpPr>
          <a:xfrm>
            <a:off x="4617132" y="3761910"/>
            <a:ext cx="1781173" cy="1874111"/>
            <a:chOff x="3525243" y="1263599"/>
            <a:chExt cx="2374897" cy="24988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366A81-0A9B-49D6-8519-2ACCB818DD25}"/>
                </a:ext>
              </a:extLst>
            </p:cNvPr>
            <p:cNvSpPr txBox="1"/>
            <p:nvPr/>
          </p:nvSpPr>
          <p:spPr>
            <a:xfrm rot="16200000">
              <a:off x="3159941" y="2081819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Heritage scale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9066305-C7C6-444A-8098-52FAD33BB0EF}"/>
                </a:ext>
              </a:extLst>
            </p:cNvPr>
            <p:cNvSpPr/>
            <p:nvPr/>
          </p:nvSpPr>
          <p:spPr bwMode="auto">
            <a:xfrm rot="10800000">
              <a:off x="3525243" y="1443720"/>
              <a:ext cx="384263" cy="2232248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28000">
                  <a:schemeClr val="accent1">
                    <a:lumMod val="75000"/>
                  </a:schemeClr>
                </a:gs>
                <a:gs pos="66000">
                  <a:srgbClr val="FFFF00"/>
                </a:gs>
                <a:gs pos="100000">
                  <a:srgbClr val="00B050"/>
                </a:gs>
              </a:gsLst>
              <a:lin ang="5400000" scaled="1"/>
            </a:gra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latin typeface="Frutiger Roman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3504A6-68BF-4A69-960E-7A6DF050ACCA}"/>
                </a:ext>
              </a:extLst>
            </p:cNvPr>
            <p:cNvSpPr txBox="1"/>
            <p:nvPr/>
          </p:nvSpPr>
          <p:spPr>
            <a:xfrm>
              <a:off x="3955924" y="3454638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High risk/Low TRL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CCCC81-28B1-47C3-930B-6FC62D415AA5}"/>
                </a:ext>
              </a:extLst>
            </p:cNvPr>
            <p:cNvSpPr txBox="1"/>
            <p:nvPr/>
          </p:nvSpPr>
          <p:spPr>
            <a:xfrm>
              <a:off x="3923928" y="1404300"/>
              <a:ext cx="19442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Low risk/High TRL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F092158-F4EB-46E9-BB30-5E4D40A478A3}"/>
              </a:ext>
            </a:extLst>
          </p:cNvPr>
          <p:cNvSpPr txBox="1"/>
          <p:nvPr/>
        </p:nvSpPr>
        <p:spPr>
          <a:xfrm>
            <a:off x="2553722" y="3298222"/>
            <a:ext cx="1458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Ice chip melting, filtration and distribution on to substrates for Optical and Atomic Force Microscopy</a:t>
            </a:r>
          </a:p>
        </p:txBody>
      </p:sp>
    </p:spTree>
    <p:extLst>
      <p:ext uri="{BB962C8B-B14F-4D97-AF65-F5344CB8AC3E}">
        <p14:creationId xmlns:p14="http://schemas.microsoft.com/office/powerpoint/2010/main" val="251500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F8879-F9B3-424A-818E-0442D05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3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374518" y="3010517"/>
            <a:ext cx="2099652" cy="1338828"/>
            <a:chOff x="794550" y="5149176"/>
            <a:chExt cx="2799535" cy="1785104"/>
          </a:xfrm>
        </p:grpSpPr>
        <p:sp>
          <p:nvSpPr>
            <p:cNvPr id="14" name="Oval 13"/>
            <p:cNvSpPr/>
            <p:nvPr/>
          </p:nvSpPr>
          <p:spPr>
            <a:xfrm>
              <a:off x="794550" y="5197346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5713" y="5149176"/>
              <a:ext cx="2478372" cy="1785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substrates:</a:t>
              </a:r>
            </a:p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100µm pore membrane</a:t>
              </a:r>
            </a:p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10µm pore membrane</a:t>
              </a:r>
            </a:p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0.2µm pore membrane</a:t>
              </a:r>
            </a:p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textured with pillars</a:t>
              </a:r>
            </a:p>
            <a:p>
              <a:pPr defTabSz="342900"/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calibration</a:t>
              </a:r>
            </a:p>
          </p:txBody>
        </p:sp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top view sample stage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082801" y="3185977"/>
            <a:ext cx="3405191" cy="3429692"/>
            <a:chOff x="3342719" y="919386"/>
            <a:chExt cx="4540254" cy="4572922"/>
          </a:xfrm>
        </p:grpSpPr>
        <p:sp>
          <p:nvSpPr>
            <p:cNvPr id="4" name="Oval 3"/>
            <p:cNvSpPr/>
            <p:nvPr/>
          </p:nvSpPr>
          <p:spPr>
            <a:xfrm>
              <a:off x="3342719" y="1032186"/>
              <a:ext cx="4116990" cy="41169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3710643" y="1400110"/>
              <a:ext cx="3381143" cy="3381143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" name="Circular Arrow 4"/>
            <p:cNvSpPr/>
            <p:nvPr/>
          </p:nvSpPr>
          <p:spPr>
            <a:xfrm>
              <a:off x="5007060" y="2703801"/>
              <a:ext cx="788308" cy="773760"/>
            </a:xfrm>
            <a:prstGeom prst="circularArrow">
              <a:avLst>
                <a:gd name="adj1" fmla="val 7605"/>
                <a:gd name="adj2" fmla="val 1142319"/>
                <a:gd name="adj3" fmla="val 20405929"/>
                <a:gd name="adj4" fmla="val 2684857"/>
                <a:gd name="adj5" fmla="val 1436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rapezoid 5"/>
            <p:cNvSpPr/>
            <p:nvPr/>
          </p:nvSpPr>
          <p:spPr>
            <a:xfrm rot="17274559">
              <a:off x="6554480" y="2755837"/>
              <a:ext cx="1182461" cy="1474525"/>
            </a:xfrm>
            <a:prstGeom prst="trapezoi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" name="Trapezoid 6"/>
            <p:cNvSpPr/>
            <p:nvPr/>
          </p:nvSpPr>
          <p:spPr>
            <a:xfrm rot="21025254">
              <a:off x="5206415" y="4017783"/>
              <a:ext cx="1182461" cy="1474525"/>
            </a:xfrm>
            <a:prstGeom prst="trapezoi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532459" y="2995818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590854" y="2492209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3780631" y="2046040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087195" y="1687465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452151" y="1416484"/>
              <a:ext cx="321162" cy="32116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23908" y="3294902"/>
              <a:ext cx="63521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00"/>
              <a:r>
                <a:rPr lang="en-US" sz="1500" dirty="0">
                  <a:solidFill>
                    <a:prstClr val="black"/>
                  </a:solidFill>
                  <a:latin typeface="Calibri"/>
                </a:rPr>
                <a:t>OM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77663" y="4644696"/>
              <a:ext cx="73139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00"/>
              <a:r>
                <a:rPr lang="en-US" sz="1500" dirty="0">
                  <a:solidFill>
                    <a:prstClr val="black"/>
                  </a:solidFill>
                  <a:latin typeface="Calibri"/>
                </a:rPr>
                <a:t>AFM</a:t>
              </a:r>
            </a:p>
          </p:txBody>
        </p:sp>
        <p:sp>
          <p:nvSpPr>
            <p:cNvPr id="20" name="Trapezoid 19"/>
            <p:cNvSpPr/>
            <p:nvPr/>
          </p:nvSpPr>
          <p:spPr>
            <a:xfrm rot="13284234">
              <a:off x="5662980" y="919386"/>
              <a:ext cx="1920673" cy="1474525"/>
            </a:xfrm>
            <a:prstGeom prst="trapezoi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US" sz="135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41253" y="1497195"/>
              <a:ext cx="1884362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00"/>
              <a:r>
                <a:rPr lang="en-US" sz="1500" dirty="0">
                  <a:solidFill>
                    <a:prstClr val="black"/>
                  </a:solidFill>
                  <a:latin typeface="Calibri"/>
                </a:rPr>
                <a:t>sample delivery</a:t>
              </a:r>
            </a:p>
            <a:p>
              <a:pPr defTabSz="342900"/>
              <a:endParaRPr lang="en-US" sz="15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620511" y="6031689"/>
            <a:ext cx="1463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notch to prevent</a:t>
            </a:r>
          </a:p>
          <a:p>
            <a:pPr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contact with AFM </a:t>
            </a:r>
          </a:p>
          <a:p>
            <a:pPr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during flight, </a:t>
            </a:r>
          </a:p>
          <a:p>
            <a:pPr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landing etc.</a:t>
            </a:r>
          </a:p>
        </p:txBody>
      </p:sp>
      <p:sp>
        <p:nvSpPr>
          <p:cNvPr id="41" name="Freeform 40"/>
          <p:cNvSpPr/>
          <p:nvPr/>
        </p:nvSpPr>
        <p:spPr>
          <a:xfrm>
            <a:off x="3390051" y="5387975"/>
            <a:ext cx="908050" cy="866775"/>
          </a:xfrm>
          <a:custGeom>
            <a:avLst/>
            <a:gdLst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10733"/>
              <a:gd name="connsiteY0" fmla="*/ 4572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5" fmla="*/ 0 w 1210733"/>
              <a:gd name="connsiteY5" fmla="*/ 457200 h 1155700"/>
              <a:gd name="connsiteX0" fmla="*/ 0 w 1280583"/>
              <a:gd name="connsiteY0" fmla="*/ 603250 h 1155700"/>
              <a:gd name="connsiteX1" fmla="*/ 69850 w 1280583"/>
              <a:gd name="connsiteY1" fmla="*/ 457200 h 1155700"/>
              <a:gd name="connsiteX2" fmla="*/ 662516 w 1280583"/>
              <a:gd name="connsiteY2" fmla="*/ 0 h 1155700"/>
              <a:gd name="connsiteX3" fmla="*/ 1280583 w 1280583"/>
              <a:gd name="connsiteY3" fmla="*/ 478366 h 1155700"/>
              <a:gd name="connsiteX4" fmla="*/ 967316 w 1280583"/>
              <a:gd name="connsiteY4" fmla="*/ 1155700 h 1155700"/>
              <a:gd name="connsiteX5" fmla="*/ 0 w 1280583"/>
              <a:gd name="connsiteY5" fmla="*/ 603250 h 1155700"/>
              <a:gd name="connsiteX0" fmla="*/ 41481 w 1322064"/>
              <a:gd name="connsiteY0" fmla="*/ 603250 h 1155700"/>
              <a:gd name="connsiteX1" fmla="*/ 111331 w 1322064"/>
              <a:gd name="connsiteY1" fmla="*/ 457200 h 1155700"/>
              <a:gd name="connsiteX2" fmla="*/ 703997 w 1322064"/>
              <a:gd name="connsiteY2" fmla="*/ 0 h 1155700"/>
              <a:gd name="connsiteX3" fmla="*/ 1322064 w 1322064"/>
              <a:gd name="connsiteY3" fmla="*/ 478366 h 1155700"/>
              <a:gd name="connsiteX4" fmla="*/ 1008797 w 1322064"/>
              <a:gd name="connsiteY4" fmla="*/ 1155700 h 1155700"/>
              <a:gd name="connsiteX5" fmla="*/ 41481 w 1322064"/>
              <a:gd name="connsiteY5" fmla="*/ 603250 h 1155700"/>
              <a:gd name="connsiteX0" fmla="*/ 63674 w 1280757"/>
              <a:gd name="connsiteY0" fmla="*/ 463550 h 1155700"/>
              <a:gd name="connsiteX1" fmla="*/ 70024 w 1280757"/>
              <a:gd name="connsiteY1" fmla="*/ 457200 h 1155700"/>
              <a:gd name="connsiteX2" fmla="*/ 662690 w 1280757"/>
              <a:gd name="connsiteY2" fmla="*/ 0 h 1155700"/>
              <a:gd name="connsiteX3" fmla="*/ 1280757 w 1280757"/>
              <a:gd name="connsiteY3" fmla="*/ 478366 h 1155700"/>
              <a:gd name="connsiteX4" fmla="*/ 967490 w 1280757"/>
              <a:gd name="connsiteY4" fmla="*/ 1155700 h 1155700"/>
              <a:gd name="connsiteX5" fmla="*/ 63674 w 1280757"/>
              <a:gd name="connsiteY5" fmla="*/ 463550 h 1155700"/>
              <a:gd name="connsiteX0" fmla="*/ 54435 w 1293743"/>
              <a:gd name="connsiteY0" fmla="*/ 492125 h 1155700"/>
              <a:gd name="connsiteX1" fmla="*/ 83010 w 1293743"/>
              <a:gd name="connsiteY1" fmla="*/ 457200 h 1155700"/>
              <a:gd name="connsiteX2" fmla="*/ 675676 w 1293743"/>
              <a:gd name="connsiteY2" fmla="*/ 0 h 1155700"/>
              <a:gd name="connsiteX3" fmla="*/ 1293743 w 1293743"/>
              <a:gd name="connsiteY3" fmla="*/ 478366 h 1155700"/>
              <a:gd name="connsiteX4" fmla="*/ 980476 w 1293743"/>
              <a:gd name="connsiteY4" fmla="*/ 1155700 h 1155700"/>
              <a:gd name="connsiteX5" fmla="*/ 54435 w 1293743"/>
              <a:gd name="connsiteY5" fmla="*/ 492125 h 1155700"/>
              <a:gd name="connsiteX0" fmla="*/ 166849 w 1406157"/>
              <a:gd name="connsiteY0" fmla="*/ 492125 h 1155700"/>
              <a:gd name="connsiteX1" fmla="*/ 195424 w 1406157"/>
              <a:gd name="connsiteY1" fmla="*/ 457200 h 1155700"/>
              <a:gd name="connsiteX2" fmla="*/ 788090 w 1406157"/>
              <a:gd name="connsiteY2" fmla="*/ 0 h 1155700"/>
              <a:gd name="connsiteX3" fmla="*/ 1406157 w 1406157"/>
              <a:gd name="connsiteY3" fmla="*/ 478366 h 1155700"/>
              <a:gd name="connsiteX4" fmla="*/ 1092890 w 1406157"/>
              <a:gd name="connsiteY4" fmla="*/ 1155700 h 1155700"/>
              <a:gd name="connsiteX5" fmla="*/ 166849 w 1406157"/>
              <a:gd name="connsiteY5" fmla="*/ 492125 h 1155700"/>
              <a:gd name="connsiteX0" fmla="*/ 0 w 1239308"/>
              <a:gd name="connsiteY0" fmla="*/ 492125 h 1155700"/>
              <a:gd name="connsiteX1" fmla="*/ 28575 w 1239308"/>
              <a:gd name="connsiteY1" fmla="*/ 457200 h 1155700"/>
              <a:gd name="connsiteX2" fmla="*/ 621241 w 1239308"/>
              <a:gd name="connsiteY2" fmla="*/ 0 h 1155700"/>
              <a:gd name="connsiteX3" fmla="*/ 1239308 w 1239308"/>
              <a:gd name="connsiteY3" fmla="*/ 478366 h 1155700"/>
              <a:gd name="connsiteX4" fmla="*/ 926041 w 1239308"/>
              <a:gd name="connsiteY4" fmla="*/ 1155700 h 1155700"/>
              <a:gd name="connsiteX5" fmla="*/ 0 w 1239308"/>
              <a:gd name="connsiteY5" fmla="*/ 492125 h 1155700"/>
              <a:gd name="connsiteX0" fmla="*/ 901469 w 1214736"/>
              <a:gd name="connsiteY0" fmla="*/ 1155700 h 1155700"/>
              <a:gd name="connsiteX1" fmla="*/ 4003 w 1214736"/>
              <a:gd name="connsiteY1" fmla="*/ 457200 h 1155700"/>
              <a:gd name="connsiteX2" fmla="*/ 596669 w 1214736"/>
              <a:gd name="connsiteY2" fmla="*/ 0 h 1155700"/>
              <a:gd name="connsiteX3" fmla="*/ 1214736 w 1214736"/>
              <a:gd name="connsiteY3" fmla="*/ 478366 h 1155700"/>
              <a:gd name="connsiteX4" fmla="*/ 901469 w 1214736"/>
              <a:gd name="connsiteY4" fmla="*/ 1155700 h 1155700"/>
              <a:gd name="connsiteX0" fmla="*/ 901469 w 1214736"/>
              <a:gd name="connsiteY0" fmla="*/ 1155700 h 1155700"/>
              <a:gd name="connsiteX1" fmla="*/ 4003 w 1214736"/>
              <a:gd name="connsiteY1" fmla="*/ 457200 h 1155700"/>
              <a:gd name="connsiteX2" fmla="*/ 596669 w 1214736"/>
              <a:gd name="connsiteY2" fmla="*/ 0 h 1155700"/>
              <a:gd name="connsiteX3" fmla="*/ 1214736 w 1214736"/>
              <a:gd name="connsiteY3" fmla="*/ 478366 h 1155700"/>
              <a:gd name="connsiteX4" fmla="*/ 901469 w 1214736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  <a:gd name="connsiteX0" fmla="*/ 897466 w 1210733"/>
              <a:gd name="connsiteY0" fmla="*/ 1155700 h 1155700"/>
              <a:gd name="connsiteX1" fmla="*/ 0 w 1210733"/>
              <a:gd name="connsiteY1" fmla="*/ 457200 h 1155700"/>
              <a:gd name="connsiteX2" fmla="*/ 592666 w 1210733"/>
              <a:gd name="connsiteY2" fmla="*/ 0 h 1155700"/>
              <a:gd name="connsiteX3" fmla="*/ 1210733 w 1210733"/>
              <a:gd name="connsiteY3" fmla="*/ 478366 h 1155700"/>
              <a:gd name="connsiteX4" fmla="*/ 897466 w 1210733"/>
              <a:gd name="connsiteY4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0733" h="1155700">
                <a:moveTo>
                  <a:pt x="897466" y="1155700"/>
                </a:moveTo>
                <a:cubicBezTo>
                  <a:pt x="349602" y="904522"/>
                  <a:pt x="292100" y="853017"/>
                  <a:pt x="0" y="457200"/>
                </a:cubicBezTo>
                <a:lnTo>
                  <a:pt x="592666" y="0"/>
                </a:lnTo>
                <a:lnTo>
                  <a:pt x="1210733" y="478366"/>
                </a:lnTo>
                <a:lnTo>
                  <a:pt x="897466" y="11557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3005032" y="6036327"/>
            <a:ext cx="636128" cy="341611"/>
          </a:xfrm>
          <a:custGeom>
            <a:avLst/>
            <a:gdLst>
              <a:gd name="connsiteX0" fmla="*/ 0 w 2235696"/>
              <a:gd name="connsiteY0" fmla="*/ 0 h 1448968"/>
              <a:gd name="connsiteX1" fmla="*/ 1341418 w 2235696"/>
              <a:gd name="connsiteY1" fmla="*/ 661874 h 1448968"/>
              <a:gd name="connsiteX2" fmla="*/ 1681244 w 2235696"/>
              <a:gd name="connsiteY2" fmla="*/ 1448968 h 1448968"/>
              <a:gd name="connsiteX3" fmla="*/ 2235696 w 2235696"/>
              <a:gd name="connsiteY3" fmla="*/ 1001756 h 1448968"/>
              <a:gd name="connsiteX0" fmla="*/ 0 w 2235696"/>
              <a:gd name="connsiteY0" fmla="*/ 0 h 1448968"/>
              <a:gd name="connsiteX1" fmla="*/ 1681244 w 2235696"/>
              <a:gd name="connsiteY1" fmla="*/ 1448968 h 1448968"/>
              <a:gd name="connsiteX2" fmla="*/ 2235696 w 2235696"/>
              <a:gd name="connsiteY2" fmla="*/ 1001756 h 1448968"/>
              <a:gd name="connsiteX0" fmla="*/ 0 w 1752785"/>
              <a:gd name="connsiteY0" fmla="*/ 0 h 1592076"/>
              <a:gd name="connsiteX1" fmla="*/ 1198333 w 1752785"/>
              <a:gd name="connsiteY1" fmla="*/ 1592076 h 1592076"/>
              <a:gd name="connsiteX2" fmla="*/ 1752785 w 1752785"/>
              <a:gd name="connsiteY2" fmla="*/ 1144864 h 1592076"/>
              <a:gd name="connsiteX0" fmla="*/ 0 w 848170"/>
              <a:gd name="connsiteY0" fmla="*/ 455481 h 455481"/>
              <a:gd name="connsiteX1" fmla="*/ 293718 w 848170"/>
              <a:gd name="connsiteY1" fmla="*/ 447212 h 455481"/>
              <a:gd name="connsiteX2" fmla="*/ 848170 w 848170"/>
              <a:gd name="connsiteY2" fmla="*/ 0 h 45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170" h="455481">
                <a:moveTo>
                  <a:pt x="0" y="455481"/>
                </a:moveTo>
                <a:lnTo>
                  <a:pt x="293718" y="447212"/>
                </a:lnTo>
                <a:lnTo>
                  <a:pt x="848170" y="0"/>
                </a:lnTo>
              </a:path>
            </a:pathLst>
          </a:custGeom>
          <a:ln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27601" y="6866751"/>
            <a:ext cx="8805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black"/>
                </a:solidFill>
                <a:latin typeface="Calibri"/>
              </a:rPr>
              <a:t>U. Staufer</a:t>
            </a:r>
          </a:p>
        </p:txBody>
      </p:sp>
    </p:spTree>
    <p:extLst>
      <p:ext uri="{BB962C8B-B14F-4D97-AF65-F5344CB8AC3E}">
        <p14:creationId xmlns:p14="http://schemas.microsoft.com/office/powerpoint/2010/main" val="3161096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udelft_stramien_4_3">
  <a:themeElements>
    <a:clrScheme name="TU Delft">
      <a:dk1>
        <a:sysClr val="windowText" lastClr="000000"/>
      </a:dk1>
      <a:lt1>
        <a:srgbClr val="FFFFFF"/>
      </a:lt1>
      <a:dk2>
        <a:srgbClr val="00A6D6"/>
      </a:dk2>
      <a:lt2>
        <a:srgbClr val="FFFFFF"/>
      </a:lt2>
      <a:accent1>
        <a:srgbClr val="A5CA1A"/>
      </a:accent1>
      <a:accent2>
        <a:srgbClr val="E21A1A"/>
      </a:accent2>
      <a:accent3>
        <a:srgbClr val="6D177F"/>
      </a:accent3>
      <a:accent4>
        <a:srgbClr val="E64616"/>
      </a:accent4>
      <a:accent5>
        <a:srgbClr val="008891"/>
      </a:accent5>
      <a:accent6>
        <a:srgbClr val="6B868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815</Words>
  <Application>Microsoft Macintosh PowerPoint</Application>
  <PresentationFormat>Letter Paper (8.5x11 in)</PresentationFormat>
  <Paragraphs>135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Frutiger Roman</vt:lpstr>
      <vt:lpstr>Symbol</vt:lpstr>
      <vt:lpstr>Tahoma</vt:lpstr>
      <vt:lpstr>Office Theme</vt:lpstr>
      <vt:lpstr>tudelft_stramien_4_3</vt:lpstr>
      <vt:lpstr>PowerPoint Presentation</vt:lpstr>
      <vt:lpstr>PowerPoint Presentation</vt:lpstr>
      <vt:lpstr>Antonie system components</vt:lpstr>
      <vt:lpstr>PowerPoint Presentation</vt:lpstr>
      <vt:lpstr>top view sample stage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</cp:revision>
  <dcterms:created xsi:type="dcterms:W3CDTF">2018-08-17T23:23:11Z</dcterms:created>
  <dcterms:modified xsi:type="dcterms:W3CDTF">2018-08-20T21:24:18Z</dcterms:modified>
</cp:coreProperties>
</file>