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"/>
  </p:notesMasterIdLst>
  <p:sldIdLst>
    <p:sldId id="257" r:id="rId2"/>
    <p:sldId id="256" r:id="rId3"/>
  </p:sldIdLst>
  <p:sldSz cx="6858000" cy="9144000" type="letter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05"/>
    <p:restoredTop sz="93250"/>
  </p:normalViewPr>
  <p:slideViewPr>
    <p:cSldViewPr snapToGrid="0" snapToObjects="1" showGuides="1">
      <p:cViewPr>
        <p:scale>
          <a:sx n="114" d="100"/>
          <a:sy n="114" d="100"/>
        </p:scale>
        <p:origin x="344" y="-77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5B2005-12A2-E240-8765-FFF660C0EC7E}" type="datetimeFigureOut">
              <a:rPr lang="en-US" smtClean="0"/>
              <a:t>8/17/18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13222B-BAEE-7E4E-A7BC-418487073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211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be edited and updated with relevant images; and specs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C7D3E-CE1B-D243-A896-0B8AA1B4DC9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946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75B61-D859-984B-8AB4-BD5673AD77FE}" type="datetimeFigureOut">
              <a:rPr lang="en-US" smtClean="0"/>
              <a:t>8/17/18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6B569-0DD4-CD49-9F5F-4F843EF77B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75B61-D859-984B-8AB4-BD5673AD77FE}" type="datetimeFigureOut">
              <a:rPr lang="en-US" smtClean="0"/>
              <a:t>8/17/18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6B569-0DD4-CD49-9F5F-4F843EF77B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75B61-D859-984B-8AB4-BD5673AD77FE}" type="datetimeFigureOut">
              <a:rPr lang="en-US" smtClean="0"/>
              <a:t>8/17/18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6B569-0DD4-CD49-9F5F-4F843EF77B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75B61-D859-984B-8AB4-BD5673AD77FE}" type="datetimeFigureOut">
              <a:rPr lang="en-US" smtClean="0"/>
              <a:t>8/17/18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6B569-0DD4-CD49-9F5F-4F843EF77B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75B61-D859-984B-8AB4-BD5673AD77FE}" type="datetimeFigureOut">
              <a:rPr lang="en-US" smtClean="0"/>
              <a:t>8/17/18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6B569-0DD4-CD49-9F5F-4F843EF77B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75B61-D859-984B-8AB4-BD5673AD77FE}" type="datetimeFigureOut">
              <a:rPr lang="en-US" smtClean="0"/>
              <a:t>8/17/18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6B569-0DD4-CD49-9F5F-4F843EF77B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75B61-D859-984B-8AB4-BD5673AD77FE}" type="datetimeFigureOut">
              <a:rPr lang="en-US" smtClean="0"/>
              <a:t>8/17/18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6B569-0DD4-CD49-9F5F-4F843EF77B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75B61-D859-984B-8AB4-BD5673AD77FE}" type="datetimeFigureOut">
              <a:rPr lang="en-US" smtClean="0"/>
              <a:t>8/17/18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6B569-0DD4-CD49-9F5F-4F843EF77B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75B61-D859-984B-8AB4-BD5673AD77FE}" type="datetimeFigureOut">
              <a:rPr lang="en-US" smtClean="0"/>
              <a:t>8/17/18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6B569-0DD4-CD49-9F5F-4F843EF77B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75B61-D859-984B-8AB4-BD5673AD77FE}" type="datetimeFigureOut">
              <a:rPr lang="en-US" smtClean="0"/>
              <a:t>8/17/18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6B569-0DD4-CD49-9F5F-4F843EF77B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75B61-D859-984B-8AB4-BD5673AD77FE}" type="datetimeFigureOut">
              <a:rPr lang="en-US" smtClean="0"/>
              <a:t>8/17/18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6B569-0DD4-CD49-9F5F-4F843EF77B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375B61-D859-984B-8AB4-BD5673AD77FE}" type="datetimeFigureOut">
              <a:rPr lang="en-US" smtClean="0"/>
              <a:t>8/17/18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E6B569-0DD4-CD49-9F5F-4F843EF77B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23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jp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025EB9F-5724-1244-92A0-8E565D2ED79F}"/>
              </a:ext>
            </a:extLst>
          </p:cNvPr>
          <p:cNvSpPr txBox="1"/>
          <p:nvPr/>
        </p:nvSpPr>
        <p:spPr>
          <a:xfrm>
            <a:off x="701663" y="655222"/>
            <a:ext cx="102139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Sample processing system (based on heritage ESP) [temp]</a:t>
            </a:r>
          </a:p>
        </p:txBody>
      </p:sp>
      <p:sp>
        <p:nvSpPr>
          <p:cNvPr id="8" name="Down Arrow 7">
            <a:extLst>
              <a:ext uri="{FF2B5EF4-FFF2-40B4-BE49-F238E27FC236}">
                <a16:creationId xmlns="" xmlns:a16="http://schemas.microsoft.com/office/drawing/2014/main" id="{860CEFC0-CEF6-8A47-AE21-0342C8549F78}"/>
              </a:ext>
            </a:extLst>
          </p:cNvPr>
          <p:cNvSpPr/>
          <p:nvPr/>
        </p:nvSpPr>
        <p:spPr>
          <a:xfrm flipH="1">
            <a:off x="1960073" y="2224622"/>
            <a:ext cx="238300" cy="415636"/>
          </a:xfrm>
          <a:prstGeom prst="down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ube 11">
            <a:extLst>
              <a:ext uri="{FF2B5EF4-FFF2-40B4-BE49-F238E27FC236}">
                <a16:creationId xmlns="" xmlns:a16="http://schemas.microsoft.com/office/drawing/2014/main" id="{B59AA8CD-E024-9C45-903F-62E02A6F82A5}"/>
              </a:ext>
            </a:extLst>
          </p:cNvPr>
          <p:cNvSpPr/>
          <p:nvPr/>
        </p:nvSpPr>
        <p:spPr>
          <a:xfrm>
            <a:off x="1547387" y="3263571"/>
            <a:ext cx="1049993" cy="202190"/>
          </a:xfrm>
          <a:prstGeom prst="cube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239FCB56-D439-3D4E-803F-B60C7F16122A}"/>
              </a:ext>
            </a:extLst>
          </p:cNvPr>
          <p:cNvSpPr txBox="1"/>
          <p:nvPr/>
        </p:nvSpPr>
        <p:spPr>
          <a:xfrm>
            <a:off x="4258385" y="3204259"/>
            <a:ext cx="21208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Optical Microscope images (minimally) the 0.2 micron substrate; also the 10 micron pre-filter (and larger one if used)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F711A6EF-06E0-514D-BA31-A98AD8C22AEE}"/>
              </a:ext>
            </a:extLst>
          </p:cNvPr>
          <p:cNvSpPr/>
          <p:nvPr/>
        </p:nvSpPr>
        <p:spPr>
          <a:xfrm>
            <a:off x="1622531" y="4354931"/>
            <a:ext cx="1843200" cy="9216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A6E95515-DFE3-9441-92CA-2594FE63615B}"/>
              </a:ext>
            </a:extLst>
          </p:cNvPr>
          <p:cNvSpPr txBox="1"/>
          <p:nvPr/>
        </p:nvSpPr>
        <p:spPr>
          <a:xfrm>
            <a:off x="125429" y="2215486"/>
            <a:ext cx="142473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Sample deposited on membrane (e.g. 0.2 micron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SimPore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microporous membrane that has surface area of  total of ~ 5 mm</a:t>
            </a:r>
            <a:r>
              <a:rPr lang="en-US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4CA3BBC0-8F8D-4945-BC22-1A459C9558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4431"/>
          <a:stretch/>
        </p:blipFill>
        <p:spPr>
          <a:xfrm>
            <a:off x="1600638" y="2698172"/>
            <a:ext cx="943493" cy="50608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BA2BC528-7D6C-9344-8132-1071B00361F4}"/>
              </a:ext>
            </a:extLst>
          </p:cNvPr>
          <p:cNvSpPr txBox="1"/>
          <p:nvPr/>
        </p:nvSpPr>
        <p:spPr>
          <a:xfrm>
            <a:off x="811724" y="3490987"/>
            <a:ext cx="24499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Motorized stage capable of x, y dimensional movement holds membrane cartridge; contains calibration substrates (?).</a:t>
            </a:r>
          </a:p>
        </p:txBody>
      </p:sp>
      <p:graphicFrame>
        <p:nvGraphicFramePr>
          <p:cNvPr id="22" name="Table 21">
            <a:extLst>
              <a:ext uri="{FF2B5EF4-FFF2-40B4-BE49-F238E27FC236}">
                <a16:creationId xmlns="" xmlns:a16="http://schemas.microsoft.com/office/drawing/2014/main" id="{F319BDFA-C519-DC44-B094-FA10F05A15DD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983024" y="1822814"/>
          <a:ext cx="2113539" cy="13716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914326">
                  <a:extLst>
                    <a:ext uri="{9D8B030D-6E8A-4147-A177-3AD203B41FA5}">
                      <a16:colId xmlns="" xmlns:a16="http://schemas.microsoft.com/office/drawing/2014/main" val="1713137497"/>
                    </a:ext>
                  </a:extLst>
                </a:gridCol>
                <a:gridCol w="1199213">
                  <a:extLst>
                    <a:ext uri="{9D8B030D-6E8A-4147-A177-3AD203B41FA5}">
                      <a16:colId xmlns="" xmlns:a16="http://schemas.microsoft.com/office/drawing/2014/main" val="2209773498"/>
                    </a:ext>
                  </a:extLst>
                </a:gridCol>
              </a:tblGrid>
              <a:tr h="179678">
                <a:tc>
                  <a:txBody>
                    <a:bodyPr/>
                    <a:lstStyle/>
                    <a:p>
                      <a:r>
                        <a:rPr lang="en-US" sz="1000"/>
                        <a:t>Magnification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5.75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78098448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r>
                        <a:rPr lang="en-US" sz="1000"/>
                        <a:t>CCD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256 x 512 pixel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99180145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r>
                        <a:rPr lang="en-US" sz="1000"/>
                        <a:t>Imaged area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1 mm x 2 mm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9319694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r>
                        <a:rPr lang="en-US" sz="1000" dirty="0"/>
                        <a:t>Resolution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4 microns/</a:t>
                      </a:r>
                      <a:r>
                        <a:rPr lang="en-US" sz="1000" dirty="0" err="1"/>
                        <a:t>px</a:t>
                      </a:r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63314829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r>
                        <a:rPr lang="en-US" sz="1000"/>
                        <a:t>Light source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3 red, 3 green, 3 blue and 3 UV LEDs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37356072"/>
                  </a:ext>
                </a:extLst>
              </a:tr>
            </a:tbl>
          </a:graphicData>
        </a:graphic>
      </p:graphicFrame>
      <p:pic>
        <p:nvPicPr>
          <p:cNvPr id="24" name="Picture 23">
            <a:extLst>
              <a:ext uri="{FF2B5EF4-FFF2-40B4-BE49-F238E27FC236}">
                <a16:creationId xmlns="" xmlns:a16="http://schemas.microsoft.com/office/drawing/2014/main" id="{7D04C44D-CC80-1945-A5F7-7029771C14F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331"/>
          <a:stretch/>
        </p:blipFill>
        <p:spPr>
          <a:xfrm>
            <a:off x="2597380" y="2043531"/>
            <a:ext cx="1332395" cy="1193446"/>
          </a:xfrm>
          <a:prstGeom prst="rect">
            <a:avLst/>
          </a:prstGeom>
        </p:spPr>
      </p:pic>
      <p:sp>
        <p:nvSpPr>
          <p:cNvPr id="25" name="Down Arrow 24">
            <a:extLst>
              <a:ext uri="{FF2B5EF4-FFF2-40B4-BE49-F238E27FC236}">
                <a16:creationId xmlns="" xmlns:a16="http://schemas.microsoft.com/office/drawing/2014/main" id="{184541F0-FE55-7B4B-B82B-DD5E3DC4B5C6}"/>
              </a:ext>
            </a:extLst>
          </p:cNvPr>
          <p:cNvSpPr/>
          <p:nvPr/>
        </p:nvSpPr>
        <p:spPr>
          <a:xfrm flipH="1">
            <a:off x="3261642" y="3366716"/>
            <a:ext cx="238300" cy="873059"/>
          </a:xfrm>
          <a:prstGeom prst="down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9E96AAF3-9BB2-C44D-B129-E84259F4242E}"/>
              </a:ext>
            </a:extLst>
          </p:cNvPr>
          <p:cNvSpPr txBox="1"/>
          <p:nvPr/>
        </p:nvSpPr>
        <p:spPr>
          <a:xfrm>
            <a:off x="2740524" y="1854131"/>
            <a:ext cx="1072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Heritage MECA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E39C3485-6CD0-6F48-8840-3BDB53B59F32}"/>
              </a:ext>
            </a:extLst>
          </p:cNvPr>
          <p:cNvSpPr txBox="1"/>
          <p:nvPr/>
        </p:nvSpPr>
        <p:spPr>
          <a:xfrm>
            <a:off x="1819914" y="3263571"/>
            <a:ext cx="40748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stage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5808A541-6F81-4949-87A5-E9D8E8FD68F9}"/>
              </a:ext>
            </a:extLst>
          </p:cNvPr>
          <p:cNvSpPr txBox="1"/>
          <p:nvPr/>
        </p:nvSpPr>
        <p:spPr>
          <a:xfrm rot="16200000">
            <a:off x="1109669" y="4637566"/>
            <a:ext cx="7357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1.02 mm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CB370836-7FFC-CB4E-ACE1-FBD50531DA12}"/>
              </a:ext>
            </a:extLst>
          </p:cNvPr>
          <p:cNvSpPr txBox="1"/>
          <p:nvPr/>
        </p:nvSpPr>
        <p:spPr>
          <a:xfrm>
            <a:off x="2151308" y="5248910"/>
            <a:ext cx="6815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2.48 mm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E4A9D6F2-7AC3-F247-9CCF-29F2F18B11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7330" y="497341"/>
            <a:ext cx="953425" cy="1603011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11EE246F-A98B-EF44-B725-3EBF562B2E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6873" y="3931155"/>
            <a:ext cx="461480" cy="1659041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="" xmlns:a16="http://schemas.microsoft.com/office/drawing/2014/main" id="{17664203-F6C2-9946-AED7-A3015D8E13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04419" y="4776026"/>
            <a:ext cx="771197" cy="483817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="" xmlns:a16="http://schemas.microsoft.com/office/drawing/2014/main" id="{27273331-CD4A-D64F-8127-2F1B823DEAD5}"/>
              </a:ext>
            </a:extLst>
          </p:cNvPr>
          <p:cNvSpPr/>
          <p:nvPr/>
        </p:nvSpPr>
        <p:spPr>
          <a:xfrm>
            <a:off x="3971738" y="4941345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3FB1B2DA-9079-4940-B167-CAD158E36511}"/>
              </a:ext>
            </a:extLst>
          </p:cNvPr>
          <p:cNvSpPr txBox="1"/>
          <p:nvPr/>
        </p:nvSpPr>
        <p:spPr>
          <a:xfrm>
            <a:off x="3678191" y="4159337"/>
            <a:ext cx="10636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AFM low resolution scanning : Small squares (100 x 100 </a:t>
            </a:r>
            <a:r>
              <a:rPr lang="en-US" sz="800" dirty="0">
                <a:latin typeface="Symbol" pitchFamily="2" charset="2"/>
                <a:cs typeface="Arial" panose="020B0604020202020204" pitchFamily="34" charset="0"/>
              </a:rPr>
              <a:t>m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m) are scaled to the large rectangle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1149D7B-C0F4-0145-81AF-22949A496DC4}"/>
              </a:ext>
            </a:extLst>
          </p:cNvPr>
          <p:cNvSpPr txBox="1"/>
          <p:nvPr/>
        </p:nvSpPr>
        <p:spPr>
          <a:xfrm>
            <a:off x="4696333" y="5287061"/>
            <a:ext cx="1187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err="1"/>
              <a:t>Piezoresistive</a:t>
            </a:r>
            <a:r>
              <a:rPr lang="en-US" sz="1000" dirty="0"/>
              <a:t> cantilever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A8B89174-79BE-E041-8458-3F6470B60D6A}"/>
              </a:ext>
            </a:extLst>
          </p:cNvPr>
          <p:cNvSpPr txBox="1"/>
          <p:nvPr/>
        </p:nvSpPr>
        <p:spPr>
          <a:xfrm>
            <a:off x="224911" y="5670408"/>
            <a:ext cx="292101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Sample Imaging Scenario: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/>
              <a:t>2 low resolution OM images required under this configuration with 4 microns per pixel resolution to image 5 mm</a:t>
            </a:r>
            <a:r>
              <a:rPr lang="en-US" sz="1000" baseline="30000" dirty="0"/>
              <a:t>2</a:t>
            </a:r>
            <a:r>
              <a:rPr lang="en-US" sz="1000" dirty="0"/>
              <a:t> substrate.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 err="1">
                <a:solidFill>
                  <a:srgbClr val="FF0000"/>
                </a:solidFill>
              </a:rPr>
              <a:t>Analyisis</a:t>
            </a:r>
            <a:r>
              <a:rPr lang="en-US" sz="1000" dirty="0">
                <a:solidFill>
                  <a:srgbClr val="FF0000"/>
                </a:solidFill>
              </a:rPr>
              <a:t>: </a:t>
            </a:r>
            <a:r>
              <a:rPr lang="en-US" sz="1000" dirty="0"/>
              <a:t>JPEG compression identifies high information regions; alternatively use autonomous, AI-driven software for image analysis and decision-making to direct AFM to areas of interest in OM image.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/>
              <a:t>AFM images at low resolution ## 50 to 100 </a:t>
            </a:r>
            <a:r>
              <a:rPr lang="en-US" sz="1000" dirty="0">
                <a:latin typeface="Symbol" pitchFamily="2" charset="2"/>
              </a:rPr>
              <a:t>m</a:t>
            </a:r>
            <a:r>
              <a:rPr lang="en-US" sz="1000" dirty="0"/>
              <a:t>m sectors (representing 12-25 pixels from OM image). {optional ]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FF0000"/>
                </a:solidFill>
              </a:rPr>
              <a:t>Analysis: </a:t>
            </a:r>
            <a:r>
              <a:rPr lang="en-US" sz="1000" dirty="0"/>
              <a:t>JPEG/Machine Learning/AI decision making on AFM subsector selection.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/>
              <a:t>Targeted subsectors at 10 x 10 </a:t>
            </a:r>
            <a:r>
              <a:rPr lang="en-US" sz="1000" dirty="0">
                <a:latin typeface="Symbol" pitchFamily="2" charset="2"/>
              </a:rPr>
              <a:t>m</a:t>
            </a:r>
            <a:r>
              <a:rPr lang="en-US" sz="1000" dirty="0"/>
              <a:t>m or 5 x 5 </a:t>
            </a:r>
            <a:r>
              <a:rPr lang="en-US" sz="1000" dirty="0">
                <a:latin typeface="Symbol" pitchFamily="2" charset="2"/>
              </a:rPr>
              <a:t>m</a:t>
            </a:r>
            <a:r>
              <a:rPr lang="en-US" sz="1000" dirty="0"/>
              <a:t>m are scanned for topography and force spectroscopy.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FF0000"/>
                </a:solidFill>
              </a:rPr>
              <a:t>Analysis: </a:t>
            </a:r>
            <a:r>
              <a:rPr lang="en-US" sz="1000" dirty="0"/>
              <a:t>process mechanical force data and volatilize soft/adhesive particles.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/>
              <a:t>Soft or adhesive particles are volatilized and ingested into the Mass Spec (Baseline)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B803C781-8DE7-4444-B215-90757EE44458}"/>
              </a:ext>
            </a:extLst>
          </p:cNvPr>
          <p:cNvCxnSpPr/>
          <p:nvPr/>
        </p:nvCxnSpPr>
        <p:spPr>
          <a:xfrm flipH="1" flipV="1">
            <a:off x="3357983" y="4664990"/>
            <a:ext cx="571792" cy="247973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69FA81D8-8B2C-A449-93A5-49639D74E906}"/>
              </a:ext>
            </a:extLst>
          </p:cNvPr>
          <p:cNvSpPr/>
          <p:nvPr/>
        </p:nvSpPr>
        <p:spPr>
          <a:xfrm>
            <a:off x="4124138" y="5076653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="" xmlns:a16="http://schemas.microsoft.com/office/drawing/2014/main" id="{FCD99EFE-DD27-1A48-965E-A278C302E526}"/>
              </a:ext>
            </a:extLst>
          </p:cNvPr>
          <p:cNvSpPr/>
          <p:nvPr/>
        </p:nvSpPr>
        <p:spPr>
          <a:xfrm>
            <a:off x="4276538" y="5229053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="" xmlns:a16="http://schemas.microsoft.com/office/drawing/2014/main" id="{F0BA0796-5045-5F44-AE10-03C2E607E771}"/>
              </a:ext>
            </a:extLst>
          </p:cNvPr>
          <p:cNvSpPr/>
          <p:nvPr/>
        </p:nvSpPr>
        <p:spPr>
          <a:xfrm>
            <a:off x="4124138" y="4937966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="" xmlns:a16="http://schemas.microsoft.com/office/drawing/2014/main" id="{C6B999A4-F076-3D44-955C-4EBCA478ABFE}"/>
              </a:ext>
            </a:extLst>
          </p:cNvPr>
          <p:cNvSpPr/>
          <p:nvPr/>
        </p:nvSpPr>
        <p:spPr>
          <a:xfrm>
            <a:off x="4276538" y="5081820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="" xmlns:a16="http://schemas.microsoft.com/office/drawing/2014/main" id="{45982D0D-7D66-AE4B-B4B3-7075C133C061}"/>
              </a:ext>
            </a:extLst>
          </p:cNvPr>
          <p:cNvSpPr/>
          <p:nvPr/>
        </p:nvSpPr>
        <p:spPr>
          <a:xfrm>
            <a:off x="4459935" y="5226471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="" xmlns:a16="http://schemas.microsoft.com/office/drawing/2014/main" id="{CCBCE9A4-BD09-2B4D-A593-AFE4C1A7DD34}"/>
              </a:ext>
            </a:extLst>
          </p:cNvPr>
          <p:cNvSpPr/>
          <p:nvPr/>
        </p:nvSpPr>
        <p:spPr>
          <a:xfrm>
            <a:off x="4276538" y="4937173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="" xmlns:a16="http://schemas.microsoft.com/office/drawing/2014/main" id="{8A71D100-2698-6F43-BB5E-FD5FD51AF4F7}"/>
              </a:ext>
            </a:extLst>
          </p:cNvPr>
          <p:cNvSpPr/>
          <p:nvPr/>
        </p:nvSpPr>
        <p:spPr>
          <a:xfrm>
            <a:off x="4459935" y="5089573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="" xmlns:a16="http://schemas.microsoft.com/office/drawing/2014/main" id="{940C2550-F461-9844-95C5-3995869D9722}"/>
              </a:ext>
            </a:extLst>
          </p:cNvPr>
          <p:cNvSpPr/>
          <p:nvPr/>
        </p:nvSpPr>
        <p:spPr>
          <a:xfrm>
            <a:off x="4459935" y="4940558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="" xmlns:a16="http://schemas.microsoft.com/office/drawing/2014/main" id="{7C3E85B4-54C5-414D-BFDF-00245FD183EF}"/>
              </a:ext>
            </a:extLst>
          </p:cNvPr>
          <p:cNvCxnSpPr>
            <a:cxnSpLocks/>
          </p:cNvCxnSpPr>
          <p:nvPr/>
        </p:nvCxnSpPr>
        <p:spPr>
          <a:xfrm flipV="1">
            <a:off x="4124138" y="5287061"/>
            <a:ext cx="96420" cy="189307"/>
          </a:xfrm>
          <a:prstGeom prst="line">
            <a:avLst/>
          </a:prstGeom>
          <a:ln>
            <a:prstDash val="sysDash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710546FC-3FFE-F646-B6D3-036A1F6DADF8}"/>
              </a:ext>
            </a:extLst>
          </p:cNvPr>
          <p:cNvSpPr txBox="1"/>
          <p:nvPr/>
        </p:nvSpPr>
        <p:spPr>
          <a:xfrm>
            <a:off x="3450579" y="5499543"/>
            <a:ext cx="13169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AFM high resolution subsector imaging 5-10 </a:t>
            </a:r>
            <a:r>
              <a:rPr lang="en-US" sz="1000" dirty="0">
                <a:latin typeface="Symbol" pitchFamily="2" charset="2"/>
              </a:rPr>
              <a:t>m</a:t>
            </a:r>
            <a:r>
              <a:rPr lang="en-US" sz="1000" dirty="0"/>
              <a:t>m squares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FCDE2D27-2867-8D48-9805-F101D09EF84E}"/>
              </a:ext>
            </a:extLst>
          </p:cNvPr>
          <p:cNvSpPr txBox="1"/>
          <p:nvPr/>
        </p:nvSpPr>
        <p:spPr>
          <a:xfrm>
            <a:off x="4909266" y="5699598"/>
            <a:ext cx="18228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Motorized AFM scanner moves in x, y, z dimensions to approach sample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B4351CE5-5556-9C40-B2E8-01B99C60EE7D}"/>
              </a:ext>
            </a:extLst>
          </p:cNvPr>
          <p:cNvSpPr txBox="1"/>
          <p:nvPr/>
        </p:nvSpPr>
        <p:spPr>
          <a:xfrm>
            <a:off x="125429" y="-4363"/>
            <a:ext cx="25719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To be revised: ANTONIE Schematic</a:t>
            </a:r>
          </a:p>
        </p:txBody>
      </p:sp>
      <p:graphicFrame>
        <p:nvGraphicFramePr>
          <p:cNvPr id="49" name="Table 48">
            <a:extLst>
              <a:ext uri="{FF2B5EF4-FFF2-40B4-BE49-F238E27FC236}">
                <a16:creationId xmlns="" xmlns:a16="http://schemas.microsoft.com/office/drawing/2014/main" id="{FCECBC94-1B60-0649-AA67-71117CA0E84B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450579" y="6344353"/>
          <a:ext cx="3265007" cy="254971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416022">
                  <a:extLst>
                    <a:ext uri="{9D8B030D-6E8A-4147-A177-3AD203B41FA5}">
                      <a16:colId xmlns="" xmlns:a16="http://schemas.microsoft.com/office/drawing/2014/main" val="1713137497"/>
                    </a:ext>
                  </a:extLst>
                </a:gridCol>
                <a:gridCol w="1848985">
                  <a:extLst>
                    <a:ext uri="{9D8B030D-6E8A-4147-A177-3AD203B41FA5}">
                      <a16:colId xmlns="" xmlns:a16="http://schemas.microsoft.com/office/drawing/2014/main" val="2209773498"/>
                    </a:ext>
                  </a:extLst>
                </a:gridCol>
              </a:tblGrid>
              <a:tr h="217015">
                <a:tc>
                  <a:txBody>
                    <a:bodyPr/>
                    <a:lstStyle/>
                    <a:p>
                      <a:r>
                        <a:rPr lang="en-US" sz="1000" dirty="0"/>
                        <a:t>Imaged area – low 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50-100 micron square {optional}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78098448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r>
                        <a:rPr lang="en-US" sz="1000" dirty="0"/>
                        <a:t>Pixel density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256 x 256 or 512 x 512 pixel?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99180145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r>
                        <a:rPr lang="en-US" sz="1000" dirty="0"/>
                        <a:t>Resolution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390 or 195 nm/pixel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93854021"/>
                  </a:ext>
                </a:extLst>
              </a:tr>
              <a:tr h="294198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Imaged area –high 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5 x 5 or 10 x 10 um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53626985"/>
                  </a:ext>
                </a:extLst>
              </a:tr>
              <a:tr h="22133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Pixel density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256 x 256 pixel [lowest]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108020176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r>
                        <a:rPr lang="en-US" sz="1000" dirty="0"/>
                        <a:t>Resolution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40 nm/pixel [</a:t>
                      </a:r>
                      <a:r>
                        <a:rPr lang="en-US" sz="1000" dirty="0" err="1"/>
                        <a:t>req</a:t>
                      </a:r>
                      <a:r>
                        <a:rPr lang="en-US" sz="1000" dirty="0"/>
                        <a:t>: image 100-200 nm cells/virus particles]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37356072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r>
                        <a:rPr lang="en-US" sz="1000" dirty="0"/>
                        <a:t>Cantilever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err="1"/>
                        <a:t>Piezoresistive</a:t>
                      </a:r>
                      <a:r>
                        <a:rPr lang="en-US" sz="1000" dirty="0"/>
                        <a:t> ~ 20 nm tip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224383868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r>
                        <a:rPr lang="en-US" sz="1000" dirty="0"/>
                        <a:t>Scanner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err="1"/>
                        <a:t>x,y,z</a:t>
                      </a:r>
                      <a:r>
                        <a:rPr lang="en-US" sz="1000" dirty="0"/>
                        <a:t> dimensions; precision </a:t>
                      </a:r>
                      <a:r>
                        <a:rPr lang="en-US" sz="1000" dirty="0" err="1"/>
                        <a:t>req</a:t>
                      </a:r>
                      <a:r>
                        <a:rPr lang="en-US" sz="1000" dirty="0"/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15780878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r>
                        <a:rPr lang="en-US" sz="1000" dirty="0"/>
                        <a:t>Calibration targets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Size and force detection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119219217"/>
                  </a:ext>
                </a:extLst>
              </a:tr>
            </a:tbl>
          </a:graphicData>
        </a:graphic>
      </p:graphicFrame>
      <p:sp>
        <p:nvSpPr>
          <p:cNvPr id="50" name="Rectangle 49">
            <a:extLst>
              <a:ext uri="{FF2B5EF4-FFF2-40B4-BE49-F238E27FC236}">
                <a16:creationId xmlns="" xmlns:a16="http://schemas.microsoft.com/office/drawing/2014/main" id="{618674FC-BA9D-1043-8639-0FE1CCBB03F7}"/>
              </a:ext>
            </a:extLst>
          </p:cNvPr>
          <p:cNvSpPr/>
          <p:nvPr/>
        </p:nvSpPr>
        <p:spPr>
          <a:xfrm>
            <a:off x="4459935" y="5378871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BD497E98-376A-264D-9E36-B451C67A6FBC}"/>
              </a:ext>
            </a:extLst>
          </p:cNvPr>
          <p:cNvSpPr txBox="1"/>
          <p:nvPr/>
        </p:nvSpPr>
        <p:spPr>
          <a:xfrm>
            <a:off x="262746" y="708123"/>
            <a:ext cx="412292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1. 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="" xmlns:a16="http://schemas.microsoft.com/office/drawing/2014/main" id="{872B0DB1-BAA4-0E44-9FA7-31A1BC588A92}"/>
              </a:ext>
            </a:extLst>
          </p:cNvPr>
          <p:cNvSpPr txBox="1"/>
          <p:nvPr/>
        </p:nvSpPr>
        <p:spPr>
          <a:xfrm>
            <a:off x="1477505" y="2195749"/>
            <a:ext cx="412292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2. 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="" xmlns:a16="http://schemas.microsoft.com/office/drawing/2014/main" id="{5B96C250-12FC-D04A-B04E-F019471710DD}"/>
              </a:ext>
            </a:extLst>
          </p:cNvPr>
          <p:cNvSpPr txBox="1"/>
          <p:nvPr/>
        </p:nvSpPr>
        <p:spPr>
          <a:xfrm>
            <a:off x="2809444" y="3375253"/>
            <a:ext cx="412292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3. 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="" xmlns:a16="http://schemas.microsoft.com/office/drawing/2014/main" id="{B31C7C3A-10DC-C844-8006-E06EF1D02BA1}"/>
              </a:ext>
            </a:extLst>
          </p:cNvPr>
          <p:cNvSpPr txBox="1"/>
          <p:nvPr/>
        </p:nvSpPr>
        <p:spPr>
          <a:xfrm>
            <a:off x="4767570" y="4239776"/>
            <a:ext cx="412292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4. 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9D9993C0-1BD5-9241-9515-2DCB564A6A3B}"/>
              </a:ext>
            </a:extLst>
          </p:cNvPr>
          <p:cNvSpPr txBox="1"/>
          <p:nvPr/>
        </p:nvSpPr>
        <p:spPr>
          <a:xfrm>
            <a:off x="3071497" y="5545283"/>
            <a:ext cx="412292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5. </a:t>
            </a:r>
          </a:p>
        </p:txBody>
      </p:sp>
      <p:graphicFrame>
        <p:nvGraphicFramePr>
          <p:cNvPr id="56" name="Table 55">
            <a:extLst>
              <a:ext uri="{FF2B5EF4-FFF2-40B4-BE49-F238E27FC236}">
                <a16:creationId xmlns="" xmlns:a16="http://schemas.microsoft.com/office/drawing/2014/main" id="{2F720AF2-7693-C948-81D1-AEFF6081EEA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832905" y="189412"/>
          <a:ext cx="3263658" cy="15240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411873">
                  <a:extLst>
                    <a:ext uri="{9D8B030D-6E8A-4147-A177-3AD203B41FA5}">
                      <a16:colId xmlns="" xmlns:a16="http://schemas.microsoft.com/office/drawing/2014/main" val="1713137497"/>
                    </a:ext>
                  </a:extLst>
                </a:gridCol>
                <a:gridCol w="1851785">
                  <a:extLst>
                    <a:ext uri="{9D8B030D-6E8A-4147-A177-3AD203B41FA5}">
                      <a16:colId xmlns="" xmlns:a16="http://schemas.microsoft.com/office/drawing/2014/main" val="2209773498"/>
                    </a:ext>
                  </a:extLst>
                </a:gridCol>
              </a:tblGrid>
              <a:tr h="179678">
                <a:tc>
                  <a:txBody>
                    <a:bodyPr/>
                    <a:lstStyle/>
                    <a:p>
                      <a:r>
                        <a:rPr lang="en-US" sz="1000" b="1" dirty="0"/>
                        <a:t>Requirements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Sample melted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78098448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Sample hydrated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err="1"/>
                        <a:t>Insolubles</a:t>
                      </a:r>
                      <a:r>
                        <a:rPr lang="en-US" sz="1000" dirty="0"/>
                        <a:t> removed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99180145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r>
                        <a:rPr lang="en-US" sz="1000" dirty="0"/>
                        <a:t>Sample characterized (e.g. conductivity, transmissivity)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Sample size fractionated (Pressure monitored)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9319694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63314829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3735607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D144A324-01C3-7840-8DDA-2F31BC5C5835}"/>
              </a:ext>
            </a:extLst>
          </p:cNvPr>
          <p:cNvSpPr txBox="1"/>
          <p:nvPr/>
        </p:nvSpPr>
        <p:spPr>
          <a:xfrm>
            <a:off x="628327" y="4299372"/>
            <a:ext cx="8418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FOV 1 image</a:t>
            </a:r>
          </a:p>
        </p:txBody>
      </p:sp>
    </p:spTree>
    <p:extLst>
      <p:ext uri="{BB962C8B-B14F-4D97-AF65-F5344CB8AC3E}">
        <p14:creationId xmlns:p14="http://schemas.microsoft.com/office/powerpoint/2010/main" val="1191334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iped Right Arrow 3">
            <a:extLst>
              <a:ext uri="{FF2B5EF4-FFF2-40B4-BE49-F238E27FC236}">
                <a16:creationId xmlns="" xmlns:a16="http://schemas.microsoft.com/office/drawing/2014/main" id="{07D30DC9-8928-6540-8A24-6175E434FD10}"/>
              </a:ext>
            </a:extLst>
          </p:cNvPr>
          <p:cNvSpPr/>
          <p:nvPr/>
        </p:nvSpPr>
        <p:spPr>
          <a:xfrm>
            <a:off x="439301" y="6793340"/>
            <a:ext cx="5689493" cy="484632"/>
          </a:xfrm>
          <a:prstGeom prst="stripedRightArrow">
            <a:avLst>
              <a:gd name="adj1" fmla="val 64627"/>
              <a:gd name="adj2" fmla="val 41224"/>
            </a:avLst>
          </a:prstGeom>
          <a:gradFill flip="none" rotWithShape="1">
            <a:gsLst>
              <a:gs pos="0">
                <a:srgbClr val="00F1EA"/>
              </a:gs>
              <a:gs pos="41000">
                <a:schemeClr val="accent5">
                  <a:lumMod val="60000"/>
                  <a:lumOff val="40000"/>
                </a:schemeClr>
              </a:gs>
              <a:gs pos="69000">
                <a:srgbClr val="0070C0"/>
              </a:gs>
              <a:gs pos="100000">
                <a:srgbClr val="00B0F0"/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D554083-7F15-0C4F-BB60-C6B9F2B2D1EB}"/>
              </a:ext>
            </a:extLst>
          </p:cNvPr>
          <p:cNvSpPr txBox="1"/>
          <p:nvPr/>
        </p:nvSpPr>
        <p:spPr>
          <a:xfrm>
            <a:off x="439302" y="7386334"/>
            <a:ext cx="2051310" cy="106182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/>
              <a:t>G3: Characterize Surface properties:</a:t>
            </a:r>
          </a:p>
          <a:p>
            <a:r>
              <a:rPr lang="en-US" sz="900" dirty="0"/>
              <a:t>Putative abiotic </a:t>
            </a:r>
            <a:r>
              <a:rPr lang="en-US" sz="900" dirty="0" smtClean="0"/>
              <a:t>particle characteristics</a:t>
            </a:r>
            <a:endParaRPr lang="en-US" sz="9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 smtClean="0"/>
              <a:t>Morphology supporting hypotheses for </a:t>
            </a:r>
            <a:r>
              <a:rPr lang="en-US" sz="900" dirty="0" err="1" smtClean="0"/>
              <a:t>crystaline</a:t>
            </a:r>
            <a:r>
              <a:rPr lang="en-US" sz="900" dirty="0" smtClean="0"/>
              <a:t> vs. amorphous particles</a:t>
            </a:r>
            <a:endParaRPr lang="en-US" sz="9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/>
              <a:t>Size distribution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/>
              <a:t>Mechanical </a:t>
            </a:r>
            <a:r>
              <a:rPr lang="en-US" sz="900" dirty="0" smtClean="0"/>
              <a:t>properties</a:t>
            </a:r>
            <a:endParaRPr lang="en-US" sz="900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1B7ED31-32C6-654B-89B1-CB5C58BB46FF}"/>
              </a:ext>
            </a:extLst>
          </p:cNvPr>
          <p:cNvSpPr txBox="1"/>
          <p:nvPr/>
        </p:nvSpPr>
        <p:spPr>
          <a:xfrm>
            <a:off x="2621502" y="7513745"/>
            <a:ext cx="914400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/>
              <a:t>G2:Assess Habitability: </a:t>
            </a:r>
          </a:p>
          <a:p>
            <a:r>
              <a:rPr lang="en-US" sz="900" dirty="0"/>
              <a:t>Particle aggregates suggest oceanic origin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28D8393-EFCD-AA4E-B863-973A00F46C98}"/>
              </a:ext>
            </a:extLst>
          </p:cNvPr>
          <p:cNvSpPr txBox="1"/>
          <p:nvPr/>
        </p:nvSpPr>
        <p:spPr>
          <a:xfrm>
            <a:off x="935058" y="6875810"/>
            <a:ext cx="46979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abiotic  </a:t>
            </a:r>
            <a:r>
              <a:rPr lang="en-US" sz="1600" b="1" dirty="0" smtClean="0">
                <a:solidFill>
                  <a:schemeClr val="bg1"/>
                </a:solidFill>
              </a:rPr>
              <a:t>                   evidences                     biogenic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AFAE5E4-E4E0-274D-9536-1AD530A985FE}"/>
              </a:ext>
            </a:extLst>
          </p:cNvPr>
          <p:cNvSpPr txBox="1"/>
          <p:nvPr/>
        </p:nvSpPr>
        <p:spPr>
          <a:xfrm>
            <a:off x="3707944" y="7371139"/>
            <a:ext cx="2420850" cy="1061829"/>
          </a:xfrm>
          <a:prstGeom prst="rect">
            <a:avLst/>
          </a:prstGeom>
          <a:solidFill>
            <a:srgbClr val="BAEEEB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/>
              <a:t>G1: Search for biosignatures: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/>
              <a:t>Cell-like or organic particle morphology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/>
              <a:t>Size distribution of cell-like &amp; organic particles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 smtClean="0"/>
              <a:t>Mechanical </a:t>
            </a:r>
            <a:r>
              <a:rPr lang="en-US" sz="900" dirty="0"/>
              <a:t>properties suggest soft/adhesive objects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/>
              <a:t>Particle or bulk sample is </a:t>
            </a:r>
            <a:r>
              <a:rPr lang="en-US" sz="900" dirty="0" smtClean="0"/>
              <a:t>carbon-containing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06B4F106-1706-704A-868E-FDC0CAC71DAF}"/>
              </a:ext>
            </a:extLst>
          </p:cNvPr>
          <p:cNvCxnSpPr>
            <a:cxnSpLocks/>
          </p:cNvCxnSpPr>
          <p:nvPr/>
        </p:nvCxnSpPr>
        <p:spPr>
          <a:xfrm>
            <a:off x="4811823" y="7198973"/>
            <a:ext cx="0" cy="15865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18EF778D-4B68-8842-99B0-891D86A07797}"/>
              </a:ext>
            </a:extLst>
          </p:cNvPr>
          <p:cNvCxnSpPr>
            <a:cxnSpLocks/>
          </p:cNvCxnSpPr>
          <p:nvPr/>
        </p:nvCxnSpPr>
        <p:spPr>
          <a:xfrm>
            <a:off x="1331745" y="7218801"/>
            <a:ext cx="0" cy="15865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806092" y="7035656"/>
            <a:ext cx="461499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695499" y="7035656"/>
            <a:ext cx="461499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endCxn id="6" idx="0"/>
          </p:cNvCxnSpPr>
          <p:nvPr/>
        </p:nvCxnSpPr>
        <p:spPr>
          <a:xfrm>
            <a:off x="3078702" y="7214364"/>
            <a:ext cx="0" cy="2993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6025EB9F-5724-1244-92A0-8E565D2ED79F}"/>
              </a:ext>
            </a:extLst>
          </p:cNvPr>
          <p:cNvSpPr txBox="1"/>
          <p:nvPr/>
        </p:nvSpPr>
        <p:spPr>
          <a:xfrm>
            <a:off x="701663" y="655222"/>
            <a:ext cx="102139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Sample processing system (based on heritage ESP) [temp]</a:t>
            </a:r>
          </a:p>
        </p:txBody>
      </p:sp>
      <p:sp>
        <p:nvSpPr>
          <p:cNvPr id="20" name="Down Arrow 19">
            <a:extLst>
              <a:ext uri="{FF2B5EF4-FFF2-40B4-BE49-F238E27FC236}">
                <a16:creationId xmlns="" xmlns:a16="http://schemas.microsoft.com/office/drawing/2014/main" id="{860CEFC0-CEF6-8A47-AE21-0342C8549F78}"/>
              </a:ext>
            </a:extLst>
          </p:cNvPr>
          <p:cNvSpPr/>
          <p:nvPr/>
        </p:nvSpPr>
        <p:spPr>
          <a:xfrm flipH="1">
            <a:off x="1960073" y="2224622"/>
            <a:ext cx="238300" cy="415636"/>
          </a:xfrm>
          <a:prstGeom prst="down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Cube 20">
            <a:extLst>
              <a:ext uri="{FF2B5EF4-FFF2-40B4-BE49-F238E27FC236}">
                <a16:creationId xmlns="" xmlns:a16="http://schemas.microsoft.com/office/drawing/2014/main" id="{B59AA8CD-E024-9C45-903F-62E02A6F82A5}"/>
              </a:ext>
            </a:extLst>
          </p:cNvPr>
          <p:cNvSpPr/>
          <p:nvPr/>
        </p:nvSpPr>
        <p:spPr>
          <a:xfrm>
            <a:off x="1547387" y="3263571"/>
            <a:ext cx="1049993" cy="202190"/>
          </a:xfrm>
          <a:prstGeom prst="cube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239FCB56-D439-3D4E-803F-B60C7F16122A}"/>
              </a:ext>
            </a:extLst>
          </p:cNvPr>
          <p:cNvSpPr txBox="1"/>
          <p:nvPr/>
        </p:nvSpPr>
        <p:spPr>
          <a:xfrm>
            <a:off x="3591345" y="3204259"/>
            <a:ext cx="27879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Optical Microscope images (minimally) the 0.2 micron substrate; also the 10 micron pre-filter (and larger one if used)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F711A6EF-06E0-514D-BA31-A98AD8C22AEE}"/>
              </a:ext>
            </a:extLst>
          </p:cNvPr>
          <p:cNvSpPr/>
          <p:nvPr/>
        </p:nvSpPr>
        <p:spPr>
          <a:xfrm>
            <a:off x="1622531" y="4354931"/>
            <a:ext cx="1843200" cy="9216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A6E95515-DFE3-9441-92CA-2594FE63615B}"/>
              </a:ext>
            </a:extLst>
          </p:cNvPr>
          <p:cNvSpPr txBox="1"/>
          <p:nvPr/>
        </p:nvSpPr>
        <p:spPr>
          <a:xfrm>
            <a:off x="125429" y="2215486"/>
            <a:ext cx="142473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Sample deposited on membrane (e.g. 0.2 micron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SimPore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microporous membrane that has surface area of  total of ~ 5 mm</a:t>
            </a:r>
            <a:r>
              <a:rPr lang="en-US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="" xmlns:a16="http://schemas.microsoft.com/office/drawing/2014/main" id="{4CA3BBC0-8F8D-4945-BC22-1A459C9558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4431"/>
          <a:stretch/>
        </p:blipFill>
        <p:spPr>
          <a:xfrm>
            <a:off x="1600638" y="2698172"/>
            <a:ext cx="943493" cy="506087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BA2BC528-7D6C-9344-8132-1071B00361F4}"/>
              </a:ext>
            </a:extLst>
          </p:cNvPr>
          <p:cNvSpPr txBox="1"/>
          <p:nvPr/>
        </p:nvSpPr>
        <p:spPr>
          <a:xfrm>
            <a:off x="811724" y="3490987"/>
            <a:ext cx="24499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Motorized stage capable of x, y dimensional movement holds membrane cartridge; contains calibration substrates (?).</a:t>
            </a:r>
          </a:p>
        </p:txBody>
      </p:sp>
      <p:graphicFrame>
        <p:nvGraphicFramePr>
          <p:cNvPr id="27" name="Table 26">
            <a:extLst>
              <a:ext uri="{FF2B5EF4-FFF2-40B4-BE49-F238E27FC236}">
                <a16:creationId xmlns="" xmlns:a16="http://schemas.microsoft.com/office/drawing/2014/main" id="{F319BDFA-C519-DC44-B094-FA10F05A15DD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983024" y="1822814"/>
          <a:ext cx="2113539" cy="13716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914326">
                  <a:extLst>
                    <a:ext uri="{9D8B030D-6E8A-4147-A177-3AD203B41FA5}">
                      <a16:colId xmlns="" xmlns:a16="http://schemas.microsoft.com/office/drawing/2014/main" val="1713137497"/>
                    </a:ext>
                  </a:extLst>
                </a:gridCol>
                <a:gridCol w="1199213">
                  <a:extLst>
                    <a:ext uri="{9D8B030D-6E8A-4147-A177-3AD203B41FA5}">
                      <a16:colId xmlns="" xmlns:a16="http://schemas.microsoft.com/office/drawing/2014/main" val="2209773498"/>
                    </a:ext>
                  </a:extLst>
                </a:gridCol>
              </a:tblGrid>
              <a:tr h="179678">
                <a:tc>
                  <a:txBody>
                    <a:bodyPr/>
                    <a:lstStyle/>
                    <a:p>
                      <a:r>
                        <a:rPr lang="en-US" sz="1000"/>
                        <a:t>Magnification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5.75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78098448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r>
                        <a:rPr lang="en-US" sz="1000"/>
                        <a:t>CCD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256 x 512 pixel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99180145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r>
                        <a:rPr lang="en-US" sz="1000"/>
                        <a:t>Imaged area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1 mm x 2 mm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9319694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r>
                        <a:rPr lang="en-US" sz="1000" dirty="0"/>
                        <a:t>Resolution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4 microns/</a:t>
                      </a:r>
                      <a:r>
                        <a:rPr lang="en-US" sz="1000" dirty="0" err="1"/>
                        <a:t>px</a:t>
                      </a:r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63314829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r>
                        <a:rPr lang="en-US" sz="1000"/>
                        <a:t>Light source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3 red, 3 green, 3 blue and 3 UV LEDs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37356072"/>
                  </a:ext>
                </a:extLst>
              </a:tr>
            </a:tbl>
          </a:graphicData>
        </a:graphic>
      </p:graphicFrame>
      <p:pic>
        <p:nvPicPr>
          <p:cNvPr id="28" name="Picture 27">
            <a:extLst>
              <a:ext uri="{FF2B5EF4-FFF2-40B4-BE49-F238E27FC236}">
                <a16:creationId xmlns="" xmlns:a16="http://schemas.microsoft.com/office/drawing/2014/main" id="{7D04C44D-CC80-1945-A5F7-7029771C14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331"/>
          <a:stretch/>
        </p:blipFill>
        <p:spPr>
          <a:xfrm>
            <a:off x="2597380" y="2043531"/>
            <a:ext cx="1332395" cy="1193446"/>
          </a:xfrm>
          <a:prstGeom prst="rect">
            <a:avLst/>
          </a:prstGeom>
        </p:spPr>
      </p:pic>
      <p:sp>
        <p:nvSpPr>
          <p:cNvPr id="29" name="Down Arrow 28">
            <a:extLst>
              <a:ext uri="{FF2B5EF4-FFF2-40B4-BE49-F238E27FC236}">
                <a16:creationId xmlns="" xmlns:a16="http://schemas.microsoft.com/office/drawing/2014/main" id="{184541F0-FE55-7B4B-B82B-DD5E3DC4B5C6}"/>
              </a:ext>
            </a:extLst>
          </p:cNvPr>
          <p:cNvSpPr/>
          <p:nvPr/>
        </p:nvSpPr>
        <p:spPr>
          <a:xfrm flipH="1">
            <a:off x="3261642" y="3366716"/>
            <a:ext cx="238300" cy="873059"/>
          </a:xfrm>
          <a:prstGeom prst="down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9E96AAF3-9BB2-C44D-B129-E84259F4242E}"/>
              </a:ext>
            </a:extLst>
          </p:cNvPr>
          <p:cNvSpPr txBox="1"/>
          <p:nvPr/>
        </p:nvSpPr>
        <p:spPr>
          <a:xfrm>
            <a:off x="2740524" y="1854131"/>
            <a:ext cx="1072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Heritage MECA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E39C3485-6CD0-6F48-8840-3BDB53B59F32}"/>
              </a:ext>
            </a:extLst>
          </p:cNvPr>
          <p:cNvSpPr txBox="1"/>
          <p:nvPr/>
        </p:nvSpPr>
        <p:spPr>
          <a:xfrm>
            <a:off x="1819914" y="3263571"/>
            <a:ext cx="40748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stage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5808A541-6F81-4949-87A5-E9D8E8FD68F9}"/>
              </a:ext>
            </a:extLst>
          </p:cNvPr>
          <p:cNvSpPr txBox="1"/>
          <p:nvPr/>
        </p:nvSpPr>
        <p:spPr>
          <a:xfrm rot="16200000">
            <a:off x="1109669" y="4637566"/>
            <a:ext cx="7357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1.02 mm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CB370836-7FFC-CB4E-ACE1-FBD50531DA12}"/>
              </a:ext>
            </a:extLst>
          </p:cNvPr>
          <p:cNvSpPr txBox="1"/>
          <p:nvPr/>
        </p:nvSpPr>
        <p:spPr>
          <a:xfrm>
            <a:off x="2151308" y="5248910"/>
            <a:ext cx="6815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2.48 mm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="" xmlns:a16="http://schemas.microsoft.com/office/drawing/2014/main" id="{E4A9D6F2-7AC3-F247-9CCF-29F2F18B11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7330" y="497341"/>
            <a:ext cx="953425" cy="1603011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11EE246F-A98B-EF44-B725-3EBF562B2E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6873" y="3931155"/>
            <a:ext cx="461480" cy="1659041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="" xmlns:a16="http://schemas.microsoft.com/office/drawing/2014/main" id="{17664203-F6C2-9946-AED7-A3015D8E13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04419" y="4776026"/>
            <a:ext cx="771197" cy="483817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="" xmlns:a16="http://schemas.microsoft.com/office/drawing/2014/main" id="{27273331-CD4A-D64F-8127-2F1B823DEAD5}"/>
              </a:ext>
            </a:extLst>
          </p:cNvPr>
          <p:cNvSpPr/>
          <p:nvPr/>
        </p:nvSpPr>
        <p:spPr>
          <a:xfrm>
            <a:off x="3971738" y="4941345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3FB1B2DA-9079-4940-B167-CAD158E36511}"/>
              </a:ext>
            </a:extLst>
          </p:cNvPr>
          <p:cNvSpPr txBox="1"/>
          <p:nvPr/>
        </p:nvSpPr>
        <p:spPr>
          <a:xfrm>
            <a:off x="3678191" y="4159337"/>
            <a:ext cx="10636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AFM low resolution scanning : Small squares (100 x 100 </a:t>
            </a:r>
            <a:r>
              <a:rPr lang="en-US" sz="800" dirty="0">
                <a:latin typeface="Symbol" pitchFamily="2" charset="2"/>
                <a:cs typeface="Arial" panose="020B0604020202020204" pitchFamily="34" charset="0"/>
              </a:rPr>
              <a:t>m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m) are scaled to the large rectangle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41149D7B-C0F4-0145-81AF-22949A496DC4}"/>
              </a:ext>
            </a:extLst>
          </p:cNvPr>
          <p:cNvSpPr txBox="1"/>
          <p:nvPr/>
        </p:nvSpPr>
        <p:spPr>
          <a:xfrm>
            <a:off x="4696333" y="5287061"/>
            <a:ext cx="1187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err="1"/>
              <a:t>Piezoresistive</a:t>
            </a:r>
            <a:r>
              <a:rPr lang="en-US" sz="1000" dirty="0"/>
              <a:t> cantilever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="" xmlns:a16="http://schemas.microsoft.com/office/drawing/2014/main" id="{B803C781-8DE7-4444-B215-90757EE44458}"/>
              </a:ext>
            </a:extLst>
          </p:cNvPr>
          <p:cNvCxnSpPr/>
          <p:nvPr/>
        </p:nvCxnSpPr>
        <p:spPr>
          <a:xfrm flipH="1" flipV="1">
            <a:off x="3357983" y="4664990"/>
            <a:ext cx="571792" cy="247973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>
            <a:extLst>
              <a:ext uri="{FF2B5EF4-FFF2-40B4-BE49-F238E27FC236}">
                <a16:creationId xmlns="" xmlns:a16="http://schemas.microsoft.com/office/drawing/2014/main" id="{69FA81D8-8B2C-A449-93A5-49639D74E906}"/>
              </a:ext>
            </a:extLst>
          </p:cNvPr>
          <p:cNvSpPr/>
          <p:nvPr/>
        </p:nvSpPr>
        <p:spPr>
          <a:xfrm>
            <a:off x="4124138" y="5076653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="" xmlns:a16="http://schemas.microsoft.com/office/drawing/2014/main" id="{FCD99EFE-DD27-1A48-965E-A278C302E526}"/>
              </a:ext>
            </a:extLst>
          </p:cNvPr>
          <p:cNvSpPr/>
          <p:nvPr/>
        </p:nvSpPr>
        <p:spPr>
          <a:xfrm>
            <a:off x="4276538" y="5229053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="" xmlns:a16="http://schemas.microsoft.com/office/drawing/2014/main" id="{F0BA0796-5045-5F44-AE10-03C2E607E771}"/>
              </a:ext>
            </a:extLst>
          </p:cNvPr>
          <p:cNvSpPr/>
          <p:nvPr/>
        </p:nvSpPr>
        <p:spPr>
          <a:xfrm>
            <a:off x="4124138" y="4937966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="" xmlns:a16="http://schemas.microsoft.com/office/drawing/2014/main" id="{C6B999A4-F076-3D44-955C-4EBCA478ABFE}"/>
              </a:ext>
            </a:extLst>
          </p:cNvPr>
          <p:cNvSpPr/>
          <p:nvPr/>
        </p:nvSpPr>
        <p:spPr>
          <a:xfrm>
            <a:off x="4276538" y="5081820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="" xmlns:a16="http://schemas.microsoft.com/office/drawing/2014/main" id="{45982D0D-7D66-AE4B-B4B3-7075C133C061}"/>
              </a:ext>
            </a:extLst>
          </p:cNvPr>
          <p:cNvSpPr/>
          <p:nvPr/>
        </p:nvSpPr>
        <p:spPr>
          <a:xfrm>
            <a:off x="4459935" y="5226471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="" xmlns:a16="http://schemas.microsoft.com/office/drawing/2014/main" id="{CCBCE9A4-BD09-2B4D-A593-AFE4C1A7DD34}"/>
              </a:ext>
            </a:extLst>
          </p:cNvPr>
          <p:cNvSpPr/>
          <p:nvPr/>
        </p:nvSpPr>
        <p:spPr>
          <a:xfrm>
            <a:off x="4276538" y="4937173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="" xmlns:a16="http://schemas.microsoft.com/office/drawing/2014/main" id="{8A71D100-2698-6F43-BB5E-FD5FD51AF4F7}"/>
              </a:ext>
            </a:extLst>
          </p:cNvPr>
          <p:cNvSpPr/>
          <p:nvPr/>
        </p:nvSpPr>
        <p:spPr>
          <a:xfrm>
            <a:off x="4459935" y="5089573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="" xmlns:a16="http://schemas.microsoft.com/office/drawing/2014/main" id="{940C2550-F461-9844-95C5-3995869D9722}"/>
              </a:ext>
            </a:extLst>
          </p:cNvPr>
          <p:cNvSpPr/>
          <p:nvPr/>
        </p:nvSpPr>
        <p:spPr>
          <a:xfrm>
            <a:off x="4459935" y="4940558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="" xmlns:a16="http://schemas.microsoft.com/office/drawing/2014/main" id="{7C3E85B4-54C5-414D-BFDF-00245FD183EF}"/>
              </a:ext>
            </a:extLst>
          </p:cNvPr>
          <p:cNvCxnSpPr>
            <a:cxnSpLocks/>
          </p:cNvCxnSpPr>
          <p:nvPr/>
        </p:nvCxnSpPr>
        <p:spPr>
          <a:xfrm flipV="1">
            <a:off x="4124138" y="5287061"/>
            <a:ext cx="96420" cy="189307"/>
          </a:xfrm>
          <a:prstGeom prst="line">
            <a:avLst/>
          </a:prstGeom>
          <a:ln>
            <a:prstDash val="sysDash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="" xmlns:a16="http://schemas.microsoft.com/office/drawing/2014/main" id="{710546FC-3FFE-F646-B6D3-036A1F6DADF8}"/>
              </a:ext>
            </a:extLst>
          </p:cNvPr>
          <p:cNvSpPr txBox="1"/>
          <p:nvPr/>
        </p:nvSpPr>
        <p:spPr>
          <a:xfrm>
            <a:off x="3450579" y="5499543"/>
            <a:ext cx="13169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AFM high resolution subsector imaging 5-10 </a:t>
            </a:r>
            <a:r>
              <a:rPr lang="en-US" sz="1000" dirty="0">
                <a:latin typeface="Symbol" pitchFamily="2" charset="2"/>
              </a:rPr>
              <a:t>m</a:t>
            </a:r>
            <a:r>
              <a:rPr lang="en-US" sz="1000" dirty="0"/>
              <a:t>m squares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FCDE2D27-2867-8D48-9805-F101D09EF84E}"/>
              </a:ext>
            </a:extLst>
          </p:cNvPr>
          <p:cNvSpPr txBox="1"/>
          <p:nvPr/>
        </p:nvSpPr>
        <p:spPr>
          <a:xfrm>
            <a:off x="4909266" y="5699598"/>
            <a:ext cx="18228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Motorized AFM scanner moves in x, y, z dimensions to approach sample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="" xmlns:a16="http://schemas.microsoft.com/office/drawing/2014/main" id="{618674FC-BA9D-1043-8639-0FE1CCBB03F7}"/>
              </a:ext>
            </a:extLst>
          </p:cNvPr>
          <p:cNvSpPr/>
          <p:nvPr/>
        </p:nvSpPr>
        <p:spPr>
          <a:xfrm>
            <a:off x="4459935" y="5378871"/>
            <a:ext cx="36000" cy="36000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="" xmlns:a16="http://schemas.microsoft.com/office/drawing/2014/main" id="{BD497E98-376A-264D-9E36-B451C67A6FBC}"/>
              </a:ext>
            </a:extLst>
          </p:cNvPr>
          <p:cNvSpPr txBox="1"/>
          <p:nvPr/>
        </p:nvSpPr>
        <p:spPr>
          <a:xfrm>
            <a:off x="262746" y="708123"/>
            <a:ext cx="412292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1. 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872B0DB1-BAA4-0E44-9FA7-31A1BC588A92}"/>
              </a:ext>
            </a:extLst>
          </p:cNvPr>
          <p:cNvSpPr txBox="1"/>
          <p:nvPr/>
        </p:nvSpPr>
        <p:spPr>
          <a:xfrm>
            <a:off x="1477505" y="2195749"/>
            <a:ext cx="412292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2. 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5B96C250-12FC-D04A-B04E-F019471710DD}"/>
              </a:ext>
            </a:extLst>
          </p:cNvPr>
          <p:cNvSpPr txBox="1"/>
          <p:nvPr/>
        </p:nvSpPr>
        <p:spPr>
          <a:xfrm>
            <a:off x="2809444" y="3375253"/>
            <a:ext cx="412292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3. 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B31C7C3A-10DC-C844-8006-E06EF1D02BA1}"/>
              </a:ext>
            </a:extLst>
          </p:cNvPr>
          <p:cNvSpPr txBox="1"/>
          <p:nvPr/>
        </p:nvSpPr>
        <p:spPr>
          <a:xfrm>
            <a:off x="4767570" y="4239776"/>
            <a:ext cx="412292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4. 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9D9993C0-1BD5-9241-9515-2DCB564A6A3B}"/>
              </a:ext>
            </a:extLst>
          </p:cNvPr>
          <p:cNvSpPr txBox="1"/>
          <p:nvPr/>
        </p:nvSpPr>
        <p:spPr>
          <a:xfrm>
            <a:off x="3071497" y="5545283"/>
            <a:ext cx="412292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5. </a:t>
            </a:r>
          </a:p>
        </p:txBody>
      </p:sp>
      <p:graphicFrame>
        <p:nvGraphicFramePr>
          <p:cNvPr id="59" name="Table 58">
            <a:extLst>
              <a:ext uri="{FF2B5EF4-FFF2-40B4-BE49-F238E27FC236}">
                <a16:creationId xmlns="" xmlns:a16="http://schemas.microsoft.com/office/drawing/2014/main" id="{2F720AF2-7693-C948-81D1-AEFF6081EE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4867742"/>
              </p:ext>
            </p:extLst>
          </p:nvPr>
        </p:nvGraphicFramePr>
        <p:xfrm>
          <a:off x="2832905" y="133657"/>
          <a:ext cx="3263658" cy="15240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411873">
                  <a:extLst>
                    <a:ext uri="{9D8B030D-6E8A-4147-A177-3AD203B41FA5}">
                      <a16:colId xmlns="" xmlns:a16="http://schemas.microsoft.com/office/drawing/2014/main" val="1713137497"/>
                    </a:ext>
                  </a:extLst>
                </a:gridCol>
                <a:gridCol w="1851785">
                  <a:extLst>
                    <a:ext uri="{9D8B030D-6E8A-4147-A177-3AD203B41FA5}">
                      <a16:colId xmlns="" xmlns:a16="http://schemas.microsoft.com/office/drawing/2014/main" val="2209773498"/>
                    </a:ext>
                  </a:extLst>
                </a:gridCol>
              </a:tblGrid>
              <a:tr h="179678">
                <a:tc>
                  <a:txBody>
                    <a:bodyPr/>
                    <a:lstStyle/>
                    <a:p>
                      <a:r>
                        <a:rPr lang="en-US" sz="1000" b="1" dirty="0"/>
                        <a:t>Requirements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Sample melted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78098448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Sample hydrated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err="1"/>
                        <a:t>Insolubles</a:t>
                      </a:r>
                      <a:r>
                        <a:rPr lang="en-US" sz="1000" dirty="0"/>
                        <a:t> removed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99180145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r>
                        <a:rPr lang="en-US" sz="1000" dirty="0"/>
                        <a:t>Sample characterized (e.g. conductivity, transmissivity)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Sample size fractionated (Pressure monitored)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9319694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63314829"/>
                  </a:ext>
                </a:extLst>
              </a:tr>
              <a:tr h="17967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37356072"/>
                  </a:ext>
                </a:extLst>
              </a:tr>
            </a:tbl>
          </a:graphicData>
        </a:graphic>
      </p:graphicFrame>
      <p:sp>
        <p:nvSpPr>
          <p:cNvPr id="60" name="TextBox 59">
            <a:extLst>
              <a:ext uri="{FF2B5EF4-FFF2-40B4-BE49-F238E27FC236}">
                <a16:creationId xmlns="" xmlns:a16="http://schemas.microsoft.com/office/drawing/2014/main" id="{D144A324-01C3-7840-8DDA-2F31BC5C5835}"/>
              </a:ext>
            </a:extLst>
          </p:cNvPr>
          <p:cNvSpPr txBox="1"/>
          <p:nvPr/>
        </p:nvSpPr>
        <p:spPr>
          <a:xfrm>
            <a:off x="628327" y="4299372"/>
            <a:ext cx="8418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FOV 1 image</a:t>
            </a:r>
          </a:p>
        </p:txBody>
      </p:sp>
    </p:spTree>
    <p:extLst>
      <p:ext uri="{BB962C8B-B14F-4D97-AF65-F5344CB8AC3E}">
        <p14:creationId xmlns:p14="http://schemas.microsoft.com/office/powerpoint/2010/main" val="2086588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</TotalTime>
  <Words>680</Words>
  <Application>Microsoft Macintosh PowerPoint</Application>
  <PresentationFormat>Letter Paper (8.5x11 in)</PresentationFormat>
  <Paragraphs>110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Calibri</vt:lpstr>
      <vt:lpstr>Calibri Light</vt:lpstr>
      <vt:lpstr>Symbol</vt:lpstr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5</cp:revision>
  <dcterms:created xsi:type="dcterms:W3CDTF">2018-08-17T23:23:11Z</dcterms:created>
  <dcterms:modified xsi:type="dcterms:W3CDTF">2018-08-17T23:55:42Z</dcterms:modified>
</cp:coreProperties>
</file>