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45 Ligh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 userDrawn="1"/>
        </p:nvSpPr>
        <p:spPr bwMode="auto">
          <a:xfrm>
            <a:off x="6151563" y="0"/>
            <a:ext cx="2992437" cy="981075"/>
          </a:xfrm>
          <a:prstGeom prst="rect">
            <a:avLst/>
          </a:prstGeom>
          <a:gradFill rotWithShape="1">
            <a:gsLst>
              <a:gs pos="0">
                <a:srgbClr val="9EA0A3"/>
              </a:gs>
              <a:gs pos="50000">
                <a:srgbClr val="C5C6C7"/>
              </a:gs>
              <a:gs pos="100000">
                <a:srgbClr val="E3E3E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14"/>
          <p:cNvSpPr>
            <a:spLocks noChangeShapeType="1"/>
          </p:cNvSpPr>
          <p:nvPr userDrawn="1"/>
        </p:nvSpPr>
        <p:spPr bwMode="auto">
          <a:xfrm flipH="1">
            <a:off x="0" y="987425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15"/>
          <p:cNvSpPr>
            <a:spLocks noChangeShapeType="1"/>
          </p:cNvSpPr>
          <p:nvPr userDrawn="1"/>
        </p:nvSpPr>
        <p:spPr bwMode="auto">
          <a:xfrm flipH="1" flipV="1">
            <a:off x="711200" y="0"/>
            <a:ext cx="0" cy="6858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16"/>
          <p:cNvSpPr>
            <a:spLocks noChangeArrowheads="1"/>
          </p:cNvSpPr>
          <p:nvPr userDrawn="1"/>
        </p:nvSpPr>
        <p:spPr bwMode="auto">
          <a:xfrm>
            <a:off x="0" y="989013"/>
            <a:ext cx="708025" cy="3932237"/>
          </a:xfrm>
          <a:prstGeom prst="rect">
            <a:avLst/>
          </a:prstGeom>
          <a:gradFill rotWithShape="1">
            <a:gsLst>
              <a:gs pos="0">
                <a:srgbClr val="FFBC86"/>
              </a:gs>
              <a:gs pos="50000">
                <a:srgbClr val="FFD4B6"/>
              </a:gs>
              <a:gs pos="100000">
                <a:srgbClr val="FFE9DB"/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9" descr="Q:\Marketing\Promotional\Graphics\Accel official Artwork\Accel Biotech Logo 2010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227013"/>
            <a:ext cx="480536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3013" y="2439988"/>
            <a:ext cx="6324600" cy="914400"/>
          </a:xfrm>
        </p:spPr>
        <p:txBody>
          <a:bodyPr rIns="0"/>
          <a:lstStyle>
            <a:lvl1pPr marL="0" indent="0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DF583551-61ED-4B68-998E-9EEEEEE85BBE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6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52009"/>
            <a:ext cx="5770620" cy="439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600"/>
              </a:spcAft>
              <a:defRPr/>
            </a:lvl1pPr>
            <a:lvl2pPr>
              <a:spcBef>
                <a:spcPts val="200"/>
              </a:spcBef>
              <a:spcAft>
                <a:spcPts val="0"/>
              </a:spcAft>
              <a:defRPr/>
            </a:lvl2pPr>
            <a:lvl3pPr>
              <a:spcBef>
                <a:spcPts val="200"/>
              </a:spcBef>
              <a:spcAft>
                <a:spcPts val="0"/>
              </a:spcAft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C82C4355-B2E2-4FDE-A92F-D76E69FC2C0B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984885"/>
          </a:xfrm>
        </p:spPr>
        <p:txBody>
          <a:bodyPr anchor="t"/>
          <a:lstStyle>
            <a:lvl1pPr algn="l">
              <a:defRPr sz="4000" b="1" cap="all">
                <a:solidFill>
                  <a:srgbClr val="FF99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B3DEE75F-1578-46ED-AEC7-177183DFC869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7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19200"/>
            <a:ext cx="36957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9100" y="1219200"/>
            <a:ext cx="36957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E53C2C61-F2C3-4861-BD69-74EFF45EE2A7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5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i="0">
                <a:latin typeface="+mj-lt"/>
              </a:rPr>
              <a:t>page </a:t>
            </a:r>
            <a:fld id="{0F0C49E9-FA3F-434A-A55A-077FE912E248}" type="slidenum">
              <a:rPr lang="en-US" i="0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3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19200"/>
            <a:ext cx="754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2286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252413"/>
            <a:ext cx="57705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7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7863" y="6604000"/>
            <a:ext cx="846137" cy="2794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solidFill>
                  <a:schemeClr val="bg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>
                <a:latin typeface="+mj-lt"/>
              </a:rPr>
              <a:t>page </a:t>
            </a:r>
            <a:fld id="{CC716518-444C-40F5-9905-1E9085A9C34A}" type="slidenum">
              <a:rPr lang="en-US">
                <a:latin typeface="+mj-lt"/>
              </a:rPr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55"/>
          <p:cNvSpPr>
            <a:spLocks noChangeArrowheads="1"/>
          </p:cNvSpPr>
          <p:nvPr/>
        </p:nvSpPr>
        <p:spPr bwMode="auto">
          <a:xfrm>
            <a:off x="4229100" y="0"/>
            <a:ext cx="4914900" cy="109538"/>
          </a:xfrm>
          <a:prstGeom prst="rect">
            <a:avLst/>
          </a:prstGeom>
          <a:gradFill rotWithShape="1">
            <a:gsLst>
              <a:gs pos="0">
                <a:srgbClr val="9EA0A3"/>
              </a:gs>
              <a:gs pos="50000">
                <a:srgbClr val="C5C6C7"/>
              </a:gs>
              <a:gs pos="100000">
                <a:srgbClr val="E3E3E4"/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56"/>
          <p:cNvSpPr>
            <a:spLocks noChangeArrowheads="1"/>
          </p:cNvSpPr>
          <p:nvPr/>
        </p:nvSpPr>
        <p:spPr bwMode="auto">
          <a:xfrm>
            <a:off x="0" y="112713"/>
            <a:ext cx="161925" cy="650875"/>
          </a:xfrm>
          <a:prstGeom prst="rect">
            <a:avLst/>
          </a:prstGeom>
          <a:gradFill rotWithShape="1">
            <a:gsLst>
              <a:gs pos="0">
                <a:srgbClr val="FFBC86"/>
              </a:gs>
              <a:gs pos="50000">
                <a:srgbClr val="FFD4B6"/>
              </a:gs>
              <a:gs pos="100000">
                <a:srgbClr val="FFE9DB"/>
              </a:gs>
            </a:gsLst>
            <a:lin ang="0" scaled="1"/>
          </a:gra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58"/>
          <p:cNvSpPr>
            <a:spLocks noChangeShapeType="1"/>
          </p:cNvSpPr>
          <p:nvPr/>
        </p:nvSpPr>
        <p:spPr bwMode="auto">
          <a:xfrm>
            <a:off x="0" y="114300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59"/>
          <p:cNvSpPr>
            <a:spLocks noChangeShapeType="1"/>
          </p:cNvSpPr>
          <p:nvPr/>
        </p:nvSpPr>
        <p:spPr bwMode="auto">
          <a:xfrm>
            <a:off x="155575" y="0"/>
            <a:ext cx="0" cy="6858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Line 61"/>
          <p:cNvSpPr>
            <a:spLocks noChangeShapeType="1"/>
          </p:cNvSpPr>
          <p:nvPr/>
        </p:nvSpPr>
        <p:spPr bwMode="auto">
          <a:xfrm>
            <a:off x="0" y="776288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4" name="Picture 64" descr="Q:\Marketing\Promotional\Graphics\Accel official Artwork\Accel Biotech Logo 2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75" y="312738"/>
            <a:ext cx="21034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56"/>
          <p:cNvSpPr>
            <a:spLocks noChangeArrowheads="1"/>
          </p:cNvSpPr>
          <p:nvPr/>
        </p:nvSpPr>
        <p:spPr bwMode="auto">
          <a:xfrm>
            <a:off x="6619875" y="117475"/>
            <a:ext cx="44450" cy="649288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p:hf hdr="0" ft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9933"/>
          </a:solidFill>
          <a:latin typeface="Myriad Pro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rgbClr val="FF3300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40000"/>
        </a:spcAft>
        <a:buClr>
          <a:schemeClr val="tx1"/>
        </a:buClr>
        <a:buSzPct val="70000"/>
        <a:buFont typeface="Wingdings" pitchFamily="2" charset="2"/>
        <a:buChar char="n"/>
        <a:defRPr sz="26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40000"/>
        </a:spcAft>
        <a:buClr>
          <a:schemeClr val="fol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Myriad Pro" pitchFamily="34" charset="0"/>
        </a:defRPr>
      </a:lvl2pPr>
      <a:lvl3pPr marL="1143000" indent="-228600" algn="l" rtl="0" eaLnBrk="1" fontAlgn="base" hangingPunct="1">
        <a:spcBef>
          <a:spcPct val="40000"/>
        </a:spcBef>
        <a:spcAft>
          <a:spcPct val="40000"/>
        </a:spcAft>
        <a:buClr>
          <a:schemeClr val="bg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Myriad Pro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600">
          <a:solidFill>
            <a:schemeClr val="tx1"/>
          </a:solidFill>
          <a:latin typeface="Myriad Pro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Myriad Pro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Univers 45 Light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30213" y="244475"/>
            <a:ext cx="5770562" cy="447675"/>
          </a:xfrm>
        </p:spPr>
        <p:txBody>
          <a:bodyPr/>
          <a:lstStyle/>
          <a:p>
            <a:r>
              <a:rPr lang="en-US" dirty="0" smtClean="0"/>
              <a:t>MBARI Tech Specifications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98450" y="836613"/>
            <a:ext cx="7543800" cy="3733800"/>
          </a:xfrm>
        </p:spPr>
        <p:txBody>
          <a:bodyPr/>
          <a:lstStyle/>
          <a:p>
            <a:r>
              <a:rPr lang="en-US" dirty="0" smtClean="0"/>
              <a:t>ESP Platform in a Nose Cone for deployment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11.5” x 24” (the total system) but scalable, modular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30 degree deviations from normal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14v, ?amp, ~36 watts, 40% LRAUV power for 10 day deployment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0-300m depths, 15psi-450psi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0 -50 C inactive, 2-40 C active</a:t>
            </a:r>
          </a:p>
          <a:p>
            <a:pPr lvl="1">
              <a:spcAft>
                <a:spcPct val="0"/>
              </a:spcAft>
            </a:pPr>
            <a:r>
              <a:rPr lang="en-US" dirty="0" smtClean="0"/>
              <a:t>3g acceleration inactive, 0.5g active (plus 1g rolls</a:t>
            </a:r>
            <a:r>
              <a:rPr lang="en-US" dirty="0" smtClean="0"/>
              <a:t>)</a:t>
            </a:r>
            <a:endParaRPr lang="en-US" dirty="0"/>
          </a:p>
          <a:p>
            <a:pPr>
              <a:spcAft>
                <a:spcPct val="0"/>
              </a:spcAft>
            </a:pPr>
            <a:r>
              <a:rPr lang="en-US" dirty="0"/>
              <a:t>Interface Specifications -TBD</a:t>
            </a:r>
          </a:p>
          <a:p>
            <a:pPr lvl="1">
              <a:spcAft>
                <a:spcPct val="0"/>
              </a:spcAft>
            </a:pPr>
            <a:r>
              <a:rPr lang="en-US" dirty="0"/>
              <a:t>Port Size</a:t>
            </a:r>
          </a:p>
          <a:p>
            <a:pPr lvl="1">
              <a:spcAft>
                <a:spcPct val="0"/>
              </a:spcAft>
            </a:pPr>
            <a:r>
              <a:rPr lang="en-US" dirty="0"/>
              <a:t>Etc.</a:t>
            </a:r>
          </a:p>
          <a:p>
            <a:pPr lvl="1">
              <a:spcAft>
                <a:spcPct val="0"/>
              </a:spcAft>
            </a:pPr>
            <a:endParaRPr lang="en-US" dirty="0" smtClean="0"/>
          </a:p>
          <a:p>
            <a:pPr lvl="1">
              <a:spcAft>
                <a:spcPct val="0"/>
              </a:spcAft>
            </a:pP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Univers 45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45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45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45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45 Ligh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45 Ligh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45 Ligh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45 Ligh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45 Light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US" i="0" smtClean="0">
                <a:solidFill>
                  <a:schemeClr val="bg1"/>
                </a:solidFill>
                <a:latin typeface="Trebuchet MS" pitchFamily="34" charset="0"/>
              </a:rPr>
              <a:t>page </a:t>
            </a:r>
            <a:fld id="{791D6C9A-E52C-4269-9600-2516ADB3C59D}" type="slidenum">
              <a:rPr lang="en-US" i="0" smtClean="0">
                <a:solidFill>
                  <a:schemeClr val="bg1"/>
                </a:solidFill>
                <a:latin typeface="Trebuchet MS" pitchFamily="34" charset="0"/>
              </a:rPr>
              <a:pPr/>
              <a:t>1</a:t>
            </a:fld>
            <a:endParaRPr lang="en-US" smtClean="0">
              <a:solidFill>
                <a:schemeClr val="bg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65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smtClean="0"/>
              <a:t>Overall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003069"/>
            <a:ext cx="8763001" cy="5131724"/>
          </a:xfrm>
        </p:spPr>
        <p:txBody>
          <a:bodyPr/>
          <a:lstStyle/>
          <a:p>
            <a:r>
              <a:rPr lang="en-US" dirty="0" smtClean="0"/>
              <a:t>Physical Space Constraints</a:t>
            </a:r>
          </a:p>
          <a:p>
            <a:pPr lvl="1"/>
            <a:r>
              <a:rPr lang="en-US" dirty="0" smtClean="0"/>
              <a:t>General</a:t>
            </a:r>
          </a:p>
          <a:p>
            <a:pPr lvl="2"/>
            <a:r>
              <a:rPr lang="en-US" dirty="0" smtClean="0"/>
              <a:t>Cartridge Angle – 6 °</a:t>
            </a:r>
          </a:p>
          <a:p>
            <a:pPr lvl="2"/>
            <a:r>
              <a:rPr lang="en-US" dirty="0" smtClean="0"/>
              <a:t>Height: 91.25mm</a:t>
            </a:r>
          </a:p>
          <a:p>
            <a:pPr lvl="2"/>
            <a:r>
              <a:rPr lang="en-US" dirty="0" smtClean="0"/>
              <a:t>Width: 95.25mm</a:t>
            </a:r>
          </a:p>
          <a:p>
            <a:pPr lvl="2"/>
            <a:r>
              <a:rPr lang="en-US" dirty="0" smtClean="0"/>
              <a:t>Depth: 14.48mm</a:t>
            </a:r>
          </a:p>
          <a:p>
            <a:r>
              <a:rPr lang="en-US" dirty="0" smtClean="0"/>
              <a:t>Fluid Volumes</a:t>
            </a:r>
          </a:p>
          <a:p>
            <a:pPr lvl="1"/>
            <a:r>
              <a:rPr lang="en-US" dirty="0" smtClean="0"/>
              <a:t>Filter – 1ml +/- 10%</a:t>
            </a:r>
          </a:p>
          <a:p>
            <a:pPr lvl="1"/>
            <a:r>
              <a:rPr lang="en-US" dirty="0" smtClean="0"/>
              <a:t>Reagent – .1 - 1ml +/- 5%?</a:t>
            </a:r>
          </a:p>
          <a:p>
            <a:pPr lvl="1"/>
            <a:r>
              <a:rPr lang="en-US" dirty="0" smtClean="0"/>
              <a:t>Lysis Agent – .1 - 1ml +/- 5%?</a:t>
            </a:r>
          </a:p>
          <a:p>
            <a:r>
              <a:rPr lang="en-US" dirty="0" smtClean="0"/>
              <a:t>Port Locations</a:t>
            </a:r>
          </a:p>
          <a:p>
            <a:pPr lvl="1"/>
            <a:r>
              <a:rPr lang="en-US" dirty="0" smtClean="0"/>
              <a:t>See Envelope Drawing</a:t>
            </a:r>
          </a:p>
          <a:p>
            <a:pPr>
              <a:buNone/>
            </a:pP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07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smtClean="0"/>
              <a:t>Puck Filter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13" y="1144385"/>
            <a:ext cx="7543800" cy="5065222"/>
          </a:xfrm>
        </p:spPr>
        <p:txBody>
          <a:bodyPr/>
          <a:lstStyle/>
          <a:p>
            <a:r>
              <a:rPr lang="en-US" sz="1800" dirty="0" smtClean="0"/>
              <a:t>Envelope</a:t>
            </a:r>
          </a:p>
          <a:p>
            <a:pPr lvl="1"/>
            <a:r>
              <a:rPr lang="en-US" sz="1600" dirty="0" smtClean="0"/>
              <a:t>Thickness: 8.80mm</a:t>
            </a:r>
          </a:p>
          <a:p>
            <a:pPr lvl="1"/>
            <a:r>
              <a:rPr lang="en-US" sz="1600" dirty="0" smtClean="0"/>
              <a:t>Diameter: 25.40mm</a:t>
            </a:r>
          </a:p>
          <a:p>
            <a:r>
              <a:rPr lang="en-US" sz="1800" dirty="0" smtClean="0"/>
              <a:t>Dead Volume: 5%</a:t>
            </a:r>
          </a:p>
          <a:p>
            <a:r>
              <a:rPr lang="en-US" sz="1800" dirty="0" smtClean="0"/>
              <a:t>Filter </a:t>
            </a:r>
            <a:r>
              <a:rPr lang="en-US" sz="1800" dirty="0" smtClean="0"/>
              <a:t>Media Thicknesses</a:t>
            </a:r>
            <a:endParaRPr lang="en-US" sz="1800" dirty="0" smtClean="0"/>
          </a:p>
          <a:p>
            <a:pPr lvl="1"/>
            <a:r>
              <a:rPr lang="en-US" sz="1600" dirty="0" smtClean="0"/>
              <a:t>.8 – 1mm</a:t>
            </a:r>
          </a:p>
          <a:p>
            <a:pPr lvl="1"/>
            <a:r>
              <a:rPr lang="en-US" sz="1600" dirty="0" smtClean="0"/>
              <a:t>.3 </a:t>
            </a:r>
            <a:r>
              <a:rPr lang="en-US" sz="1600" dirty="0"/>
              <a:t>– </a:t>
            </a:r>
            <a:r>
              <a:rPr lang="en-US" sz="1600" dirty="0" smtClean="0"/>
              <a:t>.5mm</a:t>
            </a:r>
            <a:endParaRPr lang="en-US" sz="1600" dirty="0"/>
          </a:p>
          <a:p>
            <a:r>
              <a:rPr lang="en-US" sz="1800" dirty="0" smtClean="0"/>
              <a:t>Port Size</a:t>
            </a:r>
          </a:p>
          <a:p>
            <a:pPr lvl="1"/>
            <a:r>
              <a:rPr lang="en-US" sz="1600" dirty="0" smtClean="0"/>
              <a:t>In: 1.59mm</a:t>
            </a:r>
          </a:p>
          <a:p>
            <a:pPr lvl="1"/>
            <a:r>
              <a:rPr lang="en-US" sz="1600" dirty="0" smtClean="0"/>
              <a:t>Out: 1.35mm</a:t>
            </a:r>
          </a:p>
          <a:p>
            <a:r>
              <a:rPr lang="en-US" sz="1800" dirty="0" smtClean="0"/>
              <a:t>Materials</a:t>
            </a:r>
            <a:endParaRPr lang="en-US" sz="1800" dirty="0"/>
          </a:p>
          <a:p>
            <a:pPr lvl="1"/>
            <a:r>
              <a:rPr lang="en-US" sz="1600" dirty="0" smtClean="0"/>
              <a:t>Top: Titanium (Ti-6AL-4V)</a:t>
            </a:r>
          </a:p>
          <a:p>
            <a:pPr lvl="1"/>
            <a:r>
              <a:rPr lang="en-US" sz="1600" dirty="0" smtClean="0"/>
              <a:t>Base: Acrylic</a:t>
            </a:r>
          </a:p>
          <a:p>
            <a:pPr lvl="1"/>
            <a:r>
              <a:rPr lang="en-US" sz="1600" dirty="0" smtClean="0"/>
              <a:t>Diaphragm: Silicone Rubber</a:t>
            </a:r>
          </a:p>
          <a:p>
            <a:pPr lvl="1"/>
            <a:r>
              <a:rPr lang="en-US" sz="1600" dirty="0" smtClean="0"/>
              <a:t>Spacer </a:t>
            </a:r>
            <a:r>
              <a:rPr lang="en-US" sz="1600" dirty="0"/>
              <a:t>Ring</a:t>
            </a:r>
            <a:r>
              <a:rPr lang="en-US" sz="1600" dirty="0" smtClean="0"/>
              <a:t>: Titanium </a:t>
            </a:r>
            <a:r>
              <a:rPr lang="en-US" sz="1600" dirty="0"/>
              <a:t>(Ti-6AL-4V)</a:t>
            </a:r>
          </a:p>
          <a:p>
            <a:pPr lvl="1"/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321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1" y="-199075"/>
            <a:ext cx="6325924" cy="890821"/>
          </a:xfrm>
        </p:spPr>
        <p:txBody>
          <a:bodyPr/>
          <a:lstStyle/>
          <a:p>
            <a:r>
              <a:rPr lang="en-US" dirty="0" smtClean="0"/>
              <a:t>Cylindrical Filter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7543800" cy="5013960"/>
          </a:xfrm>
        </p:spPr>
        <p:txBody>
          <a:bodyPr/>
          <a:lstStyle/>
          <a:p>
            <a:r>
              <a:rPr lang="en-US" sz="2000" dirty="0" smtClean="0"/>
              <a:t>Max Outer Diameter 10mm</a:t>
            </a:r>
          </a:p>
          <a:p>
            <a:r>
              <a:rPr lang="en-US" sz="2000" dirty="0" smtClean="0"/>
              <a:t>Max Height 41mm</a:t>
            </a:r>
          </a:p>
          <a:p>
            <a:r>
              <a:rPr lang="en-US" sz="2000" dirty="0" smtClean="0"/>
              <a:t>Dead Volume 5%</a:t>
            </a:r>
          </a:p>
          <a:p>
            <a:r>
              <a:rPr lang="en-US" sz="2000" dirty="0" smtClean="0"/>
              <a:t>Filter </a:t>
            </a:r>
            <a:r>
              <a:rPr lang="en-US" sz="2000" dirty="0" smtClean="0"/>
              <a:t>Media Thickness</a:t>
            </a:r>
            <a:r>
              <a:rPr lang="en-US" sz="2000" dirty="0" smtClean="0"/>
              <a:t>: &lt;1mm</a:t>
            </a:r>
          </a:p>
          <a:p>
            <a:r>
              <a:rPr lang="en-US" sz="2000" dirty="0" smtClean="0"/>
              <a:t>Materials</a:t>
            </a:r>
          </a:p>
          <a:p>
            <a:pPr lvl="1"/>
            <a:r>
              <a:rPr lang="en-US" sz="1800" dirty="0" smtClean="0"/>
              <a:t>Body - Stainless Steel 316</a:t>
            </a:r>
          </a:p>
          <a:p>
            <a:pPr lvl="1"/>
            <a:r>
              <a:rPr lang="en-US" sz="1800" dirty="0" smtClean="0"/>
              <a:t>End Caps - Stainless Steel 316</a:t>
            </a:r>
          </a:p>
          <a:p>
            <a:pPr lvl="1"/>
            <a:r>
              <a:rPr lang="en-US" sz="1800" dirty="0" smtClean="0"/>
              <a:t>Filter Frame - Stainless Steel 316</a:t>
            </a:r>
          </a:p>
          <a:p>
            <a:pPr lvl="1"/>
            <a:r>
              <a:rPr lang="en-US" sz="1800" dirty="0" smtClean="0"/>
              <a:t>Filter Media – Varies</a:t>
            </a:r>
          </a:p>
          <a:p>
            <a:pPr lvl="1"/>
            <a:r>
              <a:rPr lang="en-US" sz="1800" dirty="0" smtClean="0"/>
              <a:t>Balloon - Silicone Rubber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171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smtClean="0"/>
              <a:t>Archive Cartridge </a:t>
            </a:r>
            <a:r>
              <a:rPr lang="en-US" dirty="0" err="1" smtClean="0"/>
              <a:t>Reqs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Separate from lysis?</a:t>
            </a:r>
          </a:p>
          <a:p>
            <a:r>
              <a:rPr lang="en-US" dirty="0" smtClean="0"/>
              <a:t>Pre-filters?</a:t>
            </a:r>
          </a:p>
          <a:p>
            <a:r>
              <a:rPr lang="en-US" dirty="0" smtClean="0"/>
              <a:t>Ports (out port?)</a:t>
            </a:r>
          </a:p>
          <a:p>
            <a:r>
              <a:rPr lang="en-US" dirty="0" smtClean="0"/>
              <a:t>Reagents Onboard</a:t>
            </a:r>
            <a:r>
              <a:rPr lang="en-US" dirty="0" smtClean="0"/>
              <a:t>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23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err="1" smtClean="0"/>
              <a:t>Lyse’NGo</a:t>
            </a:r>
            <a:r>
              <a:rPr lang="en-US" dirty="0" smtClean="0"/>
              <a:t> Cartridge </a:t>
            </a:r>
            <a:r>
              <a:rPr lang="en-US" dirty="0" err="1" smtClean="0"/>
              <a:t>Reqs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Heating</a:t>
            </a:r>
          </a:p>
          <a:p>
            <a:pPr lvl="1"/>
            <a:r>
              <a:rPr lang="en-US" dirty="0" smtClean="0"/>
              <a:t>Reach 85 </a:t>
            </a:r>
            <a:r>
              <a:rPr lang="en-US" dirty="0"/>
              <a:t>°C </a:t>
            </a:r>
            <a:r>
              <a:rPr lang="en-US" dirty="0" smtClean="0"/>
              <a:t>in less than 10 min</a:t>
            </a:r>
          </a:p>
          <a:p>
            <a:pPr lvl="1"/>
            <a:r>
              <a:rPr lang="en-US" dirty="0" err="1" smtClean="0"/>
              <a:t>Watlow</a:t>
            </a:r>
            <a:r>
              <a:rPr lang="en-US" dirty="0" smtClean="0"/>
              <a:t> Polyimide Heater</a:t>
            </a:r>
          </a:p>
          <a:p>
            <a:pPr lvl="2"/>
            <a:r>
              <a:rPr lang="en-US" dirty="0" smtClean="0"/>
              <a:t>5W/in^2 </a:t>
            </a:r>
          </a:p>
          <a:p>
            <a:pPr lvl="2"/>
            <a:r>
              <a:rPr lang="en-US" dirty="0" smtClean="0"/>
              <a:t>0.2mm Thick</a:t>
            </a:r>
            <a:endParaRPr lang="en-US" dirty="0"/>
          </a:p>
          <a:p>
            <a:r>
              <a:rPr lang="en-US" dirty="0" smtClean="0"/>
              <a:t>PCB Mounting</a:t>
            </a:r>
          </a:p>
          <a:p>
            <a:r>
              <a:rPr lang="en-US" dirty="0" smtClean="0"/>
              <a:t>3 Reagent Syringes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6" name="Picture 2" descr="http://www.ovenind.com/bv/images/products/1-Sens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18"/>
          <a:stretch/>
        </p:blipFill>
        <p:spPr bwMode="auto">
          <a:xfrm>
            <a:off x="6423372" y="4577108"/>
            <a:ext cx="1748039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watlow.com/img1/products/heaters/polyimide3_2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391" y="1687800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88378" y="5550026"/>
            <a:ext cx="1338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Bead Thermistor</a:t>
            </a:r>
            <a:endParaRPr lang="en-US" sz="1200" dirty="0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 bwMode="auto">
          <a:xfrm flipV="1">
            <a:off x="6026726" y="5178829"/>
            <a:ext cx="781398" cy="5096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112327" y="3973801"/>
            <a:ext cx="64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Heater</a:t>
            </a:r>
            <a:endParaRPr lang="en-US" sz="1200" dirty="0"/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 bwMode="auto">
          <a:xfrm flipV="1">
            <a:off x="5760719" y="3536101"/>
            <a:ext cx="989216" cy="5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26687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smtClean="0"/>
              <a:t>Test Bed </a:t>
            </a:r>
            <a:r>
              <a:rPr lang="en-US" dirty="0" err="1" smtClean="0"/>
              <a:t>Reqs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Connection Types</a:t>
            </a:r>
          </a:p>
          <a:p>
            <a:pPr lvl="1"/>
            <a:r>
              <a:rPr lang="en-US" dirty="0" smtClean="0"/>
              <a:t>Upchurch ¼-28 Flat Bottom</a:t>
            </a:r>
          </a:p>
          <a:p>
            <a:r>
              <a:rPr lang="en-US" dirty="0" smtClean="0"/>
              <a:t>Manual Fluid Metering</a:t>
            </a:r>
          </a:p>
          <a:p>
            <a:r>
              <a:rPr lang="en-US" dirty="0" smtClean="0"/>
              <a:t>Manual Evacuation</a:t>
            </a:r>
          </a:p>
          <a:p>
            <a:r>
              <a:rPr lang="en-US" dirty="0" smtClean="0"/>
              <a:t>Independent Heating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2050" name="Picture 2" descr="C:\Users\DAVIDB~1\AppData\Local\Temp\FlatBottomFittings_250p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883" y="952038"/>
            <a:ext cx="2564245" cy="256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89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74" y="244123"/>
            <a:ext cx="5770620" cy="447623"/>
          </a:xfrm>
        </p:spPr>
        <p:txBody>
          <a:bodyPr/>
          <a:lstStyle/>
          <a:p>
            <a:r>
              <a:rPr lang="en-US" dirty="0" smtClean="0"/>
              <a:t>Materials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61" y="1000539"/>
            <a:ext cx="7543800" cy="3733800"/>
          </a:xfrm>
        </p:spPr>
        <p:txBody>
          <a:bodyPr/>
          <a:lstStyle/>
          <a:p>
            <a:r>
              <a:rPr lang="en-US" dirty="0" smtClean="0"/>
              <a:t>Filters</a:t>
            </a:r>
          </a:p>
          <a:p>
            <a:pPr lvl="1"/>
            <a:r>
              <a:rPr lang="en-US" dirty="0" smtClean="0"/>
              <a:t>Sintered Titanium</a:t>
            </a:r>
          </a:p>
          <a:p>
            <a:pPr lvl="1"/>
            <a:r>
              <a:rPr lang="en-US" dirty="0" smtClean="0"/>
              <a:t>25mm disks of 2G (3 of each)</a:t>
            </a:r>
          </a:p>
          <a:p>
            <a:r>
              <a:rPr lang="en-US" dirty="0" smtClean="0"/>
              <a:t>Salt water mixture for testing (</a:t>
            </a:r>
            <a:r>
              <a:rPr lang="en-US" dirty="0" err="1" smtClean="0"/>
              <a:t>seachem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Pump and filter </a:t>
            </a:r>
            <a:r>
              <a:rPr lang="en-US" dirty="0" err="1" smtClean="0"/>
              <a:t>vs</a:t>
            </a:r>
            <a:r>
              <a:rPr lang="en-US" dirty="0" smtClean="0"/>
              <a:t> unfiltered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Trebuchet MS" pitchFamily="34" charset="0"/>
              </a:rPr>
              <a:t>page </a:t>
            </a:r>
            <a:fld id="{2A717988-AC46-4D8C-B875-49741272C1A6}" type="slidenum">
              <a:rPr lang="en-US" i="0" smtClean="0">
                <a:latin typeface="Trebuchet MS" pitchFamily="34" charset="0"/>
              </a:rPr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901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Envelope Drawing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r>
              <a:rPr lang="en-US" i="0" smtClean="0">
                <a:latin typeface="+mj-lt"/>
              </a:rPr>
              <a:t>page </a:t>
            </a:r>
            <a:fld id="{C82C4355-B2E2-4FDE-A92F-D76E69FC2C0B}" type="slidenum">
              <a:rPr lang="en-US" i="0" smtClean="0">
                <a:latin typeface="+mj-lt"/>
              </a:rPr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354834"/>
              </p:ext>
            </p:extLst>
          </p:nvPr>
        </p:nvGraphicFramePr>
        <p:xfrm>
          <a:off x="228600" y="838200"/>
          <a:ext cx="8915400" cy="5769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11658397" imgH="7543800" progId="AcroExch.Document.7">
                  <p:embed/>
                </p:oleObj>
              </mc:Choice>
              <mc:Fallback>
                <p:oleObj name="Acrobat Document" r:id="rId3" imgW="11658397" imgH="75438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" y="838200"/>
                        <a:ext cx="8915400" cy="5769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399105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99999"/>
      </a:lt2>
      <a:accent1>
        <a:srgbClr val="999999"/>
      </a:accent1>
      <a:accent2>
        <a:srgbClr val="F68A33"/>
      </a:accent2>
      <a:accent3>
        <a:srgbClr val="FFFFFF"/>
      </a:accent3>
      <a:accent4>
        <a:srgbClr val="000000"/>
      </a:accent4>
      <a:accent5>
        <a:srgbClr val="595959"/>
      </a:accent5>
      <a:accent6>
        <a:srgbClr val="F68A33"/>
      </a:accent6>
      <a:hlink>
        <a:srgbClr val="AD6700"/>
      </a:hlink>
      <a:folHlink>
        <a:srgbClr val="F68A33"/>
      </a:folHlink>
    </a:clrScheme>
    <a:fontScheme name="Default Design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Univers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Univers 45 Ligh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99999"/>
        </a:lt2>
        <a:accent1>
          <a:srgbClr val="FF9900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008A00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99999"/>
        </a:lt2>
        <a:accent1>
          <a:srgbClr val="00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8A00"/>
        </a:accent6>
        <a:hlink>
          <a:srgbClr val="000099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118</TotalTime>
  <Words>353</Words>
  <Application>Microsoft Office PowerPoint</Application>
  <PresentationFormat>On-screen Show (4:3)</PresentationFormat>
  <Paragraphs>99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Default Theme</vt:lpstr>
      <vt:lpstr>Adobe Acrobat Document</vt:lpstr>
      <vt:lpstr>MBARI Tech Specifications</vt:lpstr>
      <vt:lpstr>Overall Requirements</vt:lpstr>
      <vt:lpstr>Puck Filter Requirements</vt:lpstr>
      <vt:lpstr>Cylindrical Filter Requirements</vt:lpstr>
      <vt:lpstr>Archive Cartridge Reqs.</vt:lpstr>
      <vt:lpstr>Lyse’NGo Cartridge Reqs.</vt:lpstr>
      <vt:lpstr>Test Bed Reqs.</vt:lpstr>
      <vt:lpstr>Materials Request</vt:lpstr>
      <vt:lpstr>Envelope Drawing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Overall Requirements</dc:title>
  <dc:creator>David Boone</dc:creator>
  <cp:lastModifiedBy>David Boone</cp:lastModifiedBy>
  <cp:revision>4</cp:revision>
  <dcterms:created xsi:type="dcterms:W3CDTF">2013-04-09T00:56:46Z</dcterms:created>
  <dcterms:modified xsi:type="dcterms:W3CDTF">2013-04-09T17:46:59Z</dcterms:modified>
</cp:coreProperties>
</file>