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69" r:id="rId2"/>
    <p:sldId id="270" r:id="rId3"/>
    <p:sldId id="279" r:id="rId4"/>
    <p:sldId id="271" r:id="rId5"/>
    <p:sldId id="272" r:id="rId6"/>
    <p:sldId id="275" r:id="rId7"/>
    <p:sldId id="276" r:id="rId8"/>
    <p:sldId id="278" r:id="rId9"/>
    <p:sldId id="277" r:id="rId10"/>
    <p:sldId id="273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76" y="-78"/>
      </p:cViewPr>
      <p:guideLst>
        <p:guide orient="horz" pos="2933"/>
        <p:guide pos="221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9930" y="0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B2804AFB-50E9-4435-B1D1-8F0A705A022B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9930" y="8845045"/>
            <a:ext cx="3044719" cy="465614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EAE3DB07-2224-4694-B853-4F4EBE59CA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urved Connector 20"/>
          <p:cNvCxnSpPr>
            <a:endCxn id="238" idx="0"/>
          </p:cNvCxnSpPr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rc 85"/>
          <p:cNvSpPr/>
          <p:nvPr/>
        </p:nvSpPr>
        <p:spPr>
          <a:xfrm flipH="1">
            <a:off x="2895600" y="1905000"/>
            <a:ext cx="609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7" name="Arc 86"/>
          <p:cNvSpPr/>
          <p:nvPr/>
        </p:nvSpPr>
        <p:spPr>
          <a:xfrm flipH="1">
            <a:off x="2743200" y="16764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4" name="Arc 93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5" name="Arc 94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97" name="TextBox 96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32766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120" name="Flowchart: Magnetic Disk 119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lowchart: Magnetic Disk 123"/>
          <p:cNvSpPr/>
          <p:nvPr/>
        </p:nvSpPr>
        <p:spPr>
          <a:xfrm rot="16200000">
            <a:off x="3429000" y="3048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49" name="Arc 148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sp>
        <p:nvSpPr>
          <p:cNvPr id="115" name="TextBox 11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Filter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cxnSp>
        <p:nvCxnSpPr>
          <p:cNvPr id="146" name="Straight Arrow Connector 145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181" name="TextBox 180"/>
          <p:cNvSpPr txBox="1"/>
          <p:nvPr/>
        </p:nvSpPr>
        <p:spPr>
          <a:xfrm>
            <a:off x="3429000" y="2362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Beat</a:t>
            </a:r>
            <a:endParaRPr lang="en-US" sz="1200" dirty="0"/>
          </a:p>
        </p:txBody>
      </p:sp>
      <p:sp>
        <p:nvSpPr>
          <p:cNvPr id="183" name="TextBox 182"/>
          <p:cNvSpPr txBox="1"/>
          <p:nvPr/>
        </p:nvSpPr>
        <p:spPr>
          <a:xfrm>
            <a:off x="3200400" y="1752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86" name="Arc 185"/>
          <p:cNvSpPr/>
          <p:nvPr/>
        </p:nvSpPr>
        <p:spPr>
          <a:xfrm rot="16200000" flipH="1">
            <a:off x="2895600" y="17526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3200400" y="1600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236" name="Isosceles Triangle 235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Oval 322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6" name="Straight Arrow Connector 335"/>
          <p:cNvCxnSpPr>
            <a:stCxn id="124" idx="3"/>
            <a:endCxn id="323" idx="2"/>
          </p:cNvCxnSpPr>
          <p:nvPr/>
        </p:nvCxnSpPr>
        <p:spPr>
          <a:xfrm>
            <a:off x="3657600" y="3124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Arrow Connector 352"/>
          <p:cNvCxnSpPr>
            <a:stCxn id="238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38100" cmpd="dbl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TextBox 361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cxnSp>
        <p:nvCxnSpPr>
          <p:cNvPr id="133" name="Straight Arrow Connector 132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838200" y="4267200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To Options:</a:t>
            </a:r>
          </a:p>
          <a:p>
            <a:r>
              <a:rPr lang="en-US" sz="1600" i="1" dirty="0" smtClean="0"/>
              <a:t>Ocean</a:t>
            </a:r>
          </a:p>
          <a:p>
            <a:r>
              <a:rPr lang="en-US" sz="1600" i="1" dirty="0" smtClean="0"/>
              <a:t>Filtrate Module</a:t>
            </a:r>
          </a:p>
          <a:p>
            <a:r>
              <a:rPr lang="en-US" sz="1600" i="1" dirty="0" smtClean="0"/>
              <a:t>CANON Module</a:t>
            </a:r>
          </a:p>
          <a:p>
            <a:r>
              <a:rPr lang="en-US" sz="1600" i="1" dirty="0" smtClean="0"/>
              <a:t>Another Filter Module (size </a:t>
            </a:r>
            <a:r>
              <a:rPr lang="en-US" sz="1600" i="1" dirty="0" err="1" smtClean="0"/>
              <a:t>frac</a:t>
            </a:r>
            <a:r>
              <a:rPr lang="en-US" sz="1600" i="1" dirty="0" smtClean="0"/>
              <a:t>.)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5410200" y="1524000"/>
            <a:ext cx="312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To Options:</a:t>
            </a:r>
            <a:br>
              <a:rPr lang="en-US" sz="1600" i="1" dirty="0" smtClean="0"/>
            </a:br>
            <a:r>
              <a:rPr lang="en-US" sz="1600" i="1" dirty="0" smtClean="0"/>
              <a:t>HAB </a:t>
            </a:r>
            <a:r>
              <a:rPr lang="en-US" sz="1600" i="1" dirty="0" err="1" smtClean="0"/>
              <a:t>Ab</a:t>
            </a:r>
            <a:r>
              <a:rPr lang="en-US" sz="1600" i="1" dirty="0" smtClean="0"/>
              <a:t> Primer Module</a:t>
            </a:r>
          </a:p>
          <a:p>
            <a:r>
              <a:rPr lang="en-US" sz="1600" i="1" dirty="0" smtClean="0"/>
              <a:t>DNA Membrane Module</a:t>
            </a:r>
          </a:p>
          <a:p>
            <a:r>
              <a:rPr lang="en-US" sz="1600" i="1" dirty="0" smtClean="0"/>
              <a:t>DNA </a:t>
            </a:r>
            <a:r>
              <a:rPr lang="en-US" sz="1600" i="1" dirty="0" err="1" smtClean="0"/>
              <a:t>iFAST</a:t>
            </a:r>
            <a:r>
              <a:rPr lang="en-US" sz="1600" i="1" dirty="0" smtClean="0"/>
              <a:t> Module</a:t>
            </a:r>
          </a:p>
          <a:p>
            <a:r>
              <a:rPr lang="en-US" sz="1600" i="1" dirty="0" smtClean="0"/>
              <a:t>DNA Pipette Module</a:t>
            </a:r>
          </a:p>
          <a:p>
            <a:r>
              <a:rPr lang="en-US" sz="1600" i="1" dirty="0" smtClean="0"/>
              <a:t>Analytic Handoff</a:t>
            </a:r>
          </a:p>
        </p:txBody>
      </p:sp>
      <p:sp>
        <p:nvSpPr>
          <p:cNvPr id="37" name="Arc 36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9" name="Arc 38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2438400" y="2514600"/>
            <a:ext cx="457200" cy="1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lowchart: Magnetic Disk 121"/>
          <p:cNvSpPr/>
          <p:nvPr/>
        </p:nvSpPr>
        <p:spPr>
          <a:xfrm>
            <a:off x="1752600" y="4800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990600" y="4953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CANON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99" name="TextBox 98"/>
          <p:cNvSpPr txBox="1"/>
          <p:nvPr/>
        </p:nvSpPr>
        <p:spPr>
          <a:xfrm>
            <a:off x="228600" y="5791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00" name="Arc 99"/>
          <p:cNvSpPr/>
          <p:nvPr/>
        </p:nvSpPr>
        <p:spPr>
          <a:xfrm rot="16200000" flipH="1" flipV="1">
            <a:off x="723900" y="4838700"/>
            <a:ext cx="990600" cy="12192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1" name="Arc 100"/>
          <p:cNvSpPr/>
          <p:nvPr/>
        </p:nvSpPr>
        <p:spPr>
          <a:xfrm rot="16200000" flipH="1">
            <a:off x="3467100" y="3771900"/>
            <a:ext cx="838200" cy="3352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4" name="Arc 103"/>
          <p:cNvSpPr/>
          <p:nvPr/>
        </p:nvSpPr>
        <p:spPr>
          <a:xfrm flipH="1">
            <a:off x="213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6" name="Arc 105"/>
          <p:cNvSpPr/>
          <p:nvPr/>
        </p:nvSpPr>
        <p:spPr>
          <a:xfrm flipH="1">
            <a:off x="22098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25146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97" name="Arc 196"/>
          <p:cNvSpPr/>
          <p:nvPr/>
        </p:nvSpPr>
        <p:spPr>
          <a:xfrm flipH="1">
            <a:off x="1981200" y="4038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98" name="TextBox 197"/>
          <p:cNvSpPr txBox="1"/>
          <p:nvPr/>
        </p:nvSpPr>
        <p:spPr>
          <a:xfrm>
            <a:off x="2362200" y="3886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99" name="TextBox 198"/>
          <p:cNvSpPr txBox="1"/>
          <p:nvPr/>
        </p:nvSpPr>
        <p:spPr>
          <a:xfrm>
            <a:off x="2286000" y="6096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00" name="Arc 199"/>
          <p:cNvSpPr/>
          <p:nvPr/>
        </p:nvSpPr>
        <p:spPr>
          <a:xfrm rot="16200000" flipH="1">
            <a:off x="1562100" y="5143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03" name="Straight Arrow Connector 202"/>
          <p:cNvCxnSpPr/>
          <p:nvPr/>
        </p:nvCxnSpPr>
        <p:spPr>
          <a:xfrm flipH="1">
            <a:off x="22860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2590800" y="5029200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237" name="Isosceles Triangle 236"/>
          <p:cNvSpPr/>
          <p:nvPr/>
        </p:nvSpPr>
        <p:spPr>
          <a:xfrm rot="5400000">
            <a:off x="457200" y="54864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TextBox 247"/>
          <p:cNvSpPr txBox="1"/>
          <p:nvPr/>
        </p:nvSpPr>
        <p:spPr>
          <a:xfrm>
            <a:off x="4038600" y="5715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49" name="Isosceles Triangle 248"/>
          <p:cNvSpPr/>
          <p:nvPr/>
        </p:nvSpPr>
        <p:spPr>
          <a:xfrm rot="16200000">
            <a:off x="3924300" y="5524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0" name="Curved Connector 249"/>
          <p:cNvCxnSpPr>
            <a:stCxn id="79" idx="4"/>
          </p:cNvCxnSpPr>
          <p:nvPr/>
        </p:nvCxnSpPr>
        <p:spPr>
          <a:xfrm rot="16200000" flipH="1">
            <a:off x="1295400" y="4267200"/>
            <a:ext cx="838200" cy="2286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1" name="TextBox 360"/>
          <p:cNvSpPr txBox="1"/>
          <p:nvPr/>
        </p:nvSpPr>
        <p:spPr>
          <a:xfrm>
            <a:off x="2514600" y="4191000"/>
            <a:ext cx="790601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65" name="TextBox 364"/>
          <p:cNvSpPr txBox="1"/>
          <p:nvPr/>
        </p:nvSpPr>
        <p:spPr>
          <a:xfrm>
            <a:off x="3048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CANON</a:t>
            </a:r>
            <a:endParaRPr lang="en-US" i="1" dirty="0"/>
          </a:p>
        </p:txBody>
      </p:sp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CANON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1219200" y="15240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Filter Module</a:t>
            </a:r>
          </a:p>
          <a:p>
            <a:r>
              <a:rPr lang="en-US" sz="1600" i="1" dirty="0" smtClean="0"/>
              <a:t>Ocean</a:t>
            </a:r>
            <a:endParaRPr lang="en-US" sz="1600" i="1" dirty="0"/>
          </a:p>
        </p:txBody>
      </p:sp>
      <p:sp>
        <p:nvSpPr>
          <p:cNvPr id="79" name="Oval 78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0" name="Straight Arrow Connector 79"/>
          <p:cNvCxnSpPr>
            <a:stCxn id="79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38100" cmpd="dbl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Box 11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Sequential Chemistry, Membrane Process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174" name="Oval 173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7" name="Straight Arrow Connector 176"/>
          <p:cNvCxnSpPr>
            <a:stCxn id="174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Flowchart: Magnetic Disk 183"/>
          <p:cNvSpPr/>
          <p:nvPr/>
        </p:nvSpPr>
        <p:spPr>
          <a:xfrm>
            <a:off x="1752600" y="4800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TextBox 184"/>
          <p:cNvSpPr txBox="1"/>
          <p:nvPr/>
        </p:nvSpPr>
        <p:spPr>
          <a:xfrm>
            <a:off x="990600" y="4953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Filtrate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187" name="TextBox 186"/>
          <p:cNvSpPr txBox="1"/>
          <p:nvPr/>
        </p:nvSpPr>
        <p:spPr>
          <a:xfrm>
            <a:off x="228600" y="5791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89" name="Arc 188"/>
          <p:cNvSpPr/>
          <p:nvPr/>
        </p:nvSpPr>
        <p:spPr>
          <a:xfrm rot="16200000" flipH="1" flipV="1">
            <a:off x="723900" y="4838700"/>
            <a:ext cx="990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02" name="Arc 201"/>
          <p:cNvSpPr/>
          <p:nvPr/>
        </p:nvSpPr>
        <p:spPr>
          <a:xfrm flipH="1">
            <a:off x="213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05" name="Arc 204"/>
          <p:cNvSpPr/>
          <p:nvPr/>
        </p:nvSpPr>
        <p:spPr>
          <a:xfrm flipH="1">
            <a:off x="22098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06" name="TextBox 205"/>
          <p:cNvSpPr txBox="1"/>
          <p:nvPr/>
        </p:nvSpPr>
        <p:spPr>
          <a:xfrm>
            <a:off x="25146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07" name="Arc 206"/>
          <p:cNvSpPr/>
          <p:nvPr/>
        </p:nvSpPr>
        <p:spPr>
          <a:xfrm flipH="1">
            <a:off x="1981200" y="4038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08" name="TextBox 207"/>
          <p:cNvSpPr txBox="1"/>
          <p:nvPr/>
        </p:nvSpPr>
        <p:spPr>
          <a:xfrm>
            <a:off x="2362200" y="3886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09" name="TextBox 208"/>
          <p:cNvSpPr txBox="1"/>
          <p:nvPr/>
        </p:nvSpPr>
        <p:spPr>
          <a:xfrm>
            <a:off x="2286000" y="6096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20" name="Arc 219"/>
          <p:cNvSpPr/>
          <p:nvPr/>
        </p:nvSpPr>
        <p:spPr>
          <a:xfrm rot="16200000" flipH="1">
            <a:off x="1562100" y="5143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24" name="Straight Arrow Connector 223"/>
          <p:cNvCxnSpPr/>
          <p:nvPr/>
        </p:nvCxnSpPr>
        <p:spPr>
          <a:xfrm flipH="1">
            <a:off x="22860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2590800" y="5029200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Isosceles Triangle 226"/>
          <p:cNvSpPr/>
          <p:nvPr/>
        </p:nvSpPr>
        <p:spPr>
          <a:xfrm rot="5400000">
            <a:off x="457200" y="54864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8" name="Curved Connector 227"/>
          <p:cNvCxnSpPr>
            <a:stCxn id="231" idx="4"/>
          </p:cNvCxnSpPr>
          <p:nvPr/>
        </p:nvCxnSpPr>
        <p:spPr>
          <a:xfrm rot="16200000" flipH="1">
            <a:off x="1295400" y="4267200"/>
            <a:ext cx="838200" cy="2286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2514600" y="4191000"/>
            <a:ext cx="790601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230" name="TextBox 229"/>
          <p:cNvSpPr txBox="1"/>
          <p:nvPr/>
        </p:nvSpPr>
        <p:spPr>
          <a:xfrm>
            <a:off x="3048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Filtrate</a:t>
            </a:r>
            <a:endParaRPr lang="en-US" i="1" dirty="0"/>
          </a:p>
        </p:txBody>
      </p:sp>
      <p:sp>
        <p:nvSpPr>
          <p:cNvPr id="231" name="Oval 230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3" name="Straight Arrow Connector 232"/>
          <p:cNvCxnSpPr>
            <a:stCxn id="231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Arc 244"/>
          <p:cNvSpPr/>
          <p:nvPr/>
        </p:nvSpPr>
        <p:spPr>
          <a:xfrm flipH="1">
            <a:off x="7010400" y="1981200"/>
            <a:ext cx="1219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46" name="Arc 245"/>
          <p:cNvSpPr/>
          <p:nvPr/>
        </p:nvSpPr>
        <p:spPr>
          <a:xfrm flipH="1">
            <a:off x="6858000" y="1752600"/>
            <a:ext cx="13716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47" name="Arc 246"/>
          <p:cNvSpPr/>
          <p:nvPr/>
        </p:nvSpPr>
        <p:spPr>
          <a:xfrm flipH="1">
            <a:off x="6781800" y="15240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51" name="Arc 250"/>
          <p:cNvSpPr/>
          <p:nvPr/>
        </p:nvSpPr>
        <p:spPr>
          <a:xfrm flipH="1">
            <a:off x="7086600" y="2209800"/>
            <a:ext cx="1066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52" name="Arc 251"/>
          <p:cNvSpPr/>
          <p:nvPr/>
        </p:nvSpPr>
        <p:spPr>
          <a:xfrm>
            <a:off x="6019800" y="1371600"/>
            <a:ext cx="685800" cy="2286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53" name="Arc 252"/>
          <p:cNvSpPr/>
          <p:nvPr/>
        </p:nvSpPr>
        <p:spPr>
          <a:xfrm>
            <a:off x="5867400" y="1600200"/>
            <a:ext cx="7620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55" name="TextBox 254"/>
          <p:cNvSpPr txBox="1"/>
          <p:nvPr/>
        </p:nvSpPr>
        <p:spPr>
          <a:xfrm>
            <a:off x="5638800" y="1219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56" name="TextBox 255"/>
          <p:cNvSpPr txBox="1"/>
          <p:nvPr/>
        </p:nvSpPr>
        <p:spPr>
          <a:xfrm>
            <a:off x="7543800" y="1600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57" name="TextBox 256"/>
          <p:cNvSpPr txBox="1"/>
          <p:nvPr/>
        </p:nvSpPr>
        <p:spPr>
          <a:xfrm>
            <a:off x="7620000" y="2057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58" name="Arc 257"/>
          <p:cNvSpPr/>
          <p:nvPr/>
        </p:nvSpPr>
        <p:spPr>
          <a:xfrm>
            <a:off x="5638800" y="1828800"/>
            <a:ext cx="8382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59" name="TextBox 258"/>
          <p:cNvSpPr txBox="1"/>
          <p:nvPr/>
        </p:nvSpPr>
        <p:spPr>
          <a:xfrm>
            <a:off x="5334000" y="1676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60" name="TextBox 259"/>
          <p:cNvSpPr txBox="1"/>
          <p:nvPr/>
        </p:nvSpPr>
        <p:spPr>
          <a:xfrm>
            <a:off x="6248400" y="26670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DNA Column</a:t>
            </a:r>
            <a:endParaRPr lang="en-US" sz="1200" i="1" dirty="0"/>
          </a:p>
        </p:txBody>
      </p:sp>
      <p:sp>
        <p:nvSpPr>
          <p:cNvPr id="261" name="Flowchart: Magnetic Disk 260"/>
          <p:cNvSpPr/>
          <p:nvPr/>
        </p:nvSpPr>
        <p:spPr>
          <a:xfrm>
            <a:off x="6248400" y="2514600"/>
            <a:ext cx="990600" cy="533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2" name="Straight Arrow Connector 261"/>
          <p:cNvCxnSpPr/>
          <p:nvPr/>
        </p:nvCxnSpPr>
        <p:spPr>
          <a:xfrm flipH="1">
            <a:off x="7239000" y="27432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TextBox 264"/>
          <p:cNvSpPr txBox="1"/>
          <p:nvPr/>
        </p:nvSpPr>
        <p:spPr>
          <a:xfrm>
            <a:off x="7543800" y="2590800"/>
            <a:ext cx="389081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266" name="Rectangle 265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TextBox 266"/>
          <p:cNvSpPr txBox="1"/>
          <p:nvPr/>
        </p:nvSpPr>
        <p:spPr>
          <a:xfrm>
            <a:off x="8305800" y="32766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68" name="Arc 267"/>
          <p:cNvSpPr/>
          <p:nvPr/>
        </p:nvSpPr>
        <p:spPr>
          <a:xfrm rot="16200000" flipH="1">
            <a:off x="6705600" y="26670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69" name="TextBox 268"/>
          <p:cNvSpPr txBox="1"/>
          <p:nvPr/>
        </p:nvSpPr>
        <p:spPr>
          <a:xfrm>
            <a:off x="7162800" y="3429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70" name="TextBox 269"/>
          <p:cNvSpPr txBox="1"/>
          <p:nvPr/>
        </p:nvSpPr>
        <p:spPr>
          <a:xfrm>
            <a:off x="7543800" y="14478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271" name="TextBox 270"/>
          <p:cNvSpPr txBox="1"/>
          <p:nvPr/>
        </p:nvSpPr>
        <p:spPr>
          <a:xfrm>
            <a:off x="7620000" y="19050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272" name="TextBox 271"/>
          <p:cNvSpPr txBox="1"/>
          <p:nvPr/>
        </p:nvSpPr>
        <p:spPr>
          <a:xfrm>
            <a:off x="5410200" y="1524000"/>
            <a:ext cx="8447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cxnSp>
        <p:nvCxnSpPr>
          <p:cNvPr id="273" name="Straight Connector 272"/>
          <p:cNvCxnSpPr/>
          <p:nvPr/>
        </p:nvCxnSpPr>
        <p:spPr>
          <a:xfrm>
            <a:off x="6629400" y="3124200"/>
            <a:ext cx="304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Isosceles Triangle 273"/>
          <p:cNvSpPr/>
          <p:nvPr/>
        </p:nvSpPr>
        <p:spPr>
          <a:xfrm rot="16200000">
            <a:off x="8191500" y="30861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Arc 275"/>
          <p:cNvSpPr/>
          <p:nvPr/>
        </p:nvSpPr>
        <p:spPr>
          <a:xfrm rot="10800000" flipH="1">
            <a:off x="6019800" y="2895600"/>
            <a:ext cx="457200" cy="304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77" name="Straight Arrow Connector 276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TextBox 277"/>
          <p:cNvSpPr txBox="1"/>
          <p:nvPr/>
        </p:nvSpPr>
        <p:spPr>
          <a:xfrm>
            <a:off x="4572000" y="990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Membrane</a:t>
            </a:r>
          </a:p>
          <a:p>
            <a:r>
              <a:rPr lang="en-US" i="1" dirty="0" smtClean="0"/>
              <a:t>DNA</a:t>
            </a:r>
            <a:endParaRPr lang="en-US" i="1" dirty="0"/>
          </a:p>
        </p:txBody>
      </p:sp>
      <p:sp>
        <p:nvSpPr>
          <p:cNvPr id="281" name="Arc 280"/>
          <p:cNvSpPr/>
          <p:nvPr/>
        </p:nvSpPr>
        <p:spPr>
          <a:xfrm rot="16200000">
            <a:off x="6019800" y="2362200"/>
            <a:ext cx="457200" cy="3048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2" name="Arc 281"/>
          <p:cNvSpPr/>
          <p:nvPr/>
        </p:nvSpPr>
        <p:spPr>
          <a:xfrm flipH="1">
            <a:off x="7391400" y="4800600"/>
            <a:ext cx="1219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3" name="Arc 282"/>
          <p:cNvSpPr/>
          <p:nvPr/>
        </p:nvSpPr>
        <p:spPr>
          <a:xfrm flipH="1">
            <a:off x="7239000" y="4572000"/>
            <a:ext cx="13716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4" name="Arc 283"/>
          <p:cNvSpPr/>
          <p:nvPr/>
        </p:nvSpPr>
        <p:spPr>
          <a:xfrm flipH="1">
            <a:off x="7162800" y="43434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5" name="Arc 284"/>
          <p:cNvSpPr/>
          <p:nvPr/>
        </p:nvSpPr>
        <p:spPr>
          <a:xfrm flipH="1">
            <a:off x="7467600" y="5029200"/>
            <a:ext cx="1066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6" name="Arc 285"/>
          <p:cNvSpPr/>
          <p:nvPr/>
        </p:nvSpPr>
        <p:spPr>
          <a:xfrm flipH="1">
            <a:off x="7086600" y="4114800"/>
            <a:ext cx="1676400" cy="2438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7" name="TextBox 286"/>
          <p:cNvSpPr txBox="1"/>
          <p:nvPr/>
        </p:nvSpPr>
        <p:spPr>
          <a:xfrm>
            <a:off x="7924800" y="4419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88" name="TextBox 287"/>
          <p:cNvSpPr txBox="1"/>
          <p:nvPr/>
        </p:nvSpPr>
        <p:spPr>
          <a:xfrm>
            <a:off x="8001000" y="48768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89" name="Arc 288"/>
          <p:cNvSpPr/>
          <p:nvPr/>
        </p:nvSpPr>
        <p:spPr>
          <a:xfrm rot="16200000" flipH="1">
            <a:off x="7734300" y="5143500"/>
            <a:ext cx="8382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90" name="TextBox 289"/>
          <p:cNvSpPr txBox="1"/>
          <p:nvPr/>
        </p:nvSpPr>
        <p:spPr>
          <a:xfrm>
            <a:off x="6553200" y="54864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RNA Column</a:t>
            </a:r>
            <a:endParaRPr lang="en-US" sz="1200" i="1" dirty="0"/>
          </a:p>
        </p:txBody>
      </p:sp>
      <p:sp>
        <p:nvSpPr>
          <p:cNvPr id="291" name="Flowchart: Magnetic Disk 290"/>
          <p:cNvSpPr/>
          <p:nvPr/>
        </p:nvSpPr>
        <p:spPr>
          <a:xfrm>
            <a:off x="6553200" y="5334000"/>
            <a:ext cx="990600" cy="533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Flowchart: Magnetic Disk 291"/>
          <p:cNvSpPr/>
          <p:nvPr/>
        </p:nvSpPr>
        <p:spPr>
          <a:xfrm>
            <a:off x="4953000" y="55626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TextBox 292"/>
          <p:cNvSpPr txBox="1"/>
          <p:nvPr/>
        </p:nvSpPr>
        <p:spPr>
          <a:xfrm>
            <a:off x="7391400" y="63246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94" name="Arc 293"/>
          <p:cNvSpPr/>
          <p:nvPr/>
        </p:nvSpPr>
        <p:spPr>
          <a:xfrm rot="16200000" flipH="1">
            <a:off x="6896100" y="5524500"/>
            <a:ext cx="1066800" cy="838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95" name="Straight Connector 294"/>
          <p:cNvCxnSpPr/>
          <p:nvPr/>
        </p:nvCxnSpPr>
        <p:spPr>
          <a:xfrm>
            <a:off x="6629400" y="5943600"/>
            <a:ext cx="68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/>
          <p:cNvCxnSpPr/>
          <p:nvPr/>
        </p:nvCxnSpPr>
        <p:spPr>
          <a:xfrm flipH="1">
            <a:off x="7543800" y="5562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TextBox 296"/>
          <p:cNvSpPr txBox="1"/>
          <p:nvPr/>
        </p:nvSpPr>
        <p:spPr>
          <a:xfrm>
            <a:off x="4953000" y="57150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Mix</a:t>
            </a:r>
            <a:endParaRPr lang="en-US" sz="1200" i="1" dirty="0"/>
          </a:p>
        </p:txBody>
      </p:sp>
      <p:sp>
        <p:nvSpPr>
          <p:cNvPr id="298" name="TextBox 297"/>
          <p:cNvSpPr txBox="1"/>
          <p:nvPr/>
        </p:nvSpPr>
        <p:spPr>
          <a:xfrm>
            <a:off x="7848600" y="5410200"/>
            <a:ext cx="389081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299" name="TextBox 298"/>
          <p:cNvSpPr txBox="1"/>
          <p:nvPr/>
        </p:nvSpPr>
        <p:spPr>
          <a:xfrm>
            <a:off x="8001000" y="47244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00" name="Rectangle 299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301" name="TextBox 300"/>
          <p:cNvSpPr txBox="1"/>
          <p:nvPr/>
        </p:nvSpPr>
        <p:spPr>
          <a:xfrm>
            <a:off x="7924800" y="42672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02" name="TextBox 301"/>
          <p:cNvSpPr txBox="1"/>
          <p:nvPr/>
        </p:nvSpPr>
        <p:spPr>
          <a:xfrm>
            <a:off x="7924800" y="40386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03" name="Arc 302"/>
          <p:cNvSpPr/>
          <p:nvPr/>
        </p:nvSpPr>
        <p:spPr>
          <a:xfrm flipH="1">
            <a:off x="5181600" y="4953000"/>
            <a:ext cx="609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4" name="Arc 303"/>
          <p:cNvSpPr/>
          <p:nvPr/>
        </p:nvSpPr>
        <p:spPr>
          <a:xfrm flipH="1">
            <a:off x="5257800" y="5181600"/>
            <a:ext cx="533400" cy="762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5" name="TextBox 304"/>
          <p:cNvSpPr txBox="1"/>
          <p:nvPr/>
        </p:nvSpPr>
        <p:spPr>
          <a:xfrm>
            <a:off x="5486400" y="5029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06" name="TextBox 305"/>
          <p:cNvSpPr txBox="1"/>
          <p:nvPr/>
        </p:nvSpPr>
        <p:spPr>
          <a:xfrm>
            <a:off x="5486400" y="4876800"/>
            <a:ext cx="8447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07" name="Arc 306"/>
          <p:cNvSpPr/>
          <p:nvPr/>
        </p:nvSpPr>
        <p:spPr>
          <a:xfrm>
            <a:off x="6324600" y="4191000"/>
            <a:ext cx="685800" cy="2286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8" name="Arc 307"/>
          <p:cNvSpPr/>
          <p:nvPr/>
        </p:nvSpPr>
        <p:spPr>
          <a:xfrm>
            <a:off x="6172200" y="4419600"/>
            <a:ext cx="7620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9" name="TextBox 308"/>
          <p:cNvSpPr txBox="1"/>
          <p:nvPr/>
        </p:nvSpPr>
        <p:spPr>
          <a:xfrm>
            <a:off x="5943600" y="4038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10" name="Arc 309"/>
          <p:cNvSpPr/>
          <p:nvPr/>
        </p:nvSpPr>
        <p:spPr>
          <a:xfrm>
            <a:off x="5943600" y="4648200"/>
            <a:ext cx="8382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11" name="TextBox 310"/>
          <p:cNvSpPr txBox="1"/>
          <p:nvPr/>
        </p:nvSpPr>
        <p:spPr>
          <a:xfrm>
            <a:off x="5638800" y="44958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12" name="TextBox 311"/>
          <p:cNvSpPr txBox="1"/>
          <p:nvPr/>
        </p:nvSpPr>
        <p:spPr>
          <a:xfrm>
            <a:off x="5715000" y="4343400"/>
            <a:ext cx="8447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13" name="Arc 312"/>
          <p:cNvSpPr/>
          <p:nvPr/>
        </p:nvSpPr>
        <p:spPr>
          <a:xfrm rot="16200000" flipH="1">
            <a:off x="5410200" y="5486400"/>
            <a:ext cx="762000" cy="1066800"/>
          </a:xfrm>
          <a:prstGeom prst="arc">
            <a:avLst>
              <a:gd name="adj1" fmla="val 16200000"/>
              <a:gd name="adj2" fmla="val 5525280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14" name="Arc 313"/>
          <p:cNvSpPr/>
          <p:nvPr/>
        </p:nvSpPr>
        <p:spPr>
          <a:xfrm rot="16200000">
            <a:off x="6172200" y="5181600"/>
            <a:ext cx="609600" cy="3048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315" name="Straight Connector 314"/>
          <p:cNvCxnSpPr/>
          <p:nvPr/>
        </p:nvCxnSpPr>
        <p:spPr>
          <a:xfrm>
            <a:off x="6324600" y="5334000"/>
            <a:ext cx="1" cy="6663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TextBox 315"/>
          <p:cNvSpPr txBox="1"/>
          <p:nvPr/>
        </p:nvSpPr>
        <p:spPr>
          <a:xfrm>
            <a:off x="8305800" y="6096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317" name="Isosceles Triangle 316"/>
          <p:cNvSpPr/>
          <p:nvPr/>
        </p:nvSpPr>
        <p:spPr>
          <a:xfrm rot="16200000">
            <a:off x="8191500" y="5905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8" name="Curved Connector 317"/>
          <p:cNvCxnSpPr>
            <a:stCxn id="321" idx="4"/>
          </p:cNvCxnSpPr>
          <p:nvPr/>
        </p:nvCxnSpPr>
        <p:spPr>
          <a:xfrm rot="5400000">
            <a:off x="4686300" y="4381500"/>
            <a:ext cx="1600200" cy="762000"/>
          </a:xfrm>
          <a:prstGeom prst="curvedConnector3">
            <a:avLst>
              <a:gd name="adj1" fmla="val 19614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4572000" y="38100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Membrane</a:t>
            </a:r>
          </a:p>
          <a:p>
            <a:r>
              <a:rPr lang="en-US" i="1" dirty="0" smtClean="0"/>
              <a:t>RNA</a:t>
            </a:r>
            <a:endParaRPr lang="en-US" i="1" dirty="0"/>
          </a:p>
        </p:txBody>
      </p:sp>
      <p:sp>
        <p:nvSpPr>
          <p:cNvPr id="321" name="Oval 320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2" name="Straight Arrow Connector 321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4" name="Arc 323"/>
          <p:cNvSpPr/>
          <p:nvPr/>
        </p:nvSpPr>
        <p:spPr>
          <a:xfrm rot="5400000">
            <a:off x="4114800" y="1143000"/>
            <a:ext cx="1219200" cy="27432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25" name="Arc 324"/>
          <p:cNvSpPr/>
          <p:nvPr/>
        </p:nvSpPr>
        <p:spPr>
          <a:xfrm flipH="1">
            <a:off x="5867400" y="3200400"/>
            <a:ext cx="762000" cy="990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26" name="Arc 325"/>
          <p:cNvSpPr/>
          <p:nvPr/>
        </p:nvSpPr>
        <p:spPr>
          <a:xfrm rot="16200000" flipH="1">
            <a:off x="3467100" y="3771900"/>
            <a:ext cx="838200" cy="3352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27" name="TextBox 326"/>
          <p:cNvSpPr txBox="1"/>
          <p:nvPr/>
        </p:nvSpPr>
        <p:spPr>
          <a:xfrm>
            <a:off x="4038600" y="5715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328" name="Isosceles Triangle 327"/>
          <p:cNvSpPr/>
          <p:nvPr/>
        </p:nvSpPr>
        <p:spPr>
          <a:xfrm rot="16200000">
            <a:off x="3924300" y="5524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9" name="Arc 328"/>
          <p:cNvSpPr/>
          <p:nvPr/>
        </p:nvSpPr>
        <p:spPr>
          <a:xfrm rot="16200000" flipH="1">
            <a:off x="7734300" y="2019300"/>
            <a:ext cx="8382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29" name="Curved Connector 128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Arc 129"/>
          <p:cNvSpPr/>
          <p:nvPr/>
        </p:nvSpPr>
        <p:spPr>
          <a:xfrm flipH="1">
            <a:off x="2895600" y="1905000"/>
            <a:ext cx="609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1" name="Arc 130"/>
          <p:cNvSpPr/>
          <p:nvPr/>
        </p:nvSpPr>
        <p:spPr>
          <a:xfrm flipH="1">
            <a:off x="2743200" y="16764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2" name="Arc 131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3" name="Arc 132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35" name="TextBox 134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136" name="TextBox 135"/>
          <p:cNvSpPr txBox="1"/>
          <p:nvPr/>
        </p:nvSpPr>
        <p:spPr>
          <a:xfrm>
            <a:off x="32766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137" name="Flowchart: Magnetic Disk 136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lowchart: Magnetic Disk 141"/>
          <p:cNvSpPr/>
          <p:nvPr/>
        </p:nvSpPr>
        <p:spPr>
          <a:xfrm rot="16200000">
            <a:off x="3429000" y="3048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46" name="Arc 145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8" name="TextBox 147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149" name="Straight Arrow Connector 148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165" name="TextBox 164"/>
          <p:cNvSpPr txBox="1"/>
          <p:nvPr/>
        </p:nvSpPr>
        <p:spPr>
          <a:xfrm>
            <a:off x="3429000" y="2362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Beat</a:t>
            </a:r>
            <a:endParaRPr lang="en-US" sz="1200" dirty="0"/>
          </a:p>
        </p:txBody>
      </p:sp>
      <p:sp>
        <p:nvSpPr>
          <p:cNvPr id="166" name="TextBox 165"/>
          <p:cNvSpPr txBox="1"/>
          <p:nvPr/>
        </p:nvSpPr>
        <p:spPr>
          <a:xfrm>
            <a:off x="3200400" y="1752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67" name="Arc 166"/>
          <p:cNvSpPr/>
          <p:nvPr/>
        </p:nvSpPr>
        <p:spPr>
          <a:xfrm rot="16200000" flipH="1">
            <a:off x="2895600" y="17526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8" name="TextBox 167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69" name="TextBox 168"/>
          <p:cNvSpPr txBox="1"/>
          <p:nvPr/>
        </p:nvSpPr>
        <p:spPr>
          <a:xfrm>
            <a:off x="3200400" y="1600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71" name="Rectangle 170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Isosceles Triangle 171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8" name="Straight Arrow Connector 177"/>
          <p:cNvCxnSpPr>
            <a:stCxn id="142" idx="3"/>
          </p:cNvCxnSpPr>
          <p:nvPr/>
        </p:nvCxnSpPr>
        <p:spPr>
          <a:xfrm>
            <a:off x="3657600" y="3124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181" name="Arc 180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83" name="TextBox 182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86" name="Arc 185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88" name="Straight Arrow Connector 187"/>
          <p:cNvCxnSpPr/>
          <p:nvPr/>
        </p:nvCxnSpPr>
        <p:spPr>
          <a:xfrm>
            <a:off x="2438400" y="2514600"/>
            <a:ext cx="457200" cy="1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Oval 189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1" name="Straight Arrow Connector 190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Box 150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Sequential Chemistry, </a:t>
            </a:r>
            <a:r>
              <a:rPr lang="en-US" dirty="0" err="1" smtClean="0"/>
              <a:t>iFAST</a:t>
            </a:r>
            <a:r>
              <a:rPr lang="en-US" dirty="0" smtClean="0"/>
              <a:t> Process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212" name="Oval 211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5" name="Straight Arrow Connector 214"/>
          <p:cNvCxnSpPr>
            <a:stCxn id="212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Arrow Connector 216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Flowchart: Magnetic Disk 217"/>
          <p:cNvSpPr/>
          <p:nvPr/>
        </p:nvSpPr>
        <p:spPr>
          <a:xfrm>
            <a:off x="1752600" y="4800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TextBox 218"/>
          <p:cNvSpPr txBox="1"/>
          <p:nvPr/>
        </p:nvSpPr>
        <p:spPr>
          <a:xfrm>
            <a:off x="990600" y="4953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Filtrate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221" name="TextBox 220"/>
          <p:cNvSpPr txBox="1"/>
          <p:nvPr/>
        </p:nvSpPr>
        <p:spPr>
          <a:xfrm>
            <a:off x="228600" y="5791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222" name="Arc 221"/>
          <p:cNvSpPr/>
          <p:nvPr/>
        </p:nvSpPr>
        <p:spPr>
          <a:xfrm rot="16200000" flipH="1" flipV="1">
            <a:off x="723900" y="4838700"/>
            <a:ext cx="990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23" name="Arc 222"/>
          <p:cNvSpPr/>
          <p:nvPr/>
        </p:nvSpPr>
        <p:spPr>
          <a:xfrm flipH="1">
            <a:off x="213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27" name="Arc 226"/>
          <p:cNvSpPr/>
          <p:nvPr/>
        </p:nvSpPr>
        <p:spPr>
          <a:xfrm flipH="1">
            <a:off x="22098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28" name="TextBox 227"/>
          <p:cNvSpPr txBox="1"/>
          <p:nvPr/>
        </p:nvSpPr>
        <p:spPr>
          <a:xfrm>
            <a:off x="25146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29" name="Arc 228"/>
          <p:cNvSpPr/>
          <p:nvPr/>
        </p:nvSpPr>
        <p:spPr>
          <a:xfrm flipH="1">
            <a:off x="1981200" y="4038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30" name="TextBox 229"/>
          <p:cNvSpPr txBox="1"/>
          <p:nvPr/>
        </p:nvSpPr>
        <p:spPr>
          <a:xfrm>
            <a:off x="2362200" y="3886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33" name="TextBox 232"/>
          <p:cNvSpPr txBox="1"/>
          <p:nvPr/>
        </p:nvSpPr>
        <p:spPr>
          <a:xfrm>
            <a:off x="2286000" y="6096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41" name="Arc 240"/>
          <p:cNvSpPr/>
          <p:nvPr/>
        </p:nvSpPr>
        <p:spPr>
          <a:xfrm rot="16200000" flipH="1">
            <a:off x="1562100" y="5143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43" name="Straight Arrow Connector 242"/>
          <p:cNvCxnSpPr/>
          <p:nvPr/>
        </p:nvCxnSpPr>
        <p:spPr>
          <a:xfrm flipH="1">
            <a:off x="22860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/>
          <p:cNvSpPr txBox="1"/>
          <p:nvPr/>
        </p:nvSpPr>
        <p:spPr>
          <a:xfrm>
            <a:off x="2590800" y="5029200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Isosceles Triangle 255"/>
          <p:cNvSpPr/>
          <p:nvPr/>
        </p:nvSpPr>
        <p:spPr>
          <a:xfrm rot="5400000">
            <a:off x="457200" y="54864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7" name="Curved Connector 256"/>
          <p:cNvCxnSpPr>
            <a:stCxn id="260" idx="4"/>
          </p:cNvCxnSpPr>
          <p:nvPr/>
        </p:nvCxnSpPr>
        <p:spPr>
          <a:xfrm rot="16200000" flipH="1">
            <a:off x="1295400" y="4267200"/>
            <a:ext cx="838200" cy="2286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57"/>
          <p:cNvSpPr txBox="1"/>
          <p:nvPr/>
        </p:nvSpPr>
        <p:spPr>
          <a:xfrm>
            <a:off x="2514600" y="4191000"/>
            <a:ext cx="790601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259" name="TextBox 258"/>
          <p:cNvSpPr txBox="1"/>
          <p:nvPr/>
        </p:nvSpPr>
        <p:spPr>
          <a:xfrm>
            <a:off x="3048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Filtrate</a:t>
            </a:r>
            <a:endParaRPr lang="en-US" i="1" dirty="0"/>
          </a:p>
        </p:txBody>
      </p:sp>
      <p:sp>
        <p:nvSpPr>
          <p:cNvPr id="260" name="Oval 259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3" name="Straight Arrow Connector 262"/>
          <p:cNvCxnSpPr>
            <a:stCxn id="260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TextBox 263"/>
          <p:cNvSpPr txBox="1"/>
          <p:nvPr/>
        </p:nvSpPr>
        <p:spPr>
          <a:xfrm>
            <a:off x="4038600" y="5715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80" name="Isosceles Triangle 279"/>
          <p:cNvSpPr/>
          <p:nvPr/>
        </p:nvSpPr>
        <p:spPr>
          <a:xfrm rot="16200000">
            <a:off x="3924300" y="5524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Arc 287"/>
          <p:cNvSpPr/>
          <p:nvPr/>
        </p:nvSpPr>
        <p:spPr>
          <a:xfrm rot="16200000" flipH="1">
            <a:off x="3467100" y="3771900"/>
            <a:ext cx="838200" cy="3352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89" name="Rectangle 288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TextBox 289"/>
          <p:cNvSpPr txBox="1"/>
          <p:nvPr/>
        </p:nvSpPr>
        <p:spPr>
          <a:xfrm>
            <a:off x="8305800" y="32766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94" name="Isosceles Triangle 293"/>
          <p:cNvSpPr/>
          <p:nvPr/>
        </p:nvSpPr>
        <p:spPr>
          <a:xfrm rot="16200000">
            <a:off x="8191500" y="30861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Arc 294"/>
          <p:cNvSpPr/>
          <p:nvPr/>
        </p:nvSpPr>
        <p:spPr>
          <a:xfrm rot="5400000">
            <a:off x="3810000" y="2057400"/>
            <a:ext cx="1828800" cy="304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96" name="TextBox 295"/>
          <p:cNvSpPr txBox="1"/>
          <p:nvPr/>
        </p:nvSpPr>
        <p:spPr>
          <a:xfrm>
            <a:off x="4572000" y="990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iFast</a:t>
            </a:r>
            <a:endParaRPr lang="en-US" i="1" dirty="0" smtClean="0"/>
          </a:p>
          <a:p>
            <a:r>
              <a:rPr lang="en-US" i="1" dirty="0" smtClean="0"/>
              <a:t>DNA</a:t>
            </a:r>
            <a:endParaRPr lang="en-US" i="1" dirty="0"/>
          </a:p>
        </p:txBody>
      </p:sp>
      <p:sp>
        <p:nvSpPr>
          <p:cNvPr id="299" name="Arc 298"/>
          <p:cNvSpPr/>
          <p:nvPr/>
        </p:nvSpPr>
        <p:spPr>
          <a:xfrm flipH="1">
            <a:off x="5410200" y="1447800"/>
            <a:ext cx="9144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0" name="Arc 299"/>
          <p:cNvSpPr/>
          <p:nvPr/>
        </p:nvSpPr>
        <p:spPr>
          <a:xfrm flipH="1">
            <a:off x="5257800" y="1219200"/>
            <a:ext cx="9906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2" name="TextBox 301"/>
          <p:cNvSpPr txBox="1"/>
          <p:nvPr/>
        </p:nvSpPr>
        <p:spPr>
          <a:xfrm>
            <a:off x="58674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03" name="Flowchart: Magnetic Disk 302"/>
          <p:cNvSpPr/>
          <p:nvPr/>
        </p:nvSpPr>
        <p:spPr>
          <a:xfrm>
            <a:off x="4953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4" name="TextBox 303"/>
          <p:cNvSpPr txBox="1"/>
          <p:nvPr/>
        </p:nvSpPr>
        <p:spPr>
          <a:xfrm>
            <a:off x="5715000" y="10668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307" name="Flowchart: Magnetic Disk 306"/>
          <p:cNvSpPr/>
          <p:nvPr/>
        </p:nvSpPr>
        <p:spPr>
          <a:xfrm>
            <a:off x="5715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" name="Flowchart: Magnetic Disk 307"/>
          <p:cNvSpPr/>
          <p:nvPr/>
        </p:nvSpPr>
        <p:spPr>
          <a:xfrm>
            <a:off x="6477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TextBox 308"/>
          <p:cNvSpPr txBox="1"/>
          <p:nvPr/>
        </p:nvSpPr>
        <p:spPr>
          <a:xfrm>
            <a:off x="5867400" y="22860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sp>
        <p:nvSpPr>
          <p:cNvPr id="310" name="TextBox 309"/>
          <p:cNvSpPr txBox="1"/>
          <p:nvPr/>
        </p:nvSpPr>
        <p:spPr>
          <a:xfrm>
            <a:off x="5638800" y="2667000"/>
            <a:ext cx="609600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 Motion</a:t>
            </a:r>
          </a:p>
        </p:txBody>
      </p:sp>
      <p:sp>
        <p:nvSpPr>
          <p:cNvPr id="311" name="TextBox 310"/>
          <p:cNvSpPr txBox="1"/>
          <p:nvPr/>
        </p:nvSpPr>
        <p:spPr>
          <a:xfrm>
            <a:off x="8229600" y="1524000"/>
            <a:ext cx="462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Evac</a:t>
            </a:r>
            <a:endParaRPr lang="en-US" sz="1200" dirty="0"/>
          </a:p>
        </p:txBody>
      </p:sp>
      <p:cxnSp>
        <p:nvCxnSpPr>
          <p:cNvPr id="312" name="Straight Arrow Connector 311"/>
          <p:cNvCxnSpPr/>
          <p:nvPr/>
        </p:nvCxnSpPr>
        <p:spPr>
          <a:xfrm>
            <a:off x="5105400" y="26670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/>
          <p:cNvCxnSpPr/>
          <p:nvPr/>
        </p:nvCxnSpPr>
        <p:spPr>
          <a:xfrm>
            <a:off x="5562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/>
          <p:cNvCxnSpPr/>
          <p:nvPr/>
        </p:nvCxnSpPr>
        <p:spPr>
          <a:xfrm>
            <a:off x="6324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/>
          <p:cNvCxnSpPr>
            <a:endCxn id="307" idx="2"/>
          </p:cNvCxnSpPr>
          <p:nvPr/>
        </p:nvCxnSpPr>
        <p:spPr>
          <a:xfrm>
            <a:off x="5562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315"/>
          <p:cNvCxnSpPr/>
          <p:nvPr/>
        </p:nvCxnSpPr>
        <p:spPr>
          <a:xfrm>
            <a:off x="6324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" name="Flowchart: Magnetic Disk 316"/>
          <p:cNvSpPr/>
          <p:nvPr/>
        </p:nvSpPr>
        <p:spPr>
          <a:xfrm>
            <a:off x="7239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Flowchart: Magnetic Disk 317"/>
          <p:cNvSpPr/>
          <p:nvPr/>
        </p:nvSpPr>
        <p:spPr>
          <a:xfrm>
            <a:off x="8001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0" name="Straight Connector 319"/>
          <p:cNvCxnSpPr/>
          <p:nvPr/>
        </p:nvCxnSpPr>
        <p:spPr>
          <a:xfrm>
            <a:off x="7086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/>
          <p:cNvCxnSpPr/>
          <p:nvPr/>
        </p:nvCxnSpPr>
        <p:spPr>
          <a:xfrm>
            <a:off x="7848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/>
          <p:cNvCxnSpPr>
            <a:endCxn id="317" idx="2"/>
          </p:cNvCxnSpPr>
          <p:nvPr/>
        </p:nvCxnSpPr>
        <p:spPr>
          <a:xfrm>
            <a:off x="7086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/>
          <p:cNvCxnSpPr/>
          <p:nvPr/>
        </p:nvCxnSpPr>
        <p:spPr>
          <a:xfrm>
            <a:off x="7848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TextBox 324"/>
          <p:cNvSpPr txBox="1"/>
          <p:nvPr/>
        </p:nvSpPr>
        <p:spPr>
          <a:xfrm>
            <a:off x="7391400" y="22860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cxnSp>
        <p:nvCxnSpPr>
          <p:cNvPr id="326" name="Straight Arrow Connector 325"/>
          <p:cNvCxnSpPr/>
          <p:nvPr/>
        </p:nvCxnSpPr>
        <p:spPr>
          <a:xfrm>
            <a:off x="6781800" y="2667000"/>
            <a:ext cx="1371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Arrow Connector 326"/>
          <p:cNvCxnSpPr/>
          <p:nvPr/>
        </p:nvCxnSpPr>
        <p:spPr>
          <a:xfrm>
            <a:off x="66294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Arrow Connector 327"/>
          <p:cNvCxnSpPr/>
          <p:nvPr/>
        </p:nvCxnSpPr>
        <p:spPr>
          <a:xfrm flipV="1">
            <a:off x="67056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Arrow Connector 328"/>
          <p:cNvCxnSpPr/>
          <p:nvPr/>
        </p:nvCxnSpPr>
        <p:spPr>
          <a:xfrm>
            <a:off x="81534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/>
          <p:cNvCxnSpPr/>
          <p:nvPr/>
        </p:nvCxnSpPr>
        <p:spPr>
          <a:xfrm flipV="1">
            <a:off x="82296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Straight Arrow Connector 330"/>
          <p:cNvCxnSpPr/>
          <p:nvPr/>
        </p:nvCxnSpPr>
        <p:spPr>
          <a:xfrm>
            <a:off x="8153400" y="1905000"/>
            <a:ext cx="0" cy="3048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2" name="TextBox 331"/>
          <p:cNvSpPr txBox="1"/>
          <p:nvPr/>
        </p:nvSpPr>
        <p:spPr>
          <a:xfrm>
            <a:off x="7696200" y="17526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cxnSp>
        <p:nvCxnSpPr>
          <p:cNvPr id="333" name="Curved Connector 332"/>
          <p:cNvCxnSpPr>
            <a:endCxn id="344" idx="0"/>
          </p:cNvCxnSpPr>
          <p:nvPr/>
        </p:nvCxnSpPr>
        <p:spPr>
          <a:xfrm rot="16200000" flipH="1">
            <a:off x="5105400" y="2895600"/>
            <a:ext cx="1066800" cy="457200"/>
          </a:xfrm>
          <a:prstGeom prst="curvedConnector3">
            <a:avLst>
              <a:gd name="adj1" fmla="val 7176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Arc 333"/>
          <p:cNvSpPr/>
          <p:nvPr/>
        </p:nvSpPr>
        <p:spPr>
          <a:xfrm rot="16200000">
            <a:off x="4762500" y="2095500"/>
            <a:ext cx="457200" cy="2286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35" name="Arc 334"/>
          <p:cNvSpPr/>
          <p:nvPr/>
        </p:nvSpPr>
        <p:spPr>
          <a:xfrm rot="10800000" flipV="1">
            <a:off x="7924800" y="3200400"/>
            <a:ext cx="457200" cy="2286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37" name="Arc 336"/>
          <p:cNvSpPr/>
          <p:nvPr/>
        </p:nvSpPr>
        <p:spPr>
          <a:xfrm rot="16200000" flipH="1" flipV="1">
            <a:off x="7505700" y="2247900"/>
            <a:ext cx="1219200" cy="685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338" name="Straight Arrow Connector 337"/>
          <p:cNvCxnSpPr/>
          <p:nvPr/>
        </p:nvCxnSpPr>
        <p:spPr>
          <a:xfrm>
            <a:off x="8458200" y="1752600"/>
            <a:ext cx="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1" name="Oval 340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2" name="Straight Arrow Connector 341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Oval 343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5" name="Straight Arrow Connector 344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Arrow Connector 345"/>
          <p:cNvCxnSpPr/>
          <p:nvPr/>
        </p:nvCxnSpPr>
        <p:spPr>
          <a:xfrm flipV="1">
            <a:off x="50292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7" name="Rectangle 34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348" name="TextBox 347"/>
          <p:cNvSpPr txBox="1"/>
          <p:nvPr/>
        </p:nvSpPr>
        <p:spPr>
          <a:xfrm>
            <a:off x="8305800" y="6096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349" name="Isosceles Triangle 348"/>
          <p:cNvSpPr/>
          <p:nvPr/>
        </p:nvSpPr>
        <p:spPr>
          <a:xfrm rot="16200000">
            <a:off x="8191500" y="5905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0" name="Curved Connector 349"/>
          <p:cNvCxnSpPr>
            <a:stCxn id="395" idx="4"/>
          </p:cNvCxnSpPr>
          <p:nvPr/>
        </p:nvCxnSpPr>
        <p:spPr>
          <a:xfrm rot="5400000">
            <a:off x="4953000" y="4114800"/>
            <a:ext cx="1066800" cy="762000"/>
          </a:xfrm>
          <a:prstGeom prst="curvedConnector3">
            <a:avLst>
              <a:gd name="adj1" fmla="val 28231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1" name="TextBox 350"/>
          <p:cNvSpPr txBox="1"/>
          <p:nvPr/>
        </p:nvSpPr>
        <p:spPr>
          <a:xfrm>
            <a:off x="4572000" y="38100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iFast</a:t>
            </a:r>
            <a:endParaRPr lang="en-US" i="1" dirty="0" smtClean="0"/>
          </a:p>
          <a:p>
            <a:r>
              <a:rPr lang="en-US" i="1" dirty="0" smtClean="0"/>
              <a:t>RNA</a:t>
            </a:r>
            <a:endParaRPr lang="en-US" i="1" dirty="0"/>
          </a:p>
        </p:txBody>
      </p:sp>
      <p:sp>
        <p:nvSpPr>
          <p:cNvPr id="352" name="Flowchart: Magnetic Disk 351"/>
          <p:cNvSpPr/>
          <p:nvPr/>
        </p:nvSpPr>
        <p:spPr>
          <a:xfrm>
            <a:off x="4953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Flowchart: Magnetic Disk 353"/>
          <p:cNvSpPr/>
          <p:nvPr/>
        </p:nvSpPr>
        <p:spPr>
          <a:xfrm>
            <a:off x="5715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Flowchart: Magnetic Disk 354"/>
          <p:cNvSpPr/>
          <p:nvPr/>
        </p:nvSpPr>
        <p:spPr>
          <a:xfrm>
            <a:off x="6477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TextBox 356"/>
          <p:cNvSpPr txBox="1"/>
          <p:nvPr/>
        </p:nvSpPr>
        <p:spPr>
          <a:xfrm>
            <a:off x="5867400" y="51054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sp>
        <p:nvSpPr>
          <p:cNvPr id="359" name="TextBox 358"/>
          <p:cNvSpPr txBox="1"/>
          <p:nvPr/>
        </p:nvSpPr>
        <p:spPr>
          <a:xfrm>
            <a:off x="5638800" y="5486400"/>
            <a:ext cx="609600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 Motion</a:t>
            </a:r>
          </a:p>
        </p:txBody>
      </p:sp>
      <p:cxnSp>
        <p:nvCxnSpPr>
          <p:cNvPr id="366" name="Straight Arrow Connector 365"/>
          <p:cNvCxnSpPr/>
          <p:nvPr/>
        </p:nvCxnSpPr>
        <p:spPr>
          <a:xfrm>
            <a:off x="5105400" y="54864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Straight Connector 366"/>
          <p:cNvCxnSpPr/>
          <p:nvPr/>
        </p:nvCxnSpPr>
        <p:spPr>
          <a:xfrm>
            <a:off x="5562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Connector 367"/>
          <p:cNvCxnSpPr/>
          <p:nvPr/>
        </p:nvCxnSpPr>
        <p:spPr>
          <a:xfrm>
            <a:off x="6324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Straight Connector 368"/>
          <p:cNvCxnSpPr>
            <a:endCxn id="354" idx="2"/>
          </p:cNvCxnSpPr>
          <p:nvPr/>
        </p:nvCxnSpPr>
        <p:spPr>
          <a:xfrm>
            <a:off x="5562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Connector 369"/>
          <p:cNvCxnSpPr/>
          <p:nvPr/>
        </p:nvCxnSpPr>
        <p:spPr>
          <a:xfrm>
            <a:off x="6324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Flowchart: Magnetic Disk 370"/>
          <p:cNvSpPr/>
          <p:nvPr/>
        </p:nvSpPr>
        <p:spPr>
          <a:xfrm>
            <a:off x="7239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Flowchart: Magnetic Disk 371"/>
          <p:cNvSpPr/>
          <p:nvPr/>
        </p:nvSpPr>
        <p:spPr>
          <a:xfrm>
            <a:off x="8001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3" name="Straight Connector 372"/>
          <p:cNvCxnSpPr/>
          <p:nvPr/>
        </p:nvCxnSpPr>
        <p:spPr>
          <a:xfrm>
            <a:off x="7086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/>
          <p:cNvCxnSpPr/>
          <p:nvPr/>
        </p:nvCxnSpPr>
        <p:spPr>
          <a:xfrm>
            <a:off x="7848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Straight Connector 374"/>
          <p:cNvCxnSpPr>
            <a:endCxn id="371" idx="2"/>
          </p:cNvCxnSpPr>
          <p:nvPr/>
        </p:nvCxnSpPr>
        <p:spPr>
          <a:xfrm>
            <a:off x="7086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Straight Connector 375"/>
          <p:cNvCxnSpPr/>
          <p:nvPr/>
        </p:nvCxnSpPr>
        <p:spPr>
          <a:xfrm>
            <a:off x="7848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7" name="TextBox 376"/>
          <p:cNvSpPr txBox="1"/>
          <p:nvPr/>
        </p:nvSpPr>
        <p:spPr>
          <a:xfrm>
            <a:off x="7391400" y="51054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cxnSp>
        <p:nvCxnSpPr>
          <p:cNvPr id="378" name="Straight Arrow Connector 377"/>
          <p:cNvCxnSpPr/>
          <p:nvPr/>
        </p:nvCxnSpPr>
        <p:spPr>
          <a:xfrm>
            <a:off x="6781800" y="5486400"/>
            <a:ext cx="1371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Arrow Connector 378"/>
          <p:cNvCxnSpPr/>
          <p:nvPr/>
        </p:nvCxnSpPr>
        <p:spPr>
          <a:xfrm>
            <a:off x="66294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Arrow Connector 379"/>
          <p:cNvCxnSpPr/>
          <p:nvPr/>
        </p:nvCxnSpPr>
        <p:spPr>
          <a:xfrm flipV="1">
            <a:off x="67056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Arrow Connector 380"/>
          <p:cNvCxnSpPr/>
          <p:nvPr/>
        </p:nvCxnSpPr>
        <p:spPr>
          <a:xfrm>
            <a:off x="81534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Arrow Connector 381"/>
          <p:cNvCxnSpPr/>
          <p:nvPr/>
        </p:nvCxnSpPr>
        <p:spPr>
          <a:xfrm flipV="1">
            <a:off x="82296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Arrow Connector 382"/>
          <p:cNvCxnSpPr/>
          <p:nvPr/>
        </p:nvCxnSpPr>
        <p:spPr>
          <a:xfrm>
            <a:off x="8153400" y="4724400"/>
            <a:ext cx="0" cy="3048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TextBox 383"/>
          <p:cNvSpPr txBox="1"/>
          <p:nvPr/>
        </p:nvSpPr>
        <p:spPr>
          <a:xfrm>
            <a:off x="7696200" y="45720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385" name="Arc 384"/>
          <p:cNvSpPr/>
          <p:nvPr/>
        </p:nvSpPr>
        <p:spPr>
          <a:xfrm rot="10800000" flipV="1">
            <a:off x="7924800" y="6019800"/>
            <a:ext cx="457200" cy="2286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86" name="Arc 385"/>
          <p:cNvSpPr/>
          <p:nvPr/>
        </p:nvSpPr>
        <p:spPr>
          <a:xfrm rot="16200000" flipH="1" flipV="1">
            <a:off x="7505700" y="5067300"/>
            <a:ext cx="1219200" cy="685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387" name="Straight Arrow Connector 386"/>
          <p:cNvCxnSpPr/>
          <p:nvPr/>
        </p:nvCxnSpPr>
        <p:spPr>
          <a:xfrm>
            <a:off x="8458200" y="4572000"/>
            <a:ext cx="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Arc 387"/>
          <p:cNvSpPr/>
          <p:nvPr/>
        </p:nvSpPr>
        <p:spPr>
          <a:xfrm flipH="1">
            <a:off x="5334000" y="4495800"/>
            <a:ext cx="9906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89" name="TextBox 388"/>
          <p:cNvSpPr txBox="1"/>
          <p:nvPr/>
        </p:nvSpPr>
        <p:spPr>
          <a:xfrm>
            <a:off x="5867400" y="4343400"/>
            <a:ext cx="872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390" name="TextBox 389"/>
          <p:cNvSpPr txBox="1"/>
          <p:nvPr/>
        </p:nvSpPr>
        <p:spPr>
          <a:xfrm>
            <a:off x="8229600" y="4267200"/>
            <a:ext cx="462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Evac</a:t>
            </a:r>
            <a:endParaRPr lang="en-US" sz="1200" dirty="0"/>
          </a:p>
        </p:txBody>
      </p:sp>
      <p:sp>
        <p:nvSpPr>
          <p:cNvPr id="391" name="TextBox 390"/>
          <p:cNvSpPr txBox="1"/>
          <p:nvPr/>
        </p:nvSpPr>
        <p:spPr>
          <a:xfrm>
            <a:off x="5715000" y="60198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392" name="Arc 391"/>
          <p:cNvSpPr/>
          <p:nvPr/>
        </p:nvSpPr>
        <p:spPr>
          <a:xfrm rot="16200000" flipH="1">
            <a:off x="4991100" y="50673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93" name="Arc 392"/>
          <p:cNvSpPr/>
          <p:nvPr/>
        </p:nvSpPr>
        <p:spPr>
          <a:xfrm flipH="1">
            <a:off x="5257800" y="42672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94" name="TextBox 393"/>
          <p:cNvSpPr txBox="1"/>
          <p:nvPr/>
        </p:nvSpPr>
        <p:spPr>
          <a:xfrm>
            <a:off x="5867400" y="41910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95" name="Oval 394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6" name="Straight Arrow Connector 395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Straight Arrow Connector 396"/>
          <p:cNvCxnSpPr/>
          <p:nvPr/>
        </p:nvCxnSpPr>
        <p:spPr>
          <a:xfrm flipV="1">
            <a:off x="50292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urved Connector 140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Arc 141"/>
          <p:cNvSpPr/>
          <p:nvPr/>
        </p:nvSpPr>
        <p:spPr>
          <a:xfrm flipH="1">
            <a:off x="2895600" y="1905000"/>
            <a:ext cx="609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3" name="Arc 142"/>
          <p:cNvSpPr/>
          <p:nvPr/>
        </p:nvSpPr>
        <p:spPr>
          <a:xfrm flipH="1">
            <a:off x="2743200" y="16764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4" name="Arc 143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5" name="Arc 144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6" name="TextBox 145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47" name="TextBox 146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148" name="TextBox 147"/>
          <p:cNvSpPr txBox="1"/>
          <p:nvPr/>
        </p:nvSpPr>
        <p:spPr>
          <a:xfrm>
            <a:off x="32766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149" name="Flowchart: Magnetic Disk 148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lowchart: Magnetic Disk 149"/>
          <p:cNvSpPr/>
          <p:nvPr/>
        </p:nvSpPr>
        <p:spPr>
          <a:xfrm rot="16200000">
            <a:off x="3429000" y="3048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53" name="Arc 152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4" name="TextBox 153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155" name="Straight Arrow Connector 154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157" name="TextBox 156"/>
          <p:cNvSpPr txBox="1"/>
          <p:nvPr/>
        </p:nvSpPr>
        <p:spPr>
          <a:xfrm>
            <a:off x="3429000" y="2362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Beat</a:t>
            </a:r>
            <a:endParaRPr lang="en-US" sz="1200" dirty="0"/>
          </a:p>
        </p:txBody>
      </p:sp>
      <p:sp>
        <p:nvSpPr>
          <p:cNvPr id="158" name="TextBox 157"/>
          <p:cNvSpPr txBox="1"/>
          <p:nvPr/>
        </p:nvSpPr>
        <p:spPr>
          <a:xfrm>
            <a:off x="3200400" y="1752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59" name="Arc 158"/>
          <p:cNvSpPr/>
          <p:nvPr/>
        </p:nvSpPr>
        <p:spPr>
          <a:xfrm rot="16200000" flipH="1">
            <a:off x="2895600" y="17526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0" name="TextBox 159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61" name="TextBox 160"/>
          <p:cNvSpPr txBox="1"/>
          <p:nvPr/>
        </p:nvSpPr>
        <p:spPr>
          <a:xfrm>
            <a:off x="3200400" y="1600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63" name="Rectangle 162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Isosceles Triangle 163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6" name="Straight Arrow Connector 165"/>
          <p:cNvCxnSpPr>
            <a:stCxn id="150" idx="3"/>
          </p:cNvCxnSpPr>
          <p:nvPr/>
        </p:nvCxnSpPr>
        <p:spPr>
          <a:xfrm>
            <a:off x="3657600" y="3124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170" name="Arc 169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73" name="TextBox 172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79" name="Arc 178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80" name="Straight Arrow Connector 179"/>
          <p:cNvCxnSpPr/>
          <p:nvPr/>
        </p:nvCxnSpPr>
        <p:spPr>
          <a:xfrm>
            <a:off x="2438400" y="2514600"/>
            <a:ext cx="457200" cy="1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Sequential Chemistry, Pipette Process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478" name="Oval 477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1" name="Straight Arrow Connector 480"/>
          <p:cNvCxnSpPr>
            <a:stCxn id="478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Straight Arrow Connector 482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4" name="Rectangle 483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TextBox 484"/>
          <p:cNvSpPr txBox="1"/>
          <p:nvPr/>
        </p:nvSpPr>
        <p:spPr>
          <a:xfrm>
            <a:off x="8305800" y="3048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486" name="Isosceles Triangle 485"/>
          <p:cNvSpPr/>
          <p:nvPr/>
        </p:nvSpPr>
        <p:spPr>
          <a:xfrm rot="16200000">
            <a:off x="8191500" y="2857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TextBox 488"/>
          <p:cNvSpPr txBox="1"/>
          <p:nvPr/>
        </p:nvSpPr>
        <p:spPr>
          <a:xfrm>
            <a:off x="4572000" y="990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MagPip</a:t>
            </a:r>
            <a:endParaRPr lang="en-US" i="1" dirty="0" smtClean="0"/>
          </a:p>
          <a:p>
            <a:r>
              <a:rPr lang="en-US" i="1" dirty="0" smtClean="0"/>
              <a:t>DNA</a:t>
            </a:r>
            <a:endParaRPr lang="en-US" i="1" dirty="0"/>
          </a:p>
        </p:txBody>
      </p:sp>
      <p:sp>
        <p:nvSpPr>
          <p:cNvPr id="490" name="Arc 489"/>
          <p:cNvSpPr/>
          <p:nvPr/>
        </p:nvSpPr>
        <p:spPr>
          <a:xfrm flipH="1">
            <a:off x="5105400" y="1905000"/>
            <a:ext cx="762000" cy="6096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91" name="TextBox 490"/>
          <p:cNvSpPr txBox="1"/>
          <p:nvPr/>
        </p:nvSpPr>
        <p:spPr>
          <a:xfrm>
            <a:off x="5486400" y="17526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492" name="TextBox 491"/>
          <p:cNvSpPr txBox="1"/>
          <p:nvPr/>
        </p:nvSpPr>
        <p:spPr>
          <a:xfrm>
            <a:off x="5943600" y="2819400"/>
            <a:ext cx="6096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</a:t>
            </a:r>
          </a:p>
        </p:txBody>
      </p:sp>
      <p:sp>
        <p:nvSpPr>
          <p:cNvPr id="493" name="TextBox 492"/>
          <p:cNvSpPr txBox="1"/>
          <p:nvPr/>
        </p:nvSpPr>
        <p:spPr>
          <a:xfrm>
            <a:off x="7848600" y="2438400"/>
            <a:ext cx="596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In/Out</a:t>
            </a:r>
            <a:endParaRPr lang="en-US" sz="1200" dirty="0"/>
          </a:p>
        </p:txBody>
      </p:sp>
      <p:cxnSp>
        <p:nvCxnSpPr>
          <p:cNvPr id="494" name="Straight Arrow Connector 493"/>
          <p:cNvCxnSpPr/>
          <p:nvPr/>
        </p:nvCxnSpPr>
        <p:spPr>
          <a:xfrm>
            <a:off x="5867400" y="2667000"/>
            <a:ext cx="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5" name="TextBox 494"/>
          <p:cNvSpPr txBox="1"/>
          <p:nvPr/>
        </p:nvSpPr>
        <p:spPr>
          <a:xfrm>
            <a:off x="6629400" y="21336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496" name="Arc 495"/>
          <p:cNvSpPr/>
          <p:nvPr/>
        </p:nvSpPr>
        <p:spPr>
          <a:xfrm rot="10800000" flipV="1">
            <a:off x="5029200" y="2667000"/>
            <a:ext cx="914400" cy="838200"/>
          </a:xfrm>
          <a:prstGeom prst="arc">
            <a:avLst>
              <a:gd name="adj1" fmla="val 16200000"/>
              <a:gd name="adj2" fmla="val 5394691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497" name="Straight Arrow Connector 496"/>
          <p:cNvCxnSpPr/>
          <p:nvPr/>
        </p:nvCxnSpPr>
        <p:spPr>
          <a:xfrm flipH="1">
            <a:off x="7467600" y="2590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Straight Connector 497"/>
          <p:cNvCxnSpPr>
            <a:stCxn id="500" idx="0"/>
            <a:endCxn id="501" idx="0"/>
          </p:cNvCxnSpPr>
          <p:nvPr/>
        </p:nvCxnSpPr>
        <p:spPr>
          <a:xfrm>
            <a:off x="5638800" y="25146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9" name="Straight Connector 498"/>
          <p:cNvCxnSpPr/>
          <p:nvPr/>
        </p:nvCxnSpPr>
        <p:spPr>
          <a:xfrm>
            <a:off x="5638800" y="26670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0" name="Arc 499"/>
          <p:cNvSpPr/>
          <p:nvPr/>
        </p:nvSpPr>
        <p:spPr>
          <a:xfrm>
            <a:off x="5600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Arc 500"/>
          <p:cNvSpPr/>
          <p:nvPr/>
        </p:nvSpPr>
        <p:spPr>
          <a:xfrm>
            <a:off x="73914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Arc 501"/>
          <p:cNvSpPr/>
          <p:nvPr/>
        </p:nvSpPr>
        <p:spPr>
          <a:xfrm rot="10800000">
            <a:off x="5600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Arc 502"/>
          <p:cNvSpPr/>
          <p:nvPr/>
        </p:nvSpPr>
        <p:spPr>
          <a:xfrm>
            <a:off x="60579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Arc 503"/>
          <p:cNvSpPr/>
          <p:nvPr/>
        </p:nvSpPr>
        <p:spPr>
          <a:xfrm>
            <a:off x="62103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Arc 504"/>
          <p:cNvSpPr/>
          <p:nvPr/>
        </p:nvSpPr>
        <p:spPr>
          <a:xfrm>
            <a:off x="62865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Arc 505"/>
          <p:cNvSpPr/>
          <p:nvPr/>
        </p:nvSpPr>
        <p:spPr>
          <a:xfrm>
            <a:off x="65913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Arc 506"/>
          <p:cNvSpPr/>
          <p:nvPr/>
        </p:nvSpPr>
        <p:spPr>
          <a:xfrm>
            <a:off x="6743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Arc 507"/>
          <p:cNvSpPr/>
          <p:nvPr/>
        </p:nvSpPr>
        <p:spPr>
          <a:xfrm>
            <a:off x="68199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Arc 508"/>
          <p:cNvSpPr/>
          <p:nvPr/>
        </p:nvSpPr>
        <p:spPr>
          <a:xfrm>
            <a:off x="7124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Arc 509"/>
          <p:cNvSpPr/>
          <p:nvPr/>
        </p:nvSpPr>
        <p:spPr>
          <a:xfrm rot="10800000" flipV="1">
            <a:off x="5181600" y="2743200"/>
            <a:ext cx="609600" cy="609600"/>
          </a:xfrm>
          <a:prstGeom prst="arc">
            <a:avLst>
              <a:gd name="adj1" fmla="val 16200000"/>
              <a:gd name="adj2" fmla="val 5338487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511" name="Straight Arrow Connector 510"/>
          <p:cNvCxnSpPr/>
          <p:nvPr/>
        </p:nvCxnSpPr>
        <p:spPr>
          <a:xfrm>
            <a:off x="5486400" y="3200400"/>
            <a:ext cx="2667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" name="TextBox 511"/>
          <p:cNvSpPr txBox="1"/>
          <p:nvPr/>
        </p:nvSpPr>
        <p:spPr>
          <a:xfrm>
            <a:off x="6629400" y="32004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cxnSp>
        <p:nvCxnSpPr>
          <p:cNvPr id="513" name="Straight Arrow Connector 512"/>
          <p:cNvCxnSpPr/>
          <p:nvPr/>
        </p:nvCxnSpPr>
        <p:spPr>
          <a:xfrm>
            <a:off x="5486400" y="3352800"/>
            <a:ext cx="1120221" cy="959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" name="Arc 513"/>
          <p:cNvSpPr/>
          <p:nvPr/>
        </p:nvSpPr>
        <p:spPr>
          <a:xfrm rot="10800000" flipV="1">
            <a:off x="5334000" y="2819400"/>
            <a:ext cx="304800" cy="381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515" name="Straight Arrow Connector 514"/>
          <p:cNvCxnSpPr/>
          <p:nvPr/>
        </p:nvCxnSpPr>
        <p:spPr>
          <a:xfrm flipH="1">
            <a:off x="5638800" y="24384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" name="Arc 515"/>
          <p:cNvSpPr/>
          <p:nvPr/>
        </p:nvSpPr>
        <p:spPr>
          <a:xfrm flipH="1">
            <a:off x="5257800" y="2133600"/>
            <a:ext cx="457200" cy="3048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17" name="TextBox 516"/>
          <p:cNvSpPr txBox="1"/>
          <p:nvPr/>
        </p:nvSpPr>
        <p:spPr>
          <a:xfrm>
            <a:off x="5486400" y="20574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518" name="Oval 517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9" name="Straight Arrow Connector 518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0" name="Curved Connector 519"/>
          <p:cNvCxnSpPr>
            <a:stCxn id="518" idx="6"/>
          </p:cNvCxnSpPr>
          <p:nvPr/>
        </p:nvCxnSpPr>
        <p:spPr>
          <a:xfrm flipV="1">
            <a:off x="4724400" y="2590800"/>
            <a:ext cx="762000" cy="533400"/>
          </a:xfrm>
          <a:prstGeom prst="curvedConnector3">
            <a:avLst>
              <a:gd name="adj1" fmla="val 24286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Rectangle 521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523" name="TextBox 522"/>
          <p:cNvSpPr txBox="1"/>
          <p:nvPr/>
        </p:nvSpPr>
        <p:spPr>
          <a:xfrm>
            <a:off x="4572000" y="38100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MagPip</a:t>
            </a:r>
            <a:endParaRPr lang="en-US" i="1" dirty="0" smtClean="0"/>
          </a:p>
          <a:p>
            <a:r>
              <a:rPr lang="en-US" i="1" dirty="0" smtClean="0"/>
              <a:t>RNA</a:t>
            </a:r>
            <a:endParaRPr lang="en-US" i="1" dirty="0"/>
          </a:p>
        </p:txBody>
      </p:sp>
      <p:sp>
        <p:nvSpPr>
          <p:cNvPr id="524" name="TextBox 523"/>
          <p:cNvSpPr txBox="1"/>
          <p:nvPr/>
        </p:nvSpPr>
        <p:spPr>
          <a:xfrm>
            <a:off x="8305800" y="58674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525" name="Isosceles Triangle 524"/>
          <p:cNvSpPr/>
          <p:nvPr/>
        </p:nvSpPr>
        <p:spPr>
          <a:xfrm rot="16200000">
            <a:off x="8191500" y="56769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6" name="Arc 525"/>
          <p:cNvSpPr/>
          <p:nvPr/>
        </p:nvSpPr>
        <p:spPr>
          <a:xfrm flipH="1">
            <a:off x="5105400" y="4724400"/>
            <a:ext cx="762000" cy="6096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27" name="TextBox 526"/>
          <p:cNvSpPr txBox="1"/>
          <p:nvPr/>
        </p:nvSpPr>
        <p:spPr>
          <a:xfrm>
            <a:off x="5486400" y="45720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cxnSp>
        <p:nvCxnSpPr>
          <p:cNvPr id="528" name="Straight Arrow Connector 527"/>
          <p:cNvCxnSpPr/>
          <p:nvPr/>
        </p:nvCxnSpPr>
        <p:spPr>
          <a:xfrm>
            <a:off x="5486400" y="6019800"/>
            <a:ext cx="2667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9" name="Arc 528"/>
          <p:cNvSpPr/>
          <p:nvPr/>
        </p:nvSpPr>
        <p:spPr>
          <a:xfrm rot="10800000" flipV="1">
            <a:off x="5334000" y="5638800"/>
            <a:ext cx="304800" cy="381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30" name="Arc 529"/>
          <p:cNvSpPr/>
          <p:nvPr/>
        </p:nvSpPr>
        <p:spPr>
          <a:xfrm flipH="1">
            <a:off x="5257800" y="4953000"/>
            <a:ext cx="457200" cy="3048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31" name="TextBox 530"/>
          <p:cNvSpPr txBox="1"/>
          <p:nvPr/>
        </p:nvSpPr>
        <p:spPr>
          <a:xfrm>
            <a:off x="5486400" y="48768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532" name="TextBox 531"/>
          <p:cNvSpPr txBox="1"/>
          <p:nvPr/>
        </p:nvSpPr>
        <p:spPr>
          <a:xfrm>
            <a:off x="5943600" y="5638800"/>
            <a:ext cx="6096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</a:t>
            </a:r>
          </a:p>
        </p:txBody>
      </p:sp>
      <p:sp>
        <p:nvSpPr>
          <p:cNvPr id="533" name="TextBox 532"/>
          <p:cNvSpPr txBox="1"/>
          <p:nvPr/>
        </p:nvSpPr>
        <p:spPr>
          <a:xfrm>
            <a:off x="7848600" y="5257800"/>
            <a:ext cx="596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In/Out</a:t>
            </a:r>
            <a:endParaRPr lang="en-US" sz="1200" dirty="0"/>
          </a:p>
        </p:txBody>
      </p:sp>
      <p:cxnSp>
        <p:nvCxnSpPr>
          <p:cNvPr id="534" name="Straight Arrow Connector 533"/>
          <p:cNvCxnSpPr/>
          <p:nvPr/>
        </p:nvCxnSpPr>
        <p:spPr>
          <a:xfrm>
            <a:off x="5867400" y="5486400"/>
            <a:ext cx="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5" name="TextBox 534"/>
          <p:cNvSpPr txBox="1"/>
          <p:nvPr/>
        </p:nvSpPr>
        <p:spPr>
          <a:xfrm>
            <a:off x="6629400" y="49530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cxnSp>
        <p:nvCxnSpPr>
          <p:cNvPr id="536" name="Straight Arrow Connector 535"/>
          <p:cNvCxnSpPr/>
          <p:nvPr/>
        </p:nvCxnSpPr>
        <p:spPr>
          <a:xfrm flipH="1">
            <a:off x="7467600" y="54102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/>
          <p:cNvCxnSpPr>
            <a:stCxn id="539" idx="0"/>
            <a:endCxn id="540" idx="0"/>
          </p:cNvCxnSpPr>
          <p:nvPr/>
        </p:nvCxnSpPr>
        <p:spPr>
          <a:xfrm>
            <a:off x="5638800" y="53340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Straight Connector 537"/>
          <p:cNvCxnSpPr/>
          <p:nvPr/>
        </p:nvCxnSpPr>
        <p:spPr>
          <a:xfrm>
            <a:off x="5638800" y="54864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9" name="Arc 538"/>
          <p:cNvSpPr/>
          <p:nvPr/>
        </p:nvSpPr>
        <p:spPr>
          <a:xfrm>
            <a:off x="5600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Arc 539"/>
          <p:cNvSpPr/>
          <p:nvPr/>
        </p:nvSpPr>
        <p:spPr>
          <a:xfrm>
            <a:off x="73914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1" name="Arc 540"/>
          <p:cNvSpPr/>
          <p:nvPr/>
        </p:nvSpPr>
        <p:spPr>
          <a:xfrm rot="10800000">
            <a:off x="5600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Arc 541"/>
          <p:cNvSpPr/>
          <p:nvPr/>
        </p:nvSpPr>
        <p:spPr>
          <a:xfrm>
            <a:off x="60579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Arc 542"/>
          <p:cNvSpPr/>
          <p:nvPr/>
        </p:nvSpPr>
        <p:spPr>
          <a:xfrm>
            <a:off x="62103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Arc 543"/>
          <p:cNvSpPr/>
          <p:nvPr/>
        </p:nvSpPr>
        <p:spPr>
          <a:xfrm>
            <a:off x="62865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" name="Arc 544"/>
          <p:cNvSpPr/>
          <p:nvPr/>
        </p:nvSpPr>
        <p:spPr>
          <a:xfrm>
            <a:off x="65913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6" name="Arc 545"/>
          <p:cNvSpPr/>
          <p:nvPr/>
        </p:nvSpPr>
        <p:spPr>
          <a:xfrm>
            <a:off x="6743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Arc 546"/>
          <p:cNvSpPr/>
          <p:nvPr/>
        </p:nvSpPr>
        <p:spPr>
          <a:xfrm>
            <a:off x="68199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8" name="Arc 547"/>
          <p:cNvSpPr/>
          <p:nvPr/>
        </p:nvSpPr>
        <p:spPr>
          <a:xfrm>
            <a:off x="7124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9" name="Straight Arrow Connector 548"/>
          <p:cNvCxnSpPr/>
          <p:nvPr/>
        </p:nvCxnSpPr>
        <p:spPr>
          <a:xfrm flipH="1">
            <a:off x="5638800" y="52578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0" name="Arc 549"/>
          <p:cNvSpPr/>
          <p:nvPr/>
        </p:nvSpPr>
        <p:spPr>
          <a:xfrm flipH="1">
            <a:off x="4953000" y="4572000"/>
            <a:ext cx="1066800" cy="8382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54" name="Arc 553"/>
          <p:cNvSpPr/>
          <p:nvPr/>
        </p:nvSpPr>
        <p:spPr>
          <a:xfrm rot="10800000" flipV="1">
            <a:off x="5181600" y="5562600"/>
            <a:ext cx="609600" cy="609600"/>
          </a:xfrm>
          <a:prstGeom prst="arc">
            <a:avLst>
              <a:gd name="adj1" fmla="val 16200000"/>
              <a:gd name="adj2" fmla="val 5338487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55" name="TextBox 554"/>
          <p:cNvSpPr txBox="1"/>
          <p:nvPr/>
        </p:nvSpPr>
        <p:spPr>
          <a:xfrm>
            <a:off x="6629400" y="60198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cxnSp>
        <p:nvCxnSpPr>
          <p:cNvPr id="556" name="Straight Arrow Connector 555"/>
          <p:cNvCxnSpPr/>
          <p:nvPr/>
        </p:nvCxnSpPr>
        <p:spPr>
          <a:xfrm>
            <a:off x="5486400" y="6172200"/>
            <a:ext cx="1120221" cy="959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7" name="Flowchart: Magnetic Disk 556"/>
          <p:cNvSpPr/>
          <p:nvPr/>
        </p:nvSpPr>
        <p:spPr>
          <a:xfrm>
            <a:off x="1752600" y="4800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8" name="TextBox 557"/>
          <p:cNvSpPr txBox="1"/>
          <p:nvPr/>
        </p:nvSpPr>
        <p:spPr>
          <a:xfrm>
            <a:off x="990600" y="4953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Filtrate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559" name="TextBox 558"/>
          <p:cNvSpPr txBox="1"/>
          <p:nvPr/>
        </p:nvSpPr>
        <p:spPr>
          <a:xfrm>
            <a:off x="228600" y="5791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560" name="Arc 559"/>
          <p:cNvSpPr/>
          <p:nvPr/>
        </p:nvSpPr>
        <p:spPr>
          <a:xfrm rot="16200000" flipH="1" flipV="1">
            <a:off x="723900" y="4838700"/>
            <a:ext cx="990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61" name="Arc 560"/>
          <p:cNvSpPr/>
          <p:nvPr/>
        </p:nvSpPr>
        <p:spPr>
          <a:xfrm rot="16200000" flipH="1">
            <a:off x="3467100" y="3771900"/>
            <a:ext cx="838200" cy="3352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62" name="Arc 561"/>
          <p:cNvSpPr/>
          <p:nvPr/>
        </p:nvSpPr>
        <p:spPr>
          <a:xfrm flipH="1">
            <a:off x="213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63" name="Arc 562"/>
          <p:cNvSpPr/>
          <p:nvPr/>
        </p:nvSpPr>
        <p:spPr>
          <a:xfrm flipH="1">
            <a:off x="22098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64" name="TextBox 563"/>
          <p:cNvSpPr txBox="1"/>
          <p:nvPr/>
        </p:nvSpPr>
        <p:spPr>
          <a:xfrm>
            <a:off x="25146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565" name="Arc 564"/>
          <p:cNvSpPr/>
          <p:nvPr/>
        </p:nvSpPr>
        <p:spPr>
          <a:xfrm flipH="1">
            <a:off x="1981200" y="4038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66" name="TextBox 565"/>
          <p:cNvSpPr txBox="1"/>
          <p:nvPr/>
        </p:nvSpPr>
        <p:spPr>
          <a:xfrm>
            <a:off x="2362200" y="3886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567" name="TextBox 566"/>
          <p:cNvSpPr txBox="1"/>
          <p:nvPr/>
        </p:nvSpPr>
        <p:spPr>
          <a:xfrm>
            <a:off x="2286000" y="6096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568" name="Arc 567"/>
          <p:cNvSpPr/>
          <p:nvPr/>
        </p:nvSpPr>
        <p:spPr>
          <a:xfrm rot="16200000" flipH="1">
            <a:off x="1562100" y="5143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569" name="Straight Arrow Connector 568"/>
          <p:cNvCxnSpPr/>
          <p:nvPr/>
        </p:nvCxnSpPr>
        <p:spPr>
          <a:xfrm flipH="1">
            <a:off x="22860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0" name="TextBox 569"/>
          <p:cNvSpPr txBox="1"/>
          <p:nvPr/>
        </p:nvSpPr>
        <p:spPr>
          <a:xfrm>
            <a:off x="2590800" y="5029200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571" name="Rectangle 570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2" name="Isosceles Triangle 571"/>
          <p:cNvSpPr/>
          <p:nvPr/>
        </p:nvSpPr>
        <p:spPr>
          <a:xfrm rot="5400000">
            <a:off x="457200" y="54864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3" name="Curved Connector 572"/>
          <p:cNvCxnSpPr>
            <a:stCxn id="576" idx="4"/>
          </p:cNvCxnSpPr>
          <p:nvPr/>
        </p:nvCxnSpPr>
        <p:spPr>
          <a:xfrm rot="16200000" flipH="1">
            <a:off x="1295400" y="4267200"/>
            <a:ext cx="838200" cy="2286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4" name="TextBox 573"/>
          <p:cNvSpPr txBox="1"/>
          <p:nvPr/>
        </p:nvSpPr>
        <p:spPr>
          <a:xfrm>
            <a:off x="2514600" y="4191000"/>
            <a:ext cx="790601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575" name="TextBox 574"/>
          <p:cNvSpPr txBox="1"/>
          <p:nvPr/>
        </p:nvSpPr>
        <p:spPr>
          <a:xfrm>
            <a:off x="3048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Filtrate</a:t>
            </a:r>
            <a:endParaRPr lang="en-US" i="1" dirty="0"/>
          </a:p>
        </p:txBody>
      </p:sp>
      <p:sp>
        <p:nvSpPr>
          <p:cNvPr id="576" name="Oval 575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7" name="Straight Arrow Connector 576"/>
          <p:cNvCxnSpPr>
            <a:stCxn id="576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8" name="TextBox 577"/>
          <p:cNvSpPr txBox="1"/>
          <p:nvPr/>
        </p:nvSpPr>
        <p:spPr>
          <a:xfrm>
            <a:off x="4038600" y="5715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579" name="Isosceles Triangle 578"/>
          <p:cNvSpPr/>
          <p:nvPr/>
        </p:nvSpPr>
        <p:spPr>
          <a:xfrm rot="16200000">
            <a:off x="3924300" y="5524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0" name="Arc 579"/>
          <p:cNvSpPr/>
          <p:nvPr/>
        </p:nvSpPr>
        <p:spPr>
          <a:xfrm rot="10800000" flipH="1">
            <a:off x="5105400" y="3352800"/>
            <a:ext cx="762000" cy="12192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81" name="Oval 580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2" name="Straight Arrow Connector 581"/>
          <p:cNvCxnSpPr>
            <a:stCxn id="581" idx="0"/>
            <a:endCxn id="581" idx="4"/>
          </p:cNvCxnSpPr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" name="Arc 582"/>
          <p:cNvSpPr/>
          <p:nvPr/>
        </p:nvSpPr>
        <p:spPr>
          <a:xfrm>
            <a:off x="5105400" y="3505200"/>
            <a:ext cx="762000" cy="304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26" name="Curved Connector 125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Arc 126"/>
          <p:cNvSpPr/>
          <p:nvPr/>
        </p:nvSpPr>
        <p:spPr>
          <a:xfrm flipH="1">
            <a:off x="2895600" y="1905000"/>
            <a:ext cx="609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8" name="Arc 127"/>
          <p:cNvSpPr/>
          <p:nvPr/>
        </p:nvSpPr>
        <p:spPr>
          <a:xfrm flipH="1">
            <a:off x="2743200" y="16764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9" name="Arc 128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0" name="Arc 129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1" name="TextBox 130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32" name="TextBox 131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133" name="TextBox 132"/>
          <p:cNvSpPr txBox="1"/>
          <p:nvPr/>
        </p:nvSpPr>
        <p:spPr>
          <a:xfrm>
            <a:off x="32766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134" name="Flowchart: Magnetic Disk 133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lowchart: Magnetic Disk 134"/>
          <p:cNvSpPr/>
          <p:nvPr/>
        </p:nvSpPr>
        <p:spPr>
          <a:xfrm rot="16200000">
            <a:off x="3429000" y="3048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37" name="Arc 136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139" name="Straight Arrow Connector 138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141" name="TextBox 140"/>
          <p:cNvSpPr txBox="1"/>
          <p:nvPr/>
        </p:nvSpPr>
        <p:spPr>
          <a:xfrm>
            <a:off x="3429000" y="2362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Beat</a:t>
            </a:r>
            <a:endParaRPr lang="en-US" sz="1200" dirty="0"/>
          </a:p>
        </p:txBody>
      </p:sp>
      <p:sp>
        <p:nvSpPr>
          <p:cNvPr id="142" name="TextBox 141"/>
          <p:cNvSpPr txBox="1"/>
          <p:nvPr/>
        </p:nvSpPr>
        <p:spPr>
          <a:xfrm>
            <a:off x="3200400" y="1752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43" name="Arc 142"/>
          <p:cNvSpPr/>
          <p:nvPr/>
        </p:nvSpPr>
        <p:spPr>
          <a:xfrm rot="16200000" flipH="1">
            <a:off x="2895600" y="17526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4" name="TextBox 143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46" name="TextBox 145"/>
          <p:cNvSpPr txBox="1"/>
          <p:nvPr/>
        </p:nvSpPr>
        <p:spPr>
          <a:xfrm>
            <a:off x="3200400" y="1600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47" name="Rectangle 146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Isosceles Triangle 147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9" name="Straight Arrow Connector 148"/>
          <p:cNvCxnSpPr>
            <a:stCxn id="135" idx="3"/>
          </p:cNvCxnSpPr>
          <p:nvPr/>
        </p:nvCxnSpPr>
        <p:spPr>
          <a:xfrm>
            <a:off x="3657600" y="3124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151" name="Arc 150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53" name="Arc 152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54" name="Straight Arrow Connector 153"/>
          <p:cNvCxnSpPr/>
          <p:nvPr/>
        </p:nvCxnSpPr>
        <p:spPr>
          <a:xfrm>
            <a:off x="2438400" y="2514600"/>
            <a:ext cx="457200" cy="1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HAB, </a:t>
            </a:r>
            <a:r>
              <a:rPr lang="en-US" dirty="0" err="1" smtClean="0"/>
              <a:t>Domoic</a:t>
            </a:r>
            <a:r>
              <a:rPr lang="en-US" dirty="0" smtClean="0"/>
              <a:t> Acid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201" name="Oval 200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1" name="Straight Arrow Connector 210"/>
          <p:cNvCxnSpPr>
            <a:stCxn id="201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Oval 256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8" name="Straight Arrow Connector 257"/>
          <p:cNvCxnSpPr>
            <a:stCxn id="257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38100" cmpd="dbl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57"/>
          <p:cNvSpPr/>
          <p:nvPr/>
        </p:nvSpPr>
        <p:spPr>
          <a:xfrm flipH="1">
            <a:off x="2895600" y="1905000"/>
            <a:ext cx="609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9" name="Arc 58"/>
          <p:cNvSpPr/>
          <p:nvPr/>
        </p:nvSpPr>
        <p:spPr>
          <a:xfrm flipH="1">
            <a:off x="2743200" y="16764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0" name="Arc 59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1" name="Arc 60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32766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65" name="Flowchart: Magnetic Disk 64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Magnetic Disk 65"/>
          <p:cNvSpPr/>
          <p:nvPr/>
        </p:nvSpPr>
        <p:spPr>
          <a:xfrm rot="16200000">
            <a:off x="3429000" y="3048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68" name="Arc 67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70C, 10min</a:t>
            </a:r>
            <a:endParaRPr lang="en-US" sz="1000" dirty="0"/>
          </a:p>
        </p:txBody>
      </p:sp>
      <p:sp>
        <p:nvSpPr>
          <p:cNvPr id="73" name="TextBox 72"/>
          <p:cNvSpPr txBox="1"/>
          <p:nvPr/>
        </p:nvSpPr>
        <p:spPr>
          <a:xfrm>
            <a:off x="3200400" y="1752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74" name="Arc 73"/>
          <p:cNvSpPr/>
          <p:nvPr/>
        </p:nvSpPr>
        <p:spPr>
          <a:xfrm rot="16200000" flipH="1">
            <a:off x="2895600" y="17526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sz="1200" dirty="0" smtClean="0"/>
              <a:t>1000 </a:t>
            </a:r>
            <a:r>
              <a:rPr lang="en-US" sz="1200" dirty="0" err="1" smtClean="0"/>
              <a:t>uL</a:t>
            </a:r>
            <a:r>
              <a:rPr lang="en-US" sz="1200" dirty="0" smtClean="0"/>
              <a:t> </a:t>
            </a:r>
            <a:r>
              <a:rPr lang="en-US" sz="1200" dirty="0" err="1" smtClean="0"/>
              <a:t>AqMeth</a:t>
            </a:r>
            <a:endParaRPr lang="en-US" sz="1200" dirty="0"/>
          </a:p>
        </p:txBody>
      </p:sp>
      <p:sp>
        <p:nvSpPr>
          <p:cNvPr id="76" name="TextBox 75"/>
          <p:cNvSpPr txBox="1"/>
          <p:nvPr/>
        </p:nvSpPr>
        <p:spPr>
          <a:xfrm>
            <a:off x="3200400" y="1600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r>
              <a:rPr lang="en-US" sz="1200" dirty="0" smtClean="0"/>
              <a:t>500 </a:t>
            </a:r>
            <a:r>
              <a:rPr lang="en-US" sz="1200" dirty="0" err="1" smtClean="0"/>
              <a:t>uL</a:t>
            </a:r>
            <a:r>
              <a:rPr lang="en-US" sz="1200" dirty="0" smtClean="0"/>
              <a:t> Guan.</a:t>
            </a:r>
            <a:endParaRPr lang="en-US" sz="1200" dirty="0"/>
          </a:p>
        </p:txBody>
      </p:sp>
      <p:sp>
        <p:nvSpPr>
          <p:cNvPr id="77" name="Rectangle 76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Isosceles Triangle 77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Arrow Connector 78"/>
          <p:cNvCxnSpPr>
            <a:stCxn id="66" idx="3"/>
          </p:cNvCxnSpPr>
          <p:nvPr/>
        </p:nvCxnSpPr>
        <p:spPr>
          <a:xfrm>
            <a:off x="3657600" y="3124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81" name="Arc 80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3" name="Arc 82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2438400" y="2514600"/>
            <a:ext cx="457200" cy="1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lowchart: Magnetic Disk 86"/>
          <p:cNvSpPr/>
          <p:nvPr/>
        </p:nvSpPr>
        <p:spPr>
          <a:xfrm>
            <a:off x="5715000" y="4800600"/>
            <a:ext cx="4572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Arc 87"/>
          <p:cNvSpPr/>
          <p:nvPr/>
        </p:nvSpPr>
        <p:spPr>
          <a:xfrm flipH="1">
            <a:off x="594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9" name="Arc 88"/>
          <p:cNvSpPr/>
          <p:nvPr/>
        </p:nvSpPr>
        <p:spPr>
          <a:xfrm flipH="1">
            <a:off x="60960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64008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91" name="Arc 90"/>
          <p:cNvSpPr/>
          <p:nvPr/>
        </p:nvSpPr>
        <p:spPr>
          <a:xfrm rot="16200000" flipH="1">
            <a:off x="7543800" y="3276600"/>
            <a:ext cx="1219200" cy="441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92" name="Straight Arrow Connector 91"/>
          <p:cNvCxnSpPr/>
          <p:nvPr/>
        </p:nvCxnSpPr>
        <p:spPr>
          <a:xfrm flipH="1">
            <a:off x="61722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/>
          <p:cNvSpPr txBox="1"/>
          <p:nvPr/>
        </p:nvSpPr>
        <p:spPr>
          <a:xfrm>
            <a:off x="6324600" y="4191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95" name="TextBox 94"/>
          <p:cNvSpPr txBox="1"/>
          <p:nvPr/>
        </p:nvSpPr>
        <p:spPr>
          <a:xfrm>
            <a:off x="45720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HAB </a:t>
            </a:r>
            <a:r>
              <a:rPr lang="en-US" i="1" dirty="0" err="1" smtClean="0"/>
              <a:t>Ab</a:t>
            </a:r>
            <a:endParaRPr lang="en-US" i="1" dirty="0"/>
          </a:p>
        </p:txBody>
      </p:sp>
      <p:sp>
        <p:nvSpPr>
          <p:cNvPr id="96" name="TextBox 95"/>
          <p:cNvSpPr txBox="1"/>
          <p:nvPr/>
        </p:nvSpPr>
        <p:spPr>
          <a:xfrm>
            <a:off x="6477000" y="5029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97" name="Arc 96"/>
          <p:cNvSpPr/>
          <p:nvPr/>
        </p:nvSpPr>
        <p:spPr>
          <a:xfrm rot="16200000">
            <a:off x="5219700" y="4610100"/>
            <a:ext cx="762000" cy="381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8305800" y="59436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99" name="Isosceles Triangle 98"/>
          <p:cNvSpPr/>
          <p:nvPr/>
        </p:nvSpPr>
        <p:spPr>
          <a:xfrm rot="16200000">
            <a:off x="8191500" y="57531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lowchart: Magnetic Disk 99"/>
          <p:cNvSpPr/>
          <p:nvPr/>
        </p:nvSpPr>
        <p:spPr>
          <a:xfrm>
            <a:off x="5715000" y="1981200"/>
            <a:ext cx="4572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Arc 100"/>
          <p:cNvSpPr/>
          <p:nvPr/>
        </p:nvSpPr>
        <p:spPr>
          <a:xfrm flipH="1">
            <a:off x="5943600" y="14478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2" name="Arc 101"/>
          <p:cNvSpPr/>
          <p:nvPr/>
        </p:nvSpPr>
        <p:spPr>
          <a:xfrm flipH="1">
            <a:off x="6096000" y="16764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6400800" y="15240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04" name="Arc 103"/>
          <p:cNvSpPr/>
          <p:nvPr/>
        </p:nvSpPr>
        <p:spPr>
          <a:xfrm rot="16200000" flipH="1">
            <a:off x="7543800" y="457200"/>
            <a:ext cx="1219200" cy="441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05" name="Straight Arrow Connector 104"/>
          <p:cNvCxnSpPr/>
          <p:nvPr/>
        </p:nvCxnSpPr>
        <p:spPr>
          <a:xfrm flipH="1">
            <a:off x="6172200" y="23622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/>
          <p:cNvSpPr txBox="1"/>
          <p:nvPr/>
        </p:nvSpPr>
        <p:spPr>
          <a:xfrm>
            <a:off x="6324600" y="13716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45720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HAB </a:t>
            </a:r>
            <a:r>
              <a:rPr lang="en-US" i="1" dirty="0" err="1" smtClean="0"/>
              <a:t>Ab</a:t>
            </a:r>
            <a:endParaRPr lang="en-US" i="1" dirty="0"/>
          </a:p>
        </p:txBody>
      </p:sp>
      <p:sp>
        <p:nvSpPr>
          <p:cNvPr id="109" name="TextBox 108"/>
          <p:cNvSpPr txBox="1"/>
          <p:nvPr/>
        </p:nvSpPr>
        <p:spPr>
          <a:xfrm>
            <a:off x="6477000" y="22098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110" name="Arc 109"/>
          <p:cNvSpPr/>
          <p:nvPr/>
        </p:nvSpPr>
        <p:spPr>
          <a:xfrm rot="16200000">
            <a:off x="5219700" y="1790700"/>
            <a:ext cx="762000" cy="381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8305800" y="31242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112" name="Isosceles Triangle 111"/>
          <p:cNvSpPr/>
          <p:nvPr/>
        </p:nvSpPr>
        <p:spPr>
          <a:xfrm rot="16200000">
            <a:off x="8191500" y="29337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Arc 112"/>
          <p:cNvSpPr/>
          <p:nvPr/>
        </p:nvSpPr>
        <p:spPr>
          <a:xfrm rot="5400000">
            <a:off x="3581400" y="4114800"/>
            <a:ext cx="2286000" cy="13716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4" name="Arc 113"/>
          <p:cNvSpPr/>
          <p:nvPr/>
        </p:nvSpPr>
        <p:spPr>
          <a:xfrm rot="5400000">
            <a:off x="3581400" y="1295400"/>
            <a:ext cx="2286000" cy="13716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5" name="Flowchart: Magnetic Disk 114"/>
          <p:cNvSpPr/>
          <p:nvPr/>
        </p:nvSpPr>
        <p:spPr>
          <a:xfrm>
            <a:off x="1752600" y="4800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990600" y="4953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Filtrate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117" name="TextBox 116"/>
          <p:cNvSpPr txBox="1"/>
          <p:nvPr/>
        </p:nvSpPr>
        <p:spPr>
          <a:xfrm>
            <a:off x="228600" y="5791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18" name="Arc 117"/>
          <p:cNvSpPr/>
          <p:nvPr/>
        </p:nvSpPr>
        <p:spPr>
          <a:xfrm rot="16200000" flipH="1" flipV="1">
            <a:off x="723900" y="4838700"/>
            <a:ext cx="990600" cy="12192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9" name="Arc 118"/>
          <p:cNvSpPr/>
          <p:nvPr/>
        </p:nvSpPr>
        <p:spPr>
          <a:xfrm rot="16200000" flipH="1">
            <a:off x="3924300" y="3238500"/>
            <a:ext cx="990600" cy="441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0" name="Arc 119"/>
          <p:cNvSpPr/>
          <p:nvPr/>
        </p:nvSpPr>
        <p:spPr>
          <a:xfrm flipH="1">
            <a:off x="213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1" name="Arc 120"/>
          <p:cNvSpPr/>
          <p:nvPr/>
        </p:nvSpPr>
        <p:spPr>
          <a:xfrm flipH="1">
            <a:off x="22098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2" name="TextBox 121"/>
          <p:cNvSpPr txBox="1"/>
          <p:nvPr/>
        </p:nvSpPr>
        <p:spPr>
          <a:xfrm>
            <a:off x="25146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23" name="Arc 122"/>
          <p:cNvSpPr/>
          <p:nvPr/>
        </p:nvSpPr>
        <p:spPr>
          <a:xfrm flipH="1">
            <a:off x="1981200" y="4038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2362200" y="3886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25" name="TextBox 124"/>
          <p:cNvSpPr txBox="1"/>
          <p:nvPr/>
        </p:nvSpPr>
        <p:spPr>
          <a:xfrm>
            <a:off x="2286000" y="6096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26" name="Arc 125"/>
          <p:cNvSpPr/>
          <p:nvPr/>
        </p:nvSpPr>
        <p:spPr>
          <a:xfrm rot="16200000" flipH="1">
            <a:off x="1562100" y="5143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127" name="Straight Arrow Connector 126"/>
          <p:cNvCxnSpPr/>
          <p:nvPr/>
        </p:nvCxnSpPr>
        <p:spPr>
          <a:xfrm flipH="1">
            <a:off x="22860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127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Isosceles Triangle 128"/>
          <p:cNvSpPr/>
          <p:nvPr/>
        </p:nvSpPr>
        <p:spPr>
          <a:xfrm rot="5400000">
            <a:off x="457200" y="54864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0" name="Curved Connector 129"/>
          <p:cNvCxnSpPr/>
          <p:nvPr/>
        </p:nvCxnSpPr>
        <p:spPr>
          <a:xfrm rot="16200000" flipH="1">
            <a:off x="1295400" y="4267200"/>
            <a:ext cx="838200" cy="2286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2514600" y="4191000"/>
            <a:ext cx="790601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32" name="TextBox 131"/>
          <p:cNvSpPr txBox="1"/>
          <p:nvPr/>
        </p:nvSpPr>
        <p:spPr>
          <a:xfrm>
            <a:off x="3048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Filtrate</a:t>
            </a:r>
            <a:endParaRPr lang="en-US" i="1" dirty="0"/>
          </a:p>
        </p:txBody>
      </p:sp>
      <p:sp>
        <p:nvSpPr>
          <p:cNvPr id="133" name="TextBox 132"/>
          <p:cNvSpPr txBox="1"/>
          <p:nvPr/>
        </p:nvSpPr>
        <p:spPr>
          <a:xfrm>
            <a:off x="2590800" y="5029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30C, x-min</a:t>
            </a:r>
            <a:endParaRPr lang="en-US" sz="1000" dirty="0"/>
          </a:p>
        </p:txBody>
      </p:sp>
      <p:sp>
        <p:nvSpPr>
          <p:cNvPr id="134" name="Oval 133"/>
          <p:cNvSpPr/>
          <p:nvPr/>
        </p:nvSpPr>
        <p:spPr>
          <a:xfrm>
            <a:off x="4419600" y="57912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5" name="Straight Arrow Connector 134"/>
          <p:cNvCxnSpPr/>
          <p:nvPr/>
        </p:nvCxnSpPr>
        <p:spPr>
          <a:xfrm>
            <a:off x="4419600" y="59436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3429000" y="25146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85C, 5min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Whole Cell Archive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cxnSp>
        <p:nvCxnSpPr>
          <p:cNvPr id="32" name="Curved Connector 31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6" name="Arc 35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40" name="Flowchart: Magnetic Disk 39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43" name="Arc 42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50" name="TextBox 49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52" name="Rectangle 51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Isosceles Triangle 52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56" name="Arc 55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58" name="Arc 57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2" name="Oval 61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Arrow Connector 62"/>
          <p:cNvCxnSpPr>
            <a:stCxn id="62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Arrow Connector 64"/>
          <p:cNvCxnSpPr>
            <a:stCxn id="64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219200" y="4267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67" name="Isosceles Triangle 66"/>
          <p:cNvSpPr/>
          <p:nvPr/>
        </p:nvSpPr>
        <p:spPr>
          <a:xfrm>
            <a:off x="1066800" y="3962400"/>
            <a:ext cx="10668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CANON</a:t>
            </a:r>
          </a:p>
          <a:p>
            <a:pPr algn="ctr"/>
            <a:r>
              <a:rPr lang="en-US" dirty="0" smtClean="0"/>
              <a:t>Modular Cartridge. </a:t>
            </a:r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260" name="Oval 259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0" name="Straight Arrow Connector 279"/>
          <p:cNvCxnSpPr>
            <a:stCxn id="260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Flowchart: Magnetic Disk 289"/>
          <p:cNvSpPr/>
          <p:nvPr/>
        </p:nvSpPr>
        <p:spPr>
          <a:xfrm>
            <a:off x="1752600" y="4800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TextBox 293"/>
          <p:cNvSpPr txBox="1"/>
          <p:nvPr/>
        </p:nvSpPr>
        <p:spPr>
          <a:xfrm>
            <a:off x="990600" y="4953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CANON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295" name="TextBox 294"/>
          <p:cNvSpPr txBox="1"/>
          <p:nvPr/>
        </p:nvSpPr>
        <p:spPr>
          <a:xfrm>
            <a:off x="228600" y="5791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296" name="Arc 295"/>
          <p:cNvSpPr/>
          <p:nvPr/>
        </p:nvSpPr>
        <p:spPr>
          <a:xfrm rot="16200000" flipH="1" flipV="1">
            <a:off x="723900" y="4838700"/>
            <a:ext cx="990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99" name="Arc 298"/>
          <p:cNvSpPr/>
          <p:nvPr/>
        </p:nvSpPr>
        <p:spPr>
          <a:xfrm rot="16200000" flipH="1">
            <a:off x="3467100" y="3771900"/>
            <a:ext cx="838200" cy="3352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0" name="Arc 299"/>
          <p:cNvSpPr/>
          <p:nvPr/>
        </p:nvSpPr>
        <p:spPr>
          <a:xfrm flipH="1">
            <a:off x="213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2" name="Arc 301"/>
          <p:cNvSpPr/>
          <p:nvPr/>
        </p:nvSpPr>
        <p:spPr>
          <a:xfrm flipH="1">
            <a:off x="22098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3" name="TextBox 302"/>
          <p:cNvSpPr txBox="1"/>
          <p:nvPr/>
        </p:nvSpPr>
        <p:spPr>
          <a:xfrm>
            <a:off x="25146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04" name="Arc 303"/>
          <p:cNvSpPr/>
          <p:nvPr/>
        </p:nvSpPr>
        <p:spPr>
          <a:xfrm flipH="1">
            <a:off x="1981200" y="4038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07" name="TextBox 306"/>
          <p:cNvSpPr txBox="1"/>
          <p:nvPr/>
        </p:nvSpPr>
        <p:spPr>
          <a:xfrm>
            <a:off x="2362200" y="3886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308" name="TextBox 307"/>
          <p:cNvSpPr txBox="1"/>
          <p:nvPr/>
        </p:nvSpPr>
        <p:spPr>
          <a:xfrm>
            <a:off x="2286000" y="6096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309" name="Arc 308"/>
          <p:cNvSpPr/>
          <p:nvPr/>
        </p:nvSpPr>
        <p:spPr>
          <a:xfrm rot="16200000" flipH="1">
            <a:off x="1562100" y="5143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310" name="Straight Arrow Connector 309"/>
          <p:cNvCxnSpPr/>
          <p:nvPr/>
        </p:nvCxnSpPr>
        <p:spPr>
          <a:xfrm flipH="1">
            <a:off x="22860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TextBox 310"/>
          <p:cNvSpPr txBox="1"/>
          <p:nvPr/>
        </p:nvSpPr>
        <p:spPr>
          <a:xfrm>
            <a:off x="2590800" y="5029200"/>
            <a:ext cx="424347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 </a:t>
            </a:r>
          </a:p>
        </p:txBody>
      </p:sp>
      <p:sp>
        <p:nvSpPr>
          <p:cNvPr id="312" name="Rectangle 311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Isosceles Triangle 312"/>
          <p:cNvSpPr/>
          <p:nvPr/>
        </p:nvSpPr>
        <p:spPr>
          <a:xfrm rot="5400000">
            <a:off x="457200" y="54864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TextBox 313"/>
          <p:cNvSpPr txBox="1"/>
          <p:nvPr/>
        </p:nvSpPr>
        <p:spPr>
          <a:xfrm>
            <a:off x="4038600" y="5715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315" name="Isosceles Triangle 314"/>
          <p:cNvSpPr/>
          <p:nvPr/>
        </p:nvSpPr>
        <p:spPr>
          <a:xfrm rot="16200000">
            <a:off x="3924300" y="5524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6" name="Curved Connector 315"/>
          <p:cNvCxnSpPr>
            <a:stCxn id="320" idx="4"/>
          </p:cNvCxnSpPr>
          <p:nvPr/>
        </p:nvCxnSpPr>
        <p:spPr>
          <a:xfrm rot="16200000" flipH="1">
            <a:off x="1295400" y="4267200"/>
            <a:ext cx="838200" cy="2286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" name="TextBox 316"/>
          <p:cNvSpPr txBox="1"/>
          <p:nvPr/>
        </p:nvSpPr>
        <p:spPr>
          <a:xfrm>
            <a:off x="2514600" y="4191000"/>
            <a:ext cx="790601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18" name="TextBox 317"/>
          <p:cNvSpPr txBox="1"/>
          <p:nvPr/>
        </p:nvSpPr>
        <p:spPr>
          <a:xfrm>
            <a:off x="3048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CANON</a:t>
            </a:r>
            <a:endParaRPr lang="en-US" i="1" dirty="0"/>
          </a:p>
        </p:txBody>
      </p:sp>
      <p:sp>
        <p:nvSpPr>
          <p:cNvPr id="320" name="Oval 319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1" name="Straight Arrow Connector 320"/>
          <p:cNvCxnSpPr>
            <a:stCxn id="320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/>
          <p:cNvCxnSpPr/>
          <p:nvPr/>
        </p:nvCxnSpPr>
        <p:spPr>
          <a:xfrm rot="5400000">
            <a:off x="1143000" y="2895600"/>
            <a:ext cx="1219200" cy="30480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rc 57"/>
          <p:cNvSpPr/>
          <p:nvPr/>
        </p:nvSpPr>
        <p:spPr>
          <a:xfrm flipH="1">
            <a:off x="2895600" y="1905000"/>
            <a:ext cx="609600" cy="457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9" name="Arc 58"/>
          <p:cNvSpPr/>
          <p:nvPr/>
        </p:nvSpPr>
        <p:spPr>
          <a:xfrm flipH="1">
            <a:off x="2743200" y="16764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0" name="Arc 59"/>
          <p:cNvSpPr/>
          <p:nvPr/>
        </p:nvSpPr>
        <p:spPr>
          <a:xfrm>
            <a:off x="533400" y="1828800"/>
            <a:ext cx="1371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1" name="Arc 60"/>
          <p:cNvSpPr/>
          <p:nvPr/>
        </p:nvSpPr>
        <p:spPr>
          <a:xfrm>
            <a:off x="1295400" y="1524000"/>
            <a:ext cx="9144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066800" y="1371600"/>
            <a:ext cx="7416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228600" y="1676400"/>
            <a:ext cx="788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Seawater</a:t>
            </a:r>
            <a:endParaRPr lang="en-US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3276600" y="32766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 smtClean="0"/>
              <a:t>Lysate</a:t>
            </a:r>
            <a:r>
              <a:rPr lang="en-US" sz="1200" i="1" dirty="0" smtClean="0"/>
              <a:t> filter</a:t>
            </a:r>
            <a:endParaRPr lang="en-US" sz="1200" i="1" dirty="0"/>
          </a:p>
        </p:txBody>
      </p:sp>
      <p:sp>
        <p:nvSpPr>
          <p:cNvPr id="65" name="Flowchart: Magnetic Disk 64"/>
          <p:cNvSpPr/>
          <p:nvPr/>
        </p:nvSpPr>
        <p:spPr>
          <a:xfrm>
            <a:off x="1524000" y="2133600"/>
            <a:ext cx="1752600" cy="304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lowchart: Magnetic Disk 65"/>
          <p:cNvSpPr/>
          <p:nvPr/>
        </p:nvSpPr>
        <p:spPr>
          <a:xfrm rot="16200000">
            <a:off x="3429000" y="3048000"/>
            <a:ext cx="304800" cy="152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2514600" y="3048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68" name="Arc 67"/>
          <p:cNvSpPr/>
          <p:nvPr/>
        </p:nvSpPr>
        <p:spPr>
          <a:xfrm rot="16200000" flipH="1">
            <a:off x="1790700" y="2095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1905000" y="22098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25mm Filter</a:t>
            </a:r>
            <a:endParaRPr lang="en-US" sz="1200" i="1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3276600" y="2362200"/>
            <a:ext cx="990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3429000" y="20574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72" name="TextBox 71"/>
          <p:cNvSpPr txBox="1"/>
          <p:nvPr/>
        </p:nvSpPr>
        <p:spPr>
          <a:xfrm>
            <a:off x="3429000" y="2362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Beat</a:t>
            </a:r>
            <a:endParaRPr lang="en-US" sz="1200" dirty="0"/>
          </a:p>
        </p:txBody>
      </p:sp>
      <p:sp>
        <p:nvSpPr>
          <p:cNvPr id="73" name="TextBox 72"/>
          <p:cNvSpPr txBox="1"/>
          <p:nvPr/>
        </p:nvSpPr>
        <p:spPr>
          <a:xfrm>
            <a:off x="3200400" y="1752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74" name="Arc 73"/>
          <p:cNvSpPr/>
          <p:nvPr/>
        </p:nvSpPr>
        <p:spPr>
          <a:xfrm rot="16200000" flipH="1">
            <a:off x="2895600" y="17526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124200" y="11430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76" name="TextBox 75"/>
          <p:cNvSpPr txBox="1"/>
          <p:nvPr/>
        </p:nvSpPr>
        <p:spPr>
          <a:xfrm>
            <a:off x="3200400" y="16002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77" name="Rectangle 76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Isosceles Triangle 77"/>
          <p:cNvSpPr/>
          <p:nvPr/>
        </p:nvSpPr>
        <p:spPr>
          <a:xfrm rot="5400000">
            <a:off x="457200" y="13716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9" name="Straight Arrow Connector 78"/>
          <p:cNvCxnSpPr>
            <a:stCxn id="66" idx="3"/>
          </p:cNvCxnSpPr>
          <p:nvPr/>
        </p:nvCxnSpPr>
        <p:spPr>
          <a:xfrm>
            <a:off x="3657600" y="3124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3048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Filter</a:t>
            </a:r>
            <a:endParaRPr lang="en-US" i="1" dirty="0"/>
          </a:p>
        </p:txBody>
      </p:sp>
      <p:sp>
        <p:nvSpPr>
          <p:cNvPr id="81" name="Arc 80"/>
          <p:cNvSpPr/>
          <p:nvPr/>
        </p:nvSpPr>
        <p:spPr>
          <a:xfrm flipH="1">
            <a:off x="2438400" y="1219200"/>
            <a:ext cx="13716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1242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3" name="Arc 82"/>
          <p:cNvSpPr/>
          <p:nvPr/>
        </p:nvSpPr>
        <p:spPr>
          <a:xfrm flipH="1">
            <a:off x="2590800" y="1447800"/>
            <a:ext cx="10668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2438400" y="2514600"/>
            <a:ext cx="457200" cy="1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6" name="Straight Arrow Connector 85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876800" y="29718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88" name="Isosceles Triangle 87"/>
          <p:cNvSpPr/>
          <p:nvPr/>
        </p:nvSpPr>
        <p:spPr>
          <a:xfrm rot="16200000">
            <a:off x="4762500" y="27813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lowchart: Magnetic Disk 121"/>
          <p:cNvSpPr/>
          <p:nvPr/>
        </p:nvSpPr>
        <p:spPr>
          <a:xfrm>
            <a:off x="5715000" y="1981200"/>
            <a:ext cx="4572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Arc 103"/>
          <p:cNvSpPr/>
          <p:nvPr/>
        </p:nvSpPr>
        <p:spPr>
          <a:xfrm flipH="1">
            <a:off x="5943600" y="14478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6" name="Arc 105"/>
          <p:cNvSpPr/>
          <p:nvPr/>
        </p:nvSpPr>
        <p:spPr>
          <a:xfrm flipH="1">
            <a:off x="6096000" y="16764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6400800" y="15240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15" name="TextBox 11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HAB </a:t>
            </a:r>
            <a:r>
              <a:rPr lang="en-US" dirty="0" err="1" smtClean="0"/>
              <a:t>Ab</a:t>
            </a:r>
            <a:r>
              <a:rPr lang="en-US" dirty="0" smtClean="0"/>
              <a:t> Primer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200" name="Arc 199"/>
          <p:cNvSpPr/>
          <p:nvPr/>
        </p:nvSpPr>
        <p:spPr>
          <a:xfrm rot="16200000" flipH="1">
            <a:off x="7543800" y="457200"/>
            <a:ext cx="1219200" cy="441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03" name="Straight Arrow Connector 202"/>
          <p:cNvCxnSpPr/>
          <p:nvPr/>
        </p:nvCxnSpPr>
        <p:spPr>
          <a:xfrm flipH="1">
            <a:off x="6172200" y="23622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361" name="TextBox 360"/>
          <p:cNvSpPr txBox="1"/>
          <p:nvPr/>
        </p:nvSpPr>
        <p:spPr>
          <a:xfrm>
            <a:off x="6324600" y="1371600"/>
            <a:ext cx="1219200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65" name="TextBox 364"/>
          <p:cNvSpPr txBox="1"/>
          <p:nvPr/>
        </p:nvSpPr>
        <p:spPr>
          <a:xfrm>
            <a:off x="4572000" y="9906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HAB </a:t>
            </a:r>
            <a:r>
              <a:rPr lang="en-US" i="1" dirty="0" err="1" smtClean="0"/>
              <a:t>Ab</a:t>
            </a:r>
            <a:endParaRPr lang="en-US" i="1" dirty="0"/>
          </a:p>
        </p:txBody>
      </p:sp>
      <p:sp>
        <p:nvSpPr>
          <p:cNvPr id="138" name="TextBox 137"/>
          <p:cNvSpPr txBox="1"/>
          <p:nvPr/>
        </p:nvSpPr>
        <p:spPr>
          <a:xfrm>
            <a:off x="1219200" y="1524000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Filter Module</a:t>
            </a:r>
          </a:p>
          <a:p>
            <a:r>
              <a:rPr lang="en-US" sz="1600" i="1" dirty="0" smtClean="0"/>
              <a:t>Filtrate Module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7000" y="22098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  <p:sp>
        <p:nvSpPr>
          <p:cNvPr id="34" name="Oval 33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Arc 35"/>
          <p:cNvSpPr/>
          <p:nvPr/>
        </p:nvSpPr>
        <p:spPr>
          <a:xfrm rot="5400000">
            <a:off x="3581400" y="1295400"/>
            <a:ext cx="2286000" cy="13716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7" name="Arc 36"/>
          <p:cNvSpPr/>
          <p:nvPr/>
        </p:nvSpPr>
        <p:spPr>
          <a:xfrm rot="16200000">
            <a:off x="5219700" y="1790700"/>
            <a:ext cx="762000" cy="381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8305800" y="31242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39" name="Isosceles Triangle 38"/>
          <p:cNvSpPr/>
          <p:nvPr/>
        </p:nvSpPr>
        <p:spPr>
          <a:xfrm rot="16200000">
            <a:off x="8191500" y="29337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lowchart: Magnetic Disk 121"/>
          <p:cNvSpPr/>
          <p:nvPr/>
        </p:nvSpPr>
        <p:spPr>
          <a:xfrm>
            <a:off x="1752600" y="4800600"/>
            <a:ext cx="533400" cy="6858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extBox 97"/>
          <p:cNvSpPr txBox="1"/>
          <p:nvPr/>
        </p:nvSpPr>
        <p:spPr>
          <a:xfrm>
            <a:off x="990600" y="49530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Filtrate</a:t>
            </a:r>
          </a:p>
          <a:p>
            <a:r>
              <a:rPr lang="en-US" sz="1200" i="1" dirty="0" smtClean="0"/>
              <a:t>Collector</a:t>
            </a:r>
            <a:endParaRPr lang="en-US" sz="1200" i="1" dirty="0"/>
          </a:p>
        </p:txBody>
      </p:sp>
      <p:sp>
        <p:nvSpPr>
          <p:cNvPr id="99" name="TextBox 98"/>
          <p:cNvSpPr txBox="1"/>
          <p:nvPr/>
        </p:nvSpPr>
        <p:spPr>
          <a:xfrm>
            <a:off x="228600" y="5791200"/>
            <a:ext cx="745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Offboard</a:t>
            </a:r>
            <a:endParaRPr lang="en-US" sz="1200" dirty="0"/>
          </a:p>
        </p:txBody>
      </p:sp>
      <p:sp>
        <p:nvSpPr>
          <p:cNvPr id="100" name="Arc 99"/>
          <p:cNvSpPr/>
          <p:nvPr/>
        </p:nvSpPr>
        <p:spPr>
          <a:xfrm rot="16200000" flipH="1" flipV="1">
            <a:off x="723900" y="4838700"/>
            <a:ext cx="990600" cy="1219200"/>
          </a:xfrm>
          <a:prstGeom prst="arc">
            <a:avLst/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1" name="Arc 100"/>
          <p:cNvSpPr/>
          <p:nvPr/>
        </p:nvSpPr>
        <p:spPr>
          <a:xfrm rot="16200000" flipH="1">
            <a:off x="3924300" y="3238500"/>
            <a:ext cx="990600" cy="441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4" name="Arc 103"/>
          <p:cNvSpPr/>
          <p:nvPr/>
        </p:nvSpPr>
        <p:spPr>
          <a:xfrm flipH="1">
            <a:off x="2133600" y="4267200"/>
            <a:ext cx="7620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6" name="Arc 105"/>
          <p:cNvSpPr/>
          <p:nvPr/>
        </p:nvSpPr>
        <p:spPr>
          <a:xfrm flipH="1">
            <a:off x="2209800" y="4495800"/>
            <a:ext cx="6096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2514600" y="4343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15" name="TextBox 11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Filtrate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197" name="Arc 196"/>
          <p:cNvSpPr/>
          <p:nvPr/>
        </p:nvSpPr>
        <p:spPr>
          <a:xfrm flipH="1">
            <a:off x="1981200" y="4038600"/>
            <a:ext cx="7620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98" name="TextBox 197"/>
          <p:cNvSpPr txBox="1"/>
          <p:nvPr/>
        </p:nvSpPr>
        <p:spPr>
          <a:xfrm>
            <a:off x="2362200" y="3886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99" name="TextBox 198"/>
          <p:cNvSpPr txBox="1"/>
          <p:nvPr/>
        </p:nvSpPr>
        <p:spPr>
          <a:xfrm>
            <a:off x="2286000" y="6096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200" name="Arc 199"/>
          <p:cNvSpPr/>
          <p:nvPr/>
        </p:nvSpPr>
        <p:spPr>
          <a:xfrm rot="16200000" flipH="1">
            <a:off x="1562100" y="51435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03" name="Straight Arrow Connector 202"/>
          <p:cNvCxnSpPr/>
          <p:nvPr/>
        </p:nvCxnSpPr>
        <p:spPr>
          <a:xfrm flipH="1">
            <a:off x="2286000" y="5181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237" name="Isosceles Triangle 236"/>
          <p:cNvSpPr/>
          <p:nvPr/>
        </p:nvSpPr>
        <p:spPr>
          <a:xfrm rot="5400000">
            <a:off x="457200" y="5486400"/>
            <a:ext cx="609600" cy="9144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0" name="Curved Connector 249"/>
          <p:cNvCxnSpPr>
            <a:stCxn id="139" idx="4"/>
          </p:cNvCxnSpPr>
          <p:nvPr/>
        </p:nvCxnSpPr>
        <p:spPr>
          <a:xfrm rot="16200000" flipH="1">
            <a:off x="1295400" y="4267200"/>
            <a:ext cx="838200" cy="228600"/>
          </a:xfrm>
          <a:prstGeom prst="curvedConnector3">
            <a:avLst>
              <a:gd name="adj1" fmla="val 50000"/>
            </a:avLst>
          </a:prstGeom>
          <a:ln w="38100" cmpd="dbl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1" name="TextBox 360"/>
          <p:cNvSpPr txBox="1"/>
          <p:nvPr/>
        </p:nvSpPr>
        <p:spPr>
          <a:xfrm>
            <a:off x="2514600" y="4191000"/>
            <a:ext cx="790601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365" name="TextBox 364"/>
          <p:cNvSpPr txBox="1"/>
          <p:nvPr/>
        </p:nvSpPr>
        <p:spPr>
          <a:xfrm>
            <a:off x="304800" y="3810000"/>
            <a:ext cx="1447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Filtrate</a:t>
            </a:r>
            <a:endParaRPr lang="en-US" i="1" dirty="0"/>
          </a:p>
        </p:txBody>
      </p:sp>
      <p:sp>
        <p:nvSpPr>
          <p:cNvPr id="138" name="TextBox 137"/>
          <p:cNvSpPr txBox="1"/>
          <p:nvPr/>
        </p:nvSpPr>
        <p:spPr>
          <a:xfrm>
            <a:off x="1219200" y="15240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Filter Module</a:t>
            </a:r>
          </a:p>
        </p:txBody>
      </p:sp>
      <p:sp>
        <p:nvSpPr>
          <p:cNvPr id="139" name="Oval 138"/>
          <p:cNvSpPr/>
          <p:nvPr/>
        </p:nvSpPr>
        <p:spPr>
          <a:xfrm>
            <a:off x="14478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Arrow Connector 139"/>
          <p:cNvCxnSpPr>
            <a:stCxn id="139" idx="0"/>
          </p:cNvCxnSpPr>
          <p:nvPr/>
        </p:nvCxnSpPr>
        <p:spPr>
          <a:xfrm>
            <a:off x="1600200" y="3657600"/>
            <a:ext cx="0" cy="304800"/>
          </a:xfrm>
          <a:prstGeom prst="straightConnector1">
            <a:avLst/>
          </a:prstGeom>
          <a:ln w="38100" cmpd="dbl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419600" y="57912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4419600" y="59436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10200" y="4343400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To Options:</a:t>
            </a:r>
            <a:br>
              <a:rPr lang="en-US" sz="1600" i="1" dirty="0" smtClean="0"/>
            </a:br>
            <a:r>
              <a:rPr lang="en-US" sz="1600" i="1" dirty="0" smtClean="0"/>
              <a:t>HAB </a:t>
            </a:r>
            <a:r>
              <a:rPr lang="en-US" sz="1600" i="1" dirty="0" err="1" smtClean="0"/>
              <a:t>Ab</a:t>
            </a:r>
            <a:r>
              <a:rPr lang="en-US" sz="1600" i="1" dirty="0" smtClean="0"/>
              <a:t> Primer Module</a:t>
            </a:r>
          </a:p>
          <a:p>
            <a:r>
              <a:rPr lang="en-US" sz="1600" i="1" dirty="0" smtClean="0"/>
              <a:t>Analytic Handoff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90800" y="5029200"/>
            <a:ext cx="11430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 </a:t>
            </a:r>
            <a:r>
              <a:rPr lang="en-US" sz="1000" dirty="0" smtClean="0"/>
              <a:t>___C, __min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Arc 71"/>
          <p:cNvSpPr/>
          <p:nvPr/>
        </p:nvSpPr>
        <p:spPr>
          <a:xfrm flipH="1">
            <a:off x="7010400" y="1981200"/>
            <a:ext cx="1219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3" name="Arc 72"/>
          <p:cNvSpPr/>
          <p:nvPr/>
        </p:nvSpPr>
        <p:spPr>
          <a:xfrm flipH="1">
            <a:off x="6858000" y="1752600"/>
            <a:ext cx="13716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4" name="Arc 73"/>
          <p:cNvSpPr/>
          <p:nvPr/>
        </p:nvSpPr>
        <p:spPr>
          <a:xfrm flipH="1">
            <a:off x="6781800" y="15240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5" name="Arc 74"/>
          <p:cNvSpPr/>
          <p:nvPr/>
        </p:nvSpPr>
        <p:spPr>
          <a:xfrm flipH="1">
            <a:off x="7086600" y="2209800"/>
            <a:ext cx="1066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6" name="Arc 75"/>
          <p:cNvSpPr/>
          <p:nvPr/>
        </p:nvSpPr>
        <p:spPr>
          <a:xfrm>
            <a:off x="6019800" y="1371600"/>
            <a:ext cx="685800" cy="2286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77" name="Arc 76"/>
          <p:cNvSpPr/>
          <p:nvPr/>
        </p:nvSpPr>
        <p:spPr>
          <a:xfrm>
            <a:off x="5867400" y="1600200"/>
            <a:ext cx="7620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5638800" y="1219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3" name="TextBox 82"/>
          <p:cNvSpPr txBox="1"/>
          <p:nvPr/>
        </p:nvSpPr>
        <p:spPr>
          <a:xfrm>
            <a:off x="7543800" y="1600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5" name="TextBox 84"/>
          <p:cNvSpPr txBox="1"/>
          <p:nvPr/>
        </p:nvSpPr>
        <p:spPr>
          <a:xfrm>
            <a:off x="7620000" y="2057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89" name="Arc 88"/>
          <p:cNvSpPr/>
          <p:nvPr/>
        </p:nvSpPr>
        <p:spPr>
          <a:xfrm>
            <a:off x="5638800" y="1828800"/>
            <a:ext cx="8382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5334000" y="1676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03" name="TextBox 102"/>
          <p:cNvSpPr txBox="1"/>
          <p:nvPr/>
        </p:nvSpPr>
        <p:spPr>
          <a:xfrm>
            <a:off x="6248400" y="26670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DNA Column</a:t>
            </a:r>
            <a:endParaRPr lang="en-US" sz="1200" i="1" dirty="0"/>
          </a:p>
        </p:txBody>
      </p:sp>
      <p:sp>
        <p:nvSpPr>
          <p:cNvPr id="121" name="Flowchart: Magnetic Disk 120"/>
          <p:cNvSpPr/>
          <p:nvPr/>
        </p:nvSpPr>
        <p:spPr>
          <a:xfrm>
            <a:off x="6248400" y="2514600"/>
            <a:ext cx="990600" cy="533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DNA Membrane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cxnSp>
        <p:nvCxnSpPr>
          <p:cNvPr id="172" name="Straight Arrow Connector 171"/>
          <p:cNvCxnSpPr/>
          <p:nvPr/>
        </p:nvCxnSpPr>
        <p:spPr>
          <a:xfrm flipH="1">
            <a:off x="7239000" y="27432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7543800" y="2590800"/>
            <a:ext cx="389081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165" name="Arc 164"/>
          <p:cNvSpPr/>
          <p:nvPr/>
        </p:nvSpPr>
        <p:spPr>
          <a:xfrm rot="16200000" flipH="1">
            <a:off x="7734300" y="2019300"/>
            <a:ext cx="8382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6" name="TextBox 165"/>
          <p:cNvSpPr txBox="1"/>
          <p:nvPr/>
        </p:nvSpPr>
        <p:spPr>
          <a:xfrm>
            <a:off x="8305800" y="32766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167" name="Arc 166"/>
          <p:cNvSpPr/>
          <p:nvPr/>
        </p:nvSpPr>
        <p:spPr>
          <a:xfrm rot="16200000" flipH="1">
            <a:off x="6705600" y="2667000"/>
            <a:ext cx="914400" cy="914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68" name="TextBox 167"/>
          <p:cNvSpPr txBox="1"/>
          <p:nvPr/>
        </p:nvSpPr>
        <p:spPr>
          <a:xfrm>
            <a:off x="7162800" y="34290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92" name="TextBox 191"/>
          <p:cNvSpPr txBox="1"/>
          <p:nvPr/>
        </p:nvSpPr>
        <p:spPr>
          <a:xfrm>
            <a:off x="7543800" y="14478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93" name="TextBox 192"/>
          <p:cNvSpPr txBox="1"/>
          <p:nvPr/>
        </p:nvSpPr>
        <p:spPr>
          <a:xfrm>
            <a:off x="7620000" y="19050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94" name="TextBox 193"/>
          <p:cNvSpPr txBox="1"/>
          <p:nvPr/>
        </p:nvSpPr>
        <p:spPr>
          <a:xfrm>
            <a:off x="5410200" y="1524000"/>
            <a:ext cx="8447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cxnSp>
        <p:nvCxnSpPr>
          <p:cNvPr id="201" name="Straight Connector 200"/>
          <p:cNvCxnSpPr/>
          <p:nvPr/>
        </p:nvCxnSpPr>
        <p:spPr>
          <a:xfrm>
            <a:off x="6629400" y="3124200"/>
            <a:ext cx="304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Isosceles Triangle 231"/>
          <p:cNvSpPr/>
          <p:nvPr/>
        </p:nvSpPr>
        <p:spPr>
          <a:xfrm rot="16200000">
            <a:off x="8191500" y="30861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Arc 262"/>
          <p:cNvSpPr/>
          <p:nvPr/>
        </p:nvSpPr>
        <p:spPr>
          <a:xfrm flipH="1">
            <a:off x="5867400" y="3200400"/>
            <a:ext cx="762000" cy="990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64" name="Arc 263"/>
          <p:cNvSpPr/>
          <p:nvPr/>
        </p:nvSpPr>
        <p:spPr>
          <a:xfrm rot="10800000" flipH="1">
            <a:off x="6019800" y="2895600"/>
            <a:ext cx="457200" cy="304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356" name="Straight Arrow Connector 355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TextBox 362"/>
          <p:cNvSpPr txBox="1"/>
          <p:nvPr/>
        </p:nvSpPr>
        <p:spPr>
          <a:xfrm>
            <a:off x="4572000" y="990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Membrane</a:t>
            </a:r>
          </a:p>
          <a:p>
            <a:r>
              <a:rPr lang="en-US" i="1" dirty="0" smtClean="0"/>
              <a:t>DNA</a:t>
            </a:r>
            <a:endParaRPr lang="en-US" i="1" dirty="0"/>
          </a:p>
        </p:txBody>
      </p:sp>
      <p:sp>
        <p:nvSpPr>
          <p:cNvPr id="138" name="TextBox 137"/>
          <p:cNvSpPr txBox="1"/>
          <p:nvPr/>
        </p:nvSpPr>
        <p:spPr>
          <a:xfrm>
            <a:off x="5867400" y="4724400"/>
            <a:ext cx="20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To Options:</a:t>
            </a:r>
          </a:p>
          <a:p>
            <a:r>
              <a:rPr lang="en-US" sz="1600" i="1" dirty="0" smtClean="0"/>
              <a:t>RNA Membrane</a:t>
            </a:r>
          </a:p>
          <a:p>
            <a:r>
              <a:rPr lang="en-US" sz="1600" i="1" dirty="0" smtClean="0"/>
              <a:t>RNA </a:t>
            </a:r>
            <a:r>
              <a:rPr lang="en-US" sz="1600" i="1" dirty="0" err="1" smtClean="0"/>
              <a:t>iFAST</a:t>
            </a:r>
            <a:endParaRPr lang="en-US" sz="1600" i="1" dirty="0" smtClean="0"/>
          </a:p>
          <a:p>
            <a:r>
              <a:rPr lang="en-US" sz="1600" i="1" dirty="0" smtClean="0"/>
              <a:t>RNA Pipette</a:t>
            </a:r>
          </a:p>
          <a:p>
            <a:r>
              <a:rPr lang="en-US" sz="1600" i="1" dirty="0" smtClean="0"/>
              <a:t>Waste</a:t>
            </a:r>
            <a:endParaRPr lang="en-US" sz="1600" i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1219200" y="15240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Filter Module</a:t>
            </a:r>
          </a:p>
        </p:txBody>
      </p:sp>
      <p:sp>
        <p:nvSpPr>
          <p:cNvPr id="140" name="Oval 139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1" name="Straight Arrow Connector 140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Arc 141"/>
          <p:cNvSpPr/>
          <p:nvPr/>
        </p:nvSpPr>
        <p:spPr>
          <a:xfrm rot="16200000">
            <a:off x="6019800" y="2362200"/>
            <a:ext cx="457200" cy="3048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3" name="Arc 142"/>
          <p:cNvSpPr/>
          <p:nvPr/>
        </p:nvSpPr>
        <p:spPr>
          <a:xfrm rot="5400000">
            <a:off x="4114800" y="1143000"/>
            <a:ext cx="1219200" cy="27432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Arc 35"/>
          <p:cNvSpPr/>
          <p:nvPr/>
        </p:nvSpPr>
        <p:spPr>
          <a:xfrm flipH="1">
            <a:off x="7391400" y="4800600"/>
            <a:ext cx="12192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7" name="Arc 36"/>
          <p:cNvSpPr/>
          <p:nvPr/>
        </p:nvSpPr>
        <p:spPr>
          <a:xfrm flipH="1">
            <a:off x="7239000" y="4572000"/>
            <a:ext cx="13716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8" name="Arc 37"/>
          <p:cNvSpPr/>
          <p:nvPr/>
        </p:nvSpPr>
        <p:spPr>
          <a:xfrm flipH="1">
            <a:off x="7162800" y="4343400"/>
            <a:ext cx="15240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9" name="Arc 38"/>
          <p:cNvSpPr/>
          <p:nvPr/>
        </p:nvSpPr>
        <p:spPr>
          <a:xfrm flipH="1">
            <a:off x="7467600" y="5029200"/>
            <a:ext cx="1066800" cy="609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0" name="Arc 39"/>
          <p:cNvSpPr/>
          <p:nvPr/>
        </p:nvSpPr>
        <p:spPr>
          <a:xfrm flipH="1">
            <a:off x="7086600" y="4114800"/>
            <a:ext cx="1676400" cy="24384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924800" y="4419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8001000" y="48768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12" name="Arc 111"/>
          <p:cNvSpPr/>
          <p:nvPr/>
        </p:nvSpPr>
        <p:spPr>
          <a:xfrm rot="16200000" flipH="1">
            <a:off x="7734300" y="5143500"/>
            <a:ext cx="8382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8" name="TextBox 117"/>
          <p:cNvSpPr txBox="1"/>
          <p:nvPr/>
        </p:nvSpPr>
        <p:spPr>
          <a:xfrm>
            <a:off x="6553200" y="54864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RNA Column</a:t>
            </a:r>
            <a:endParaRPr lang="en-US" sz="1200" i="1" dirty="0"/>
          </a:p>
        </p:txBody>
      </p:sp>
      <p:sp>
        <p:nvSpPr>
          <p:cNvPr id="125" name="Flowchart: Magnetic Disk 124"/>
          <p:cNvSpPr/>
          <p:nvPr/>
        </p:nvSpPr>
        <p:spPr>
          <a:xfrm>
            <a:off x="6553200" y="5334000"/>
            <a:ext cx="990600" cy="5334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lowchart: Magnetic Disk 125"/>
          <p:cNvSpPr/>
          <p:nvPr/>
        </p:nvSpPr>
        <p:spPr>
          <a:xfrm>
            <a:off x="4953000" y="5562600"/>
            <a:ext cx="457200" cy="4572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TextBox 168"/>
          <p:cNvSpPr txBox="1"/>
          <p:nvPr/>
        </p:nvSpPr>
        <p:spPr>
          <a:xfrm>
            <a:off x="7391400" y="63246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171" name="Arc 170"/>
          <p:cNvSpPr/>
          <p:nvPr/>
        </p:nvSpPr>
        <p:spPr>
          <a:xfrm rot="16200000" flipH="1">
            <a:off x="6896100" y="5524500"/>
            <a:ext cx="1066800" cy="838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15" name="TextBox 11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RNA Membrane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cxnSp>
        <p:nvCxnSpPr>
          <p:cNvPr id="132" name="Straight Connector 131"/>
          <p:cNvCxnSpPr/>
          <p:nvPr/>
        </p:nvCxnSpPr>
        <p:spPr>
          <a:xfrm>
            <a:off x="6629400" y="5943600"/>
            <a:ext cx="685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 flipH="1">
            <a:off x="7543800" y="5562600"/>
            <a:ext cx="304800" cy="1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4953000" y="5715000"/>
            <a:ext cx="45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/>
              <a:t>Mix</a:t>
            </a:r>
            <a:endParaRPr lang="en-US" sz="1200" i="1" dirty="0"/>
          </a:p>
        </p:txBody>
      </p:sp>
      <p:sp>
        <p:nvSpPr>
          <p:cNvPr id="196" name="TextBox 195"/>
          <p:cNvSpPr txBox="1"/>
          <p:nvPr/>
        </p:nvSpPr>
        <p:spPr>
          <a:xfrm>
            <a:off x="7848600" y="5410200"/>
            <a:ext cx="389081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non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119" name="TextBox 118"/>
          <p:cNvSpPr txBox="1"/>
          <p:nvPr/>
        </p:nvSpPr>
        <p:spPr>
          <a:xfrm>
            <a:off x="8001000" y="47244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190" name="TextBox 189"/>
          <p:cNvSpPr txBox="1"/>
          <p:nvPr/>
        </p:nvSpPr>
        <p:spPr>
          <a:xfrm>
            <a:off x="7924800" y="42672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91" name="TextBox 190"/>
          <p:cNvSpPr txBox="1"/>
          <p:nvPr/>
        </p:nvSpPr>
        <p:spPr>
          <a:xfrm>
            <a:off x="7924800" y="40386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210" name="Arc 209"/>
          <p:cNvSpPr/>
          <p:nvPr/>
        </p:nvSpPr>
        <p:spPr>
          <a:xfrm flipH="1">
            <a:off x="5181600" y="4953000"/>
            <a:ext cx="609600" cy="1219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11" name="Arc 210"/>
          <p:cNvSpPr/>
          <p:nvPr/>
        </p:nvSpPr>
        <p:spPr>
          <a:xfrm flipH="1">
            <a:off x="5257800" y="5181600"/>
            <a:ext cx="533400" cy="762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12" name="TextBox 211"/>
          <p:cNvSpPr txBox="1"/>
          <p:nvPr/>
        </p:nvSpPr>
        <p:spPr>
          <a:xfrm>
            <a:off x="5486400" y="50292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13" name="TextBox 212"/>
          <p:cNvSpPr txBox="1"/>
          <p:nvPr/>
        </p:nvSpPr>
        <p:spPr>
          <a:xfrm>
            <a:off x="5486400" y="4876800"/>
            <a:ext cx="8447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214" name="Arc 213"/>
          <p:cNvSpPr/>
          <p:nvPr/>
        </p:nvSpPr>
        <p:spPr>
          <a:xfrm>
            <a:off x="6324600" y="4191000"/>
            <a:ext cx="685800" cy="2286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15" name="Arc 214"/>
          <p:cNvSpPr/>
          <p:nvPr/>
        </p:nvSpPr>
        <p:spPr>
          <a:xfrm>
            <a:off x="6172200" y="4419600"/>
            <a:ext cx="762000" cy="1828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16" name="TextBox 215"/>
          <p:cNvSpPr txBox="1"/>
          <p:nvPr/>
        </p:nvSpPr>
        <p:spPr>
          <a:xfrm>
            <a:off x="5943600" y="40386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17" name="Arc 216"/>
          <p:cNvSpPr/>
          <p:nvPr/>
        </p:nvSpPr>
        <p:spPr>
          <a:xfrm>
            <a:off x="5943600" y="4648200"/>
            <a:ext cx="838200" cy="13716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18" name="TextBox 217"/>
          <p:cNvSpPr txBox="1"/>
          <p:nvPr/>
        </p:nvSpPr>
        <p:spPr>
          <a:xfrm>
            <a:off x="5638800" y="44958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219" name="TextBox 218"/>
          <p:cNvSpPr txBox="1"/>
          <p:nvPr/>
        </p:nvSpPr>
        <p:spPr>
          <a:xfrm>
            <a:off x="5715000" y="4343400"/>
            <a:ext cx="84475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221" name="Arc 220"/>
          <p:cNvSpPr/>
          <p:nvPr/>
        </p:nvSpPr>
        <p:spPr>
          <a:xfrm rot="16200000" flipH="1">
            <a:off x="5410200" y="5486400"/>
            <a:ext cx="762000" cy="1066800"/>
          </a:xfrm>
          <a:prstGeom prst="arc">
            <a:avLst>
              <a:gd name="adj1" fmla="val 16200000"/>
              <a:gd name="adj2" fmla="val 5525280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22" name="Arc 221"/>
          <p:cNvSpPr/>
          <p:nvPr/>
        </p:nvSpPr>
        <p:spPr>
          <a:xfrm rot="16200000">
            <a:off x="6172200" y="5181600"/>
            <a:ext cx="609600" cy="3048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23" name="Straight Connector 222"/>
          <p:cNvCxnSpPr/>
          <p:nvPr/>
        </p:nvCxnSpPr>
        <p:spPr>
          <a:xfrm>
            <a:off x="6324600" y="5334000"/>
            <a:ext cx="1" cy="6663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TextBox 233"/>
          <p:cNvSpPr txBox="1"/>
          <p:nvPr/>
        </p:nvSpPr>
        <p:spPr>
          <a:xfrm>
            <a:off x="8305800" y="6096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35" name="Isosceles Triangle 234"/>
          <p:cNvSpPr/>
          <p:nvPr/>
        </p:nvSpPr>
        <p:spPr>
          <a:xfrm rot="16200000">
            <a:off x="8191500" y="5905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4" name="Curved Connector 253"/>
          <p:cNvCxnSpPr>
            <a:stCxn id="140" idx="4"/>
          </p:cNvCxnSpPr>
          <p:nvPr/>
        </p:nvCxnSpPr>
        <p:spPr>
          <a:xfrm rot="5400000">
            <a:off x="4686300" y="4381500"/>
            <a:ext cx="1600200" cy="762000"/>
          </a:xfrm>
          <a:prstGeom prst="curvedConnector3">
            <a:avLst>
              <a:gd name="adj1" fmla="val 19614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TextBox 363"/>
          <p:cNvSpPr txBox="1"/>
          <p:nvPr/>
        </p:nvSpPr>
        <p:spPr>
          <a:xfrm>
            <a:off x="4572000" y="38100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Membrane</a:t>
            </a:r>
          </a:p>
          <a:p>
            <a:r>
              <a:rPr lang="en-US" i="1" dirty="0" smtClean="0"/>
              <a:t>RNA</a:t>
            </a:r>
            <a:endParaRPr lang="en-US" i="1" dirty="0"/>
          </a:p>
        </p:txBody>
      </p:sp>
      <p:sp>
        <p:nvSpPr>
          <p:cNvPr id="134" name="TextBox 133"/>
          <p:cNvSpPr txBox="1"/>
          <p:nvPr/>
        </p:nvSpPr>
        <p:spPr>
          <a:xfrm>
            <a:off x="5410200" y="1524000"/>
            <a:ext cx="205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DNA Membrane</a:t>
            </a:r>
          </a:p>
          <a:p>
            <a:r>
              <a:rPr lang="en-US" sz="1600" i="1" dirty="0" smtClean="0"/>
              <a:t>DNA </a:t>
            </a:r>
            <a:r>
              <a:rPr lang="en-US" sz="1600" i="1" dirty="0" err="1" smtClean="0"/>
              <a:t>iFAST</a:t>
            </a:r>
            <a:endParaRPr lang="en-US" sz="1600" i="1" dirty="0" smtClean="0"/>
          </a:p>
          <a:p>
            <a:r>
              <a:rPr lang="en-US" sz="1600" i="1" dirty="0" smtClean="0"/>
              <a:t>DNA Pipette</a:t>
            </a:r>
            <a:endParaRPr lang="en-US" sz="1600" i="1" dirty="0"/>
          </a:p>
        </p:txBody>
      </p:sp>
      <p:sp>
        <p:nvSpPr>
          <p:cNvPr id="140" name="Oval 139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1" name="Straight Arrow Connector 140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166" name="TextBox 165"/>
          <p:cNvSpPr txBox="1"/>
          <p:nvPr/>
        </p:nvSpPr>
        <p:spPr>
          <a:xfrm>
            <a:off x="8305800" y="32766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32" name="Isosceles Triangle 231"/>
          <p:cNvSpPr/>
          <p:nvPr/>
        </p:nvSpPr>
        <p:spPr>
          <a:xfrm rot="16200000">
            <a:off x="8191500" y="30861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Arc 342"/>
          <p:cNvSpPr/>
          <p:nvPr/>
        </p:nvSpPr>
        <p:spPr>
          <a:xfrm rot="5400000">
            <a:off x="3810000" y="2057400"/>
            <a:ext cx="1828800" cy="304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63" name="TextBox 362"/>
          <p:cNvSpPr txBox="1"/>
          <p:nvPr/>
        </p:nvSpPr>
        <p:spPr>
          <a:xfrm>
            <a:off x="4572000" y="990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iFast</a:t>
            </a:r>
            <a:endParaRPr lang="en-US" i="1" dirty="0" smtClean="0"/>
          </a:p>
          <a:p>
            <a:r>
              <a:rPr lang="en-US" i="1" dirty="0" smtClean="0"/>
              <a:t>DNA</a:t>
            </a:r>
            <a:endParaRPr lang="en-US" i="1" dirty="0"/>
          </a:p>
        </p:txBody>
      </p:sp>
      <p:sp>
        <p:nvSpPr>
          <p:cNvPr id="140" name="Arc 139"/>
          <p:cNvSpPr/>
          <p:nvPr/>
        </p:nvSpPr>
        <p:spPr>
          <a:xfrm flipH="1">
            <a:off x="5410200" y="1447800"/>
            <a:ext cx="9144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1" name="Arc 140"/>
          <p:cNvSpPr/>
          <p:nvPr/>
        </p:nvSpPr>
        <p:spPr>
          <a:xfrm flipH="1">
            <a:off x="5257800" y="1219200"/>
            <a:ext cx="990600" cy="19812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4" name="TextBox 143"/>
          <p:cNvSpPr txBox="1"/>
          <p:nvPr/>
        </p:nvSpPr>
        <p:spPr>
          <a:xfrm>
            <a:off x="5867400" y="1295400"/>
            <a:ext cx="7416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Evacuate</a:t>
            </a:r>
            <a:endParaRPr lang="en-US" sz="1200" dirty="0"/>
          </a:p>
        </p:txBody>
      </p:sp>
      <p:sp>
        <p:nvSpPr>
          <p:cNvPr id="147" name="Flowchart: Magnetic Disk 146"/>
          <p:cNvSpPr/>
          <p:nvPr/>
        </p:nvSpPr>
        <p:spPr>
          <a:xfrm>
            <a:off x="4953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TextBox 149"/>
          <p:cNvSpPr txBox="1"/>
          <p:nvPr/>
        </p:nvSpPr>
        <p:spPr>
          <a:xfrm>
            <a:off x="5715000" y="10668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153" name="Flowchart: Magnetic Disk 152"/>
          <p:cNvSpPr/>
          <p:nvPr/>
        </p:nvSpPr>
        <p:spPr>
          <a:xfrm>
            <a:off x="5715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lowchart: Magnetic Disk 153"/>
          <p:cNvSpPr/>
          <p:nvPr/>
        </p:nvSpPr>
        <p:spPr>
          <a:xfrm>
            <a:off x="6477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/>
          <p:cNvSpPr txBox="1"/>
          <p:nvPr/>
        </p:nvSpPr>
        <p:spPr>
          <a:xfrm>
            <a:off x="5867400" y="22860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sp>
        <p:nvSpPr>
          <p:cNvPr id="156" name="TextBox 155"/>
          <p:cNvSpPr txBox="1"/>
          <p:nvPr/>
        </p:nvSpPr>
        <p:spPr>
          <a:xfrm>
            <a:off x="5638800" y="2667000"/>
            <a:ext cx="609600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 Motion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8229600" y="1524000"/>
            <a:ext cx="462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Evac</a:t>
            </a:r>
            <a:endParaRPr lang="en-US" sz="1200" dirty="0"/>
          </a:p>
        </p:txBody>
      </p:sp>
      <p:cxnSp>
        <p:nvCxnSpPr>
          <p:cNvPr id="160" name="Straight Arrow Connector 159"/>
          <p:cNvCxnSpPr/>
          <p:nvPr/>
        </p:nvCxnSpPr>
        <p:spPr>
          <a:xfrm>
            <a:off x="5105400" y="26670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562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6324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>
            <a:endCxn id="153" idx="2"/>
          </p:cNvCxnSpPr>
          <p:nvPr/>
        </p:nvCxnSpPr>
        <p:spPr>
          <a:xfrm>
            <a:off x="5562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6324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Flowchart: Magnetic Disk 178"/>
          <p:cNvSpPr/>
          <p:nvPr/>
        </p:nvSpPr>
        <p:spPr>
          <a:xfrm>
            <a:off x="7239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lowchart: Magnetic Disk 181"/>
          <p:cNvSpPr/>
          <p:nvPr/>
        </p:nvSpPr>
        <p:spPr>
          <a:xfrm>
            <a:off x="8001000" y="22098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4" name="Straight Connector 183"/>
          <p:cNvCxnSpPr/>
          <p:nvPr/>
        </p:nvCxnSpPr>
        <p:spPr>
          <a:xfrm>
            <a:off x="7086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>
            <a:off x="7848600" y="25146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>
            <a:endCxn id="179" idx="2"/>
          </p:cNvCxnSpPr>
          <p:nvPr/>
        </p:nvCxnSpPr>
        <p:spPr>
          <a:xfrm>
            <a:off x="7086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7848600" y="23622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xtBox 201"/>
          <p:cNvSpPr txBox="1"/>
          <p:nvPr/>
        </p:nvSpPr>
        <p:spPr>
          <a:xfrm>
            <a:off x="7391400" y="22860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cxnSp>
        <p:nvCxnSpPr>
          <p:cNvPr id="206" name="Straight Arrow Connector 205"/>
          <p:cNvCxnSpPr/>
          <p:nvPr/>
        </p:nvCxnSpPr>
        <p:spPr>
          <a:xfrm>
            <a:off x="6781800" y="2667000"/>
            <a:ext cx="1371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Arrow Connector 206"/>
          <p:cNvCxnSpPr/>
          <p:nvPr/>
        </p:nvCxnSpPr>
        <p:spPr>
          <a:xfrm>
            <a:off x="66294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67056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/>
          <p:cNvCxnSpPr/>
          <p:nvPr/>
        </p:nvCxnSpPr>
        <p:spPr>
          <a:xfrm>
            <a:off x="81534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Arrow Connector 219"/>
          <p:cNvCxnSpPr/>
          <p:nvPr/>
        </p:nvCxnSpPr>
        <p:spPr>
          <a:xfrm flipV="1">
            <a:off x="82296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Arrow Connector 223"/>
          <p:cNvCxnSpPr/>
          <p:nvPr/>
        </p:nvCxnSpPr>
        <p:spPr>
          <a:xfrm>
            <a:off x="8153400" y="1905000"/>
            <a:ext cx="0" cy="3048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7696200" y="17526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cxnSp>
        <p:nvCxnSpPr>
          <p:cNvPr id="226" name="Curved Connector 225"/>
          <p:cNvCxnSpPr>
            <a:endCxn id="162" idx="0"/>
          </p:cNvCxnSpPr>
          <p:nvPr/>
        </p:nvCxnSpPr>
        <p:spPr>
          <a:xfrm rot="16200000" flipH="1">
            <a:off x="5105400" y="2895600"/>
            <a:ext cx="1066800" cy="457200"/>
          </a:xfrm>
          <a:prstGeom prst="curvedConnector3">
            <a:avLst>
              <a:gd name="adj1" fmla="val 7176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Arc 230"/>
          <p:cNvSpPr/>
          <p:nvPr/>
        </p:nvSpPr>
        <p:spPr>
          <a:xfrm rot="16200000">
            <a:off x="4762500" y="2095500"/>
            <a:ext cx="457200" cy="2286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52" name="Arc 251"/>
          <p:cNvSpPr/>
          <p:nvPr/>
        </p:nvSpPr>
        <p:spPr>
          <a:xfrm rot="10800000" flipV="1">
            <a:off x="7924800" y="3200400"/>
            <a:ext cx="457200" cy="2286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53" name="Arc 252"/>
          <p:cNvSpPr/>
          <p:nvPr/>
        </p:nvSpPr>
        <p:spPr>
          <a:xfrm rot="16200000" flipH="1" flipV="1">
            <a:off x="7505700" y="2247900"/>
            <a:ext cx="1219200" cy="685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55" name="Straight Arrow Connector 254"/>
          <p:cNvCxnSpPr/>
          <p:nvPr/>
        </p:nvCxnSpPr>
        <p:spPr>
          <a:xfrm>
            <a:off x="8458200" y="1752600"/>
            <a:ext cx="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DNA </a:t>
            </a:r>
            <a:r>
              <a:rPr lang="en-US" dirty="0" err="1" smtClean="0"/>
              <a:t>iFAST</a:t>
            </a:r>
            <a:r>
              <a:rPr lang="en-US" dirty="0" smtClean="0"/>
              <a:t>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143" name="TextBox 142"/>
          <p:cNvSpPr txBox="1"/>
          <p:nvPr/>
        </p:nvSpPr>
        <p:spPr>
          <a:xfrm>
            <a:off x="1219200" y="15240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Filter Module</a:t>
            </a:r>
            <a:endParaRPr lang="en-US" sz="1600" i="1" dirty="0"/>
          </a:p>
        </p:txBody>
      </p:sp>
      <p:sp>
        <p:nvSpPr>
          <p:cNvPr id="145" name="TextBox 144"/>
          <p:cNvSpPr txBox="1"/>
          <p:nvPr/>
        </p:nvSpPr>
        <p:spPr>
          <a:xfrm>
            <a:off x="5410200" y="4343400"/>
            <a:ext cx="20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To Options:</a:t>
            </a:r>
          </a:p>
          <a:p>
            <a:r>
              <a:rPr lang="en-US" sz="1600" i="1" dirty="0" smtClean="0"/>
              <a:t>RNA Membrane</a:t>
            </a:r>
          </a:p>
          <a:p>
            <a:r>
              <a:rPr lang="en-US" sz="1600" i="1" dirty="0" smtClean="0"/>
              <a:t>RNA </a:t>
            </a:r>
            <a:r>
              <a:rPr lang="en-US" sz="1600" i="1" dirty="0" err="1" smtClean="0"/>
              <a:t>iFAST</a:t>
            </a:r>
            <a:endParaRPr lang="en-US" sz="1600" i="1" dirty="0" smtClean="0"/>
          </a:p>
          <a:p>
            <a:r>
              <a:rPr lang="en-US" sz="1600" i="1" dirty="0" smtClean="0"/>
              <a:t>RNA Pipette</a:t>
            </a:r>
          </a:p>
          <a:p>
            <a:r>
              <a:rPr lang="en-US" sz="1600" i="1" dirty="0" smtClean="0"/>
              <a:t>Waste</a:t>
            </a:r>
            <a:endParaRPr lang="en-US" sz="1600" i="1" dirty="0"/>
          </a:p>
        </p:txBody>
      </p:sp>
      <p:sp>
        <p:nvSpPr>
          <p:cNvPr id="159" name="Oval 158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1" name="Straight Arrow Connector 160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Arrow Connector 164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 flipV="1">
            <a:off x="5029200" y="26670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234" name="TextBox 233"/>
          <p:cNvSpPr txBox="1"/>
          <p:nvPr/>
        </p:nvSpPr>
        <p:spPr>
          <a:xfrm>
            <a:off x="8305800" y="6096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35" name="Isosceles Triangle 234"/>
          <p:cNvSpPr/>
          <p:nvPr/>
        </p:nvSpPr>
        <p:spPr>
          <a:xfrm rot="16200000">
            <a:off x="8191500" y="5905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4" name="Curved Connector 253"/>
          <p:cNvCxnSpPr>
            <a:stCxn id="93" idx="4"/>
          </p:cNvCxnSpPr>
          <p:nvPr/>
        </p:nvCxnSpPr>
        <p:spPr>
          <a:xfrm rot="5400000">
            <a:off x="4953000" y="4114800"/>
            <a:ext cx="1066800" cy="762000"/>
          </a:xfrm>
          <a:prstGeom prst="curvedConnector3">
            <a:avLst>
              <a:gd name="adj1" fmla="val 28231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TextBox 363"/>
          <p:cNvSpPr txBox="1"/>
          <p:nvPr/>
        </p:nvSpPr>
        <p:spPr>
          <a:xfrm>
            <a:off x="4572000" y="38100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iFast</a:t>
            </a:r>
            <a:endParaRPr lang="en-US" i="1" dirty="0" smtClean="0"/>
          </a:p>
          <a:p>
            <a:r>
              <a:rPr lang="en-US" i="1" dirty="0" smtClean="0"/>
              <a:t>RNA</a:t>
            </a:r>
            <a:endParaRPr lang="en-US" i="1" dirty="0"/>
          </a:p>
        </p:txBody>
      </p:sp>
      <p:sp>
        <p:nvSpPr>
          <p:cNvPr id="261" name="Flowchart: Magnetic Disk 260"/>
          <p:cNvSpPr/>
          <p:nvPr/>
        </p:nvSpPr>
        <p:spPr>
          <a:xfrm>
            <a:off x="4953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Flowchart: Magnetic Disk 261"/>
          <p:cNvSpPr/>
          <p:nvPr/>
        </p:nvSpPr>
        <p:spPr>
          <a:xfrm>
            <a:off x="5715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Flowchart: Magnetic Disk 264"/>
          <p:cNvSpPr/>
          <p:nvPr/>
        </p:nvSpPr>
        <p:spPr>
          <a:xfrm>
            <a:off x="6477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TextBox 265"/>
          <p:cNvSpPr txBox="1"/>
          <p:nvPr/>
        </p:nvSpPr>
        <p:spPr>
          <a:xfrm>
            <a:off x="5867400" y="51054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sp>
        <p:nvSpPr>
          <p:cNvPr id="267" name="TextBox 266"/>
          <p:cNvSpPr txBox="1"/>
          <p:nvPr/>
        </p:nvSpPr>
        <p:spPr>
          <a:xfrm>
            <a:off x="5638800" y="5486400"/>
            <a:ext cx="609600" cy="46166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 Motion</a:t>
            </a:r>
          </a:p>
        </p:txBody>
      </p:sp>
      <p:cxnSp>
        <p:nvCxnSpPr>
          <p:cNvPr id="268" name="Straight Arrow Connector 267"/>
          <p:cNvCxnSpPr/>
          <p:nvPr/>
        </p:nvCxnSpPr>
        <p:spPr>
          <a:xfrm>
            <a:off x="5105400" y="54864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/>
          <p:cNvCxnSpPr/>
          <p:nvPr/>
        </p:nvCxnSpPr>
        <p:spPr>
          <a:xfrm>
            <a:off x="5562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/>
          <p:cNvCxnSpPr/>
          <p:nvPr/>
        </p:nvCxnSpPr>
        <p:spPr>
          <a:xfrm>
            <a:off x="6324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>
            <a:endCxn id="262" idx="2"/>
          </p:cNvCxnSpPr>
          <p:nvPr/>
        </p:nvCxnSpPr>
        <p:spPr>
          <a:xfrm>
            <a:off x="5562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/>
          <p:cNvCxnSpPr/>
          <p:nvPr/>
        </p:nvCxnSpPr>
        <p:spPr>
          <a:xfrm>
            <a:off x="6324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Flowchart: Magnetic Disk 272"/>
          <p:cNvSpPr/>
          <p:nvPr/>
        </p:nvSpPr>
        <p:spPr>
          <a:xfrm>
            <a:off x="7239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Flowchart: Magnetic Disk 273"/>
          <p:cNvSpPr/>
          <p:nvPr/>
        </p:nvSpPr>
        <p:spPr>
          <a:xfrm>
            <a:off x="8001000" y="5029200"/>
            <a:ext cx="609600" cy="381000"/>
          </a:xfrm>
          <a:prstGeom prst="flowChartMagneticDisk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5" name="Straight Connector 274"/>
          <p:cNvCxnSpPr/>
          <p:nvPr/>
        </p:nvCxnSpPr>
        <p:spPr>
          <a:xfrm>
            <a:off x="7086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>
          <a:xfrm>
            <a:off x="7848600" y="5334000"/>
            <a:ext cx="1524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>
            <a:endCxn id="273" idx="2"/>
          </p:cNvCxnSpPr>
          <p:nvPr/>
        </p:nvCxnSpPr>
        <p:spPr>
          <a:xfrm>
            <a:off x="7086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>
          <a:xfrm>
            <a:off x="7848600" y="5181600"/>
            <a:ext cx="15240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extBox 278"/>
          <p:cNvSpPr txBox="1"/>
          <p:nvPr/>
        </p:nvSpPr>
        <p:spPr>
          <a:xfrm>
            <a:off x="7391400" y="5105400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Oil</a:t>
            </a:r>
            <a:endParaRPr lang="en-US" sz="1200" dirty="0"/>
          </a:p>
        </p:txBody>
      </p:sp>
      <p:cxnSp>
        <p:nvCxnSpPr>
          <p:cNvPr id="281" name="Straight Arrow Connector 280"/>
          <p:cNvCxnSpPr/>
          <p:nvPr/>
        </p:nvCxnSpPr>
        <p:spPr>
          <a:xfrm>
            <a:off x="6781800" y="5486400"/>
            <a:ext cx="13716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Arrow Connector 281"/>
          <p:cNvCxnSpPr/>
          <p:nvPr/>
        </p:nvCxnSpPr>
        <p:spPr>
          <a:xfrm>
            <a:off x="66294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/>
          <p:cNvCxnSpPr/>
          <p:nvPr/>
        </p:nvCxnSpPr>
        <p:spPr>
          <a:xfrm flipV="1">
            <a:off x="67056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Arrow Connector 283"/>
          <p:cNvCxnSpPr/>
          <p:nvPr/>
        </p:nvCxnSpPr>
        <p:spPr>
          <a:xfrm>
            <a:off x="81534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Arrow Connector 284"/>
          <p:cNvCxnSpPr/>
          <p:nvPr/>
        </p:nvCxnSpPr>
        <p:spPr>
          <a:xfrm flipV="1">
            <a:off x="82296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Arrow Connector 285"/>
          <p:cNvCxnSpPr/>
          <p:nvPr/>
        </p:nvCxnSpPr>
        <p:spPr>
          <a:xfrm>
            <a:off x="8153400" y="4724400"/>
            <a:ext cx="0" cy="3048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TextBox 286"/>
          <p:cNvSpPr txBox="1"/>
          <p:nvPr/>
        </p:nvSpPr>
        <p:spPr>
          <a:xfrm>
            <a:off x="7696200" y="45720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291" name="Arc 290"/>
          <p:cNvSpPr/>
          <p:nvPr/>
        </p:nvSpPr>
        <p:spPr>
          <a:xfrm rot="10800000" flipV="1">
            <a:off x="7924800" y="6019800"/>
            <a:ext cx="457200" cy="2286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92" name="Arc 291"/>
          <p:cNvSpPr/>
          <p:nvPr/>
        </p:nvSpPr>
        <p:spPr>
          <a:xfrm rot="16200000" flipH="1" flipV="1">
            <a:off x="7505700" y="5067300"/>
            <a:ext cx="1219200" cy="6858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93" name="Straight Arrow Connector 292"/>
          <p:cNvCxnSpPr/>
          <p:nvPr/>
        </p:nvCxnSpPr>
        <p:spPr>
          <a:xfrm>
            <a:off x="8458200" y="4572000"/>
            <a:ext cx="0" cy="45720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Arc 296"/>
          <p:cNvSpPr/>
          <p:nvPr/>
        </p:nvSpPr>
        <p:spPr>
          <a:xfrm flipH="1">
            <a:off x="5334000" y="4495800"/>
            <a:ext cx="990600" cy="1066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98" name="TextBox 297"/>
          <p:cNvSpPr txBox="1"/>
          <p:nvPr/>
        </p:nvSpPr>
        <p:spPr>
          <a:xfrm>
            <a:off x="5867400" y="4343400"/>
            <a:ext cx="872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301" name="TextBox 300"/>
          <p:cNvSpPr txBox="1"/>
          <p:nvPr/>
        </p:nvSpPr>
        <p:spPr>
          <a:xfrm>
            <a:off x="8229600" y="4267200"/>
            <a:ext cx="462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Evac</a:t>
            </a:r>
            <a:endParaRPr lang="en-US" sz="1200" dirty="0"/>
          </a:p>
        </p:txBody>
      </p:sp>
      <p:sp>
        <p:nvSpPr>
          <p:cNvPr id="305" name="TextBox 304"/>
          <p:cNvSpPr txBox="1"/>
          <p:nvPr/>
        </p:nvSpPr>
        <p:spPr>
          <a:xfrm>
            <a:off x="5715000" y="60198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sp>
        <p:nvSpPr>
          <p:cNvPr id="306" name="Arc 305"/>
          <p:cNvSpPr/>
          <p:nvPr/>
        </p:nvSpPr>
        <p:spPr>
          <a:xfrm rot="16200000" flipH="1">
            <a:off x="4991100" y="5067300"/>
            <a:ext cx="1524000" cy="685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RNA </a:t>
            </a:r>
            <a:r>
              <a:rPr lang="en-US" dirty="0" err="1" smtClean="0"/>
              <a:t>iFAST</a:t>
            </a:r>
            <a:r>
              <a:rPr lang="en-US" dirty="0" smtClean="0"/>
              <a:t>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89" name="Arc 88"/>
          <p:cNvSpPr/>
          <p:nvPr/>
        </p:nvSpPr>
        <p:spPr>
          <a:xfrm flipH="1">
            <a:off x="5257800" y="4267200"/>
            <a:ext cx="1219200" cy="15240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90" name="TextBox 89"/>
          <p:cNvSpPr txBox="1"/>
          <p:nvPr/>
        </p:nvSpPr>
        <p:spPr>
          <a:xfrm>
            <a:off x="5867400" y="41910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92" name="TextBox 91"/>
          <p:cNvSpPr txBox="1"/>
          <p:nvPr/>
        </p:nvSpPr>
        <p:spPr>
          <a:xfrm>
            <a:off x="5410200" y="1524000"/>
            <a:ext cx="205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DNA Membrane</a:t>
            </a:r>
          </a:p>
          <a:p>
            <a:r>
              <a:rPr lang="en-US" sz="1600" i="1" dirty="0" smtClean="0"/>
              <a:t>DNA </a:t>
            </a:r>
            <a:r>
              <a:rPr lang="en-US" sz="1600" i="1" dirty="0" err="1" smtClean="0"/>
              <a:t>iFAST</a:t>
            </a:r>
            <a:endParaRPr lang="en-US" sz="1600" i="1" dirty="0" smtClean="0"/>
          </a:p>
          <a:p>
            <a:r>
              <a:rPr lang="en-US" sz="1600" i="1" dirty="0" smtClean="0"/>
              <a:t>DNA Pipette</a:t>
            </a:r>
            <a:endParaRPr lang="en-US" sz="1600" i="1" dirty="0"/>
          </a:p>
        </p:txBody>
      </p:sp>
      <p:sp>
        <p:nvSpPr>
          <p:cNvPr id="93" name="Oval 92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V="1">
            <a:off x="5029200" y="5486400"/>
            <a:ext cx="7620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166" name="TextBox 165"/>
          <p:cNvSpPr txBox="1"/>
          <p:nvPr/>
        </p:nvSpPr>
        <p:spPr>
          <a:xfrm>
            <a:off x="8305800" y="30480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232" name="Isosceles Triangle 231"/>
          <p:cNvSpPr/>
          <p:nvPr/>
        </p:nvSpPr>
        <p:spPr>
          <a:xfrm rot="16200000">
            <a:off x="8191500" y="28575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6" name="Straight Arrow Connector 355"/>
          <p:cNvCxnSpPr>
            <a:stCxn id="242" idx="0"/>
            <a:endCxn id="242" idx="4"/>
          </p:cNvCxnSpPr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" name="TextBox 362"/>
          <p:cNvSpPr txBox="1"/>
          <p:nvPr/>
        </p:nvSpPr>
        <p:spPr>
          <a:xfrm>
            <a:off x="4572000" y="990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MagPip</a:t>
            </a:r>
            <a:endParaRPr lang="en-US" i="1" dirty="0" smtClean="0"/>
          </a:p>
          <a:p>
            <a:r>
              <a:rPr lang="en-US" i="1" dirty="0" smtClean="0"/>
              <a:t>DNA</a:t>
            </a:r>
            <a:endParaRPr lang="en-US" i="1" dirty="0"/>
          </a:p>
        </p:txBody>
      </p:sp>
      <p:sp>
        <p:nvSpPr>
          <p:cNvPr id="141" name="Arc 140"/>
          <p:cNvSpPr/>
          <p:nvPr/>
        </p:nvSpPr>
        <p:spPr>
          <a:xfrm flipH="1">
            <a:off x="5105400" y="1905000"/>
            <a:ext cx="762000" cy="6096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50" name="TextBox 149"/>
          <p:cNvSpPr txBox="1"/>
          <p:nvPr/>
        </p:nvSpPr>
        <p:spPr>
          <a:xfrm>
            <a:off x="5486400" y="17526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sp>
        <p:nvSpPr>
          <p:cNvPr id="156" name="TextBox 155"/>
          <p:cNvSpPr txBox="1"/>
          <p:nvPr/>
        </p:nvSpPr>
        <p:spPr>
          <a:xfrm>
            <a:off x="5943600" y="2819400"/>
            <a:ext cx="6096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7848600" y="2438400"/>
            <a:ext cx="596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In/Out</a:t>
            </a:r>
            <a:endParaRPr lang="en-US" sz="1200" dirty="0"/>
          </a:p>
        </p:txBody>
      </p:sp>
      <p:cxnSp>
        <p:nvCxnSpPr>
          <p:cNvPr id="207" name="Straight Arrow Connector 206"/>
          <p:cNvCxnSpPr/>
          <p:nvPr/>
        </p:nvCxnSpPr>
        <p:spPr>
          <a:xfrm>
            <a:off x="5867400" y="2667000"/>
            <a:ext cx="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6629400" y="21336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sp>
        <p:nvSpPr>
          <p:cNvPr id="252" name="Arc 251"/>
          <p:cNvSpPr/>
          <p:nvPr/>
        </p:nvSpPr>
        <p:spPr>
          <a:xfrm rot="10800000" flipV="1">
            <a:off x="5029200" y="2667000"/>
            <a:ext cx="914400" cy="838200"/>
          </a:xfrm>
          <a:prstGeom prst="arc">
            <a:avLst>
              <a:gd name="adj1" fmla="val 16200000"/>
              <a:gd name="adj2" fmla="val 5394691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55" name="Straight Arrow Connector 254"/>
          <p:cNvCxnSpPr/>
          <p:nvPr/>
        </p:nvCxnSpPr>
        <p:spPr>
          <a:xfrm flipH="1">
            <a:off x="7467600" y="2590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>
            <a:stCxn id="174" idx="0"/>
            <a:endCxn id="177" idx="0"/>
          </p:cNvCxnSpPr>
          <p:nvPr/>
        </p:nvCxnSpPr>
        <p:spPr>
          <a:xfrm>
            <a:off x="5638800" y="25146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/>
          <p:cNvCxnSpPr/>
          <p:nvPr/>
        </p:nvCxnSpPr>
        <p:spPr>
          <a:xfrm>
            <a:off x="5638800" y="26670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Arc 173"/>
          <p:cNvSpPr/>
          <p:nvPr/>
        </p:nvSpPr>
        <p:spPr>
          <a:xfrm>
            <a:off x="5600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Arc 176"/>
          <p:cNvSpPr/>
          <p:nvPr/>
        </p:nvSpPr>
        <p:spPr>
          <a:xfrm>
            <a:off x="73914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Arc 189"/>
          <p:cNvSpPr/>
          <p:nvPr/>
        </p:nvSpPr>
        <p:spPr>
          <a:xfrm rot="10800000">
            <a:off x="5600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Arc 191"/>
          <p:cNvSpPr/>
          <p:nvPr/>
        </p:nvSpPr>
        <p:spPr>
          <a:xfrm>
            <a:off x="60579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Arc 192"/>
          <p:cNvSpPr/>
          <p:nvPr/>
        </p:nvSpPr>
        <p:spPr>
          <a:xfrm>
            <a:off x="62103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Arc 193"/>
          <p:cNvSpPr/>
          <p:nvPr/>
        </p:nvSpPr>
        <p:spPr>
          <a:xfrm>
            <a:off x="62865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Arc 194"/>
          <p:cNvSpPr/>
          <p:nvPr/>
        </p:nvSpPr>
        <p:spPr>
          <a:xfrm>
            <a:off x="65913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Arc 200"/>
          <p:cNvSpPr/>
          <p:nvPr/>
        </p:nvSpPr>
        <p:spPr>
          <a:xfrm>
            <a:off x="6743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Arc 204"/>
          <p:cNvSpPr/>
          <p:nvPr/>
        </p:nvSpPr>
        <p:spPr>
          <a:xfrm>
            <a:off x="68199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Arc 209"/>
          <p:cNvSpPr/>
          <p:nvPr/>
        </p:nvSpPr>
        <p:spPr>
          <a:xfrm>
            <a:off x="7124700" y="25146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Arc 211"/>
          <p:cNvSpPr/>
          <p:nvPr/>
        </p:nvSpPr>
        <p:spPr>
          <a:xfrm rot="10800000" flipV="1">
            <a:off x="5181600" y="2743200"/>
            <a:ext cx="609600" cy="609600"/>
          </a:xfrm>
          <a:prstGeom prst="arc">
            <a:avLst>
              <a:gd name="adj1" fmla="val 16200000"/>
              <a:gd name="adj2" fmla="val 5338487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16" name="Straight Arrow Connector 215"/>
          <p:cNvCxnSpPr/>
          <p:nvPr/>
        </p:nvCxnSpPr>
        <p:spPr>
          <a:xfrm>
            <a:off x="5486400" y="3200400"/>
            <a:ext cx="2667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6629400" y="32004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cxnSp>
        <p:nvCxnSpPr>
          <p:cNvPr id="223" name="Straight Arrow Connector 222"/>
          <p:cNvCxnSpPr/>
          <p:nvPr/>
        </p:nvCxnSpPr>
        <p:spPr>
          <a:xfrm>
            <a:off x="5486400" y="3352800"/>
            <a:ext cx="1120221" cy="959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Arc 227"/>
          <p:cNvSpPr/>
          <p:nvPr/>
        </p:nvSpPr>
        <p:spPr>
          <a:xfrm rot="10800000" flipV="1">
            <a:off x="5334000" y="2819400"/>
            <a:ext cx="304800" cy="381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241" name="Straight Arrow Connector 240"/>
          <p:cNvCxnSpPr/>
          <p:nvPr/>
        </p:nvCxnSpPr>
        <p:spPr>
          <a:xfrm flipH="1">
            <a:off x="5638800" y="24384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Arc 327"/>
          <p:cNvSpPr/>
          <p:nvPr/>
        </p:nvSpPr>
        <p:spPr>
          <a:xfrm flipH="1">
            <a:off x="5257800" y="2133600"/>
            <a:ext cx="457200" cy="3048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30" name="TextBox 329"/>
          <p:cNvSpPr txBox="1"/>
          <p:nvPr/>
        </p:nvSpPr>
        <p:spPr>
          <a:xfrm>
            <a:off x="5486400" y="20574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134" name="TextBox 133"/>
          <p:cNvSpPr txBox="1"/>
          <p:nvPr/>
        </p:nvSpPr>
        <p:spPr>
          <a:xfrm>
            <a:off x="1219200" y="15240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Filter Module</a:t>
            </a:r>
            <a:endParaRPr lang="en-US" sz="1600" i="1" dirty="0"/>
          </a:p>
        </p:txBody>
      </p:sp>
      <p:sp>
        <p:nvSpPr>
          <p:cNvPr id="138" name="TextBox 137"/>
          <p:cNvSpPr txBox="1"/>
          <p:nvPr/>
        </p:nvSpPr>
        <p:spPr>
          <a:xfrm>
            <a:off x="5410200" y="4343400"/>
            <a:ext cx="205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To Options:</a:t>
            </a:r>
          </a:p>
          <a:p>
            <a:r>
              <a:rPr lang="en-US" sz="1600" i="1" dirty="0" smtClean="0"/>
              <a:t>RNA Membrane</a:t>
            </a:r>
          </a:p>
          <a:p>
            <a:r>
              <a:rPr lang="en-US" sz="1600" i="1" dirty="0" smtClean="0"/>
              <a:t>RNA </a:t>
            </a:r>
            <a:r>
              <a:rPr lang="en-US" sz="1600" i="1" dirty="0" err="1" smtClean="0"/>
              <a:t>iFAST</a:t>
            </a:r>
            <a:endParaRPr lang="en-US" sz="1600" i="1" dirty="0" smtClean="0"/>
          </a:p>
          <a:p>
            <a:r>
              <a:rPr lang="en-US" sz="1600" i="1" dirty="0" smtClean="0"/>
              <a:t>RNA Pipette</a:t>
            </a:r>
          </a:p>
          <a:p>
            <a:r>
              <a:rPr lang="en-US" sz="1600" i="1" dirty="0" smtClean="0"/>
              <a:t>Waste</a:t>
            </a:r>
            <a:endParaRPr lang="en-US" sz="1600" i="1" dirty="0"/>
          </a:p>
        </p:txBody>
      </p:sp>
      <p:sp>
        <p:nvSpPr>
          <p:cNvPr id="139" name="TextBox 138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DNA “Pipette”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140" name="Oval 139"/>
          <p:cNvSpPr/>
          <p:nvPr/>
        </p:nvSpPr>
        <p:spPr>
          <a:xfrm>
            <a:off x="4419600" y="29718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2" name="Straight Arrow Connector 141"/>
          <p:cNvCxnSpPr/>
          <p:nvPr/>
        </p:nvCxnSpPr>
        <p:spPr>
          <a:xfrm>
            <a:off x="4419600" y="3124200"/>
            <a:ext cx="304800" cy="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urved Connector 143"/>
          <p:cNvCxnSpPr>
            <a:stCxn id="140" idx="6"/>
          </p:cNvCxnSpPr>
          <p:nvPr/>
        </p:nvCxnSpPr>
        <p:spPr>
          <a:xfrm flipV="1">
            <a:off x="4724400" y="2590800"/>
            <a:ext cx="762000" cy="533400"/>
          </a:xfrm>
          <a:prstGeom prst="curvedConnector3">
            <a:avLst>
              <a:gd name="adj1" fmla="val 24286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Arc 159"/>
          <p:cNvSpPr/>
          <p:nvPr/>
        </p:nvSpPr>
        <p:spPr>
          <a:xfrm>
            <a:off x="5105400" y="3505200"/>
            <a:ext cx="762000" cy="304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/>
          <p:cNvSpPr/>
          <p:nvPr/>
        </p:nvSpPr>
        <p:spPr>
          <a:xfrm>
            <a:off x="3048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4572000" y="9906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3048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4572000" y="3810000"/>
            <a:ext cx="4267200" cy="281940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364" name="TextBox 363"/>
          <p:cNvSpPr txBox="1"/>
          <p:nvPr/>
        </p:nvSpPr>
        <p:spPr>
          <a:xfrm>
            <a:off x="4572000" y="38100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MagPip</a:t>
            </a:r>
            <a:endParaRPr lang="en-US" i="1" dirty="0" smtClean="0"/>
          </a:p>
          <a:p>
            <a:r>
              <a:rPr lang="en-US" i="1" dirty="0" smtClean="0"/>
              <a:t>RNA</a:t>
            </a:r>
            <a:endParaRPr lang="en-US" i="1" dirty="0"/>
          </a:p>
        </p:txBody>
      </p:sp>
      <p:sp>
        <p:nvSpPr>
          <p:cNvPr id="145" name="TextBox 144"/>
          <p:cNvSpPr txBox="1"/>
          <p:nvPr/>
        </p:nvSpPr>
        <p:spPr>
          <a:xfrm>
            <a:off x="304800" y="1524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G3 RNA “Pipette” Module</a:t>
            </a:r>
          </a:p>
          <a:p>
            <a:pPr algn="ctr"/>
            <a:r>
              <a:rPr lang="en-US" dirty="0" err="1" smtClean="0"/>
              <a:t>Ver</a:t>
            </a:r>
            <a:r>
              <a:rPr lang="en-US" dirty="0" smtClean="0"/>
              <a:t>: 0.0</a:t>
            </a:r>
            <a:endParaRPr lang="en-US" dirty="0"/>
          </a:p>
        </p:txBody>
      </p:sp>
      <p:sp>
        <p:nvSpPr>
          <p:cNvPr id="383" name="TextBox 382"/>
          <p:cNvSpPr txBox="1"/>
          <p:nvPr/>
        </p:nvSpPr>
        <p:spPr>
          <a:xfrm>
            <a:off x="8305800" y="5867400"/>
            <a:ext cx="58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To AM</a:t>
            </a:r>
            <a:endParaRPr lang="en-US" sz="1200" dirty="0"/>
          </a:p>
        </p:txBody>
      </p:sp>
      <p:sp>
        <p:nvSpPr>
          <p:cNvPr id="385" name="Isosceles Triangle 384"/>
          <p:cNvSpPr/>
          <p:nvPr/>
        </p:nvSpPr>
        <p:spPr>
          <a:xfrm rot="16200000">
            <a:off x="8191500" y="5676900"/>
            <a:ext cx="609600" cy="685800"/>
          </a:xfrm>
          <a:prstGeom prst="triangl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Arc 388"/>
          <p:cNvSpPr/>
          <p:nvPr/>
        </p:nvSpPr>
        <p:spPr>
          <a:xfrm flipH="1">
            <a:off x="5105400" y="4724400"/>
            <a:ext cx="762000" cy="6096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90" name="TextBox 389"/>
          <p:cNvSpPr txBox="1"/>
          <p:nvPr/>
        </p:nvSpPr>
        <p:spPr>
          <a:xfrm>
            <a:off x="5486400" y="4572000"/>
            <a:ext cx="872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Mag</a:t>
            </a:r>
            <a:r>
              <a:rPr lang="en-US" sz="1200" dirty="0" smtClean="0"/>
              <a:t> Beads</a:t>
            </a:r>
            <a:endParaRPr lang="en-US" sz="1200" dirty="0"/>
          </a:p>
        </p:txBody>
      </p:sp>
      <p:cxnSp>
        <p:nvCxnSpPr>
          <p:cNvPr id="410" name="Straight Arrow Connector 409"/>
          <p:cNvCxnSpPr/>
          <p:nvPr/>
        </p:nvCxnSpPr>
        <p:spPr>
          <a:xfrm>
            <a:off x="5486400" y="6019800"/>
            <a:ext cx="2667000" cy="0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" name="Arc 413"/>
          <p:cNvSpPr/>
          <p:nvPr/>
        </p:nvSpPr>
        <p:spPr>
          <a:xfrm rot="10800000" flipV="1">
            <a:off x="5334000" y="5638800"/>
            <a:ext cx="304800" cy="381000"/>
          </a:xfrm>
          <a:prstGeom prst="arc">
            <a:avLst>
              <a:gd name="adj1" fmla="val 16200000"/>
              <a:gd name="adj2" fmla="val 5628673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16" name="Arc 415"/>
          <p:cNvSpPr/>
          <p:nvPr/>
        </p:nvSpPr>
        <p:spPr>
          <a:xfrm flipH="1">
            <a:off x="5257800" y="4953000"/>
            <a:ext cx="457200" cy="3048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17" name="TextBox 416"/>
          <p:cNvSpPr txBox="1"/>
          <p:nvPr/>
        </p:nvSpPr>
        <p:spPr>
          <a:xfrm>
            <a:off x="5486400" y="4876800"/>
            <a:ext cx="838199" cy="18466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0" bIns="0" rtlCol="0">
            <a:spAutoFit/>
          </a:bodyPr>
          <a:lstStyle/>
          <a:p>
            <a:pPr lvl="1"/>
            <a:r>
              <a:rPr lang="en-US" sz="1200" dirty="0" err="1" smtClean="0"/>
              <a:t>ul</a:t>
            </a:r>
            <a:endParaRPr lang="en-US" sz="1200" dirty="0"/>
          </a:p>
        </p:txBody>
      </p:sp>
      <p:sp>
        <p:nvSpPr>
          <p:cNvPr id="418" name="TextBox 417"/>
          <p:cNvSpPr txBox="1"/>
          <p:nvPr/>
        </p:nvSpPr>
        <p:spPr>
          <a:xfrm>
            <a:off x="5943600" y="5638800"/>
            <a:ext cx="609600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Magnet</a:t>
            </a:r>
          </a:p>
        </p:txBody>
      </p:sp>
      <p:sp>
        <p:nvSpPr>
          <p:cNvPr id="419" name="TextBox 418"/>
          <p:cNvSpPr txBox="1"/>
          <p:nvPr/>
        </p:nvSpPr>
        <p:spPr>
          <a:xfrm>
            <a:off x="7848600" y="5257800"/>
            <a:ext cx="596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In/Out</a:t>
            </a:r>
            <a:endParaRPr lang="en-US" sz="1200" dirty="0"/>
          </a:p>
        </p:txBody>
      </p:sp>
      <p:cxnSp>
        <p:nvCxnSpPr>
          <p:cNvPr id="420" name="Straight Arrow Connector 419"/>
          <p:cNvCxnSpPr/>
          <p:nvPr/>
        </p:nvCxnSpPr>
        <p:spPr>
          <a:xfrm>
            <a:off x="5867400" y="5486400"/>
            <a:ext cx="0" cy="38100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TextBox 420"/>
          <p:cNvSpPr txBox="1"/>
          <p:nvPr/>
        </p:nvSpPr>
        <p:spPr>
          <a:xfrm>
            <a:off x="6629400" y="4953000"/>
            <a:ext cx="457199" cy="276999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txBody>
          <a:bodyPr wrap="square" lIns="45720" rIns="45720" rtlCol="0">
            <a:spAutoFit/>
          </a:bodyPr>
          <a:lstStyle/>
          <a:p>
            <a:r>
              <a:rPr lang="en-US" sz="1200" dirty="0" smtClean="0"/>
              <a:t>Heat</a:t>
            </a:r>
            <a:endParaRPr lang="en-US" sz="1200" dirty="0"/>
          </a:p>
        </p:txBody>
      </p:sp>
      <p:cxnSp>
        <p:nvCxnSpPr>
          <p:cNvPr id="422" name="Straight Arrow Connector 421"/>
          <p:cNvCxnSpPr/>
          <p:nvPr/>
        </p:nvCxnSpPr>
        <p:spPr>
          <a:xfrm flipH="1">
            <a:off x="7467600" y="54102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3" name="Straight Connector 422"/>
          <p:cNvCxnSpPr>
            <a:stCxn id="425" idx="0"/>
            <a:endCxn id="426" idx="0"/>
          </p:cNvCxnSpPr>
          <p:nvPr/>
        </p:nvCxnSpPr>
        <p:spPr>
          <a:xfrm>
            <a:off x="5638800" y="53340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Straight Connector 423"/>
          <p:cNvCxnSpPr/>
          <p:nvPr/>
        </p:nvCxnSpPr>
        <p:spPr>
          <a:xfrm>
            <a:off x="5638800" y="5486400"/>
            <a:ext cx="1790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5" name="Arc 424"/>
          <p:cNvSpPr/>
          <p:nvPr/>
        </p:nvSpPr>
        <p:spPr>
          <a:xfrm>
            <a:off x="5600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Arc 425"/>
          <p:cNvSpPr/>
          <p:nvPr/>
        </p:nvSpPr>
        <p:spPr>
          <a:xfrm>
            <a:off x="73914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Arc 426"/>
          <p:cNvSpPr/>
          <p:nvPr/>
        </p:nvSpPr>
        <p:spPr>
          <a:xfrm rot="10800000">
            <a:off x="5600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Arc 427"/>
          <p:cNvSpPr/>
          <p:nvPr/>
        </p:nvSpPr>
        <p:spPr>
          <a:xfrm>
            <a:off x="60579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Arc 428"/>
          <p:cNvSpPr/>
          <p:nvPr/>
        </p:nvSpPr>
        <p:spPr>
          <a:xfrm>
            <a:off x="62103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Arc 429"/>
          <p:cNvSpPr/>
          <p:nvPr/>
        </p:nvSpPr>
        <p:spPr>
          <a:xfrm>
            <a:off x="62865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Arc 430"/>
          <p:cNvSpPr/>
          <p:nvPr/>
        </p:nvSpPr>
        <p:spPr>
          <a:xfrm>
            <a:off x="65913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Arc 431"/>
          <p:cNvSpPr/>
          <p:nvPr/>
        </p:nvSpPr>
        <p:spPr>
          <a:xfrm>
            <a:off x="6743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Arc 432"/>
          <p:cNvSpPr/>
          <p:nvPr/>
        </p:nvSpPr>
        <p:spPr>
          <a:xfrm>
            <a:off x="68199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Arc 433"/>
          <p:cNvSpPr/>
          <p:nvPr/>
        </p:nvSpPr>
        <p:spPr>
          <a:xfrm>
            <a:off x="7124700" y="5334000"/>
            <a:ext cx="76200" cy="152400"/>
          </a:xfrm>
          <a:prstGeom prst="arc">
            <a:avLst>
              <a:gd name="adj1" fmla="val 16200000"/>
              <a:gd name="adj2" fmla="val 5485917"/>
            </a:avLst>
          </a:prstGeom>
          <a:ln w="63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5" name="Straight Arrow Connector 434"/>
          <p:cNvCxnSpPr/>
          <p:nvPr/>
        </p:nvCxnSpPr>
        <p:spPr>
          <a:xfrm flipH="1">
            <a:off x="5638800" y="5257800"/>
            <a:ext cx="1524000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Arc 440"/>
          <p:cNvSpPr/>
          <p:nvPr/>
        </p:nvSpPr>
        <p:spPr>
          <a:xfrm flipH="1">
            <a:off x="4953000" y="4572000"/>
            <a:ext cx="1066800" cy="838200"/>
          </a:xfrm>
          <a:prstGeom prst="arc">
            <a:avLst>
              <a:gd name="adj1" fmla="val 16200000"/>
              <a:gd name="adj2" fmla="val 5453339"/>
            </a:avLst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53" name="Arc 452"/>
          <p:cNvSpPr/>
          <p:nvPr/>
        </p:nvSpPr>
        <p:spPr>
          <a:xfrm rot="10800000" flipH="1">
            <a:off x="5105400" y="3352800"/>
            <a:ext cx="762000" cy="1219200"/>
          </a:xfrm>
          <a:prstGeom prst="arc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34" name="TextBox 133"/>
          <p:cNvSpPr txBox="1"/>
          <p:nvPr/>
        </p:nvSpPr>
        <p:spPr>
          <a:xfrm>
            <a:off x="5410200" y="1524000"/>
            <a:ext cx="205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From Options:</a:t>
            </a:r>
          </a:p>
          <a:p>
            <a:r>
              <a:rPr lang="en-US" sz="1600" i="1" dirty="0" smtClean="0"/>
              <a:t>DNA Membrane</a:t>
            </a:r>
          </a:p>
          <a:p>
            <a:r>
              <a:rPr lang="en-US" sz="1600" i="1" dirty="0" smtClean="0"/>
              <a:t>DNA </a:t>
            </a:r>
            <a:r>
              <a:rPr lang="en-US" sz="1600" i="1" dirty="0" err="1" smtClean="0"/>
              <a:t>iFAST</a:t>
            </a:r>
            <a:endParaRPr lang="en-US" sz="1600" i="1" dirty="0" smtClean="0"/>
          </a:p>
          <a:p>
            <a:r>
              <a:rPr lang="en-US" sz="1600" i="1" dirty="0" smtClean="0"/>
              <a:t>DNA Pipette</a:t>
            </a:r>
            <a:endParaRPr lang="en-US" sz="1600" i="1" dirty="0"/>
          </a:p>
        </p:txBody>
      </p:sp>
      <p:sp>
        <p:nvSpPr>
          <p:cNvPr id="138" name="Oval 137"/>
          <p:cNvSpPr/>
          <p:nvPr/>
        </p:nvSpPr>
        <p:spPr>
          <a:xfrm>
            <a:off x="5715000" y="3657600"/>
            <a:ext cx="304800" cy="304800"/>
          </a:xfrm>
          <a:prstGeom prst="ellipse">
            <a:avLst/>
          </a:prstGeom>
          <a:noFill/>
          <a:ln w="254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Arrow Connector 138"/>
          <p:cNvCxnSpPr>
            <a:stCxn id="138" idx="0"/>
            <a:endCxn id="138" idx="4"/>
          </p:cNvCxnSpPr>
          <p:nvPr/>
        </p:nvCxnSpPr>
        <p:spPr>
          <a:xfrm>
            <a:off x="5867400" y="3657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Arc 139"/>
          <p:cNvSpPr/>
          <p:nvPr/>
        </p:nvSpPr>
        <p:spPr>
          <a:xfrm rot="10800000" flipV="1">
            <a:off x="5181600" y="5562600"/>
            <a:ext cx="609600" cy="609600"/>
          </a:xfrm>
          <a:prstGeom prst="arc">
            <a:avLst>
              <a:gd name="adj1" fmla="val 16200000"/>
              <a:gd name="adj2" fmla="val 5338487"/>
            </a:avLst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42" name="TextBox 141"/>
          <p:cNvSpPr txBox="1"/>
          <p:nvPr/>
        </p:nvSpPr>
        <p:spPr>
          <a:xfrm>
            <a:off x="6629400" y="6019800"/>
            <a:ext cx="5750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Waste</a:t>
            </a:r>
            <a:endParaRPr lang="en-US" sz="1200" dirty="0"/>
          </a:p>
        </p:txBody>
      </p:sp>
      <p:cxnSp>
        <p:nvCxnSpPr>
          <p:cNvPr id="144" name="Straight Arrow Connector 143"/>
          <p:cNvCxnSpPr/>
          <p:nvPr/>
        </p:nvCxnSpPr>
        <p:spPr>
          <a:xfrm>
            <a:off x="5486400" y="6172200"/>
            <a:ext cx="1120221" cy="959"/>
          </a:xfrm>
          <a:prstGeom prst="straightConnector1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Arc 146"/>
          <p:cNvSpPr/>
          <p:nvPr/>
        </p:nvSpPr>
        <p:spPr>
          <a:xfrm>
            <a:off x="5105400" y="3505200"/>
            <a:ext cx="762000" cy="304800"/>
          </a:xfrm>
          <a:prstGeom prst="arc">
            <a:avLst/>
          </a:prstGeom>
          <a:ln w="1270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892</Words>
  <Application>Microsoft Office PowerPoint</Application>
  <PresentationFormat>On-screen Show (4:3)</PresentationFormat>
  <Paragraphs>612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Pargett, Douglas</dc:creator>
  <cp:lastModifiedBy>meteor</cp:lastModifiedBy>
  <cp:revision>205</cp:revision>
  <dcterms:created xsi:type="dcterms:W3CDTF">2006-08-16T00:00:00Z</dcterms:created>
  <dcterms:modified xsi:type="dcterms:W3CDTF">2013-02-14T21:56:47Z</dcterms:modified>
</cp:coreProperties>
</file>