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Default Extension="vml" ContentType="application/vnd.openxmlformats-officedocument.vmlDrawing"/>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3"/>
  </p:notesMasterIdLst>
  <p:handoutMasterIdLst>
    <p:handoutMasterId r:id="rId54"/>
  </p:handoutMasterIdLst>
  <p:sldIdLst>
    <p:sldId id="292" r:id="rId2"/>
    <p:sldId id="301" r:id="rId3"/>
    <p:sldId id="303" r:id="rId4"/>
    <p:sldId id="304" r:id="rId5"/>
    <p:sldId id="305" r:id="rId6"/>
    <p:sldId id="408" r:id="rId7"/>
    <p:sldId id="409" r:id="rId8"/>
    <p:sldId id="410" r:id="rId9"/>
    <p:sldId id="411" r:id="rId10"/>
    <p:sldId id="412" r:id="rId11"/>
    <p:sldId id="413" r:id="rId12"/>
    <p:sldId id="414" r:id="rId13"/>
    <p:sldId id="415" r:id="rId14"/>
    <p:sldId id="416" r:id="rId15"/>
    <p:sldId id="417" r:id="rId16"/>
    <p:sldId id="418" r:id="rId17"/>
    <p:sldId id="419" r:id="rId18"/>
    <p:sldId id="420" r:id="rId19"/>
    <p:sldId id="421" r:id="rId20"/>
    <p:sldId id="393" r:id="rId21"/>
    <p:sldId id="394" r:id="rId22"/>
    <p:sldId id="395" r:id="rId23"/>
    <p:sldId id="397" r:id="rId24"/>
    <p:sldId id="398" r:id="rId25"/>
    <p:sldId id="396" r:id="rId26"/>
    <p:sldId id="422" r:id="rId27"/>
    <p:sldId id="406" r:id="rId28"/>
    <p:sldId id="424" r:id="rId29"/>
    <p:sldId id="425" r:id="rId30"/>
    <p:sldId id="426" r:id="rId31"/>
    <p:sldId id="427" r:id="rId32"/>
    <p:sldId id="428" r:id="rId33"/>
    <p:sldId id="429" r:id="rId34"/>
    <p:sldId id="430" r:id="rId35"/>
    <p:sldId id="423" r:id="rId36"/>
    <p:sldId id="363" r:id="rId37"/>
    <p:sldId id="367" r:id="rId38"/>
    <p:sldId id="366" r:id="rId39"/>
    <p:sldId id="405" r:id="rId40"/>
    <p:sldId id="402" r:id="rId41"/>
    <p:sldId id="364" r:id="rId42"/>
    <p:sldId id="365" r:id="rId43"/>
    <p:sldId id="368" r:id="rId44"/>
    <p:sldId id="369" r:id="rId45"/>
    <p:sldId id="370" r:id="rId46"/>
    <p:sldId id="371" r:id="rId47"/>
    <p:sldId id="392" r:id="rId48"/>
    <p:sldId id="404" r:id="rId49"/>
    <p:sldId id="407" r:id="rId50"/>
    <p:sldId id="358" r:id="rId51"/>
    <p:sldId id="403" r:id="rId52"/>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Univers 45 Light" pitchFamily="34" charset="0"/>
        <a:ea typeface="+mn-ea"/>
        <a:cs typeface="+mn-cs"/>
      </a:defRPr>
    </a:lvl1pPr>
    <a:lvl2pPr marL="457200" algn="l" rtl="0" eaLnBrk="0" fontAlgn="base" hangingPunct="0">
      <a:spcBef>
        <a:spcPct val="0"/>
      </a:spcBef>
      <a:spcAft>
        <a:spcPct val="0"/>
      </a:spcAft>
      <a:defRPr kern="1200">
        <a:solidFill>
          <a:schemeClr val="tx1"/>
        </a:solidFill>
        <a:latin typeface="Univers 45 Light" pitchFamily="34" charset="0"/>
        <a:ea typeface="+mn-ea"/>
        <a:cs typeface="+mn-cs"/>
      </a:defRPr>
    </a:lvl2pPr>
    <a:lvl3pPr marL="914400" algn="l" rtl="0" eaLnBrk="0" fontAlgn="base" hangingPunct="0">
      <a:spcBef>
        <a:spcPct val="0"/>
      </a:spcBef>
      <a:spcAft>
        <a:spcPct val="0"/>
      </a:spcAft>
      <a:defRPr kern="1200">
        <a:solidFill>
          <a:schemeClr val="tx1"/>
        </a:solidFill>
        <a:latin typeface="Univers 45 Light" pitchFamily="34" charset="0"/>
        <a:ea typeface="+mn-ea"/>
        <a:cs typeface="+mn-cs"/>
      </a:defRPr>
    </a:lvl3pPr>
    <a:lvl4pPr marL="1371600" algn="l" rtl="0" eaLnBrk="0" fontAlgn="base" hangingPunct="0">
      <a:spcBef>
        <a:spcPct val="0"/>
      </a:spcBef>
      <a:spcAft>
        <a:spcPct val="0"/>
      </a:spcAft>
      <a:defRPr kern="1200">
        <a:solidFill>
          <a:schemeClr val="tx1"/>
        </a:solidFill>
        <a:latin typeface="Univers 45 Light" pitchFamily="34" charset="0"/>
        <a:ea typeface="+mn-ea"/>
        <a:cs typeface="+mn-cs"/>
      </a:defRPr>
    </a:lvl4pPr>
    <a:lvl5pPr marL="1828800" algn="l" rtl="0" eaLnBrk="0" fontAlgn="base" hangingPunct="0">
      <a:spcBef>
        <a:spcPct val="0"/>
      </a:spcBef>
      <a:spcAft>
        <a:spcPct val="0"/>
      </a:spcAft>
      <a:defRPr kern="1200">
        <a:solidFill>
          <a:schemeClr val="tx1"/>
        </a:solidFill>
        <a:latin typeface="Univers 45 Light" pitchFamily="34" charset="0"/>
        <a:ea typeface="+mn-ea"/>
        <a:cs typeface="+mn-cs"/>
      </a:defRPr>
    </a:lvl5pPr>
    <a:lvl6pPr marL="2286000" algn="l" defTabSz="914400" rtl="0" eaLnBrk="1" latinLnBrk="0" hangingPunct="1">
      <a:defRPr kern="1200">
        <a:solidFill>
          <a:schemeClr val="tx1"/>
        </a:solidFill>
        <a:latin typeface="Univers 45 Light" pitchFamily="34" charset="0"/>
        <a:ea typeface="+mn-ea"/>
        <a:cs typeface="+mn-cs"/>
      </a:defRPr>
    </a:lvl6pPr>
    <a:lvl7pPr marL="2743200" algn="l" defTabSz="914400" rtl="0" eaLnBrk="1" latinLnBrk="0" hangingPunct="1">
      <a:defRPr kern="1200">
        <a:solidFill>
          <a:schemeClr val="tx1"/>
        </a:solidFill>
        <a:latin typeface="Univers 45 Light" pitchFamily="34" charset="0"/>
        <a:ea typeface="+mn-ea"/>
        <a:cs typeface="+mn-cs"/>
      </a:defRPr>
    </a:lvl7pPr>
    <a:lvl8pPr marL="3200400" algn="l" defTabSz="914400" rtl="0" eaLnBrk="1" latinLnBrk="0" hangingPunct="1">
      <a:defRPr kern="1200">
        <a:solidFill>
          <a:schemeClr val="tx1"/>
        </a:solidFill>
        <a:latin typeface="Univers 45 Light" pitchFamily="34" charset="0"/>
        <a:ea typeface="+mn-ea"/>
        <a:cs typeface="+mn-cs"/>
      </a:defRPr>
    </a:lvl8pPr>
    <a:lvl9pPr marL="3657600" algn="l" defTabSz="914400" rtl="0" eaLnBrk="1" latinLnBrk="0" hangingPunct="1">
      <a:defRPr kern="1200">
        <a:solidFill>
          <a:schemeClr val="tx1"/>
        </a:solidFill>
        <a:latin typeface="Univers 45 Light"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162732"/>
    <a:srgbClr val="FF9933"/>
    <a:srgbClr val="FFFF66"/>
    <a:srgbClr val="DDDDDD"/>
    <a:srgbClr val="FF3300"/>
    <a:srgbClr val="CCECFF"/>
    <a:srgbClr val="FF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860" autoAdjust="0"/>
    <p:restoredTop sz="93860" autoAdjust="0"/>
  </p:normalViewPr>
  <p:slideViewPr>
    <p:cSldViewPr snapToGrid="0">
      <p:cViewPr>
        <p:scale>
          <a:sx n="84" d="100"/>
          <a:sy n="84" d="100"/>
        </p:scale>
        <p:origin x="-204" y="6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7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3173413" cy="482600"/>
          </a:xfrm>
          <a:prstGeom prst="rect">
            <a:avLst/>
          </a:prstGeom>
          <a:noFill/>
          <a:ln w="9525">
            <a:noFill/>
            <a:miter lim="800000"/>
            <a:headEnd/>
            <a:tailEnd/>
          </a:ln>
          <a:effectLst/>
        </p:spPr>
        <p:txBody>
          <a:bodyPr vert="horz" wrap="square" lIns="95627" tIns="47811" rIns="95627" bIns="47811" numCol="1" anchor="t" anchorCtr="0" compatLnSpc="1">
            <a:prstTxWarp prst="textNoShape">
              <a:avLst/>
            </a:prstTxWarp>
          </a:bodyPr>
          <a:lstStyle>
            <a:lvl1pPr defTabSz="957263">
              <a:defRPr sz="1400"/>
            </a:lvl1pPr>
          </a:lstStyle>
          <a:p>
            <a:pPr>
              <a:defRPr/>
            </a:pPr>
            <a:endParaRPr lang="en-US"/>
          </a:p>
        </p:txBody>
      </p:sp>
      <p:sp>
        <p:nvSpPr>
          <p:cNvPr id="27651" name="Rectangle 3"/>
          <p:cNvSpPr>
            <a:spLocks noGrp="1" noChangeArrowheads="1"/>
          </p:cNvSpPr>
          <p:nvPr>
            <p:ph type="dt" sz="quarter" idx="1"/>
          </p:nvPr>
        </p:nvSpPr>
        <p:spPr bwMode="auto">
          <a:xfrm>
            <a:off x="4141788" y="0"/>
            <a:ext cx="3173412" cy="482600"/>
          </a:xfrm>
          <a:prstGeom prst="rect">
            <a:avLst/>
          </a:prstGeom>
          <a:noFill/>
          <a:ln w="9525">
            <a:noFill/>
            <a:miter lim="800000"/>
            <a:headEnd/>
            <a:tailEnd/>
          </a:ln>
          <a:effectLst/>
        </p:spPr>
        <p:txBody>
          <a:bodyPr vert="horz" wrap="square" lIns="95627" tIns="47811" rIns="95627" bIns="47811" numCol="1" anchor="t" anchorCtr="0" compatLnSpc="1">
            <a:prstTxWarp prst="textNoShape">
              <a:avLst/>
            </a:prstTxWarp>
          </a:bodyPr>
          <a:lstStyle>
            <a:lvl1pPr algn="r" defTabSz="957263">
              <a:defRPr sz="1400"/>
            </a:lvl1pPr>
          </a:lstStyle>
          <a:p>
            <a:pPr>
              <a:defRPr/>
            </a:pPr>
            <a:fld id="{6EB42E78-8CA1-4E59-AE77-FF497DDDAB63}" type="datetime4">
              <a:rPr lang="en-US"/>
              <a:pPr>
                <a:defRPr/>
              </a:pPr>
              <a:t>March 14, 2013</a:t>
            </a:fld>
            <a:endParaRPr lang="en-US"/>
          </a:p>
        </p:txBody>
      </p:sp>
      <p:sp>
        <p:nvSpPr>
          <p:cNvPr id="27652" name="Rectangle 4"/>
          <p:cNvSpPr>
            <a:spLocks noGrp="1" noChangeArrowheads="1"/>
          </p:cNvSpPr>
          <p:nvPr>
            <p:ph type="ftr" sz="quarter" idx="2"/>
          </p:nvPr>
        </p:nvSpPr>
        <p:spPr bwMode="auto">
          <a:xfrm>
            <a:off x="0" y="9117013"/>
            <a:ext cx="3173413" cy="484187"/>
          </a:xfrm>
          <a:prstGeom prst="rect">
            <a:avLst/>
          </a:prstGeom>
          <a:noFill/>
          <a:ln w="9525">
            <a:noFill/>
            <a:miter lim="800000"/>
            <a:headEnd/>
            <a:tailEnd/>
          </a:ln>
          <a:effectLst/>
        </p:spPr>
        <p:txBody>
          <a:bodyPr vert="horz" wrap="square" lIns="95627" tIns="47811" rIns="95627" bIns="47811" numCol="1" anchor="b" anchorCtr="0" compatLnSpc="1">
            <a:prstTxWarp prst="textNoShape">
              <a:avLst/>
            </a:prstTxWarp>
          </a:bodyPr>
          <a:lstStyle>
            <a:lvl1pPr defTabSz="957263">
              <a:defRPr sz="1400"/>
            </a:lvl1pPr>
          </a:lstStyle>
          <a:p>
            <a:pPr>
              <a:defRPr/>
            </a:pPr>
            <a:r>
              <a:rPr lang="en-US"/>
              <a:t>© BP presentation name</a:t>
            </a:r>
          </a:p>
        </p:txBody>
      </p:sp>
      <p:sp>
        <p:nvSpPr>
          <p:cNvPr id="27653" name="Rectangle 5"/>
          <p:cNvSpPr>
            <a:spLocks noGrp="1" noChangeArrowheads="1"/>
          </p:cNvSpPr>
          <p:nvPr>
            <p:ph type="sldNum" sz="quarter" idx="3"/>
          </p:nvPr>
        </p:nvSpPr>
        <p:spPr bwMode="auto">
          <a:xfrm>
            <a:off x="4141788" y="9117013"/>
            <a:ext cx="3173412" cy="484187"/>
          </a:xfrm>
          <a:prstGeom prst="rect">
            <a:avLst/>
          </a:prstGeom>
          <a:noFill/>
          <a:ln w="9525">
            <a:noFill/>
            <a:miter lim="800000"/>
            <a:headEnd/>
            <a:tailEnd/>
          </a:ln>
          <a:effectLst/>
        </p:spPr>
        <p:txBody>
          <a:bodyPr vert="horz" wrap="square" lIns="95627" tIns="47811" rIns="95627" bIns="47811" numCol="1" anchor="b" anchorCtr="0" compatLnSpc="1">
            <a:prstTxWarp prst="textNoShape">
              <a:avLst/>
            </a:prstTxWarp>
          </a:bodyPr>
          <a:lstStyle>
            <a:lvl1pPr algn="r" defTabSz="957263">
              <a:defRPr sz="1400"/>
            </a:lvl1pPr>
          </a:lstStyle>
          <a:p>
            <a:pPr>
              <a:defRPr/>
            </a:pPr>
            <a:fld id="{3CEDD498-7441-4785-AFDD-8DE269A7C225}" type="slidenum">
              <a:rPr lang="en-US"/>
              <a:pPr>
                <a:defRPr/>
              </a:pPr>
              <a:t>‹#›</a:t>
            </a:fld>
            <a:endParaRPr lang="en-US"/>
          </a:p>
        </p:txBody>
      </p:sp>
    </p:spTree>
    <p:extLst>
      <p:ext uri="{BB962C8B-B14F-4D97-AF65-F5344CB8AC3E}">
        <p14:creationId xmlns:p14="http://schemas.microsoft.com/office/powerpoint/2010/main" xmlns="" val="2110300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73413" cy="482600"/>
          </a:xfrm>
          <a:prstGeom prst="rect">
            <a:avLst/>
          </a:prstGeom>
          <a:noFill/>
          <a:ln w="9525">
            <a:noFill/>
            <a:miter lim="800000"/>
            <a:headEnd/>
            <a:tailEnd/>
          </a:ln>
          <a:effectLst/>
        </p:spPr>
        <p:txBody>
          <a:bodyPr vert="horz" wrap="square" lIns="95627" tIns="47811" rIns="95627" bIns="47811" numCol="1" anchor="t" anchorCtr="0" compatLnSpc="1">
            <a:prstTxWarp prst="textNoShape">
              <a:avLst/>
            </a:prstTxWarp>
          </a:bodyPr>
          <a:lstStyle>
            <a:lvl1pPr defTabSz="957263">
              <a:defRPr sz="1400"/>
            </a:lvl1pPr>
          </a:lstStyle>
          <a:p>
            <a:pPr>
              <a:defRPr/>
            </a:pPr>
            <a:endParaRPr lang="en-US"/>
          </a:p>
        </p:txBody>
      </p:sp>
      <p:sp>
        <p:nvSpPr>
          <p:cNvPr id="9219" name="Rectangle 3"/>
          <p:cNvSpPr>
            <a:spLocks noGrp="1" noChangeArrowheads="1"/>
          </p:cNvSpPr>
          <p:nvPr>
            <p:ph type="dt" idx="1"/>
          </p:nvPr>
        </p:nvSpPr>
        <p:spPr bwMode="auto">
          <a:xfrm>
            <a:off x="4141788" y="0"/>
            <a:ext cx="3173412" cy="482600"/>
          </a:xfrm>
          <a:prstGeom prst="rect">
            <a:avLst/>
          </a:prstGeom>
          <a:noFill/>
          <a:ln w="9525">
            <a:noFill/>
            <a:miter lim="800000"/>
            <a:headEnd/>
            <a:tailEnd/>
          </a:ln>
          <a:effectLst/>
        </p:spPr>
        <p:txBody>
          <a:bodyPr vert="horz" wrap="square" lIns="95627" tIns="47811" rIns="95627" bIns="47811" numCol="1" anchor="t" anchorCtr="0" compatLnSpc="1">
            <a:prstTxWarp prst="textNoShape">
              <a:avLst/>
            </a:prstTxWarp>
          </a:bodyPr>
          <a:lstStyle>
            <a:lvl1pPr algn="r" defTabSz="957263">
              <a:defRPr sz="1400"/>
            </a:lvl1pPr>
          </a:lstStyle>
          <a:p>
            <a:pPr>
              <a:defRPr/>
            </a:pPr>
            <a:fld id="{E529281D-2CC3-4D91-BEE5-3D3C525EC35A}" type="datetime4">
              <a:rPr lang="en-US"/>
              <a:pPr>
                <a:defRPr/>
              </a:pPr>
              <a:t>March 14, 2013</a:t>
            </a:fld>
            <a:endParaRPr lang="en-US"/>
          </a:p>
        </p:txBody>
      </p:sp>
      <p:sp>
        <p:nvSpPr>
          <p:cNvPr id="46084" name="Rectangle 4"/>
          <p:cNvSpPr>
            <a:spLocks noGrp="1" noRot="1" noChangeAspect="1" noChangeArrowheads="1" noTextEdit="1"/>
          </p:cNvSpPr>
          <p:nvPr>
            <p:ph type="sldImg" idx="2"/>
          </p:nvPr>
        </p:nvSpPr>
        <p:spPr bwMode="auto">
          <a:xfrm>
            <a:off x="1260475" y="715963"/>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4725" y="4559300"/>
            <a:ext cx="5365750" cy="4324350"/>
          </a:xfrm>
          <a:prstGeom prst="rect">
            <a:avLst/>
          </a:prstGeom>
          <a:noFill/>
          <a:ln w="9525">
            <a:noFill/>
            <a:miter lim="800000"/>
            <a:headEnd/>
            <a:tailEnd/>
          </a:ln>
          <a:effectLst/>
        </p:spPr>
        <p:txBody>
          <a:bodyPr vert="horz" wrap="square" lIns="95627" tIns="47811" rIns="95627" bIns="4781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17013"/>
            <a:ext cx="3173413" cy="484187"/>
          </a:xfrm>
          <a:prstGeom prst="rect">
            <a:avLst/>
          </a:prstGeom>
          <a:noFill/>
          <a:ln w="9525">
            <a:noFill/>
            <a:miter lim="800000"/>
            <a:headEnd/>
            <a:tailEnd/>
          </a:ln>
          <a:effectLst/>
        </p:spPr>
        <p:txBody>
          <a:bodyPr vert="horz" wrap="square" lIns="95627" tIns="47811" rIns="95627" bIns="47811" numCol="1" anchor="b" anchorCtr="0" compatLnSpc="1">
            <a:prstTxWarp prst="textNoShape">
              <a:avLst/>
            </a:prstTxWarp>
          </a:bodyPr>
          <a:lstStyle>
            <a:lvl1pPr defTabSz="957263">
              <a:defRPr sz="1400"/>
            </a:lvl1pPr>
          </a:lstStyle>
          <a:p>
            <a:pPr>
              <a:defRPr/>
            </a:pPr>
            <a:r>
              <a:rPr lang="en-US"/>
              <a:t>© BP presentation name</a:t>
            </a:r>
          </a:p>
        </p:txBody>
      </p:sp>
      <p:sp>
        <p:nvSpPr>
          <p:cNvPr id="9223" name="Rectangle 7"/>
          <p:cNvSpPr>
            <a:spLocks noGrp="1" noChangeArrowheads="1"/>
          </p:cNvSpPr>
          <p:nvPr>
            <p:ph type="sldNum" sz="quarter" idx="5"/>
          </p:nvPr>
        </p:nvSpPr>
        <p:spPr bwMode="auto">
          <a:xfrm>
            <a:off x="4141788" y="9117013"/>
            <a:ext cx="2835275" cy="241300"/>
          </a:xfrm>
          <a:prstGeom prst="rect">
            <a:avLst/>
          </a:prstGeom>
          <a:noFill/>
          <a:ln w="9525">
            <a:noFill/>
            <a:miter lim="800000"/>
            <a:headEnd/>
            <a:tailEnd/>
          </a:ln>
          <a:effectLst/>
        </p:spPr>
        <p:txBody>
          <a:bodyPr vert="horz" wrap="square" lIns="95627" tIns="47811" rIns="95627" bIns="47811" numCol="1" anchor="b" anchorCtr="0" compatLnSpc="1">
            <a:prstTxWarp prst="textNoShape">
              <a:avLst/>
            </a:prstTxWarp>
          </a:bodyPr>
          <a:lstStyle>
            <a:lvl1pPr algn="r" defTabSz="957263">
              <a:defRPr sz="1400"/>
            </a:lvl1pPr>
          </a:lstStyle>
          <a:p>
            <a:pPr>
              <a:defRPr/>
            </a:pPr>
            <a:fld id="{BF1886AB-9C92-4065-B7EE-54E423D8A06C}" type="slidenum">
              <a:rPr lang="en-US"/>
              <a:pPr>
                <a:defRPr/>
              </a:pPr>
              <a:t>‹#›</a:t>
            </a:fld>
            <a:endParaRPr lang="en-US"/>
          </a:p>
        </p:txBody>
      </p:sp>
    </p:spTree>
    <p:extLst>
      <p:ext uri="{BB962C8B-B14F-4D97-AF65-F5344CB8AC3E}">
        <p14:creationId xmlns:p14="http://schemas.microsoft.com/office/powerpoint/2010/main" xmlns="" val="34508078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Univers 45 Light"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Univers 45 Light"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Univers 45 Light"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Univers 45 Light"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Univers 45 Light"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blackWhite">
      <p:bgPr>
        <a:solidFill>
          <a:schemeClr val="bg1"/>
        </a:solidFill>
        <a:effectLst/>
      </p:bgPr>
    </p:bg>
    <p:spTree>
      <p:nvGrpSpPr>
        <p:cNvPr id="1" name=""/>
        <p:cNvGrpSpPr/>
        <p:nvPr/>
      </p:nvGrpSpPr>
      <p:grpSpPr>
        <a:xfrm>
          <a:off x="0" y="0"/>
          <a:ext cx="0" cy="0"/>
          <a:chOff x="0" y="0"/>
          <a:chExt cx="0" cy="0"/>
        </a:xfrm>
      </p:grpSpPr>
      <p:sp>
        <p:nvSpPr>
          <p:cNvPr id="3" name="Rectangle 13"/>
          <p:cNvSpPr>
            <a:spLocks noChangeArrowheads="1"/>
          </p:cNvSpPr>
          <p:nvPr userDrawn="1"/>
        </p:nvSpPr>
        <p:spPr bwMode="auto">
          <a:xfrm>
            <a:off x="6151563" y="0"/>
            <a:ext cx="2992437" cy="981075"/>
          </a:xfrm>
          <a:prstGeom prst="rect">
            <a:avLst/>
          </a:prstGeom>
          <a:gradFill rotWithShape="1">
            <a:gsLst>
              <a:gs pos="0">
                <a:srgbClr val="9EA0A3"/>
              </a:gs>
              <a:gs pos="50000">
                <a:srgbClr val="C5C6C7"/>
              </a:gs>
              <a:gs pos="100000">
                <a:srgbClr val="E3E3E4"/>
              </a:gs>
            </a:gsLst>
            <a:lin ang="0" scaled="1"/>
          </a:gradFill>
          <a:ln>
            <a:noFill/>
          </a:ln>
          <a:extLst/>
        </p:spPr>
        <p:txBody>
          <a:bodyPr wrap="none" anchor="ct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smtClean="0"/>
          </a:p>
        </p:txBody>
      </p:sp>
      <p:sp>
        <p:nvSpPr>
          <p:cNvPr id="4" name="Line 14"/>
          <p:cNvSpPr>
            <a:spLocks noChangeShapeType="1"/>
          </p:cNvSpPr>
          <p:nvPr userDrawn="1"/>
        </p:nvSpPr>
        <p:spPr bwMode="auto">
          <a:xfrm flipH="1">
            <a:off x="0" y="987425"/>
            <a:ext cx="9144000" cy="0"/>
          </a:xfrm>
          <a:prstGeom prst="line">
            <a:avLst/>
          </a:prstGeom>
          <a:noFill/>
          <a:ln w="19050">
            <a:solidFill>
              <a:schemeClr val="bg2"/>
            </a:solidFill>
            <a:round/>
            <a:headEnd/>
            <a:tailEnd/>
          </a:ln>
        </p:spPr>
        <p:txBody>
          <a:bodyPr/>
          <a:lstStyle/>
          <a:p>
            <a:pPr>
              <a:defRPr/>
            </a:pPr>
            <a:endParaRPr lang="en-US"/>
          </a:p>
        </p:txBody>
      </p:sp>
      <p:sp>
        <p:nvSpPr>
          <p:cNvPr id="5" name="Line 15"/>
          <p:cNvSpPr>
            <a:spLocks noChangeShapeType="1"/>
          </p:cNvSpPr>
          <p:nvPr userDrawn="1"/>
        </p:nvSpPr>
        <p:spPr bwMode="auto">
          <a:xfrm flipH="1" flipV="1">
            <a:off x="711200" y="0"/>
            <a:ext cx="0" cy="6858000"/>
          </a:xfrm>
          <a:prstGeom prst="line">
            <a:avLst/>
          </a:prstGeom>
          <a:noFill/>
          <a:ln w="19050">
            <a:solidFill>
              <a:schemeClr val="bg2"/>
            </a:solidFill>
            <a:round/>
            <a:headEnd/>
            <a:tailEnd/>
          </a:ln>
        </p:spPr>
        <p:txBody>
          <a:bodyPr/>
          <a:lstStyle/>
          <a:p>
            <a:pPr>
              <a:defRPr/>
            </a:pPr>
            <a:endParaRPr lang="en-US"/>
          </a:p>
        </p:txBody>
      </p:sp>
      <p:sp>
        <p:nvSpPr>
          <p:cNvPr id="6" name="Rectangle 16"/>
          <p:cNvSpPr>
            <a:spLocks noChangeArrowheads="1"/>
          </p:cNvSpPr>
          <p:nvPr userDrawn="1"/>
        </p:nvSpPr>
        <p:spPr bwMode="auto">
          <a:xfrm>
            <a:off x="0" y="989013"/>
            <a:ext cx="708025" cy="3932237"/>
          </a:xfrm>
          <a:prstGeom prst="rect">
            <a:avLst/>
          </a:prstGeom>
          <a:gradFill rotWithShape="1">
            <a:gsLst>
              <a:gs pos="0">
                <a:srgbClr val="FFBC86"/>
              </a:gs>
              <a:gs pos="50000">
                <a:srgbClr val="FFD4B6"/>
              </a:gs>
              <a:gs pos="100000">
                <a:srgbClr val="FFE9DB"/>
              </a:gs>
            </a:gsLst>
            <a:lin ang="0" scaled="1"/>
          </a:gradFill>
          <a:ln w="9525">
            <a:solidFill>
              <a:schemeClr val="accent1"/>
            </a:solidFill>
            <a:miter lim="800000"/>
            <a:headEnd/>
            <a:tailEnd/>
          </a:ln>
        </p:spPr>
        <p:txBody>
          <a:bodyPr wrap="none" anchor="ct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smtClean="0"/>
          </a:p>
        </p:txBody>
      </p:sp>
      <p:pic>
        <p:nvPicPr>
          <p:cNvPr id="7" name="Picture 19" descr="Q:\Marketing\Promotional\Graphics\Accel official Artwork\Accel Biotech Logo 2010.jpg"/>
          <p:cNvPicPr>
            <a:picLocks noChangeAspect="1" noChangeArrowheads="1"/>
          </p:cNvPicPr>
          <p:nvPr userDrawn="1"/>
        </p:nvPicPr>
        <p:blipFill>
          <a:blip r:embed="rId2" cstate="print"/>
          <a:srcRect/>
          <a:stretch>
            <a:fillRect/>
          </a:stretch>
        </p:blipFill>
        <p:spPr bwMode="auto">
          <a:xfrm>
            <a:off x="1020763" y="227013"/>
            <a:ext cx="4805362" cy="620712"/>
          </a:xfrm>
          <a:prstGeom prst="rect">
            <a:avLst/>
          </a:prstGeom>
          <a:noFill/>
          <a:ln w="9525">
            <a:noFill/>
            <a:miter lim="800000"/>
            <a:headEnd/>
            <a:tailEnd/>
          </a:ln>
        </p:spPr>
      </p:pic>
      <p:sp>
        <p:nvSpPr>
          <p:cNvPr id="8" name="Rectangle 18"/>
          <p:cNvSpPr>
            <a:spLocks noChangeArrowheads="1"/>
          </p:cNvSpPr>
          <p:nvPr userDrawn="1"/>
        </p:nvSpPr>
        <p:spPr bwMode="auto">
          <a:xfrm>
            <a:off x="0" y="0"/>
            <a:ext cx="9144000" cy="6858000"/>
          </a:xfrm>
          <a:prstGeom prst="rect">
            <a:avLst/>
          </a:prstGeom>
          <a:noFill/>
          <a:ln w="9525" algn="ctr">
            <a:solidFill>
              <a:schemeClr val="tx1"/>
            </a:solidFill>
            <a:round/>
            <a:headEnd/>
            <a:tailEnd/>
          </a:ln>
          <a:extLst/>
        </p:spPr>
        <p:txBody>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smtClean="0"/>
          </a:p>
        </p:txBody>
      </p:sp>
      <p:sp>
        <p:nvSpPr>
          <p:cNvPr id="3075" name="Rectangle 3"/>
          <p:cNvSpPr>
            <a:spLocks noGrp="1" noChangeArrowheads="1"/>
          </p:cNvSpPr>
          <p:nvPr>
            <p:ph type="subTitle" idx="1"/>
          </p:nvPr>
        </p:nvSpPr>
        <p:spPr>
          <a:xfrm>
            <a:off x="1243013" y="2439988"/>
            <a:ext cx="6324600" cy="914400"/>
          </a:xfrm>
        </p:spPr>
        <p:txBody>
          <a:bodyPr rIns="0"/>
          <a:lstStyle>
            <a:lvl1pPr marL="0" indent="0">
              <a:buFont typeface="Wingdings" pitchFamily="2" charset="2"/>
              <a:buNone/>
              <a:defRPr sz="1600" b="1">
                <a:solidFill>
                  <a:schemeClr val="bg1"/>
                </a:solidFill>
              </a:defRPr>
            </a:lvl1pPr>
          </a:lstStyle>
          <a:p>
            <a:r>
              <a:rPr lang="en-US"/>
              <a:t>Click to edit Master subtitle style</a:t>
            </a:r>
          </a:p>
        </p:txBody>
      </p:sp>
      <p:sp>
        <p:nvSpPr>
          <p:cNvPr id="9" name="Slide Number Placeholder 3"/>
          <p:cNvSpPr>
            <a:spLocks noGrp="1"/>
          </p:cNvSpPr>
          <p:nvPr>
            <p:ph type="sldNum" sz="quarter" idx="10"/>
          </p:nvPr>
        </p:nvSpPr>
        <p:spPr/>
        <p:txBody>
          <a:bodyPr/>
          <a:lstStyle>
            <a:lvl1pPr>
              <a:defRPr/>
            </a:lvl1pPr>
          </a:lstStyle>
          <a:p>
            <a:pPr>
              <a:defRPr/>
            </a:pPr>
            <a:r>
              <a:rPr lang="en-US"/>
              <a:t> </a:t>
            </a:r>
            <a:r>
              <a:rPr lang="en-US" i="0">
                <a:latin typeface="Trebuchet MS" pitchFamily="34" charset="0"/>
              </a:rPr>
              <a:t>page </a:t>
            </a:r>
            <a:fld id="{BF6C5A48-A587-476A-8E86-E0B348A7FC95}" type="slidenum">
              <a:rPr lang="en-US" i="0">
                <a:latin typeface="Trebuchet MS" pitchFamily="34" charset="0"/>
              </a:rPr>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0674" y="252009"/>
            <a:ext cx="5770620" cy="439737"/>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Aft>
                <a:spcPts val="600"/>
              </a:spcAft>
              <a:defRPr/>
            </a:lvl1pPr>
            <a:lvl2pPr>
              <a:spcBef>
                <a:spcPts val="200"/>
              </a:spcBef>
              <a:spcAft>
                <a:spcPts val="0"/>
              </a:spcAft>
              <a:defRPr/>
            </a:lvl2pPr>
            <a:lvl3pPr>
              <a:spcBef>
                <a:spcPts val="200"/>
              </a:spcBef>
              <a:spcAft>
                <a:spcPts val="0"/>
              </a:spcAft>
              <a:defRPr/>
            </a:lvl3pPr>
            <a:lvl4pPr>
              <a:spcBef>
                <a:spcPts val="200"/>
              </a:spcBef>
              <a:defRPr/>
            </a:lvl4pPr>
            <a:lvl5pPr>
              <a:spcBef>
                <a:spcPts val="2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0"/>
          </p:nvPr>
        </p:nvSpPr>
        <p:spPr/>
        <p:txBody>
          <a:bodyPr/>
          <a:lstStyle>
            <a:lvl1pPr>
              <a:defRPr/>
            </a:lvl1pPr>
          </a:lstStyle>
          <a:p>
            <a:pPr>
              <a:defRPr/>
            </a:pPr>
            <a:r>
              <a:rPr lang="en-US"/>
              <a:t> </a:t>
            </a:r>
            <a:r>
              <a:rPr lang="en-US" i="0">
                <a:latin typeface="Trebuchet MS" pitchFamily="34" charset="0"/>
              </a:rPr>
              <a:t>page </a:t>
            </a:r>
            <a:fld id="{2A717988-AC46-4D8C-B875-49741272C1A6}" type="slidenum">
              <a:rPr lang="en-US" i="0">
                <a:latin typeface="Trebuchet MS" pitchFamily="34" charset="0"/>
              </a:rPr>
              <a:pPr>
                <a:defRPr/>
              </a:pPr>
              <a:t>‹#›</a:t>
            </a:fld>
            <a:endParaRPr lang="en-US"/>
          </a:p>
        </p:txBody>
      </p:sp>
      <p:pic>
        <p:nvPicPr>
          <p:cNvPr id="5" name="Picture 7" descr="ESP Logo"/>
          <p:cNvPicPr>
            <a:picLocks noChangeAspect="1" noChangeArrowheads="1"/>
          </p:cNvPicPr>
          <p:nvPr userDrawn="1"/>
        </p:nvPicPr>
        <p:blipFill>
          <a:blip r:embed="rId2" cstate="print"/>
          <a:srcRect/>
          <a:stretch>
            <a:fillRect/>
          </a:stretch>
        </p:blipFill>
        <p:spPr bwMode="auto">
          <a:xfrm>
            <a:off x="249341" y="6352854"/>
            <a:ext cx="2277550" cy="455986"/>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984885"/>
          </a:xfrm>
        </p:spPr>
        <p:txBody>
          <a:bodyPr anchor="t"/>
          <a:lstStyle>
            <a:lvl1pPr algn="l">
              <a:defRPr sz="4000" b="1" cap="all">
                <a:solidFill>
                  <a:srgbClr val="FF9933"/>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r>
              <a:rPr lang="en-US"/>
              <a:t> </a:t>
            </a:r>
            <a:r>
              <a:rPr lang="en-US" i="0">
                <a:latin typeface="Trebuchet MS" pitchFamily="34" charset="0"/>
              </a:rPr>
              <a:t>page </a:t>
            </a:r>
            <a:fld id="{CCA7163F-D6B8-4D35-847B-A70B53B49225}" type="slidenum">
              <a:rPr lang="en-US" i="0">
                <a:latin typeface="Trebuchet MS" pitchFamily="34" charset="0"/>
              </a:rPr>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219200"/>
            <a:ext cx="36957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29100" y="1219200"/>
            <a:ext cx="36957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pPr>
              <a:defRPr/>
            </a:pPr>
            <a:r>
              <a:rPr lang="en-US"/>
              <a:t> </a:t>
            </a:r>
            <a:r>
              <a:rPr lang="en-US" i="0">
                <a:latin typeface="Trebuchet MS" pitchFamily="34" charset="0"/>
              </a:rPr>
              <a:t>page </a:t>
            </a:r>
            <a:fld id="{CDC01D43-F64A-4889-BEFF-52BE970D7E77}" type="slidenum">
              <a:rPr lang="en-US" i="0">
                <a:latin typeface="Trebuchet MS" pitchFamily="34" charset="0"/>
              </a:rPr>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pPr>
              <a:defRPr/>
            </a:pPr>
            <a:r>
              <a:rPr lang="en-US"/>
              <a:t> </a:t>
            </a:r>
            <a:r>
              <a:rPr lang="en-US" i="0">
                <a:latin typeface="Trebuchet MS" pitchFamily="34" charset="0"/>
              </a:rPr>
              <a:t>page </a:t>
            </a:r>
            <a:fld id="{E96A6755-DD78-4BD2-A853-0FF9038FD51C}" type="slidenum">
              <a:rPr lang="en-US" i="0">
                <a:latin typeface="Trebuchet MS" pitchFamily="34" charset="0"/>
              </a:rPr>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381000" y="1219200"/>
            <a:ext cx="7543800" cy="3733800"/>
          </a:xfrm>
          <a:prstGeom prst="rect">
            <a:avLst/>
          </a:prstGeom>
          <a:noFill/>
          <a:ln w="9525">
            <a:noFill/>
            <a:miter lim="800000"/>
            <a:headEnd/>
            <a:tailEnd/>
          </a:ln>
        </p:spPr>
        <p:txBody>
          <a:bodyPr vert="horz" wrap="square" lIns="0" tIns="0" rIns="22860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7" name="Rectangle 2"/>
          <p:cNvSpPr>
            <a:spLocks noGrp="1" noChangeArrowheads="1"/>
          </p:cNvSpPr>
          <p:nvPr>
            <p:ph type="title"/>
          </p:nvPr>
        </p:nvSpPr>
        <p:spPr bwMode="auto">
          <a:xfrm>
            <a:off x="430213" y="252413"/>
            <a:ext cx="5770562" cy="439737"/>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US" smtClean="0"/>
              <a:t>Click to edit Master title style</a:t>
            </a:r>
          </a:p>
        </p:txBody>
      </p:sp>
      <p:sp>
        <p:nvSpPr>
          <p:cNvPr id="1073" name="Rectangle 49"/>
          <p:cNvSpPr>
            <a:spLocks noGrp="1" noChangeArrowheads="1"/>
          </p:cNvSpPr>
          <p:nvPr>
            <p:ph type="sldNum" sz="quarter" idx="4"/>
          </p:nvPr>
        </p:nvSpPr>
        <p:spPr bwMode="auto">
          <a:xfrm>
            <a:off x="8297863" y="6604000"/>
            <a:ext cx="846137" cy="279400"/>
          </a:xfrm>
          <a:prstGeom prst="rect">
            <a:avLst/>
          </a:prstGeom>
          <a:solidFill>
            <a:schemeClr val="bg2"/>
          </a:solidFill>
          <a:ln w="9525">
            <a:solidFill>
              <a:schemeClr val="bg2"/>
            </a:solid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i="1">
                <a:solidFill>
                  <a:schemeClr val="bg1"/>
                </a:solidFill>
                <a:latin typeface="Tahoma" pitchFamily="34" charset="0"/>
              </a:defRPr>
            </a:lvl1pPr>
          </a:lstStyle>
          <a:p>
            <a:pPr>
              <a:defRPr/>
            </a:pPr>
            <a:r>
              <a:rPr lang="en-US"/>
              <a:t> </a:t>
            </a:r>
            <a:r>
              <a:rPr lang="en-US">
                <a:latin typeface="Trebuchet MS" pitchFamily="34" charset="0"/>
              </a:rPr>
              <a:t>page </a:t>
            </a:r>
            <a:fld id="{3058DDF0-CEF9-4E47-8BC8-B05B6EA0473F}" type="slidenum">
              <a:rPr lang="en-US">
                <a:latin typeface="Trebuchet MS" pitchFamily="34" charset="0"/>
              </a:rPr>
              <a:pPr>
                <a:defRPr/>
              </a:pPr>
              <a:t>‹#›</a:t>
            </a:fld>
            <a:endParaRPr lang="en-US"/>
          </a:p>
        </p:txBody>
      </p:sp>
      <p:sp>
        <p:nvSpPr>
          <p:cNvPr id="1029" name="Rectangle 55"/>
          <p:cNvSpPr>
            <a:spLocks noChangeArrowheads="1"/>
          </p:cNvSpPr>
          <p:nvPr userDrawn="1"/>
        </p:nvSpPr>
        <p:spPr bwMode="auto">
          <a:xfrm>
            <a:off x="4229100" y="0"/>
            <a:ext cx="4914900" cy="109538"/>
          </a:xfrm>
          <a:prstGeom prst="rect">
            <a:avLst/>
          </a:prstGeom>
          <a:gradFill rotWithShape="1">
            <a:gsLst>
              <a:gs pos="0">
                <a:srgbClr val="9EA0A3"/>
              </a:gs>
              <a:gs pos="50000">
                <a:srgbClr val="C5C6C7"/>
              </a:gs>
              <a:gs pos="100000">
                <a:srgbClr val="E3E3E4"/>
              </a:gs>
            </a:gsLst>
            <a:lin ang="0" scaled="1"/>
          </a:gradFill>
          <a:ln w="9525">
            <a:solidFill>
              <a:schemeClr val="bg2"/>
            </a:solidFill>
            <a:miter lim="800000"/>
            <a:headEnd/>
            <a:tailEnd/>
          </a:ln>
        </p:spPr>
        <p:txBody>
          <a:bodyPr wrap="none" anchor="ct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smtClean="0"/>
          </a:p>
        </p:txBody>
      </p:sp>
      <p:sp>
        <p:nvSpPr>
          <p:cNvPr id="1030" name="Rectangle 56"/>
          <p:cNvSpPr>
            <a:spLocks noChangeArrowheads="1"/>
          </p:cNvSpPr>
          <p:nvPr userDrawn="1"/>
        </p:nvSpPr>
        <p:spPr bwMode="auto">
          <a:xfrm>
            <a:off x="0" y="112713"/>
            <a:ext cx="161925" cy="650875"/>
          </a:xfrm>
          <a:prstGeom prst="rect">
            <a:avLst/>
          </a:prstGeom>
          <a:gradFill rotWithShape="1">
            <a:gsLst>
              <a:gs pos="0">
                <a:srgbClr val="FFBC86"/>
              </a:gs>
              <a:gs pos="50000">
                <a:srgbClr val="FFD4B6"/>
              </a:gs>
              <a:gs pos="100000">
                <a:srgbClr val="FFE9DB"/>
              </a:gs>
            </a:gsLst>
            <a:lin ang="0" scaled="1"/>
          </a:gradFill>
          <a:ln w="9525">
            <a:solidFill>
              <a:schemeClr val="bg2"/>
            </a:solidFill>
            <a:miter lim="800000"/>
            <a:headEnd/>
            <a:tailEnd/>
          </a:ln>
        </p:spPr>
        <p:txBody>
          <a:bodyPr wrap="none" anchor="ct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smtClean="0"/>
          </a:p>
        </p:txBody>
      </p:sp>
      <p:sp>
        <p:nvSpPr>
          <p:cNvPr id="1031" name="Line 58"/>
          <p:cNvSpPr>
            <a:spLocks noChangeShapeType="1"/>
          </p:cNvSpPr>
          <p:nvPr userDrawn="1"/>
        </p:nvSpPr>
        <p:spPr bwMode="auto">
          <a:xfrm>
            <a:off x="0" y="114300"/>
            <a:ext cx="9144000" cy="0"/>
          </a:xfrm>
          <a:prstGeom prst="line">
            <a:avLst/>
          </a:prstGeom>
          <a:noFill/>
          <a:ln w="19050">
            <a:solidFill>
              <a:schemeClr val="bg2"/>
            </a:solidFill>
            <a:round/>
            <a:headEnd/>
            <a:tailEnd/>
          </a:ln>
        </p:spPr>
        <p:txBody>
          <a:bodyPr/>
          <a:lstStyle/>
          <a:p>
            <a:pPr>
              <a:defRPr/>
            </a:pPr>
            <a:endParaRPr lang="en-US"/>
          </a:p>
        </p:txBody>
      </p:sp>
      <p:sp>
        <p:nvSpPr>
          <p:cNvPr id="1032" name="Line 59"/>
          <p:cNvSpPr>
            <a:spLocks noChangeShapeType="1"/>
          </p:cNvSpPr>
          <p:nvPr userDrawn="1"/>
        </p:nvSpPr>
        <p:spPr bwMode="auto">
          <a:xfrm>
            <a:off x="155575" y="0"/>
            <a:ext cx="0" cy="6858000"/>
          </a:xfrm>
          <a:prstGeom prst="line">
            <a:avLst/>
          </a:prstGeom>
          <a:noFill/>
          <a:ln w="19050">
            <a:solidFill>
              <a:schemeClr val="bg2"/>
            </a:solidFill>
            <a:round/>
            <a:headEnd/>
            <a:tailEnd/>
          </a:ln>
        </p:spPr>
        <p:txBody>
          <a:bodyPr/>
          <a:lstStyle/>
          <a:p>
            <a:pPr>
              <a:defRPr/>
            </a:pPr>
            <a:endParaRPr lang="en-US"/>
          </a:p>
        </p:txBody>
      </p:sp>
      <p:sp>
        <p:nvSpPr>
          <p:cNvPr id="1033" name="Line 61"/>
          <p:cNvSpPr>
            <a:spLocks noChangeShapeType="1"/>
          </p:cNvSpPr>
          <p:nvPr userDrawn="1"/>
        </p:nvSpPr>
        <p:spPr bwMode="auto">
          <a:xfrm>
            <a:off x="0" y="776288"/>
            <a:ext cx="9144000" cy="0"/>
          </a:xfrm>
          <a:prstGeom prst="line">
            <a:avLst/>
          </a:prstGeom>
          <a:noFill/>
          <a:ln w="19050">
            <a:solidFill>
              <a:schemeClr val="bg2"/>
            </a:solidFill>
            <a:round/>
            <a:headEnd/>
            <a:tailEnd/>
          </a:ln>
        </p:spPr>
        <p:txBody>
          <a:bodyPr/>
          <a:lstStyle/>
          <a:p>
            <a:pPr>
              <a:defRPr/>
            </a:pPr>
            <a:endParaRPr lang="en-US"/>
          </a:p>
        </p:txBody>
      </p:sp>
      <p:pic>
        <p:nvPicPr>
          <p:cNvPr id="1034" name="Picture 64" descr="Q:\Marketing\Promotional\Graphics\Accel official Artwork\Accel Biotech Logo 2010.jpg"/>
          <p:cNvPicPr>
            <a:picLocks noChangeAspect="1" noChangeArrowheads="1"/>
          </p:cNvPicPr>
          <p:nvPr userDrawn="1"/>
        </p:nvPicPr>
        <p:blipFill>
          <a:blip r:embed="rId7" cstate="print"/>
          <a:srcRect/>
          <a:stretch>
            <a:fillRect/>
          </a:stretch>
        </p:blipFill>
        <p:spPr bwMode="auto">
          <a:xfrm>
            <a:off x="6873875" y="312738"/>
            <a:ext cx="2103438" cy="273050"/>
          </a:xfrm>
          <a:prstGeom prst="rect">
            <a:avLst/>
          </a:prstGeom>
          <a:noFill/>
          <a:ln w="9525">
            <a:noFill/>
            <a:miter lim="800000"/>
            <a:headEnd/>
            <a:tailEnd/>
          </a:ln>
        </p:spPr>
      </p:pic>
      <p:sp>
        <p:nvSpPr>
          <p:cNvPr id="1035" name="Rectangle 56"/>
          <p:cNvSpPr>
            <a:spLocks noChangeArrowheads="1"/>
          </p:cNvSpPr>
          <p:nvPr userDrawn="1"/>
        </p:nvSpPr>
        <p:spPr bwMode="auto">
          <a:xfrm>
            <a:off x="6619875" y="117475"/>
            <a:ext cx="44450" cy="649288"/>
          </a:xfrm>
          <a:prstGeom prst="rect">
            <a:avLst/>
          </a:prstGeom>
          <a:solidFill>
            <a:schemeClr val="bg2"/>
          </a:solidFill>
          <a:ln w="9525">
            <a:solidFill>
              <a:schemeClr val="bg2"/>
            </a:solidFill>
            <a:miter lim="800000"/>
            <a:headEnd/>
            <a:tailEnd/>
          </a:ln>
        </p:spPr>
        <p:txBody>
          <a:bodyPr wrap="none" anchor="ct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smtClean="0"/>
          </a:p>
        </p:txBody>
      </p:sp>
      <p:sp>
        <p:nvSpPr>
          <p:cNvPr id="1036" name="Rectangle 11"/>
          <p:cNvSpPr>
            <a:spLocks noChangeArrowheads="1"/>
          </p:cNvSpPr>
          <p:nvPr userDrawn="1"/>
        </p:nvSpPr>
        <p:spPr bwMode="auto">
          <a:xfrm>
            <a:off x="0" y="0"/>
            <a:ext cx="9144000" cy="6858000"/>
          </a:xfrm>
          <a:prstGeom prst="rect">
            <a:avLst/>
          </a:prstGeom>
          <a:noFill/>
          <a:ln w="9525" algn="ctr">
            <a:solidFill>
              <a:schemeClr val="tx1"/>
            </a:solidFill>
            <a:round/>
            <a:headEnd/>
            <a:tailEnd/>
          </a:ln>
          <a:extLst/>
        </p:spPr>
        <p:txBody>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smtClean="0"/>
          </a:p>
        </p:txBody>
      </p:sp>
    </p:spTree>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Lst>
  <p:hf hdr="0" ftr="0" dt="0"/>
  <p:txStyles>
    <p:titleStyle>
      <a:lvl1pPr algn="l" rtl="0" eaLnBrk="0" fontAlgn="base" hangingPunct="0">
        <a:lnSpc>
          <a:spcPct val="80000"/>
        </a:lnSpc>
        <a:spcBef>
          <a:spcPct val="0"/>
        </a:spcBef>
        <a:spcAft>
          <a:spcPct val="0"/>
        </a:spcAft>
        <a:defRPr sz="3600">
          <a:solidFill>
            <a:srgbClr val="FF9933"/>
          </a:solidFill>
          <a:latin typeface="Myriad Pro" pitchFamily="34" charset="0"/>
          <a:ea typeface="+mj-ea"/>
          <a:cs typeface="+mj-cs"/>
        </a:defRPr>
      </a:lvl1pPr>
      <a:lvl2pPr algn="l" rtl="0" eaLnBrk="0" fontAlgn="base" hangingPunct="0">
        <a:lnSpc>
          <a:spcPct val="80000"/>
        </a:lnSpc>
        <a:spcBef>
          <a:spcPct val="0"/>
        </a:spcBef>
        <a:spcAft>
          <a:spcPct val="0"/>
        </a:spcAft>
        <a:defRPr sz="3600">
          <a:solidFill>
            <a:srgbClr val="FF9933"/>
          </a:solidFill>
          <a:latin typeface="Myriad Pro" pitchFamily="34" charset="0"/>
        </a:defRPr>
      </a:lvl2pPr>
      <a:lvl3pPr algn="l" rtl="0" eaLnBrk="0" fontAlgn="base" hangingPunct="0">
        <a:lnSpc>
          <a:spcPct val="80000"/>
        </a:lnSpc>
        <a:spcBef>
          <a:spcPct val="0"/>
        </a:spcBef>
        <a:spcAft>
          <a:spcPct val="0"/>
        </a:spcAft>
        <a:defRPr sz="3600">
          <a:solidFill>
            <a:srgbClr val="FF9933"/>
          </a:solidFill>
          <a:latin typeface="Myriad Pro" pitchFamily="34" charset="0"/>
        </a:defRPr>
      </a:lvl3pPr>
      <a:lvl4pPr algn="l" rtl="0" eaLnBrk="0" fontAlgn="base" hangingPunct="0">
        <a:lnSpc>
          <a:spcPct val="80000"/>
        </a:lnSpc>
        <a:spcBef>
          <a:spcPct val="0"/>
        </a:spcBef>
        <a:spcAft>
          <a:spcPct val="0"/>
        </a:spcAft>
        <a:defRPr sz="3600">
          <a:solidFill>
            <a:srgbClr val="FF9933"/>
          </a:solidFill>
          <a:latin typeface="Myriad Pro" pitchFamily="34" charset="0"/>
        </a:defRPr>
      </a:lvl4pPr>
      <a:lvl5pPr algn="l" rtl="0" eaLnBrk="0" fontAlgn="base" hangingPunct="0">
        <a:lnSpc>
          <a:spcPct val="80000"/>
        </a:lnSpc>
        <a:spcBef>
          <a:spcPct val="0"/>
        </a:spcBef>
        <a:spcAft>
          <a:spcPct val="0"/>
        </a:spcAft>
        <a:defRPr sz="3600">
          <a:solidFill>
            <a:srgbClr val="FF9933"/>
          </a:solidFill>
          <a:latin typeface="Myriad Pro" pitchFamily="34" charset="0"/>
        </a:defRPr>
      </a:lvl5pPr>
      <a:lvl6pPr marL="457200" algn="l" rtl="0" eaLnBrk="0" fontAlgn="base" hangingPunct="0">
        <a:lnSpc>
          <a:spcPct val="80000"/>
        </a:lnSpc>
        <a:spcBef>
          <a:spcPct val="0"/>
        </a:spcBef>
        <a:spcAft>
          <a:spcPct val="0"/>
        </a:spcAft>
        <a:defRPr sz="3600">
          <a:solidFill>
            <a:srgbClr val="FF3300"/>
          </a:solidFill>
          <a:latin typeface="Trebuchet MS" pitchFamily="34" charset="0"/>
        </a:defRPr>
      </a:lvl6pPr>
      <a:lvl7pPr marL="914400" algn="l" rtl="0" eaLnBrk="0" fontAlgn="base" hangingPunct="0">
        <a:lnSpc>
          <a:spcPct val="80000"/>
        </a:lnSpc>
        <a:spcBef>
          <a:spcPct val="0"/>
        </a:spcBef>
        <a:spcAft>
          <a:spcPct val="0"/>
        </a:spcAft>
        <a:defRPr sz="3600">
          <a:solidFill>
            <a:srgbClr val="FF3300"/>
          </a:solidFill>
          <a:latin typeface="Trebuchet MS" pitchFamily="34" charset="0"/>
        </a:defRPr>
      </a:lvl7pPr>
      <a:lvl8pPr marL="1371600" algn="l" rtl="0" eaLnBrk="0" fontAlgn="base" hangingPunct="0">
        <a:lnSpc>
          <a:spcPct val="80000"/>
        </a:lnSpc>
        <a:spcBef>
          <a:spcPct val="0"/>
        </a:spcBef>
        <a:spcAft>
          <a:spcPct val="0"/>
        </a:spcAft>
        <a:defRPr sz="3600">
          <a:solidFill>
            <a:srgbClr val="FF3300"/>
          </a:solidFill>
          <a:latin typeface="Trebuchet MS" pitchFamily="34" charset="0"/>
        </a:defRPr>
      </a:lvl8pPr>
      <a:lvl9pPr marL="1828800" algn="l" rtl="0" eaLnBrk="0" fontAlgn="base" hangingPunct="0">
        <a:lnSpc>
          <a:spcPct val="80000"/>
        </a:lnSpc>
        <a:spcBef>
          <a:spcPct val="0"/>
        </a:spcBef>
        <a:spcAft>
          <a:spcPct val="0"/>
        </a:spcAft>
        <a:defRPr sz="3600">
          <a:solidFill>
            <a:srgbClr val="FF3300"/>
          </a:solidFill>
          <a:latin typeface="Trebuchet MS" pitchFamily="34" charset="0"/>
        </a:defRPr>
      </a:lvl9pPr>
    </p:titleStyle>
    <p:bodyStyle>
      <a:lvl1pPr marL="342900" indent="-342900" algn="l" rtl="0" eaLnBrk="0" fontAlgn="base" hangingPunct="0">
        <a:spcBef>
          <a:spcPct val="0"/>
        </a:spcBef>
        <a:spcAft>
          <a:spcPct val="40000"/>
        </a:spcAft>
        <a:buClr>
          <a:schemeClr val="tx1"/>
        </a:buClr>
        <a:buSzPct val="70000"/>
        <a:buFont typeface="Wingdings" pitchFamily="2" charset="2"/>
        <a:buChar char="n"/>
        <a:defRPr sz="2600">
          <a:solidFill>
            <a:schemeClr val="tx1"/>
          </a:solidFill>
          <a:latin typeface="Myriad Pro" pitchFamily="34" charset="0"/>
          <a:ea typeface="+mn-ea"/>
          <a:cs typeface="+mn-cs"/>
        </a:defRPr>
      </a:lvl1pPr>
      <a:lvl2pPr marL="742950" indent="-285750" algn="l" rtl="0" eaLnBrk="0" fontAlgn="base" hangingPunct="0">
        <a:spcBef>
          <a:spcPct val="0"/>
        </a:spcBef>
        <a:spcAft>
          <a:spcPct val="40000"/>
        </a:spcAft>
        <a:buClr>
          <a:schemeClr val="folHlink"/>
        </a:buClr>
        <a:buSzPct val="70000"/>
        <a:buFont typeface="Wingdings" pitchFamily="2" charset="2"/>
        <a:buChar char="n"/>
        <a:defRPr sz="2400">
          <a:solidFill>
            <a:schemeClr val="tx1"/>
          </a:solidFill>
          <a:latin typeface="Myriad Pro" pitchFamily="34" charset="0"/>
        </a:defRPr>
      </a:lvl2pPr>
      <a:lvl3pPr marL="1143000" indent="-228600" algn="l" rtl="0" eaLnBrk="0" fontAlgn="base" hangingPunct="0">
        <a:spcBef>
          <a:spcPct val="40000"/>
        </a:spcBef>
        <a:spcAft>
          <a:spcPct val="40000"/>
        </a:spcAft>
        <a:buClr>
          <a:schemeClr val="bg2"/>
        </a:buClr>
        <a:buSzPct val="70000"/>
        <a:buFont typeface="Wingdings" pitchFamily="2" charset="2"/>
        <a:buChar char="n"/>
        <a:defRPr sz="2000">
          <a:solidFill>
            <a:schemeClr val="tx1"/>
          </a:solidFill>
          <a:latin typeface="Myriad Pro" pitchFamily="34" charset="0"/>
        </a:defRPr>
      </a:lvl3pPr>
      <a:lvl4pPr marL="1600200" indent="-228600" algn="l" rtl="0" eaLnBrk="0" fontAlgn="base" hangingPunct="0">
        <a:spcBef>
          <a:spcPct val="20000"/>
        </a:spcBef>
        <a:spcAft>
          <a:spcPct val="0"/>
        </a:spcAft>
        <a:buFont typeface="Courier New" pitchFamily="49" charset="0"/>
        <a:buChar char="o"/>
        <a:defRPr sz="1600">
          <a:solidFill>
            <a:schemeClr val="tx1"/>
          </a:solidFill>
          <a:latin typeface="Myriad Pro" pitchFamily="34" charset="0"/>
        </a:defRPr>
      </a:lvl4pPr>
      <a:lvl5pPr marL="2057400" indent="-228600" algn="l" rtl="0" eaLnBrk="0" fontAlgn="base" hangingPunct="0">
        <a:spcBef>
          <a:spcPct val="20000"/>
        </a:spcBef>
        <a:spcAft>
          <a:spcPct val="0"/>
        </a:spcAft>
        <a:buFont typeface="Arial" charset="0"/>
        <a:buChar char="•"/>
        <a:defRPr sz="1600">
          <a:solidFill>
            <a:schemeClr val="tx1"/>
          </a:solidFill>
          <a:latin typeface="Myriad Pro" pitchFamily="34" charset="0"/>
        </a:defRPr>
      </a:lvl5pPr>
      <a:lvl6pPr marL="2514600" indent="-228600" algn="l" rtl="0" eaLnBrk="0" fontAlgn="base" hangingPunct="0">
        <a:spcBef>
          <a:spcPct val="20000"/>
        </a:spcBef>
        <a:spcAft>
          <a:spcPct val="0"/>
        </a:spcAft>
        <a:buChar char="»"/>
        <a:defRPr sz="1600">
          <a:solidFill>
            <a:schemeClr val="tx1"/>
          </a:solidFill>
          <a:latin typeface="Univers 45 Light" pitchFamily="34" charset="0"/>
        </a:defRPr>
      </a:lvl6pPr>
      <a:lvl7pPr marL="2971800" indent="-228600" algn="l" rtl="0" eaLnBrk="0" fontAlgn="base" hangingPunct="0">
        <a:spcBef>
          <a:spcPct val="20000"/>
        </a:spcBef>
        <a:spcAft>
          <a:spcPct val="0"/>
        </a:spcAft>
        <a:buChar char="»"/>
        <a:defRPr sz="1600">
          <a:solidFill>
            <a:schemeClr val="tx1"/>
          </a:solidFill>
          <a:latin typeface="Univers 45 Light" pitchFamily="34" charset="0"/>
        </a:defRPr>
      </a:lvl7pPr>
      <a:lvl8pPr marL="3429000" indent="-228600" algn="l" rtl="0" eaLnBrk="0" fontAlgn="base" hangingPunct="0">
        <a:spcBef>
          <a:spcPct val="20000"/>
        </a:spcBef>
        <a:spcAft>
          <a:spcPct val="0"/>
        </a:spcAft>
        <a:buChar char="»"/>
        <a:defRPr sz="1600">
          <a:solidFill>
            <a:schemeClr val="tx1"/>
          </a:solidFill>
          <a:latin typeface="Univers 45 Light" pitchFamily="34" charset="0"/>
        </a:defRPr>
      </a:lvl8pPr>
      <a:lvl9pPr marL="3886200" indent="-228600" algn="l" rtl="0" eaLnBrk="0" fontAlgn="base" hangingPunct="0">
        <a:spcBef>
          <a:spcPct val="20000"/>
        </a:spcBef>
        <a:spcAft>
          <a:spcPct val="0"/>
        </a:spcAft>
        <a:buChar char="»"/>
        <a:defRPr sz="1600">
          <a:solidFill>
            <a:schemeClr val="tx1"/>
          </a:solidFill>
          <a:latin typeface="Univers 45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Office_Excel_Worksheet1.xls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ChangeArrowheads="1"/>
          </p:cNvSpPr>
          <p:nvPr/>
        </p:nvSpPr>
        <p:spPr bwMode="auto">
          <a:xfrm>
            <a:off x="1065213" y="1724025"/>
            <a:ext cx="7467600" cy="439738"/>
          </a:xfrm>
          <a:prstGeom prst="rect">
            <a:avLst/>
          </a:prstGeom>
          <a:noFill/>
          <a:ln w="9525">
            <a:noFill/>
            <a:miter lim="800000"/>
            <a:headEnd/>
            <a:tailEnd/>
          </a:ln>
        </p:spPr>
        <p:txBody>
          <a:bodyPr lIns="0" tIns="0" rIns="0" bIns="0" anchor="b">
            <a:spAutoFit/>
          </a:bodyPr>
          <a:lstStyle/>
          <a:p>
            <a:pPr>
              <a:lnSpc>
                <a:spcPct val="80000"/>
              </a:lnSpc>
            </a:pPr>
            <a:r>
              <a:rPr lang="en-US" sz="3600">
                <a:latin typeface="Trebuchet MS" pitchFamily="34" charset="0"/>
              </a:rPr>
              <a:t>MBARI Cartridge and Filter Project</a:t>
            </a:r>
          </a:p>
        </p:txBody>
      </p:sp>
      <p:sp>
        <p:nvSpPr>
          <p:cNvPr id="7171" name="Rectangle 6"/>
          <p:cNvSpPr>
            <a:spLocks noChangeArrowheads="1"/>
          </p:cNvSpPr>
          <p:nvPr/>
        </p:nvSpPr>
        <p:spPr bwMode="auto">
          <a:xfrm>
            <a:off x="3244850" y="5470525"/>
            <a:ext cx="3624263" cy="730250"/>
          </a:xfrm>
          <a:prstGeom prst="rect">
            <a:avLst/>
          </a:prstGeom>
          <a:noFill/>
          <a:ln w="9525">
            <a:noFill/>
            <a:miter lim="800000"/>
            <a:headEnd/>
            <a:tailEnd/>
          </a:ln>
        </p:spPr>
        <p:txBody>
          <a:bodyPr lIns="0" tIns="0" rIns="228600" bIns="0"/>
          <a:lstStyle/>
          <a:p>
            <a:pPr>
              <a:spcAft>
                <a:spcPct val="40000"/>
              </a:spcAft>
              <a:buClr>
                <a:schemeClr val="tx1"/>
              </a:buClr>
              <a:buSzPct val="70000"/>
              <a:buFont typeface="Wingdings" pitchFamily="2" charset="2"/>
              <a:buNone/>
            </a:pPr>
            <a:r>
              <a:rPr lang="en-US" sz="1600" dirty="0">
                <a:latin typeface="Arial" charset="0"/>
              </a:rPr>
              <a:t>Date: </a:t>
            </a:r>
            <a:r>
              <a:rPr lang="en-US" sz="1600" dirty="0" smtClean="0">
                <a:latin typeface="Arial" charset="0"/>
              </a:rPr>
              <a:t>03-14-13</a:t>
            </a:r>
            <a:endParaRPr lang="en-US" sz="1600" dirty="0">
              <a:latin typeface="Arial" charset="0"/>
            </a:endParaRPr>
          </a:p>
          <a:p>
            <a:pPr>
              <a:spcAft>
                <a:spcPct val="40000"/>
              </a:spcAft>
              <a:buClr>
                <a:schemeClr val="tx1"/>
              </a:buClr>
              <a:buSzPct val="70000"/>
              <a:buFont typeface="Wingdings" pitchFamily="2" charset="2"/>
              <a:buNone/>
            </a:pPr>
            <a:r>
              <a:rPr lang="en-US" sz="1600" dirty="0">
                <a:latin typeface="Arial" charset="0"/>
              </a:rPr>
              <a:t>By: Accel Biotech Team</a:t>
            </a:r>
          </a:p>
        </p:txBody>
      </p:sp>
      <p:sp>
        <p:nvSpPr>
          <p:cNvPr id="7172" name="Rectangle 9"/>
          <p:cNvSpPr>
            <a:spLocks noChangeArrowheads="1"/>
          </p:cNvSpPr>
          <p:nvPr/>
        </p:nvSpPr>
        <p:spPr bwMode="auto">
          <a:xfrm>
            <a:off x="1103313" y="3338513"/>
            <a:ext cx="6099175" cy="1657350"/>
          </a:xfrm>
          <a:prstGeom prst="rect">
            <a:avLst/>
          </a:prstGeom>
          <a:noFill/>
          <a:ln w="9525">
            <a:noFill/>
            <a:miter lim="800000"/>
            <a:headEnd/>
            <a:tailEnd/>
          </a:ln>
        </p:spPr>
        <p:txBody>
          <a:bodyPr lIns="0" tIns="152352" rIns="0" bIns="38088" anchor="ctr">
            <a:spAutoFit/>
          </a:bodyPr>
          <a:lstStyle/>
          <a:p>
            <a:r>
              <a:rPr lang="en-US" sz="1600" b="1" i="1">
                <a:solidFill>
                  <a:schemeClr val="bg2"/>
                </a:solidFill>
              </a:rPr>
              <a:t>Mission</a:t>
            </a:r>
          </a:p>
          <a:p>
            <a:r>
              <a:rPr lang="en-US" sz="1600">
                <a:solidFill>
                  <a:schemeClr val="bg2"/>
                </a:solidFill>
              </a:rPr>
              <a:t>Our mission is to provide clients throughout the world with product development for medical, diagnostic, biodefense and biotech products.  Accel’s skilled team of engineers, designers and technicians will work together to provide services from concept to development to manufacturing support</a:t>
            </a:r>
          </a:p>
        </p:txBody>
      </p:sp>
      <p:pic>
        <p:nvPicPr>
          <p:cNvPr id="7173" name="Picture 3"/>
          <p:cNvPicPr>
            <a:picLocks noChangeAspect="1" noChangeArrowheads="1"/>
          </p:cNvPicPr>
          <p:nvPr/>
        </p:nvPicPr>
        <p:blipFill>
          <a:blip r:embed="rId3" cstate="print"/>
          <a:srcRect t="6705" b="11787"/>
          <a:stretch>
            <a:fillRect/>
          </a:stretch>
        </p:blipFill>
        <p:spPr bwMode="auto">
          <a:xfrm>
            <a:off x="1108075" y="5240338"/>
            <a:ext cx="1839913" cy="1120775"/>
          </a:xfrm>
          <a:prstGeom prst="rect">
            <a:avLst/>
          </a:prstGeom>
          <a:noFill/>
          <a:ln w="9525">
            <a:noFill/>
            <a:miter lim="800000"/>
            <a:headEnd/>
            <a:tailEnd/>
          </a:ln>
        </p:spPr>
      </p:pic>
      <p:pic>
        <p:nvPicPr>
          <p:cNvPr id="7174" name="Picture 7" descr="ESP Logo"/>
          <p:cNvPicPr>
            <a:picLocks noChangeAspect="1" noChangeArrowheads="1"/>
          </p:cNvPicPr>
          <p:nvPr/>
        </p:nvPicPr>
        <p:blipFill>
          <a:blip r:embed="rId4" cstate="print"/>
          <a:srcRect/>
          <a:stretch>
            <a:fillRect/>
          </a:stretch>
        </p:blipFill>
        <p:spPr bwMode="auto">
          <a:xfrm>
            <a:off x="2786063" y="2325688"/>
            <a:ext cx="3036887" cy="608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30213" y="347663"/>
            <a:ext cx="5770562" cy="344487"/>
          </a:xfrm>
        </p:spPr>
        <p:txBody>
          <a:bodyPr/>
          <a:lstStyle/>
          <a:p>
            <a:r>
              <a:rPr lang="en-US" sz="2800" smtClean="0"/>
              <a:t>Puck Model Details: Single Sample</a:t>
            </a:r>
          </a:p>
        </p:txBody>
      </p:sp>
      <p:sp>
        <p:nvSpPr>
          <p:cNvPr id="15363" name="Content Placeholder 2"/>
          <p:cNvSpPr>
            <a:spLocks noGrp="1"/>
          </p:cNvSpPr>
          <p:nvPr>
            <p:ph idx="1"/>
          </p:nvPr>
        </p:nvSpPr>
        <p:spPr/>
        <p:txBody>
          <a:bodyPr/>
          <a:lstStyle/>
          <a:p>
            <a:r>
              <a:rPr lang="en-US" dirty="0" smtClean="0"/>
              <a:t>Multi Cassette w/ empty adjacent cassettes</a:t>
            </a:r>
          </a:p>
          <a:p>
            <a:pPr lvl="1">
              <a:spcAft>
                <a:spcPct val="0"/>
              </a:spcAft>
            </a:pPr>
            <a:r>
              <a:rPr lang="en-US" dirty="0" smtClean="0"/>
              <a:t>Convection: 15 W/m^2*K</a:t>
            </a:r>
          </a:p>
          <a:p>
            <a:pPr lvl="2">
              <a:spcAft>
                <a:spcPct val="0"/>
              </a:spcAft>
            </a:pPr>
            <a:r>
              <a:rPr lang="en-US" dirty="0" smtClean="0"/>
              <a:t>All exposed faces</a:t>
            </a:r>
          </a:p>
          <a:p>
            <a:pPr lvl="1">
              <a:spcAft>
                <a:spcPct val="0"/>
              </a:spcAft>
            </a:pPr>
            <a:r>
              <a:rPr lang="en-US" dirty="0" smtClean="0"/>
              <a:t>Initial Temp: 2</a:t>
            </a:r>
            <a:r>
              <a:rPr lang="en-US" dirty="0" smtClean="0">
                <a:sym typeface="Symbol" pitchFamily="18" charset="2"/>
              </a:rPr>
              <a:t>  </a:t>
            </a:r>
            <a:r>
              <a:rPr lang="en-US" dirty="0" smtClean="0"/>
              <a:t>C</a:t>
            </a:r>
          </a:p>
          <a:p>
            <a:pPr lvl="2">
              <a:spcAft>
                <a:spcPct val="0"/>
              </a:spcAft>
            </a:pPr>
            <a:r>
              <a:rPr lang="en-US" dirty="0" smtClean="0"/>
              <a:t>All components</a:t>
            </a:r>
          </a:p>
          <a:p>
            <a:pPr lvl="1">
              <a:spcAft>
                <a:spcPct val="0"/>
              </a:spcAft>
            </a:pPr>
            <a:r>
              <a:rPr lang="en-US" dirty="0" smtClean="0"/>
              <a:t>Heat Power: 9-11.2 Watts</a:t>
            </a:r>
          </a:p>
          <a:p>
            <a:pPr lvl="2">
              <a:spcAft>
                <a:spcPct val="0"/>
              </a:spcAft>
            </a:pPr>
            <a:r>
              <a:rPr lang="en-US" dirty="0" smtClean="0"/>
              <a:t>Puck face (one side)</a:t>
            </a:r>
          </a:p>
        </p:txBody>
      </p:sp>
      <p:sp>
        <p:nvSpPr>
          <p:cNvPr id="15364"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37300B98-065E-44BB-BE88-95EAF0155A07}" type="slidenum">
              <a:rPr lang="en-US" i="0" smtClean="0">
                <a:latin typeface="Trebuchet MS" pitchFamily="34" charset="0"/>
              </a:rPr>
              <a:pPr/>
              <a:t>10</a:t>
            </a:fld>
            <a:endParaRPr lang="en-US" smtClean="0"/>
          </a:p>
        </p:txBody>
      </p:sp>
      <p:pic>
        <p:nvPicPr>
          <p:cNvPr id="15365" name="Picture 4" descr="Screen Clipping"/>
          <p:cNvPicPr>
            <a:picLocks noChangeAspect="1"/>
          </p:cNvPicPr>
          <p:nvPr/>
        </p:nvPicPr>
        <p:blipFill>
          <a:blip r:embed="rId2" cstate="print"/>
          <a:srcRect/>
          <a:stretch>
            <a:fillRect/>
          </a:stretch>
        </p:blipFill>
        <p:spPr bwMode="auto">
          <a:xfrm>
            <a:off x="4141788" y="4140200"/>
            <a:ext cx="4330700" cy="2093913"/>
          </a:xfrm>
          <a:prstGeom prst="rect">
            <a:avLst/>
          </a:prstGeom>
          <a:noFill/>
          <a:ln w="9525">
            <a:noFill/>
            <a:miter lim="800000"/>
            <a:headEnd/>
            <a:tailEnd/>
          </a:ln>
        </p:spPr>
      </p:pic>
      <p:sp>
        <p:nvSpPr>
          <p:cNvPr id="15366" name="TextBox 18"/>
          <p:cNvSpPr txBox="1">
            <a:spLocks noChangeArrowheads="1"/>
          </p:cNvSpPr>
          <p:nvPr/>
        </p:nvSpPr>
        <p:spPr bwMode="auto">
          <a:xfrm>
            <a:off x="2573338" y="5895975"/>
            <a:ext cx="881062" cy="338138"/>
          </a:xfrm>
          <a:prstGeom prst="rect">
            <a:avLst/>
          </a:prstGeom>
          <a:noFill/>
          <a:ln w="9525">
            <a:noFill/>
            <a:miter lim="800000"/>
            <a:headEnd/>
            <a:tailEnd/>
          </a:ln>
        </p:spPr>
        <p:txBody>
          <a:bodyPr wrap="none">
            <a:spAutoFit/>
          </a:bodyPr>
          <a:lstStyle/>
          <a:p>
            <a:r>
              <a:rPr lang="en-US" sz="1600"/>
              <a:t>Air Gap</a:t>
            </a:r>
          </a:p>
        </p:txBody>
      </p:sp>
      <p:cxnSp>
        <p:nvCxnSpPr>
          <p:cNvPr id="15367" name="Straight Arrow Connector 24"/>
          <p:cNvCxnSpPr>
            <a:cxnSpLocks noChangeShapeType="1"/>
            <a:stCxn id="15366" idx="3"/>
          </p:cNvCxnSpPr>
          <p:nvPr/>
        </p:nvCxnSpPr>
        <p:spPr bwMode="auto">
          <a:xfrm flipV="1">
            <a:off x="3454400" y="5676900"/>
            <a:ext cx="811213" cy="387350"/>
          </a:xfrm>
          <a:prstGeom prst="straightConnector1">
            <a:avLst/>
          </a:prstGeom>
          <a:noFill/>
          <a:ln w="9525" algn="ctr">
            <a:solidFill>
              <a:schemeClr val="tx1"/>
            </a:solidFill>
            <a:round/>
            <a:headEnd/>
            <a:tailEnd type="arrow" w="med" len="med"/>
          </a:ln>
        </p:spPr>
      </p:cxnSp>
      <p:sp>
        <p:nvSpPr>
          <p:cNvPr id="15368" name="TextBox 18"/>
          <p:cNvSpPr txBox="1">
            <a:spLocks noChangeArrowheads="1"/>
          </p:cNvSpPr>
          <p:nvPr/>
        </p:nvSpPr>
        <p:spPr bwMode="auto">
          <a:xfrm>
            <a:off x="7459663" y="3255963"/>
            <a:ext cx="725487" cy="338137"/>
          </a:xfrm>
          <a:prstGeom prst="rect">
            <a:avLst/>
          </a:prstGeom>
          <a:noFill/>
          <a:ln w="9525">
            <a:noFill/>
            <a:miter lim="800000"/>
            <a:headEnd/>
            <a:tailEnd/>
          </a:ln>
        </p:spPr>
        <p:txBody>
          <a:bodyPr wrap="none">
            <a:spAutoFit/>
          </a:bodyPr>
          <a:lstStyle/>
          <a:p>
            <a:r>
              <a:rPr lang="en-US" sz="1600"/>
              <a:t>Water</a:t>
            </a:r>
          </a:p>
        </p:txBody>
      </p:sp>
      <p:cxnSp>
        <p:nvCxnSpPr>
          <p:cNvPr id="15369" name="Straight Arrow Connector 24"/>
          <p:cNvCxnSpPr>
            <a:cxnSpLocks noChangeShapeType="1"/>
            <a:stCxn id="15368" idx="2"/>
          </p:cNvCxnSpPr>
          <p:nvPr/>
        </p:nvCxnSpPr>
        <p:spPr bwMode="auto">
          <a:xfrm flipH="1">
            <a:off x="7134225" y="3594100"/>
            <a:ext cx="687388" cy="1608138"/>
          </a:xfrm>
          <a:prstGeom prst="straightConnector1">
            <a:avLst/>
          </a:prstGeom>
          <a:noFill/>
          <a:ln w="9525" algn="ctr">
            <a:solidFill>
              <a:schemeClr val="tx1"/>
            </a:solidFill>
            <a:round/>
            <a:headEnd/>
            <a:tailEnd type="arrow" w="med" len="med"/>
          </a:ln>
        </p:spPr>
      </p:cxnSp>
      <p:sp>
        <p:nvSpPr>
          <p:cNvPr id="15370" name="TextBox 9"/>
          <p:cNvSpPr txBox="1">
            <a:spLocks noChangeArrowheads="1"/>
          </p:cNvSpPr>
          <p:nvPr/>
        </p:nvSpPr>
        <p:spPr bwMode="auto">
          <a:xfrm>
            <a:off x="5984875" y="2746375"/>
            <a:ext cx="1474788" cy="339725"/>
          </a:xfrm>
          <a:prstGeom prst="rect">
            <a:avLst/>
          </a:prstGeom>
          <a:noFill/>
          <a:ln w="9525">
            <a:noFill/>
            <a:miter lim="800000"/>
            <a:headEnd/>
            <a:tailEnd/>
          </a:ln>
        </p:spPr>
        <p:txBody>
          <a:bodyPr wrap="none">
            <a:spAutoFit/>
          </a:bodyPr>
          <a:lstStyle/>
          <a:p>
            <a:r>
              <a:rPr lang="en-US" sz="1600"/>
              <a:t>Titanium Puck</a:t>
            </a:r>
          </a:p>
        </p:txBody>
      </p:sp>
      <p:cxnSp>
        <p:nvCxnSpPr>
          <p:cNvPr id="15371" name="Straight Arrow Connector 24"/>
          <p:cNvCxnSpPr>
            <a:cxnSpLocks noChangeShapeType="1"/>
            <a:stCxn id="15370" idx="2"/>
          </p:cNvCxnSpPr>
          <p:nvPr/>
        </p:nvCxnSpPr>
        <p:spPr bwMode="auto">
          <a:xfrm flipH="1">
            <a:off x="6602413" y="3086100"/>
            <a:ext cx="119062" cy="1776413"/>
          </a:xfrm>
          <a:prstGeom prst="straightConnector1">
            <a:avLst/>
          </a:prstGeom>
          <a:noFill/>
          <a:ln w="9525" algn="ctr">
            <a:solidFill>
              <a:schemeClr val="tx1"/>
            </a:solidFill>
            <a:round/>
            <a:headEnd/>
            <a:tailEnd type="arrow" w="med" len="med"/>
          </a:ln>
        </p:spPr>
      </p:cxnSp>
      <p:sp>
        <p:nvSpPr>
          <p:cNvPr id="15372" name="TextBox 18"/>
          <p:cNvSpPr txBox="1">
            <a:spLocks noChangeArrowheads="1"/>
          </p:cNvSpPr>
          <p:nvPr/>
        </p:nvSpPr>
        <p:spPr bwMode="auto">
          <a:xfrm>
            <a:off x="5005388" y="3254375"/>
            <a:ext cx="971550" cy="339725"/>
          </a:xfrm>
          <a:prstGeom prst="rect">
            <a:avLst/>
          </a:prstGeom>
          <a:noFill/>
          <a:ln w="9525">
            <a:noFill/>
            <a:miter lim="800000"/>
            <a:headEnd/>
            <a:tailEnd/>
          </a:ln>
        </p:spPr>
        <p:txBody>
          <a:bodyPr wrap="none">
            <a:spAutoFit/>
          </a:bodyPr>
          <a:lstStyle/>
          <a:p>
            <a:r>
              <a:rPr lang="en-US" sz="1600"/>
              <a:t>Insulator</a:t>
            </a:r>
          </a:p>
        </p:txBody>
      </p:sp>
      <p:cxnSp>
        <p:nvCxnSpPr>
          <p:cNvPr id="15373" name="Straight Arrow Connector 24"/>
          <p:cNvCxnSpPr>
            <a:cxnSpLocks noChangeShapeType="1"/>
            <a:stCxn id="15372" idx="2"/>
          </p:cNvCxnSpPr>
          <p:nvPr/>
        </p:nvCxnSpPr>
        <p:spPr bwMode="auto">
          <a:xfrm>
            <a:off x="5491163" y="3594100"/>
            <a:ext cx="163512" cy="1036638"/>
          </a:xfrm>
          <a:prstGeom prst="straightConnector1">
            <a:avLst/>
          </a:prstGeom>
          <a:noFill/>
          <a:ln w="9525" algn="ctr">
            <a:solidFill>
              <a:schemeClr val="tx1"/>
            </a:solidFill>
            <a:round/>
            <a:headEnd/>
            <a:tailEnd type="arrow" w="med" len="med"/>
          </a:ln>
        </p:spPr>
      </p:cxnSp>
      <p:cxnSp>
        <p:nvCxnSpPr>
          <p:cNvPr id="14" name="Straight Connector 13"/>
          <p:cNvCxnSpPr/>
          <p:nvPr/>
        </p:nvCxnSpPr>
        <p:spPr bwMode="auto">
          <a:xfrm>
            <a:off x="4852988" y="5508625"/>
            <a:ext cx="3095625" cy="260350"/>
          </a:xfrm>
          <a:prstGeom prst="line">
            <a:avLst/>
          </a:prstGeom>
          <a:ln w="41275">
            <a:solidFill>
              <a:srgbClr val="FF0000"/>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375" name="TextBox 18"/>
          <p:cNvSpPr txBox="1">
            <a:spLocks noChangeArrowheads="1"/>
          </p:cNvSpPr>
          <p:nvPr/>
        </p:nvSpPr>
        <p:spPr bwMode="auto">
          <a:xfrm>
            <a:off x="2794000" y="4862513"/>
            <a:ext cx="1323975" cy="339725"/>
          </a:xfrm>
          <a:prstGeom prst="rect">
            <a:avLst/>
          </a:prstGeom>
          <a:noFill/>
          <a:ln w="9525">
            <a:noFill/>
            <a:miter lim="800000"/>
            <a:headEnd/>
            <a:tailEnd/>
          </a:ln>
        </p:spPr>
        <p:txBody>
          <a:bodyPr wrap="none">
            <a:spAutoFit/>
          </a:bodyPr>
          <a:lstStyle/>
          <a:p>
            <a:r>
              <a:rPr lang="en-US" sz="1600"/>
              <a:t>Heat Source</a:t>
            </a:r>
          </a:p>
        </p:txBody>
      </p:sp>
      <p:cxnSp>
        <p:nvCxnSpPr>
          <p:cNvPr id="15376" name="Straight Arrow Connector 24"/>
          <p:cNvCxnSpPr>
            <a:cxnSpLocks noChangeShapeType="1"/>
            <a:stCxn id="15375" idx="3"/>
          </p:cNvCxnSpPr>
          <p:nvPr/>
        </p:nvCxnSpPr>
        <p:spPr bwMode="auto">
          <a:xfrm>
            <a:off x="4117975" y="5032375"/>
            <a:ext cx="735013" cy="476250"/>
          </a:xfrm>
          <a:prstGeom prst="straightConnector1">
            <a:avLst/>
          </a:prstGeom>
          <a:noFill/>
          <a:ln w="9525" algn="ctr">
            <a:solidFill>
              <a:schemeClr val="tx1"/>
            </a:solidFill>
            <a:round/>
            <a:headEnd/>
            <a:tailEnd type="arrow" w="med" len="med"/>
          </a:ln>
        </p:spPr>
      </p:cxnSp>
    </p:spTree>
    <p:extLst>
      <p:ext uri="{BB962C8B-B14F-4D97-AF65-F5344CB8AC3E}">
        <p14:creationId xmlns:p14="http://schemas.microsoft.com/office/powerpoint/2010/main" xmlns="" val="40851398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1"/>
          <p:cNvSpPr>
            <a:spLocks noGrp="1"/>
          </p:cNvSpPr>
          <p:nvPr>
            <p:ph type="title"/>
          </p:nvPr>
        </p:nvSpPr>
        <p:spPr>
          <a:xfrm>
            <a:off x="430213" y="252413"/>
            <a:ext cx="5770562" cy="439737"/>
          </a:xfrm>
        </p:spPr>
        <p:txBody>
          <a:bodyPr/>
          <a:lstStyle/>
          <a:p>
            <a:r>
              <a:rPr lang="en-US" sz="2800" smtClean="0"/>
              <a:t>Puck Model Details: Single Sample</a:t>
            </a:r>
          </a:p>
        </p:txBody>
      </p:sp>
      <p:sp>
        <p:nvSpPr>
          <p:cNvPr id="16388" name="Content Placeholder 6"/>
          <p:cNvSpPr>
            <a:spLocks noGrp="1"/>
          </p:cNvSpPr>
          <p:nvPr>
            <p:ph idx="1"/>
          </p:nvPr>
        </p:nvSpPr>
        <p:spPr>
          <a:xfrm>
            <a:off x="355600" y="1054100"/>
            <a:ext cx="7543800" cy="3733800"/>
          </a:xfrm>
        </p:spPr>
        <p:txBody>
          <a:bodyPr/>
          <a:lstStyle/>
          <a:p>
            <a:r>
              <a:rPr lang="en-US" sz="2400" dirty="0" smtClean="0"/>
              <a:t>Results</a:t>
            </a:r>
          </a:p>
          <a:p>
            <a:pPr lvl="1">
              <a:spcAft>
                <a:spcPct val="0"/>
              </a:spcAft>
            </a:pPr>
            <a:r>
              <a:rPr lang="en-US" sz="2000" dirty="0" smtClean="0"/>
              <a:t>Max Temp: 85.9</a:t>
            </a:r>
            <a:r>
              <a:rPr lang="en-US" sz="2000" dirty="0" smtClean="0">
                <a:sym typeface="Symbol" pitchFamily="18" charset="2"/>
              </a:rPr>
              <a:t> </a:t>
            </a:r>
            <a:r>
              <a:rPr lang="en-US" sz="2000" dirty="0" smtClean="0"/>
              <a:t>C @ 10 min</a:t>
            </a:r>
          </a:p>
          <a:p>
            <a:pPr lvl="1">
              <a:spcAft>
                <a:spcPct val="0"/>
              </a:spcAft>
            </a:pPr>
            <a:r>
              <a:rPr lang="en-US" sz="2000" dirty="0" smtClean="0"/>
              <a:t>Requires 11.2 Watts</a:t>
            </a:r>
          </a:p>
          <a:p>
            <a:endParaRPr lang="en-US" dirty="0" smtClean="0"/>
          </a:p>
        </p:txBody>
      </p:sp>
      <p:sp>
        <p:nvSpPr>
          <p:cNvPr id="16389"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1749469D-739B-437C-AFCA-944D787F0D6B}" type="slidenum">
              <a:rPr lang="en-US" i="0" smtClean="0">
                <a:latin typeface="Trebuchet MS" pitchFamily="34" charset="0"/>
              </a:rPr>
              <a:pPr/>
              <a:t>11</a:t>
            </a:fld>
            <a:endParaRPr lang="en-US" smtClean="0"/>
          </a:p>
        </p:txBody>
      </p:sp>
      <p:pic>
        <p:nvPicPr>
          <p:cNvPr id="16390" name="Picture 6" descr="Q:\Projects\MBARI\Mechanical Design\Cassette Concepts\FEA Thermal Analysis\FEA Assy Multi Cassette-Study 2\FEA Assy Multi Cassette-Study 2-Thermal-Thermal1.jpg"/>
          <p:cNvPicPr>
            <a:picLocks noChangeAspect="1" noChangeArrowheads="1"/>
          </p:cNvPicPr>
          <p:nvPr/>
        </p:nvPicPr>
        <p:blipFill>
          <a:blip r:embed="rId2" cstate="print"/>
          <a:srcRect l="78094" t="16425" r="12540" b="33740"/>
          <a:stretch>
            <a:fillRect/>
          </a:stretch>
        </p:blipFill>
        <p:spPr bwMode="auto">
          <a:xfrm>
            <a:off x="6981825" y="908050"/>
            <a:ext cx="1746250" cy="5240338"/>
          </a:xfrm>
          <a:prstGeom prst="rect">
            <a:avLst/>
          </a:prstGeom>
          <a:noFill/>
          <a:ln w="9525">
            <a:noFill/>
            <a:miter lim="800000"/>
            <a:headEnd/>
            <a:tailEnd/>
          </a:ln>
        </p:spPr>
      </p:pic>
      <p:pic>
        <p:nvPicPr>
          <p:cNvPr id="3" name="Picture 2" descr="Screen Clippi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190865" y="2184788"/>
            <a:ext cx="4916517" cy="4204654"/>
          </a:xfrm>
          <a:prstGeom prst="rect">
            <a:avLst/>
          </a:prstGeom>
        </p:spPr>
      </p:pic>
    </p:spTree>
    <p:extLst>
      <p:ext uri="{BB962C8B-B14F-4D97-AF65-F5344CB8AC3E}">
        <p14:creationId xmlns:p14="http://schemas.microsoft.com/office/powerpoint/2010/main" xmlns="" val="6998065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1"/>
          <p:cNvSpPr>
            <a:spLocks noGrp="1"/>
          </p:cNvSpPr>
          <p:nvPr>
            <p:ph type="title"/>
          </p:nvPr>
        </p:nvSpPr>
        <p:spPr>
          <a:xfrm>
            <a:off x="430213" y="252413"/>
            <a:ext cx="5770562" cy="439737"/>
          </a:xfrm>
        </p:spPr>
        <p:txBody>
          <a:bodyPr/>
          <a:lstStyle/>
          <a:p>
            <a:r>
              <a:rPr lang="en-US" sz="2800" smtClean="0"/>
              <a:t>Puck Model Details: Single Sample</a:t>
            </a:r>
          </a:p>
        </p:txBody>
      </p:sp>
      <p:sp>
        <p:nvSpPr>
          <p:cNvPr id="16388" name="Content Placeholder 6"/>
          <p:cNvSpPr>
            <a:spLocks noGrp="1"/>
          </p:cNvSpPr>
          <p:nvPr>
            <p:ph idx="1"/>
          </p:nvPr>
        </p:nvSpPr>
        <p:spPr>
          <a:xfrm>
            <a:off x="355600" y="1054100"/>
            <a:ext cx="7543800" cy="3733800"/>
          </a:xfrm>
        </p:spPr>
        <p:txBody>
          <a:bodyPr/>
          <a:lstStyle/>
          <a:p>
            <a:r>
              <a:rPr lang="en-US" sz="2400" dirty="0" smtClean="0"/>
              <a:t>Results</a:t>
            </a:r>
          </a:p>
          <a:p>
            <a:pPr lvl="1">
              <a:spcAft>
                <a:spcPct val="0"/>
              </a:spcAft>
            </a:pPr>
            <a:r>
              <a:rPr lang="en-US" sz="2000" dirty="0" smtClean="0"/>
              <a:t>Max Temp: 87.7</a:t>
            </a:r>
            <a:r>
              <a:rPr lang="en-US" sz="2000" dirty="0" smtClean="0">
                <a:sym typeface="Symbol" pitchFamily="18" charset="2"/>
              </a:rPr>
              <a:t> </a:t>
            </a:r>
            <a:r>
              <a:rPr lang="en-US" sz="2000" dirty="0" smtClean="0"/>
              <a:t>C @ steady state</a:t>
            </a:r>
          </a:p>
          <a:p>
            <a:pPr lvl="1">
              <a:spcAft>
                <a:spcPct val="0"/>
              </a:spcAft>
            </a:pPr>
            <a:r>
              <a:rPr lang="en-US" sz="2000" dirty="0" smtClean="0"/>
              <a:t>Requires </a:t>
            </a:r>
            <a:r>
              <a:rPr lang="en-US" sz="2000" dirty="0"/>
              <a:t>9</a:t>
            </a:r>
            <a:r>
              <a:rPr lang="en-US" sz="2000" dirty="0" smtClean="0"/>
              <a:t> Watts</a:t>
            </a:r>
          </a:p>
          <a:p>
            <a:endParaRPr lang="en-US" dirty="0" smtClean="0"/>
          </a:p>
        </p:txBody>
      </p:sp>
      <p:sp>
        <p:nvSpPr>
          <p:cNvPr id="16389"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1749469D-739B-437C-AFCA-944D787F0D6B}" type="slidenum">
              <a:rPr lang="en-US" i="0" smtClean="0">
                <a:latin typeface="Trebuchet MS" pitchFamily="34" charset="0"/>
              </a:rPr>
              <a:pPr/>
              <a:t>12</a:t>
            </a:fld>
            <a:endParaRPr lang="en-US" smtClean="0"/>
          </a:p>
        </p:txBody>
      </p:sp>
      <p:pic>
        <p:nvPicPr>
          <p:cNvPr id="16390" name="Picture 6" descr="Q:\Projects\MBARI\Mechanical Design\Cassette Concepts\FEA Thermal Analysis\FEA Assy Multi Cassette-Study 2\FEA Assy Multi Cassette-Study 2-Thermal-Thermal1.jpg"/>
          <p:cNvPicPr>
            <a:picLocks noChangeAspect="1" noChangeArrowheads="1"/>
          </p:cNvPicPr>
          <p:nvPr/>
        </p:nvPicPr>
        <p:blipFill>
          <a:blip r:embed="rId2" cstate="print"/>
          <a:srcRect l="78094" t="16425" r="12540" b="33740"/>
          <a:stretch>
            <a:fillRect/>
          </a:stretch>
        </p:blipFill>
        <p:spPr bwMode="auto">
          <a:xfrm>
            <a:off x="6981825" y="908050"/>
            <a:ext cx="1746250" cy="5240338"/>
          </a:xfrm>
          <a:prstGeom prst="rect">
            <a:avLst/>
          </a:prstGeom>
          <a:noFill/>
          <a:ln w="9525">
            <a:noFill/>
            <a:miter lim="800000"/>
            <a:headEnd/>
            <a:tailEnd/>
          </a:ln>
        </p:spPr>
      </p:pic>
      <p:pic>
        <p:nvPicPr>
          <p:cNvPr id="2" name="Picture 1" descr="Screen Clipping"/>
          <p:cNvPicPr>
            <a:picLocks noChangeAspect="1"/>
          </p:cNvPicPr>
          <p:nvPr/>
        </p:nvPicPr>
        <p:blipFill rotWithShape="1">
          <a:blip r:embed="rId3" cstate="print">
            <a:extLst>
              <a:ext uri="{28A0092B-C50C-407E-A947-70E740481C1C}">
                <a14:useLocalDpi xmlns:a14="http://schemas.microsoft.com/office/drawing/2010/main" xmlns="" val="0"/>
              </a:ext>
            </a:extLst>
          </a:blip>
          <a:srcRect t="3564"/>
          <a:stretch/>
        </p:blipFill>
        <p:spPr>
          <a:xfrm>
            <a:off x="1867881" y="2197922"/>
            <a:ext cx="4840490" cy="4135962"/>
          </a:xfrm>
          <a:prstGeom prst="rect">
            <a:avLst/>
          </a:prstGeom>
        </p:spPr>
      </p:pic>
    </p:spTree>
    <p:extLst>
      <p:ext uri="{BB962C8B-B14F-4D97-AF65-F5344CB8AC3E}">
        <p14:creationId xmlns:p14="http://schemas.microsoft.com/office/powerpoint/2010/main" xmlns="" val="26673220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Screen Clipping"/>
          <p:cNvPicPr>
            <a:picLocks noChangeAspect="1"/>
          </p:cNvPicPr>
          <p:nvPr/>
        </p:nvPicPr>
        <p:blipFill>
          <a:blip r:embed="rId2" cstate="print"/>
          <a:srcRect l="20850"/>
          <a:stretch>
            <a:fillRect/>
          </a:stretch>
        </p:blipFill>
        <p:spPr bwMode="auto">
          <a:xfrm>
            <a:off x="5602288" y="3289300"/>
            <a:ext cx="2703512" cy="2889250"/>
          </a:xfrm>
          <a:prstGeom prst="rect">
            <a:avLst/>
          </a:prstGeom>
          <a:noFill/>
          <a:ln w="9525">
            <a:noFill/>
            <a:miter lim="800000"/>
            <a:headEnd/>
            <a:tailEnd/>
          </a:ln>
        </p:spPr>
      </p:pic>
      <p:sp>
        <p:nvSpPr>
          <p:cNvPr id="19459" name="Title 1"/>
          <p:cNvSpPr>
            <a:spLocks noGrp="1"/>
          </p:cNvSpPr>
          <p:nvPr>
            <p:ph type="title"/>
          </p:nvPr>
        </p:nvSpPr>
        <p:spPr>
          <a:xfrm>
            <a:off x="215660" y="2730"/>
            <a:ext cx="5985115" cy="689420"/>
          </a:xfrm>
        </p:spPr>
        <p:txBody>
          <a:bodyPr/>
          <a:lstStyle/>
          <a:p>
            <a:r>
              <a:rPr lang="en-US" sz="2800" dirty="0" smtClean="0"/>
              <a:t>Cylinder Model Details - Multi Sample</a:t>
            </a:r>
          </a:p>
        </p:txBody>
      </p:sp>
      <p:sp>
        <p:nvSpPr>
          <p:cNvPr id="19460" name="Content Placeholder 2"/>
          <p:cNvSpPr>
            <a:spLocks noGrp="1"/>
          </p:cNvSpPr>
          <p:nvPr>
            <p:ph idx="1"/>
          </p:nvPr>
        </p:nvSpPr>
        <p:spPr>
          <a:xfrm>
            <a:off x="369888" y="1019175"/>
            <a:ext cx="7543800" cy="3733800"/>
          </a:xfrm>
        </p:spPr>
        <p:txBody>
          <a:bodyPr/>
          <a:lstStyle/>
          <a:p>
            <a:r>
              <a:rPr lang="en-US" dirty="0" smtClean="0"/>
              <a:t>Multi Cassette w/ water flowing through adjacent cassettes</a:t>
            </a:r>
          </a:p>
          <a:p>
            <a:pPr lvl="1">
              <a:spcAft>
                <a:spcPct val="0"/>
              </a:spcAft>
            </a:pPr>
            <a:r>
              <a:rPr lang="en-US" dirty="0" smtClean="0"/>
              <a:t>Convection: 15 W/m^2*K</a:t>
            </a:r>
          </a:p>
          <a:p>
            <a:pPr lvl="2">
              <a:spcAft>
                <a:spcPct val="0"/>
              </a:spcAft>
            </a:pPr>
            <a:r>
              <a:rPr lang="en-US" dirty="0" smtClean="0"/>
              <a:t>All exposed faces</a:t>
            </a:r>
          </a:p>
          <a:p>
            <a:pPr lvl="1">
              <a:spcAft>
                <a:spcPct val="0"/>
              </a:spcAft>
            </a:pPr>
            <a:r>
              <a:rPr lang="en-US" dirty="0" smtClean="0"/>
              <a:t>Initial Temp: 2C</a:t>
            </a:r>
          </a:p>
          <a:p>
            <a:pPr lvl="2">
              <a:spcAft>
                <a:spcPct val="0"/>
              </a:spcAft>
            </a:pPr>
            <a:r>
              <a:rPr lang="en-US" dirty="0" smtClean="0"/>
              <a:t>All components</a:t>
            </a:r>
          </a:p>
          <a:p>
            <a:pPr lvl="1">
              <a:spcAft>
                <a:spcPct val="0"/>
              </a:spcAft>
            </a:pPr>
            <a:r>
              <a:rPr lang="en-US" dirty="0" smtClean="0"/>
              <a:t>Constant Temperature: 2C </a:t>
            </a:r>
          </a:p>
          <a:p>
            <a:pPr lvl="2">
              <a:spcAft>
                <a:spcPct val="0"/>
              </a:spcAft>
            </a:pPr>
            <a:r>
              <a:rPr lang="en-US" dirty="0" smtClean="0"/>
              <a:t>Adjacent Cylinders</a:t>
            </a:r>
          </a:p>
          <a:p>
            <a:pPr lvl="1">
              <a:spcAft>
                <a:spcPct val="0"/>
              </a:spcAft>
            </a:pPr>
            <a:r>
              <a:rPr lang="en-US" dirty="0" smtClean="0"/>
              <a:t>Heat Power: 6.1-7 Watts</a:t>
            </a:r>
          </a:p>
          <a:p>
            <a:pPr lvl="2">
              <a:spcAft>
                <a:spcPct val="0"/>
              </a:spcAft>
            </a:pPr>
            <a:r>
              <a:rPr lang="en-US" dirty="0" smtClean="0"/>
              <a:t>Interior Sleeve Face</a:t>
            </a:r>
          </a:p>
        </p:txBody>
      </p:sp>
      <p:sp>
        <p:nvSpPr>
          <p:cNvPr id="19461"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E08F9D85-99AD-46B5-B85C-933BDCE53ED6}" type="slidenum">
              <a:rPr lang="en-US" i="0" smtClean="0">
                <a:latin typeface="Trebuchet MS" pitchFamily="34" charset="0"/>
              </a:rPr>
              <a:pPr/>
              <a:t>13</a:t>
            </a:fld>
            <a:endParaRPr lang="en-US" smtClean="0"/>
          </a:p>
        </p:txBody>
      </p:sp>
      <p:sp>
        <p:nvSpPr>
          <p:cNvPr id="19462" name="TextBox 18"/>
          <p:cNvSpPr txBox="1">
            <a:spLocks noChangeArrowheads="1"/>
          </p:cNvSpPr>
          <p:nvPr/>
        </p:nvSpPr>
        <p:spPr bwMode="auto">
          <a:xfrm>
            <a:off x="3902075" y="5637213"/>
            <a:ext cx="881063" cy="338137"/>
          </a:xfrm>
          <a:prstGeom prst="rect">
            <a:avLst/>
          </a:prstGeom>
          <a:noFill/>
          <a:ln w="9525">
            <a:noFill/>
            <a:miter lim="800000"/>
            <a:headEnd/>
            <a:tailEnd/>
          </a:ln>
        </p:spPr>
        <p:txBody>
          <a:bodyPr wrap="none">
            <a:spAutoFit/>
          </a:bodyPr>
          <a:lstStyle/>
          <a:p>
            <a:r>
              <a:rPr lang="en-US" sz="1600"/>
              <a:t>Air Gap</a:t>
            </a:r>
          </a:p>
        </p:txBody>
      </p:sp>
      <p:cxnSp>
        <p:nvCxnSpPr>
          <p:cNvPr id="19463" name="Straight Arrow Connector 24"/>
          <p:cNvCxnSpPr>
            <a:cxnSpLocks noChangeShapeType="1"/>
          </p:cNvCxnSpPr>
          <p:nvPr/>
        </p:nvCxnSpPr>
        <p:spPr bwMode="auto">
          <a:xfrm flipV="1">
            <a:off x="4824413" y="5419725"/>
            <a:ext cx="819150" cy="387350"/>
          </a:xfrm>
          <a:prstGeom prst="straightConnector1">
            <a:avLst/>
          </a:prstGeom>
          <a:noFill/>
          <a:ln w="9525" algn="ctr">
            <a:solidFill>
              <a:schemeClr val="tx1"/>
            </a:solidFill>
            <a:round/>
            <a:headEnd/>
            <a:tailEnd type="arrow" w="med" len="med"/>
          </a:ln>
        </p:spPr>
      </p:cxnSp>
      <p:sp>
        <p:nvSpPr>
          <p:cNvPr id="19464" name="TextBox 18"/>
          <p:cNvSpPr txBox="1">
            <a:spLocks noChangeArrowheads="1"/>
          </p:cNvSpPr>
          <p:nvPr/>
        </p:nvSpPr>
        <p:spPr bwMode="auto">
          <a:xfrm>
            <a:off x="7246938" y="2647950"/>
            <a:ext cx="1473200" cy="338138"/>
          </a:xfrm>
          <a:prstGeom prst="rect">
            <a:avLst/>
          </a:prstGeom>
          <a:noFill/>
          <a:ln w="9525">
            <a:noFill/>
            <a:miter lim="800000"/>
            <a:headEnd/>
            <a:tailEnd/>
          </a:ln>
        </p:spPr>
        <p:txBody>
          <a:bodyPr wrap="none">
            <a:spAutoFit/>
          </a:bodyPr>
          <a:lstStyle/>
          <a:p>
            <a:r>
              <a:rPr lang="en-US" sz="1600"/>
              <a:t>Titanium Shell</a:t>
            </a:r>
          </a:p>
        </p:txBody>
      </p:sp>
      <p:cxnSp>
        <p:nvCxnSpPr>
          <p:cNvPr id="19465" name="Straight Arrow Connector 24"/>
          <p:cNvCxnSpPr>
            <a:cxnSpLocks noChangeShapeType="1"/>
            <a:stCxn id="19464" idx="2"/>
          </p:cNvCxnSpPr>
          <p:nvPr/>
        </p:nvCxnSpPr>
        <p:spPr bwMode="auto">
          <a:xfrm flipH="1">
            <a:off x="7032625" y="2986088"/>
            <a:ext cx="950913" cy="1270000"/>
          </a:xfrm>
          <a:prstGeom prst="straightConnector1">
            <a:avLst/>
          </a:prstGeom>
          <a:noFill/>
          <a:ln w="9525" algn="ctr">
            <a:solidFill>
              <a:schemeClr val="tx1"/>
            </a:solidFill>
            <a:round/>
            <a:headEnd/>
            <a:tailEnd type="arrow" w="med" len="med"/>
          </a:ln>
        </p:spPr>
      </p:cxnSp>
      <p:sp>
        <p:nvSpPr>
          <p:cNvPr id="19466" name="TextBox 18"/>
          <p:cNvSpPr txBox="1">
            <a:spLocks noChangeArrowheads="1"/>
          </p:cNvSpPr>
          <p:nvPr/>
        </p:nvSpPr>
        <p:spPr bwMode="auto">
          <a:xfrm>
            <a:off x="4041775" y="5026025"/>
            <a:ext cx="1482725" cy="339725"/>
          </a:xfrm>
          <a:prstGeom prst="rect">
            <a:avLst/>
          </a:prstGeom>
          <a:noFill/>
          <a:ln w="9525">
            <a:noFill/>
            <a:miter lim="800000"/>
            <a:headEnd/>
            <a:tailEnd/>
          </a:ln>
        </p:spPr>
        <p:txBody>
          <a:bodyPr wrap="none">
            <a:spAutoFit/>
          </a:bodyPr>
          <a:lstStyle/>
          <a:p>
            <a:r>
              <a:rPr lang="en-US" sz="1600"/>
              <a:t>Sleeve Heater</a:t>
            </a:r>
          </a:p>
        </p:txBody>
      </p:sp>
      <p:cxnSp>
        <p:nvCxnSpPr>
          <p:cNvPr id="19467" name="Straight Arrow Connector 24"/>
          <p:cNvCxnSpPr>
            <a:cxnSpLocks noChangeShapeType="1"/>
            <a:stCxn id="19466" idx="3"/>
          </p:cNvCxnSpPr>
          <p:nvPr/>
        </p:nvCxnSpPr>
        <p:spPr bwMode="auto">
          <a:xfrm flipV="1">
            <a:off x="5524500" y="4895850"/>
            <a:ext cx="609600" cy="300038"/>
          </a:xfrm>
          <a:prstGeom prst="straightConnector1">
            <a:avLst/>
          </a:prstGeom>
          <a:noFill/>
          <a:ln w="9525" algn="ctr">
            <a:solidFill>
              <a:schemeClr val="tx1"/>
            </a:solidFill>
            <a:round/>
            <a:headEnd/>
            <a:tailEnd type="arrow" w="med" len="med"/>
          </a:ln>
        </p:spPr>
      </p:cxnSp>
      <p:sp>
        <p:nvSpPr>
          <p:cNvPr id="19468" name="TextBox 18"/>
          <p:cNvSpPr txBox="1">
            <a:spLocks noChangeArrowheads="1"/>
          </p:cNvSpPr>
          <p:nvPr/>
        </p:nvSpPr>
        <p:spPr bwMode="auto">
          <a:xfrm>
            <a:off x="4311650" y="4533785"/>
            <a:ext cx="725488" cy="339725"/>
          </a:xfrm>
          <a:prstGeom prst="rect">
            <a:avLst/>
          </a:prstGeom>
          <a:noFill/>
          <a:ln w="9525">
            <a:noFill/>
            <a:miter lim="800000"/>
            <a:headEnd/>
            <a:tailEnd/>
          </a:ln>
        </p:spPr>
        <p:txBody>
          <a:bodyPr wrap="none">
            <a:spAutoFit/>
          </a:bodyPr>
          <a:lstStyle/>
          <a:p>
            <a:r>
              <a:rPr lang="en-US" sz="1600" dirty="0"/>
              <a:t>Water</a:t>
            </a:r>
          </a:p>
        </p:txBody>
      </p:sp>
      <p:cxnSp>
        <p:nvCxnSpPr>
          <p:cNvPr id="19469" name="Straight Arrow Connector 24"/>
          <p:cNvCxnSpPr>
            <a:cxnSpLocks noChangeShapeType="1"/>
            <a:stCxn id="19468" idx="3"/>
          </p:cNvCxnSpPr>
          <p:nvPr/>
        </p:nvCxnSpPr>
        <p:spPr bwMode="auto">
          <a:xfrm flipV="1">
            <a:off x="5037138" y="4636294"/>
            <a:ext cx="1512887" cy="67354"/>
          </a:xfrm>
          <a:prstGeom prst="straightConnector1">
            <a:avLst/>
          </a:prstGeom>
          <a:noFill/>
          <a:ln w="9525" algn="ctr">
            <a:solidFill>
              <a:schemeClr val="tx1"/>
            </a:solidFill>
            <a:round/>
            <a:headEnd/>
            <a:tailEnd type="arrow" w="med" len="med"/>
          </a:ln>
        </p:spPr>
      </p:cxnSp>
      <p:sp>
        <p:nvSpPr>
          <p:cNvPr id="19470" name="Oval 29"/>
          <p:cNvSpPr>
            <a:spLocks noChangeArrowheads="1"/>
          </p:cNvSpPr>
          <p:nvPr/>
        </p:nvSpPr>
        <p:spPr bwMode="auto">
          <a:xfrm>
            <a:off x="6076950" y="4035425"/>
            <a:ext cx="1204913" cy="1201738"/>
          </a:xfrm>
          <a:prstGeom prst="ellipse">
            <a:avLst/>
          </a:prstGeom>
          <a:noFill/>
          <a:ln w="31750" algn="ctr">
            <a:solidFill>
              <a:srgbClr val="FF0000"/>
            </a:solidFill>
            <a:round/>
            <a:headEnd/>
            <a:tailEnd/>
          </a:ln>
        </p:spPr>
        <p:txBody>
          <a:bodyPr/>
          <a:lstStyle/>
          <a:p>
            <a:endParaRPr lang="en-US"/>
          </a:p>
        </p:txBody>
      </p:sp>
    </p:spTree>
    <p:extLst>
      <p:ext uri="{BB962C8B-B14F-4D97-AF65-F5344CB8AC3E}">
        <p14:creationId xmlns:p14="http://schemas.microsoft.com/office/powerpoint/2010/main" xmlns="" val="38568596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82880" y="347440"/>
            <a:ext cx="6400799" cy="344710"/>
          </a:xfrm>
        </p:spPr>
        <p:txBody>
          <a:bodyPr/>
          <a:lstStyle/>
          <a:p>
            <a:r>
              <a:rPr lang="en-US" sz="2800" dirty="0" smtClean="0"/>
              <a:t>Cylinder Model Details –Multi Sample</a:t>
            </a:r>
          </a:p>
        </p:txBody>
      </p:sp>
      <p:sp>
        <p:nvSpPr>
          <p:cNvPr id="20483"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A5650D3D-341B-4247-976F-0CF4BB855858}" type="slidenum">
              <a:rPr lang="en-US" i="0" smtClean="0">
                <a:latin typeface="Trebuchet MS" pitchFamily="34" charset="0"/>
              </a:rPr>
              <a:pPr/>
              <a:t>14</a:t>
            </a:fld>
            <a:endParaRPr lang="en-US" smtClean="0"/>
          </a:p>
        </p:txBody>
      </p:sp>
      <p:pic>
        <p:nvPicPr>
          <p:cNvPr id="20484" name="Picture 6" descr="Q:\Projects\MBARI\Mechanical Design\Cassette Concepts\FEA Thermal Analysis\FEA Assy Multi Cassette-Study 2\FEA Assy Multi Cassette-Study 2-Thermal-Thermal1.jpg"/>
          <p:cNvPicPr>
            <a:picLocks noChangeAspect="1" noChangeArrowheads="1"/>
          </p:cNvPicPr>
          <p:nvPr/>
        </p:nvPicPr>
        <p:blipFill>
          <a:blip r:embed="rId2" cstate="print"/>
          <a:srcRect l="78094" t="16425" r="12540" b="33740"/>
          <a:stretch>
            <a:fillRect/>
          </a:stretch>
        </p:blipFill>
        <p:spPr bwMode="auto">
          <a:xfrm>
            <a:off x="6981825" y="908050"/>
            <a:ext cx="1746250" cy="5240338"/>
          </a:xfrm>
          <a:prstGeom prst="rect">
            <a:avLst/>
          </a:prstGeom>
          <a:noFill/>
          <a:ln w="9525">
            <a:noFill/>
            <a:miter lim="800000"/>
            <a:headEnd/>
            <a:tailEnd/>
          </a:ln>
        </p:spPr>
      </p:pic>
      <p:pic>
        <p:nvPicPr>
          <p:cNvPr id="20486" name="Picture 2" descr="Q:\Projects\MBARI\Mechanical Design\Cassette Concepts\Cylinrical Filter\FEA\Cartridge external heater FEA-Study 1\Cylinder Sleeve Heater-Multi-Time.jpg"/>
          <p:cNvPicPr>
            <a:picLocks noChangeAspect="1" noChangeArrowheads="1"/>
          </p:cNvPicPr>
          <p:nvPr/>
        </p:nvPicPr>
        <p:blipFill>
          <a:blip r:embed="rId3" cstate="print"/>
          <a:srcRect l="28000" t="10693" r="23650" b="3189"/>
          <a:stretch>
            <a:fillRect/>
          </a:stretch>
        </p:blipFill>
        <p:spPr bwMode="auto">
          <a:xfrm>
            <a:off x="2584335" y="2155690"/>
            <a:ext cx="4397490" cy="4174798"/>
          </a:xfrm>
          <a:prstGeom prst="rect">
            <a:avLst/>
          </a:prstGeom>
          <a:noFill/>
          <a:ln w="9525">
            <a:noFill/>
            <a:miter lim="800000"/>
            <a:headEnd/>
            <a:tailEnd/>
          </a:ln>
        </p:spPr>
      </p:pic>
      <p:sp>
        <p:nvSpPr>
          <p:cNvPr id="7" name="Content Placeholder 6"/>
          <p:cNvSpPr>
            <a:spLocks noGrp="1"/>
          </p:cNvSpPr>
          <p:nvPr>
            <p:ph idx="1"/>
          </p:nvPr>
        </p:nvSpPr>
        <p:spPr>
          <a:xfrm>
            <a:off x="355600" y="1054100"/>
            <a:ext cx="7543800" cy="3733800"/>
          </a:xfrm>
        </p:spPr>
        <p:txBody>
          <a:bodyPr/>
          <a:lstStyle/>
          <a:p>
            <a:r>
              <a:rPr lang="en-US" sz="2400" dirty="0" smtClean="0"/>
              <a:t>Results</a:t>
            </a:r>
          </a:p>
          <a:p>
            <a:pPr lvl="1">
              <a:spcAft>
                <a:spcPct val="0"/>
              </a:spcAft>
            </a:pPr>
            <a:r>
              <a:rPr lang="en-US" sz="2000" dirty="0" smtClean="0"/>
              <a:t>Max Temp: 87</a:t>
            </a:r>
            <a:r>
              <a:rPr lang="en-US" sz="2000" dirty="0" smtClean="0">
                <a:sym typeface="Symbol" pitchFamily="18" charset="2"/>
              </a:rPr>
              <a:t> </a:t>
            </a:r>
            <a:r>
              <a:rPr lang="en-US" sz="2000" dirty="0" smtClean="0"/>
              <a:t>C @ 10 minutes</a:t>
            </a:r>
          </a:p>
          <a:p>
            <a:pPr lvl="1">
              <a:spcAft>
                <a:spcPct val="0"/>
              </a:spcAft>
            </a:pPr>
            <a:r>
              <a:rPr lang="en-US" sz="2000" dirty="0" smtClean="0"/>
              <a:t>Requires </a:t>
            </a:r>
            <a:r>
              <a:rPr lang="en-US" sz="2000" dirty="0"/>
              <a:t>7</a:t>
            </a:r>
            <a:r>
              <a:rPr lang="en-US" sz="2000" dirty="0" smtClean="0"/>
              <a:t> Watts</a:t>
            </a:r>
          </a:p>
          <a:p>
            <a:endParaRPr lang="en-US" dirty="0" smtClean="0"/>
          </a:p>
        </p:txBody>
      </p:sp>
    </p:spTree>
    <p:extLst>
      <p:ext uri="{BB962C8B-B14F-4D97-AF65-F5344CB8AC3E}">
        <p14:creationId xmlns:p14="http://schemas.microsoft.com/office/powerpoint/2010/main" xmlns="" val="20049806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Content Placeholder 6"/>
          <p:cNvSpPr>
            <a:spLocks noGrp="1"/>
          </p:cNvSpPr>
          <p:nvPr>
            <p:ph idx="1"/>
          </p:nvPr>
        </p:nvSpPr>
        <p:spPr>
          <a:xfrm>
            <a:off x="355600" y="1054100"/>
            <a:ext cx="7543800" cy="3733800"/>
          </a:xfrm>
        </p:spPr>
        <p:txBody>
          <a:bodyPr/>
          <a:lstStyle/>
          <a:p>
            <a:r>
              <a:rPr lang="en-US" sz="2400" dirty="0" smtClean="0"/>
              <a:t>Results</a:t>
            </a:r>
          </a:p>
          <a:p>
            <a:pPr lvl="1">
              <a:spcAft>
                <a:spcPct val="0"/>
              </a:spcAft>
            </a:pPr>
            <a:r>
              <a:rPr lang="en-US" sz="2000" dirty="0" smtClean="0"/>
              <a:t>Max Temp: 85.8</a:t>
            </a:r>
            <a:r>
              <a:rPr lang="en-US" sz="2000" dirty="0" smtClean="0">
                <a:sym typeface="Symbol" pitchFamily="18" charset="2"/>
              </a:rPr>
              <a:t> </a:t>
            </a:r>
            <a:r>
              <a:rPr lang="en-US" sz="2000" dirty="0" smtClean="0"/>
              <a:t>C @ steady state</a:t>
            </a:r>
          </a:p>
          <a:p>
            <a:pPr lvl="1">
              <a:spcAft>
                <a:spcPct val="0"/>
              </a:spcAft>
            </a:pPr>
            <a:r>
              <a:rPr lang="en-US" sz="2000" dirty="0" smtClean="0"/>
              <a:t>Requires 6.1 Watts</a:t>
            </a:r>
          </a:p>
          <a:p>
            <a:endParaRPr lang="en-US" dirty="0" smtClean="0"/>
          </a:p>
        </p:txBody>
      </p:sp>
      <p:sp>
        <p:nvSpPr>
          <p:cNvPr id="16389"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1749469D-739B-437C-AFCA-944D787F0D6B}" type="slidenum">
              <a:rPr lang="en-US" i="0" smtClean="0">
                <a:latin typeface="Trebuchet MS" pitchFamily="34" charset="0"/>
              </a:rPr>
              <a:pPr/>
              <a:t>15</a:t>
            </a:fld>
            <a:endParaRPr lang="en-US" smtClean="0"/>
          </a:p>
        </p:txBody>
      </p:sp>
      <p:pic>
        <p:nvPicPr>
          <p:cNvPr id="16390" name="Picture 6" descr="Q:\Projects\MBARI\Mechanical Design\Cassette Concepts\FEA Thermal Analysis\FEA Assy Multi Cassette-Study 2\FEA Assy Multi Cassette-Study 2-Thermal-Thermal1.jpg"/>
          <p:cNvPicPr>
            <a:picLocks noChangeAspect="1" noChangeArrowheads="1"/>
          </p:cNvPicPr>
          <p:nvPr/>
        </p:nvPicPr>
        <p:blipFill>
          <a:blip r:embed="rId2" cstate="print"/>
          <a:srcRect l="78094" t="16425" r="12540" b="33740"/>
          <a:stretch>
            <a:fillRect/>
          </a:stretch>
        </p:blipFill>
        <p:spPr bwMode="auto">
          <a:xfrm>
            <a:off x="6981825" y="908050"/>
            <a:ext cx="1746250" cy="5240338"/>
          </a:xfrm>
          <a:prstGeom prst="rect">
            <a:avLst/>
          </a:prstGeom>
          <a:noFill/>
          <a:ln w="9525">
            <a:noFill/>
            <a:miter lim="800000"/>
            <a:headEnd/>
            <a:tailEnd/>
          </a:ln>
        </p:spPr>
      </p:pic>
      <p:pic>
        <p:nvPicPr>
          <p:cNvPr id="3" name="Picture 2" descr="Screen Clipping"/>
          <p:cNvPicPr>
            <a:picLocks noChangeAspect="1"/>
          </p:cNvPicPr>
          <p:nvPr/>
        </p:nvPicPr>
        <p:blipFill rotWithShape="1">
          <a:blip r:embed="rId3" cstate="print">
            <a:extLst>
              <a:ext uri="{28A0092B-C50C-407E-A947-70E740481C1C}">
                <a14:useLocalDpi xmlns:a14="http://schemas.microsoft.com/office/drawing/2010/main" xmlns="" val="0"/>
              </a:ext>
            </a:extLst>
          </a:blip>
          <a:srcRect l="4896" t="4420"/>
          <a:stretch/>
        </p:blipFill>
        <p:spPr>
          <a:xfrm>
            <a:off x="1571104" y="2151502"/>
            <a:ext cx="4937761" cy="4161245"/>
          </a:xfrm>
          <a:prstGeom prst="rect">
            <a:avLst/>
          </a:prstGeom>
        </p:spPr>
      </p:pic>
      <p:sp>
        <p:nvSpPr>
          <p:cNvPr id="10" name="Title 1"/>
          <p:cNvSpPr>
            <a:spLocks noGrp="1"/>
          </p:cNvSpPr>
          <p:nvPr>
            <p:ph type="title"/>
          </p:nvPr>
        </p:nvSpPr>
        <p:spPr>
          <a:xfrm>
            <a:off x="191193" y="349655"/>
            <a:ext cx="6384174" cy="344710"/>
          </a:xfrm>
        </p:spPr>
        <p:txBody>
          <a:bodyPr/>
          <a:lstStyle/>
          <a:p>
            <a:r>
              <a:rPr lang="en-US" sz="2800" dirty="0"/>
              <a:t>Cylinder Model Details –Multi Sample</a:t>
            </a:r>
            <a:endParaRPr lang="en-US" sz="2800" dirty="0" smtClean="0"/>
          </a:p>
        </p:txBody>
      </p:sp>
    </p:spTree>
    <p:extLst>
      <p:ext uri="{BB962C8B-B14F-4D97-AF65-F5344CB8AC3E}">
        <p14:creationId xmlns:p14="http://schemas.microsoft.com/office/powerpoint/2010/main" xmlns="" val="5830468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Screen Clipping"/>
          <p:cNvPicPr>
            <a:picLocks noChangeAspect="1"/>
          </p:cNvPicPr>
          <p:nvPr/>
        </p:nvPicPr>
        <p:blipFill>
          <a:blip r:embed="rId2" cstate="print"/>
          <a:srcRect l="20850"/>
          <a:stretch>
            <a:fillRect/>
          </a:stretch>
        </p:blipFill>
        <p:spPr bwMode="auto">
          <a:xfrm>
            <a:off x="5602288" y="3289300"/>
            <a:ext cx="2703512" cy="2889250"/>
          </a:xfrm>
          <a:prstGeom prst="rect">
            <a:avLst/>
          </a:prstGeom>
          <a:noFill/>
          <a:ln w="9525">
            <a:noFill/>
            <a:miter lim="800000"/>
            <a:headEnd/>
            <a:tailEnd/>
          </a:ln>
        </p:spPr>
      </p:pic>
      <p:sp>
        <p:nvSpPr>
          <p:cNvPr id="21507" name="Title 1"/>
          <p:cNvSpPr>
            <a:spLocks noGrp="1"/>
          </p:cNvSpPr>
          <p:nvPr>
            <p:ph type="title"/>
          </p:nvPr>
        </p:nvSpPr>
        <p:spPr>
          <a:xfrm>
            <a:off x="198408" y="2730"/>
            <a:ext cx="6262777" cy="689420"/>
          </a:xfrm>
        </p:spPr>
        <p:txBody>
          <a:bodyPr/>
          <a:lstStyle/>
          <a:p>
            <a:r>
              <a:rPr lang="en-US" sz="2800" dirty="0" smtClean="0"/>
              <a:t>Cylinder Model Details - Single Sample</a:t>
            </a:r>
          </a:p>
        </p:txBody>
      </p:sp>
      <p:sp>
        <p:nvSpPr>
          <p:cNvPr id="3" name="Content Placeholder 2"/>
          <p:cNvSpPr>
            <a:spLocks noGrp="1"/>
          </p:cNvSpPr>
          <p:nvPr>
            <p:ph idx="1"/>
          </p:nvPr>
        </p:nvSpPr>
        <p:spPr>
          <a:xfrm>
            <a:off x="369888" y="1019175"/>
            <a:ext cx="7543800" cy="3733800"/>
          </a:xfrm>
        </p:spPr>
        <p:txBody>
          <a:bodyPr/>
          <a:lstStyle/>
          <a:p>
            <a:pPr>
              <a:defRPr/>
            </a:pPr>
            <a:r>
              <a:rPr lang="en-US" dirty="0" smtClean="0"/>
              <a:t>Multi Cassette w/ empty adjacent cassettes</a:t>
            </a:r>
          </a:p>
          <a:p>
            <a:pPr lvl="1">
              <a:defRPr/>
            </a:pPr>
            <a:r>
              <a:rPr lang="en-US" dirty="0" smtClean="0"/>
              <a:t>Convection: 15 W/m^2*K</a:t>
            </a:r>
          </a:p>
          <a:p>
            <a:pPr lvl="2">
              <a:defRPr/>
            </a:pPr>
            <a:r>
              <a:rPr lang="en-US" dirty="0" smtClean="0"/>
              <a:t>All exposed faces</a:t>
            </a:r>
          </a:p>
          <a:p>
            <a:pPr lvl="1">
              <a:defRPr/>
            </a:pPr>
            <a:r>
              <a:rPr lang="en-US" dirty="0" smtClean="0"/>
              <a:t>Initial Temp: 2C</a:t>
            </a:r>
          </a:p>
          <a:p>
            <a:pPr lvl="2">
              <a:defRPr/>
            </a:pPr>
            <a:r>
              <a:rPr lang="en-US" dirty="0" smtClean="0"/>
              <a:t>All components</a:t>
            </a:r>
          </a:p>
          <a:p>
            <a:pPr lvl="1">
              <a:defRPr/>
            </a:pPr>
            <a:r>
              <a:rPr lang="en-US" dirty="0"/>
              <a:t>Heat Power: </a:t>
            </a:r>
            <a:r>
              <a:rPr lang="en-US" dirty="0" smtClean="0"/>
              <a:t>5.5-6.6 Watts</a:t>
            </a:r>
            <a:endParaRPr lang="en-US" dirty="0"/>
          </a:p>
          <a:p>
            <a:pPr lvl="2">
              <a:defRPr/>
            </a:pPr>
            <a:r>
              <a:rPr lang="en-US" dirty="0"/>
              <a:t>Interior Sleeve Face</a:t>
            </a:r>
          </a:p>
          <a:p>
            <a:pPr marL="457200" lvl="1" indent="0">
              <a:buFont typeface="Wingdings" pitchFamily="2" charset="2"/>
              <a:buNone/>
              <a:defRPr/>
            </a:pPr>
            <a:endParaRPr lang="en-US" dirty="0" smtClean="0"/>
          </a:p>
        </p:txBody>
      </p:sp>
      <p:sp>
        <p:nvSpPr>
          <p:cNvPr id="21509"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0282CA85-B2E9-4A58-9941-75892263557E}" type="slidenum">
              <a:rPr lang="en-US" i="0" smtClean="0">
                <a:latin typeface="Trebuchet MS" pitchFamily="34" charset="0"/>
              </a:rPr>
              <a:pPr/>
              <a:t>16</a:t>
            </a:fld>
            <a:endParaRPr lang="en-US" smtClean="0"/>
          </a:p>
        </p:txBody>
      </p:sp>
      <p:sp>
        <p:nvSpPr>
          <p:cNvPr id="21510" name="TextBox 18"/>
          <p:cNvSpPr txBox="1">
            <a:spLocks noChangeArrowheads="1"/>
          </p:cNvSpPr>
          <p:nvPr/>
        </p:nvSpPr>
        <p:spPr bwMode="auto">
          <a:xfrm>
            <a:off x="3902075" y="5637213"/>
            <a:ext cx="881063" cy="338137"/>
          </a:xfrm>
          <a:prstGeom prst="rect">
            <a:avLst/>
          </a:prstGeom>
          <a:noFill/>
          <a:ln w="9525">
            <a:noFill/>
            <a:miter lim="800000"/>
            <a:headEnd/>
            <a:tailEnd/>
          </a:ln>
        </p:spPr>
        <p:txBody>
          <a:bodyPr wrap="none">
            <a:spAutoFit/>
          </a:bodyPr>
          <a:lstStyle/>
          <a:p>
            <a:r>
              <a:rPr lang="en-US" sz="1600"/>
              <a:t>Air Gap</a:t>
            </a:r>
          </a:p>
        </p:txBody>
      </p:sp>
      <p:cxnSp>
        <p:nvCxnSpPr>
          <p:cNvPr id="21511" name="Straight Arrow Connector 24"/>
          <p:cNvCxnSpPr>
            <a:cxnSpLocks noChangeShapeType="1"/>
          </p:cNvCxnSpPr>
          <p:nvPr/>
        </p:nvCxnSpPr>
        <p:spPr bwMode="auto">
          <a:xfrm flipV="1">
            <a:off x="4824413" y="5419725"/>
            <a:ext cx="819150" cy="387350"/>
          </a:xfrm>
          <a:prstGeom prst="straightConnector1">
            <a:avLst/>
          </a:prstGeom>
          <a:noFill/>
          <a:ln w="9525" algn="ctr">
            <a:solidFill>
              <a:schemeClr val="tx1"/>
            </a:solidFill>
            <a:round/>
            <a:headEnd/>
            <a:tailEnd type="arrow" w="med" len="med"/>
          </a:ln>
        </p:spPr>
      </p:cxnSp>
      <p:sp>
        <p:nvSpPr>
          <p:cNvPr id="21512" name="TextBox 18"/>
          <p:cNvSpPr txBox="1">
            <a:spLocks noChangeArrowheads="1"/>
          </p:cNvSpPr>
          <p:nvPr/>
        </p:nvSpPr>
        <p:spPr bwMode="auto">
          <a:xfrm>
            <a:off x="7246938" y="2647950"/>
            <a:ext cx="1473200" cy="338138"/>
          </a:xfrm>
          <a:prstGeom prst="rect">
            <a:avLst/>
          </a:prstGeom>
          <a:noFill/>
          <a:ln w="9525">
            <a:noFill/>
            <a:miter lim="800000"/>
            <a:headEnd/>
            <a:tailEnd/>
          </a:ln>
        </p:spPr>
        <p:txBody>
          <a:bodyPr wrap="none">
            <a:spAutoFit/>
          </a:bodyPr>
          <a:lstStyle/>
          <a:p>
            <a:r>
              <a:rPr lang="en-US" sz="1600"/>
              <a:t>Titanium Shell</a:t>
            </a:r>
          </a:p>
        </p:txBody>
      </p:sp>
      <p:sp>
        <p:nvSpPr>
          <p:cNvPr id="21513" name="TextBox 18"/>
          <p:cNvSpPr txBox="1">
            <a:spLocks noChangeArrowheads="1"/>
          </p:cNvSpPr>
          <p:nvPr/>
        </p:nvSpPr>
        <p:spPr bwMode="auto">
          <a:xfrm>
            <a:off x="4041775" y="5026025"/>
            <a:ext cx="1482725" cy="339725"/>
          </a:xfrm>
          <a:prstGeom prst="rect">
            <a:avLst/>
          </a:prstGeom>
          <a:noFill/>
          <a:ln w="9525">
            <a:noFill/>
            <a:miter lim="800000"/>
            <a:headEnd/>
            <a:tailEnd/>
          </a:ln>
        </p:spPr>
        <p:txBody>
          <a:bodyPr wrap="none">
            <a:spAutoFit/>
          </a:bodyPr>
          <a:lstStyle/>
          <a:p>
            <a:r>
              <a:rPr lang="en-US" sz="1600"/>
              <a:t>Sleeve Heater</a:t>
            </a:r>
          </a:p>
        </p:txBody>
      </p:sp>
      <p:cxnSp>
        <p:nvCxnSpPr>
          <p:cNvPr id="21514" name="Straight Arrow Connector 24"/>
          <p:cNvCxnSpPr>
            <a:cxnSpLocks noChangeShapeType="1"/>
            <a:stCxn id="21513" idx="3"/>
          </p:cNvCxnSpPr>
          <p:nvPr/>
        </p:nvCxnSpPr>
        <p:spPr bwMode="auto">
          <a:xfrm flipV="1">
            <a:off x="5524500" y="4895850"/>
            <a:ext cx="609600" cy="300038"/>
          </a:xfrm>
          <a:prstGeom prst="straightConnector1">
            <a:avLst/>
          </a:prstGeom>
          <a:noFill/>
          <a:ln w="9525" algn="ctr">
            <a:solidFill>
              <a:schemeClr val="tx1"/>
            </a:solidFill>
            <a:round/>
            <a:headEnd/>
            <a:tailEnd type="arrow" w="med" len="med"/>
          </a:ln>
        </p:spPr>
      </p:cxnSp>
      <p:sp>
        <p:nvSpPr>
          <p:cNvPr id="21515" name="TextBox 18"/>
          <p:cNvSpPr txBox="1">
            <a:spLocks noChangeArrowheads="1"/>
          </p:cNvSpPr>
          <p:nvPr/>
        </p:nvSpPr>
        <p:spPr bwMode="auto">
          <a:xfrm>
            <a:off x="4311650" y="4318000"/>
            <a:ext cx="725488" cy="339725"/>
          </a:xfrm>
          <a:prstGeom prst="rect">
            <a:avLst/>
          </a:prstGeom>
          <a:noFill/>
          <a:ln w="9525">
            <a:noFill/>
            <a:miter lim="800000"/>
            <a:headEnd/>
            <a:tailEnd/>
          </a:ln>
        </p:spPr>
        <p:txBody>
          <a:bodyPr wrap="none">
            <a:spAutoFit/>
          </a:bodyPr>
          <a:lstStyle/>
          <a:p>
            <a:r>
              <a:rPr lang="en-US" sz="1600"/>
              <a:t>Water</a:t>
            </a:r>
          </a:p>
        </p:txBody>
      </p:sp>
      <p:cxnSp>
        <p:nvCxnSpPr>
          <p:cNvPr id="21516" name="Straight Arrow Connector 24"/>
          <p:cNvCxnSpPr>
            <a:cxnSpLocks noChangeShapeType="1"/>
            <a:stCxn id="21515" idx="3"/>
          </p:cNvCxnSpPr>
          <p:nvPr/>
        </p:nvCxnSpPr>
        <p:spPr bwMode="auto">
          <a:xfrm>
            <a:off x="5037138" y="4487863"/>
            <a:ext cx="1512887" cy="169862"/>
          </a:xfrm>
          <a:prstGeom prst="straightConnector1">
            <a:avLst/>
          </a:prstGeom>
          <a:noFill/>
          <a:ln w="9525" algn="ctr">
            <a:solidFill>
              <a:schemeClr val="tx1"/>
            </a:solidFill>
            <a:round/>
            <a:headEnd/>
            <a:tailEnd type="arrow" w="med" len="med"/>
          </a:ln>
        </p:spPr>
      </p:cxnSp>
      <p:sp>
        <p:nvSpPr>
          <p:cNvPr id="21517" name="Oval 5"/>
          <p:cNvSpPr>
            <a:spLocks noChangeArrowheads="1"/>
          </p:cNvSpPr>
          <p:nvPr/>
        </p:nvSpPr>
        <p:spPr bwMode="auto">
          <a:xfrm>
            <a:off x="6076950" y="4035425"/>
            <a:ext cx="1204913" cy="1201738"/>
          </a:xfrm>
          <a:prstGeom prst="ellipse">
            <a:avLst/>
          </a:prstGeom>
          <a:noFill/>
          <a:ln w="31750" algn="ctr">
            <a:solidFill>
              <a:srgbClr val="FF0000"/>
            </a:solidFill>
            <a:round/>
            <a:headEnd/>
            <a:tailEnd/>
          </a:ln>
        </p:spPr>
        <p:txBody>
          <a:bodyPr/>
          <a:lstStyle/>
          <a:p>
            <a:endParaRPr lang="en-US"/>
          </a:p>
        </p:txBody>
      </p:sp>
      <p:cxnSp>
        <p:nvCxnSpPr>
          <p:cNvPr id="21518" name="Straight Arrow Connector 24"/>
          <p:cNvCxnSpPr>
            <a:cxnSpLocks noChangeShapeType="1"/>
            <a:stCxn id="21512" idx="2"/>
          </p:cNvCxnSpPr>
          <p:nvPr/>
        </p:nvCxnSpPr>
        <p:spPr bwMode="auto">
          <a:xfrm flipH="1">
            <a:off x="7032625" y="2986088"/>
            <a:ext cx="950913" cy="1270000"/>
          </a:xfrm>
          <a:prstGeom prst="straightConnector1">
            <a:avLst/>
          </a:prstGeom>
          <a:noFill/>
          <a:ln w="9525" algn="ctr">
            <a:solidFill>
              <a:schemeClr val="tx1"/>
            </a:solidFill>
            <a:round/>
            <a:headEnd/>
            <a:tailEnd type="arrow" w="med" len="med"/>
          </a:ln>
        </p:spPr>
      </p:cxnSp>
    </p:spTree>
    <p:extLst>
      <p:ext uri="{BB962C8B-B14F-4D97-AF65-F5344CB8AC3E}">
        <p14:creationId xmlns:p14="http://schemas.microsoft.com/office/powerpoint/2010/main" xmlns="" val="2613799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80526" y="347442"/>
            <a:ext cx="6170554" cy="344710"/>
          </a:xfrm>
        </p:spPr>
        <p:txBody>
          <a:bodyPr/>
          <a:lstStyle/>
          <a:p>
            <a:r>
              <a:rPr lang="en-US" sz="2800" dirty="0" smtClean="0"/>
              <a:t>Cylinder Model Details –Single Sample</a:t>
            </a:r>
          </a:p>
        </p:txBody>
      </p:sp>
      <p:sp>
        <p:nvSpPr>
          <p:cNvPr id="22531"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5676052C-3F99-435B-9E0B-B09C697555AD}" type="slidenum">
              <a:rPr lang="en-US" i="0" smtClean="0">
                <a:latin typeface="Trebuchet MS" pitchFamily="34" charset="0"/>
              </a:rPr>
              <a:pPr/>
              <a:t>17</a:t>
            </a:fld>
            <a:endParaRPr lang="en-US" smtClean="0"/>
          </a:p>
        </p:txBody>
      </p:sp>
      <p:pic>
        <p:nvPicPr>
          <p:cNvPr id="22532" name="Picture 6" descr="Q:\Projects\MBARI\Mechanical Design\Cassette Concepts\FEA Thermal Analysis\FEA Assy Multi Cassette-Study 2\FEA Assy Multi Cassette-Study 2-Thermal-Thermal1.jpg"/>
          <p:cNvPicPr>
            <a:picLocks noChangeAspect="1" noChangeArrowheads="1"/>
          </p:cNvPicPr>
          <p:nvPr/>
        </p:nvPicPr>
        <p:blipFill>
          <a:blip r:embed="rId2" cstate="print"/>
          <a:srcRect l="78094" t="16425" r="12540" b="33740"/>
          <a:stretch>
            <a:fillRect/>
          </a:stretch>
        </p:blipFill>
        <p:spPr bwMode="auto">
          <a:xfrm>
            <a:off x="6981825" y="908050"/>
            <a:ext cx="1746250" cy="5240338"/>
          </a:xfrm>
          <a:prstGeom prst="rect">
            <a:avLst/>
          </a:prstGeom>
          <a:noFill/>
          <a:ln w="9525">
            <a:noFill/>
            <a:miter lim="800000"/>
            <a:headEnd/>
            <a:tailEnd/>
          </a:ln>
        </p:spPr>
      </p:pic>
      <p:sp>
        <p:nvSpPr>
          <p:cNvPr id="7" name="Content Placeholder 6"/>
          <p:cNvSpPr>
            <a:spLocks noGrp="1"/>
          </p:cNvSpPr>
          <p:nvPr>
            <p:ph idx="1"/>
          </p:nvPr>
        </p:nvSpPr>
        <p:spPr>
          <a:xfrm>
            <a:off x="355600" y="1054100"/>
            <a:ext cx="7543800" cy="3733800"/>
          </a:xfrm>
        </p:spPr>
        <p:txBody>
          <a:bodyPr/>
          <a:lstStyle/>
          <a:p>
            <a:r>
              <a:rPr lang="en-US" sz="2400" dirty="0" smtClean="0"/>
              <a:t>Results</a:t>
            </a:r>
          </a:p>
          <a:p>
            <a:pPr lvl="1">
              <a:spcAft>
                <a:spcPct val="0"/>
              </a:spcAft>
            </a:pPr>
            <a:r>
              <a:rPr lang="en-US" sz="2000" dirty="0" smtClean="0"/>
              <a:t>Max Temp: 85</a:t>
            </a:r>
            <a:r>
              <a:rPr lang="en-US" sz="2000" dirty="0" smtClean="0">
                <a:sym typeface="Symbol" pitchFamily="18" charset="2"/>
              </a:rPr>
              <a:t> </a:t>
            </a:r>
            <a:r>
              <a:rPr lang="en-US" sz="2000" dirty="0" smtClean="0"/>
              <a:t>C @ 10 minutes</a:t>
            </a:r>
          </a:p>
          <a:p>
            <a:pPr lvl="1">
              <a:spcAft>
                <a:spcPct val="0"/>
              </a:spcAft>
            </a:pPr>
            <a:r>
              <a:rPr lang="en-US" sz="2000" dirty="0" smtClean="0"/>
              <a:t>Requires 6.6 Watts</a:t>
            </a:r>
          </a:p>
          <a:p>
            <a:endParaRPr lang="en-US" dirty="0" smtClean="0"/>
          </a:p>
        </p:txBody>
      </p:sp>
      <p:pic>
        <p:nvPicPr>
          <p:cNvPr id="2" name="Picture 1" descr="Screen Clipping"/>
          <p:cNvPicPr>
            <a:picLocks noChangeAspect="1"/>
          </p:cNvPicPr>
          <p:nvPr/>
        </p:nvPicPr>
        <p:blipFill rotWithShape="1">
          <a:blip r:embed="rId3" cstate="print">
            <a:extLst>
              <a:ext uri="{28A0092B-C50C-407E-A947-70E740481C1C}">
                <a14:useLocalDpi xmlns:a14="http://schemas.microsoft.com/office/drawing/2010/main" xmlns="" val="0"/>
              </a:ext>
            </a:extLst>
          </a:blip>
          <a:srcRect l="4133" t="5697"/>
          <a:stretch/>
        </p:blipFill>
        <p:spPr>
          <a:xfrm>
            <a:off x="2019994" y="2155919"/>
            <a:ext cx="5012572" cy="4250163"/>
          </a:xfrm>
          <a:prstGeom prst="rect">
            <a:avLst/>
          </a:prstGeom>
        </p:spPr>
      </p:pic>
    </p:spTree>
    <p:extLst>
      <p:ext uri="{BB962C8B-B14F-4D97-AF65-F5344CB8AC3E}">
        <p14:creationId xmlns:p14="http://schemas.microsoft.com/office/powerpoint/2010/main" xmlns="" val="2238220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91193" y="347442"/>
            <a:ext cx="6384174" cy="344710"/>
          </a:xfrm>
        </p:spPr>
        <p:txBody>
          <a:bodyPr/>
          <a:lstStyle/>
          <a:p>
            <a:r>
              <a:rPr lang="en-US" sz="2800" dirty="0" smtClean="0"/>
              <a:t>Cylinder Model Details –Single Sample</a:t>
            </a:r>
          </a:p>
        </p:txBody>
      </p:sp>
      <p:sp>
        <p:nvSpPr>
          <p:cNvPr id="22531"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5676052C-3F99-435B-9E0B-B09C697555AD}" type="slidenum">
              <a:rPr lang="en-US" i="0" smtClean="0">
                <a:latin typeface="Trebuchet MS" pitchFamily="34" charset="0"/>
              </a:rPr>
              <a:pPr/>
              <a:t>18</a:t>
            </a:fld>
            <a:endParaRPr lang="en-US" smtClean="0"/>
          </a:p>
        </p:txBody>
      </p:sp>
      <p:pic>
        <p:nvPicPr>
          <p:cNvPr id="22532" name="Picture 6" descr="Q:\Projects\MBARI\Mechanical Design\Cassette Concepts\FEA Thermal Analysis\FEA Assy Multi Cassette-Study 2\FEA Assy Multi Cassette-Study 2-Thermal-Thermal1.jpg"/>
          <p:cNvPicPr>
            <a:picLocks noChangeAspect="1" noChangeArrowheads="1"/>
          </p:cNvPicPr>
          <p:nvPr/>
        </p:nvPicPr>
        <p:blipFill>
          <a:blip r:embed="rId2" cstate="print"/>
          <a:srcRect l="78094" t="16425" r="12540" b="33740"/>
          <a:stretch>
            <a:fillRect/>
          </a:stretch>
        </p:blipFill>
        <p:spPr bwMode="auto">
          <a:xfrm>
            <a:off x="6981825" y="908050"/>
            <a:ext cx="1746250" cy="5240338"/>
          </a:xfrm>
          <a:prstGeom prst="rect">
            <a:avLst/>
          </a:prstGeom>
          <a:noFill/>
          <a:ln w="9525">
            <a:noFill/>
            <a:miter lim="800000"/>
            <a:headEnd/>
            <a:tailEnd/>
          </a:ln>
        </p:spPr>
      </p:pic>
      <p:sp>
        <p:nvSpPr>
          <p:cNvPr id="7" name="Content Placeholder 6"/>
          <p:cNvSpPr>
            <a:spLocks noGrp="1"/>
          </p:cNvSpPr>
          <p:nvPr>
            <p:ph idx="1"/>
          </p:nvPr>
        </p:nvSpPr>
        <p:spPr>
          <a:xfrm>
            <a:off x="355600" y="1054100"/>
            <a:ext cx="7543800" cy="3733800"/>
          </a:xfrm>
        </p:spPr>
        <p:txBody>
          <a:bodyPr/>
          <a:lstStyle/>
          <a:p>
            <a:r>
              <a:rPr lang="en-US" sz="2400" dirty="0" smtClean="0"/>
              <a:t>Results</a:t>
            </a:r>
          </a:p>
          <a:p>
            <a:pPr lvl="1">
              <a:spcAft>
                <a:spcPct val="0"/>
              </a:spcAft>
            </a:pPr>
            <a:r>
              <a:rPr lang="en-US" sz="2000" dirty="0" smtClean="0"/>
              <a:t>Max Temp: 86</a:t>
            </a:r>
            <a:r>
              <a:rPr lang="en-US" sz="2000" dirty="0" smtClean="0">
                <a:sym typeface="Symbol" pitchFamily="18" charset="2"/>
              </a:rPr>
              <a:t> </a:t>
            </a:r>
            <a:r>
              <a:rPr lang="en-US" sz="2000" dirty="0" smtClean="0"/>
              <a:t>C @ Steady State</a:t>
            </a:r>
          </a:p>
          <a:p>
            <a:pPr lvl="1">
              <a:spcAft>
                <a:spcPct val="0"/>
              </a:spcAft>
            </a:pPr>
            <a:r>
              <a:rPr lang="en-US" sz="2000" dirty="0" smtClean="0"/>
              <a:t>Requires 5.5 Watts</a:t>
            </a:r>
          </a:p>
          <a:p>
            <a:endParaRPr lang="en-US" dirty="0" smtClean="0"/>
          </a:p>
        </p:txBody>
      </p:sp>
      <p:pic>
        <p:nvPicPr>
          <p:cNvPr id="2" name="Picture 1" descr="Screen Clippi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859559" y="2111432"/>
            <a:ext cx="5122266" cy="4297680"/>
          </a:xfrm>
          <a:prstGeom prst="rect">
            <a:avLst/>
          </a:prstGeom>
        </p:spPr>
      </p:pic>
    </p:spTree>
    <p:extLst>
      <p:ext uri="{BB962C8B-B14F-4D97-AF65-F5344CB8AC3E}">
        <p14:creationId xmlns:p14="http://schemas.microsoft.com/office/powerpoint/2010/main" xmlns="" val="35639666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22275" y="228600"/>
            <a:ext cx="5770563" cy="447675"/>
          </a:xfrm>
        </p:spPr>
        <p:txBody>
          <a:bodyPr/>
          <a:lstStyle/>
          <a:p>
            <a:r>
              <a:rPr lang="en-US" dirty="0" smtClean="0"/>
              <a:t>Filter Heating Review</a:t>
            </a:r>
          </a:p>
        </p:txBody>
      </p:sp>
      <p:sp>
        <p:nvSpPr>
          <p:cNvPr id="23555" name="Content Placeholder 2"/>
          <p:cNvSpPr>
            <a:spLocks noGrp="1"/>
          </p:cNvSpPr>
          <p:nvPr>
            <p:ph idx="1"/>
          </p:nvPr>
        </p:nvSpPr>
        <p:spPr/>
        <p:txBody>
          <a:bodyPr/>
          <a:lstStyle/>
          <a:p>
            <a:pPr lvl="1">
              <a:spcAft>
                <a:spcPct val="0"/>
              </a:spcAft>
            </a:pPr>
            <a:r>
              <a:rPr lang="en-US" dirty="0" smtClean="0"/>
              <a:t>Cylinder design requires 39-46% less power to heat than puck design</a:t>
            </a:r>
          </a:p>
        </p:txBody>
      </p:sp>
      <p:sp>
        <p:nvSpPr>
          <p:cNvPr id="23556"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97A67A16-FFE6-4760-A635-2093DC942ABA}" type="slidenum">
              <a:rPr lang="en-US" i="0" smtClean="0">
                <a:latin typeface="Trebuchet MS" pitchFamily="34" charset="0"/>
              </a:rPr>
              <a:pPr/>
              <a:t>19</a:t>
            </a:fld>
            <a:endParaRPr lang="en-US" smtClean="0"/>
          </a:p>
        </p:txBody>
      </p:sp>
      <p:graphicFrame>
        <p:nvGraphicFramePr>
          <p:cNvPr id="2" name="Object 1"/>
          <p:cNvGraphicFramePr>
            <a:graphicFrameLocks noChangeAspect="1"/>
          </p:cNvGraphicFramePr>
          <p:nvPr>
            <p:extLst>
              <p:ext uri="{D42A27DB-BD31-4B8C-83A1-F6EECF244321}">
                <p14:modId xmlns:p14="http://schemas.microsoft.com/office/powerpoint/2010/main" xmlns="" val="3496323702"/>
              </p:ext>
            </p:extLst>
          </p:nvPr>
        </p:nvGraphicFramePr>
        <p:xfrm>
          <a:off x="1274763" y="2185988"/>
          <a:ext cx="6245134" cy="2843212"/>
        </p:xfrm>
        <a:graphic>
          <a:graphicData uri="http://schemas.openxmlformats.org/presentationml/2006/ole">
            <p:oleObj spid="_x0000_s1031" name="Worksheet" r:id="rId3" imgW="4791078" imgH="2181330" progId="Excel.Sheet.12">
              <p:embed/>
            </p:oleObj>
          </a:graphicData>
        </a:graphic>
      </p:graphicFrame>
    </p:spTree>
    <p:extLst>
      <p:ext uri="{BB962C8B-B14F-4D97-AF65-F5344CB8AC3E}">
        <p14:creationId xmlns:p14="http://schemas.microsoft.com/office/powerpoint/2010/main" xmlns="" val="26421622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30213" y="252413"/>
            <a:ext cx="5770562" cy="439737"/>
          </a:xfrm>
        </p:spPr>
        <p:txBody>
          <a:bodyPr/>
          <a:lstStyle/>
          <a:p>
            <a:r>
              <a:rPr lang="en-US" smtClean="0"/>
              <a:t>Agenda</a:t>
            </a:r>
          </a:p>
        </p:txBody>
      </p:sp>
      <p:sp>
        <p:nvSpPr>
          <p:cNvPr id="8195" name="Content Placeholder 2"/>
          <p:cNvSpPr>
            <a:spLocks noGrp="1"/>
          </p:cNvSpPr>
          <p:nvPr>
            <p:ph idx="1"/>
          </p:nvPr>
        </p:nvSpPr>
        <p:spPr>
          <a:xfrm>
            <a:off x="838200" y="1270000"/>
            <a:ext cx="6540500" cy="3733800"/>
          </a:xfrm>
        </p:spPr>
        <p:txBody>
          <a:bodyPr/>
          <a:lstStyle/>
          <a:p>
            <a:r>
              <a:rPr lang="en-US" dirty="0" smtClean="0"/>
              <a:t>Action Items Review</a:t>
            </a:r>
          </a:p>
          <a:p>
            <a:r>
              <a:rPr lang="en-US" dirty="0" smtClean="0"/>
              <a:t>MBARI G3 Overview</a:t>
            </a:r>
          </a:p>
          <a:p>
            <a:r>
              <a:rPr lang="en-US" dirty="0" smtClean="0"/>
              <a:t>Thermal Analysis</a:t>
            </a:r>
          </a:p>
          <a:p>
            <a:r>
              <a:rPr lang="en-US" dirty="0" smtClean="0"/>
              <a:t>Concept Review</a:t>
            </a:r>
          </a:p>
          <a:p>
            <a:pPr lvl="1"/>
            <a:r>
              <a:rPr lang="en-US" dirty="0" smtClean="0"/>
              <a:t>Cylindrical filters</a:t>
            </a:r>
          </a:p>
          <a:p>
            <a:pPr lvl="1"/>
            <a:r>
              <a:rPr lang="en-US" dirty="0" smtClean="0"/>
              <a:t>Puck filters</a:t>
            </a:r>
          </a:p>
          <a:p>
            <a:pPr lvl="1"/>
            <a:r>
              <a:rPr lang="en-US" dirty="0" smtClean="0"/>
              <a:t>Integrated concepts</a:t>
            </a:r>
          </a:p>
          <a:p>
            <a:r>
              <a:rPr lang="en-US" dirty="0" smtClean="0"/>
              <a:t>Recommendations</a:t>
            </a:r>
          </a:p>
          <a:p>
            <a:r>
              <a:rPr lang="en-US" dirty="0" smtClean="0"/>
              <a:t>Phase 2 Plans Discussion</a:t>
            </a:r>
          </a:p>
        </p:txBody>
      </p:sp>
      <p:sp>
        <p:nvSpPr>
          <p:cNvPr id="8196"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80F6B913-B8DF-4574-9583-5D9E47BE1193}" type="slidenum">
              <a:rPr lang="en-US" i="0" smtClean="0">
                <a:latin typeface="Trebuchet MS" pitchFamily="34" charset="0"/>
              </a:rPr>
              <a:pPr/>
              <a:t>2</a:t>
            </a:fld>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30213" y="252413"/>
            <a:ext cx="5770562" cy="439737"/>
          </a:xfrm>
        </p:spPr>
        <p:txBody>
          <a:bodyPr/>
          <a:lstStyle/>
          <a:p>
            <a:r>
              <a:rPr lang="en-US" dirty="0" smtClean="0"/>
              <a:t>Cylindrical Filter Concepts</a:t>
            </a:r>
          </a:p>
        </p:txBody>
      </p:sp>
      <p:sp>
        <p:nvSpPr>
          <p:cNvPr id="7171"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457FC5FF-966A-4C64-9945-CC4EE7FAC5E3}" type="slidenum">
              <a:rPr lang="en-US" i="0" smtClean="0">
                <a:latin typeface="Trebuchet MS" pitchFamily="34" charset="0"/>
              </a:rPr>
              <a:pPr/>
              <a:t>20</a:t>
            </a:fld>
            <a:endParaRPr lang="en-US" smtClean="0"/>
          </a:p>
        </p:txBody>
      </p:sp>
      <p:sp>
        <p:nvSpPr>
          <p:cNvPr id="7172" name="Content Placeholder 4"/>
          <p:cNvSpPr>
            <a:spLocks noGrp="1"/>
          </p:cNvSpPr>
          <p:nvPr>
            <p:ph idx="1"/>
          </p:nvPr>
        </p:nvSpPr>
        <p:spPr>
          <a:xfrm>
            <a:off x="380999" y="577850"/>
            <a:ext cx="6245711" cy="2070100"/>
          </a:xfrm>
        </p:spPr>
        <p:txBody>
          <a:bodyPr/>
          <a:lstStyle/>
          <a:p>
            <a:pPr marL="0" indent="0">
              <a:buFont typeface="Wingdings" pitchFamily="2" charset="2"/>
              <a:buNone/>
            </a:pPr>
            <a:r>
              <a:rPr lang="en-US" sz="2400" dirty="0" smtClean="0"/>
              <a:t>	</a:t>
            </a:r>
          </a:p>
          <a:p>
            <a:pPr>
              <a:spcAft>
                <a:spcPct val="0"/>
              </a:spcAft>
            </a:pPr>
            <a:r>
              <a:rPr lang="en-US" dirty="0" smtClean="0"/>
              <a:t>Concept #1 – Piston Evacuation</a:t>
            </a:r>
          </a:p>
          <a:p>
            <a:pPr lvl="1">
              <a:spcAft>
                <a:spcPct val="0"/>
              </a:spcAft>
            </a:pPr>
            <a:r>
              <a:rPr lang="en-US" sz="2200" dirty="0" smtClean="0"/>
              <a:t>Volumes</a:t>
            </a:r>
          </a:p>
          <a:p>
            <a:pPr lvl="2">
              <a:spcAft>
                <a:spcPct val="0"/>
              </a:spcAft>
            </a:pPr>
            <a:r>
              <a:rPr lang="en-US" sz="1800" dirty="0" smtClean="0"/>
              <a:t>Disk – 500ul</a:t>
            </a:r>
          </a:p>
          <a:p>
            <a:pPr lvl="2">
              <a:spcAft>
                <a:spcPct val="0"/>
              </a:spcAft>
            </a:pPr>
            <a:r>
              <a:rPr lang="en-US" sz="1800" dirty="0" smtClean="0"/>
              <a:t>Cylinder ~200ul</a:t>
            </a:r>
          </a:p>
          <a:p>
            <a:pPr lvl="1">
              <a:spcAft>
                <a:spcPct val="0"/>
              </a:spcAft>
            </a:pPr>
            <a:endParaRPr lang="en-US" sz="2200" dirty="0" smtClean="0"/>
          </a:p>
          <a:p>
            <a:pPr lvl="1">
              <a:spcAft>
                <a:spcPct val="0"/>
              </a:spcAft>
            </a:pPr>
            <a:r>
              <a:rPr lang="en-US" sz="2200" dirty="0" smtClean="0"/>
              <a:t>Disk</a:t>
            </a:r>
          </a:p>
          <a:p>
            <a:pPr lvl="1">
              <a:spcAft>
                <a:spcPct val="0"/>
              </a:spcAft>
            </a:pPr>
            <a:r>
              <a:rPr lang="en-US" sz="2200" dirty="0" smtClean="0"/>
              <a:t>				</a:t>
            </a:r>
          </a:p>
          <a:p>
            <a:pPr lvl="2">
              <a:spcAft>
                <a:spcPct val="0"/>
              </a:spcAft>
            </a:pPr>
            <a:endParaRPr lang="en-US" sz="1800" dirty="0" smtClean="0"/>
          </a:p>
          <a:p>
            <a:pPr lvl="2">
              <a:spcAft>
                <a:spcPct val="0"/>
              </a:spcAft>
            </a:pPr>
            <a:endParaRPr lang="en-US" sz="1800" dirty="0" smtClean="0"/>
          </a:p>
          <a:p>
            <a:pPr lvl="1">
              <a:spcAft>
                <a:spcPct val="0"/>
              </a:spcAft>
            </a:pPr>
            <a:r>
              <a:rPr lang="en-US" sz="2200" dirty="0" smtClean="0"/>
              <a:t>Cylinder</a:t>
            </a:r>
          </a:p>
          <a:p>
            <a:pPr lvl="2">
              <a:spcAft>
                <a:spcPct val="0"/>
              </a:spcAft>
            </a:pPr>
            <a:endParaRPr lang="en-US" sz="1800" dirty="0" smtClean="0"/>
          </a:p>
          <a:p>
            <a:pPr lvl="2">
              <a:spcAft>
                <a:spcPct val="0"/>
              </a:spcAft>
            </a:pPr>
            <a:endParaRPr lang="en-US" sz="1800" dirty="0" smtClean="0"/>
          </a:p>
          <a:p>
            <a:pPr lvl="2">
              <a:spcAft>
                <a:spcPct val="0"/>
              </a:spcAft>
            </a:pPr>
            <a:endParaRPr lang="en-US" sz="1800" dirty="0" smtClean="0"/>
          </a:p>
          <a:p>
            <a:pPr lvl="2">
              <a:spcAft>
                <a:spcPct val="0"/>
              </a:spcAft>
            </a:pPr>
            <a:endParaRPr lang="en-US" sz="1800" dirty="0" smtClean="0"/>
          </a:p>
          <a:p>
            <a:pPr lvl="2">
              <a:spcAft>
                <a:spcPct val="0"/>
              </a:spcAft>
            </a:pPr>
            <a:endParaRPr lang="en-US" sz="1800" dirty="0" smtClean="0"/>
          </a:p>
          <a:p>
            <a:pPr lvl="1">
              <a:spcAft>
                <a:spcPct val="0"/>
              </a:spcAft>
              <a:buFont typeface="Wingdings" pitchFamily="2" charset="2"/>
              <a:buNone/>
            </a:pPr>
            <a:endParaRPr lang="en-US" sz="2000" dirty="0" smtClean="0"/>
          </a:p>
          <a:p>
            <a:pPr lvl="1">
              <a:spcAft>
                <a:spcPct val="0"/>
              </a:spcAft>
            </a:pPr>
            <a:endParaRPr lang="en-US" sz="2000" dirty="0" smtClean="0"/>
          </a:p>
        </p:txBody>
      </p:sp>
      <p:pic>
        <p:nvPicPr>
          <p:cNvPr id="7173" name="Picture 2"/>
          <p:cNvPicPr>
            <a:picLocks noChangeAspect="1" noChangeArrowheads="1"/>
          </p:cNvPicPr>
          <p:nvPr/>
        </p:nvPicPr>
        <p:blipFill>
          <a:blip r:embed="rId2" cstate="print"/>
          <a:srcRect/>
          <a:stretch>
            <a:fillRect/>
          </a:stretch>
        </p:blipFill>
        <p:spPr bwMode="auto">
          <a:xfrm>
            <a:off x="823913" y="3204238"/>
            <a:ext cx="2892425" cy="714375"/>
          </a:xfrm>
          <a:prstGeom prst="rect">
            <a:avLst/>
          </a:prstGeom>
          <a:noFill/>
          <a:ln w="9525">
            <a:noFill/>
            <a:miter lim="800000"/>
            <a:headEnd/>
            <a:tailEnd/>
          </a:ln>
        </p:spPr>
      </p:pic>
      <p:pic>
        <p:nvPicPr>
          <p:cNvPr id="7174" name="Picture 3"/>
          <p:cNvPicPr>
            <a:picLocks noChangeAspect="1" noChangeArrowheads="1"/>
          </p:cNvPicPr>
          <p:nvPr/>
        </p:nvPicPr>
        <p:blipFill>
          <a:blip r:embed="rId3" cstate="print"/>
          <a:srcRect/>
          <a:stretch>
            <a:fillRect/>
          </a:stretch>
        </p:blipFill>
        <p:spPr bwMode="auto">
          <a:xfrm>
            <a:off x="872247" y="4564847"/>
            <a:ext cx="2943225" cy="1227137"/>
          </a:xfrm>
          <a:prstGeom prst="rect">
            <a:avLst/>
          </a:prstGeom>
          <a:noFill/>
          <a:ln w="9525">
            <a:noFill/>
            <a:miter lim="800000"/>
            <a:headEnd/>
            <a:tailEnd/>
          </a:ln>
        </p:spPr>
      </p:pic>
      <p:pic>
        <p:nvPicPr>
          <p:cNvPr id="7175" name="Picture 5"/>
          <p:cNvPicPr>
            <a:picLocks noChangeAspect="1" noChangeArrowheads="1"/>
          </p:cNvPicPr>
          <p:nvPr/>
        </p:nvPicPr>
        <p:blipFill>
          <a:blip r:embed="rId4" cstate="print"/>
          <a:srcRect l="47406" t="4765" r="30756"/>
          <a:stretch>
            <a:fillRect/>
          </a:stretch>
        </p:blipFill>
        <p:spPr bwMode="auto">
          <a:xfrm>
            <a:off x="7113682" y="1409757"/>
            <a:ext cx="1371600" cy="5013325"/>
          </a:xfrm>
          <a:prstGeom prst="rect">
            <a:avLst/>
          </a:prstGeom>
          <a:noFill/>
          <a:ln w="9525">
            <a:noFill/>
            <a:miter lim="800000"/>
            <a:headEnd/>
            <a:tailEnd/>
          </a:ln>
        </p:spPr>
      </p:pic>
      <p:pic>
        <p:nvPicPr>
          <p:cNvPr id="7176" name="Picture 12"/>
          <p:cNvPicPr>
            <a:picLocks noChangeAspect="1" noChangeArrowheads="1"/>
          </p:cNvPicPr>
          <p:nvPr/>
        </p:nvPicPr>
        <p:blipFill>
          <a:blip r:embed="rId5" cstate="print"/>
          <a:srcRect/>
          <a:stretch>
            <a:fillRect/>
          </a:stretch>
        </p:blipFill>
        <p:spPr bwMode="auto">
          <a:xfrm>
            <a:off x="3983151" y="1974421"/>
            <a:ext cx="3033712" cy="1885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30213" y="244475"/>
            <a:ext cx="5770562" cy="447675"/>
          </a:xfrm>
        </p:spPr>
        <p:txBody>
          <a:bodyPr/>
          <a:lstStyle/>
          <a:p>
            <a:r>
              <a:rPr lang="en-US" dirty="0" smtClean="0"/>
              <a:t>Cylindrical Filter Concepts</a:t>
            </a:r>
          </a:p>
        </p:txBody>
      </p:sp>
      <p:sp>
        <p:nvSpPr>
          <p:cNvPr id="8195"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508B0150-861D-4259-AFA3-CF4156725C72}" type="slidenum">
              <a:rPr lang="en-US" i="0" smtClean="0">
                <a:latin typeface="Trebuchet MS" pitchFamily="34" charset="0"/>
              </a:rPr>
              <a:pPr/>
              <a:t>21</a:t>
            </a:fld>
            <a:endParaRPr lang="en-US" smtClean="0"/>
          </a:p>
        </p:txBody>
      </p:sp>
      <p:sp>
        <p:nvSpPr>
          <p:cNvPr id="8196" name="Content Placeholder 4"/>
          <p:cNvSpPr>
            <a:spLocks noGrp="1"/>
          </p:cNvSpPr>
          <p:nvPr>
            <p:ph idx="1"/>
          </p:nvPr>
        </p:nvSpPr>
        <p:spPr>
          <a:xfrm>
            <a:off x="381000" y="1041400"/>
            <a:ext cx="7543800" cy="2616200"/>
          </a:xfrm>
        </p:spPr>
        <p:txBody>
          <a:bodyPr/>
          <a:lstStyle/>
          <a:p>
            <a:r>
              <a:rPr lang="en-US" dirty="0" smtClean="0"/>
              <a:t>Supplier Options</a:t>
            </a:r>
          </a:p>
          <a:p>
            <a:pPr lvl="1"/>
            <a:r>
              <a:rPr lang="en-US" dirty="0" smtClean="0"/>
              <a:t>Maine Manufacturing</a:t>
            </a:r>
          </a:p>
          <a:p>
            <a:pPr lvl="1"/>
            <a:r>
              <a:rPr lang="en-US" dirty="0" smtClean="0"/>
              <a:t>Other Vendors</a:t>
            </a:r>
          </a:p>
          <a:p>
            <a:pPr lvl="1"/>
            <a:r>
              <a:rPr lang="en-US" dirty="0" smtClean="0"/>
              <a:t>Assemble in house</a:t>
            </a:r>
          </a:p>
        </p:txBody>
      </p:sp>
      <p:pic>
        <p:nvPicPr>
          <p:cNvPr id="8197" name="Picture 5"/>
          <p:cNvPicPr>
            <a:picLocks noChangeAspect="1" noChangeArrowheads="1"/>
          </p:cNvPicPr>
          <p:nvPr/>
        </p:nvPicPr>
        <p:blipFill>
          <a:blip r:embed="rId2" cstate="print"/>
          <a:srcRect/>
          <a:stretch>
            <a:fillRect/>
          </a:stretch>
        </p:blipFill>
        <p:spPr bwMode="auto">
          <a:xfrm>
            <a:off x="2842765" y="2799772"/>
            <a:ext cx="5943600" cy="3743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30213" y="252413"/>
            <a:ext cx="5770562" cy="439737"/>
          </a:xfrm>
        </p:spPr>
        <p:txBody>
          <a:bodyPr/>
          <a:lstStyle/>
          <a:p>
            <a:r>
              <a:rPr lang="en-US" dirty="0" smtClean="0"/>
              <a:t>Cylindrical Filter Concepts</a:t>
            </a:r>
          </a:p>
        </p:txBody>
      </p:sp>
      <p:sp>
        <p:nvSpPr>
          <p:cNvPr id="3" name="Content Placeholder 2"/>
          <p:cNvSpPr>
            <a:spLocks noGrp="1"/>
          </p:cNvSpPr>
          <p:nvPr>
            <p:ph idx="1"/>
          </p:nvPr>
        </p:nvSpPr>
        <p:spPr>
          <a:xfrm>
            <a:off x="280988" y="817563"/>
            <a:ext cx="7823200" cy="3733800"/>
          </a:xfrm>
        </p:spPr>
        <p:txBody>
          <a:bodyPr/>
          <a:lstStyle/>
          <a:p>
            <a:pPr>
              <a:defRPr/>
            </a:pPr>
            <a:r>
              <a:rPr lang="en-US" dirty="0" smtClean="0"/>
              <a:t>Concept #2 – Expanding Bladder Concept</a:t>
            </a:r>
          </a:p>
          <a:p>
            <a:pPr lvl="1">
              <a:defRPr/>
            </a:pPr>
            <a:r>
              <a:rPr lang="en-US" dirty="0" smtClean="0"/>
              <a:t>Expands under pressure for evacuation</a:t>
            </a:r>
          </a:p>
          <a:p>
            <a:pPr lvl="1">
              <a:defRPr/>
            </a:pPr>
            <a:r>
              <a:rPr lang="en-US" dirty="0" smtClean="0"/>
              <a:t>Benefits:</a:t>
            </a:r>
          </a:p>
          <a:p>
            <a:pPr lvl="2">
              <a:defRPr/>
            </a:pPr>
            <a:r>
              <a:rPr lang="en-US" dirty="0" smtClean="0"/>
              <a:t>Requires less heat energy</a:t>
            </a:r>
          </a:p>
          <a:p>
            <a:pPr lvl="2">
              <a:defRPr/>
            </a:pPr>
            <a:r>
              <a:rPr lang="en-US" dirty="0" smtClean="0"/>
              <a:t>Less space is required</a:t>
            </a:r>
          </a:p>
          <a:p>
            <a:pPr marL="457200" lvl="1" indent="0">
              <a:buFont typeface="Wingdings" pitchFamily="2" charset="2"/>
              <a:buNone/>
              <a:defRPr/>
            </a:pPr>
            <a:endParaRPr lang="en-US" dirty="0" smtClean="0"/>
          </a:p>
          <a:p>
            <a:pPr>
              <a:defRPr/>
            </a:pPr>
            <a:endParaRPr lang="en-US" dirty="0"/>
          </a:p>
          <a:p>
            <a:pPr marL="0" indent="0">
              <a:buFont typeface="Wingdings" pitchFamily="2" charset="2"/>
              <a:buNone/>
              <a:defRPr/>
            </a:pPr>
            <a:endParaRPr lang="en-US" dirty="0" smtClean="0"/>
          </a:p>
          <a:p>
            <a:pPr marL="457200" lvl="1" indent="0">
              <a:buFont typeface="Wingdings" pitchFamily="2" charset="2"/>
              <a:buNone/>
              <a:defRPr/>
            </a:pPr>
            <a:endParaRPr lang="en-US" dirty="0" smtClean="0"/>
          </a:p>
        </p:txBody>
      </p:sp>
      <p:sp>
        <p:nvSpPr>
          <p:cNvPr id="9220"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D56C38AB-62DD-42F0-BAD4-CE2F71C57843}" type="slidenum">
              <a:rPr lang="en-US" i="0" smtClean="0">
                <a:latin typeface="Trebuchet MS" pitchFamily="34" charset="0"/>
              </a:rPr>
              <a:pPr/>
              <a:t>22</a:t>
            </a:fld>
            <a:endParaRPr lang="en-US" smtClean="0"/>
          </a:p>
        </p:txBody>
      </p:sp>
      <p:pic>
        <p:nvPicPr>
          <p:cNvPr id="9221" name="Picture 3"/>
          <p:cNvPicPr>
            <a:picLocks noChangeAspect="1" noChangeArrowheads="1"/>
          </p:cNvPicPr>
          <p:nvPr/>
        </p:nvPicPr>
        <p:blipFill>
          <a:blip r:embed="rId2" cstate="print"/>
          <a:srcRect l="12814" t="30818" r="13565" b="26889"/>
          <a:stretch>
            <a:fillRect/>
          </a:stretch>
        </p:blipFill>
        <p:spPr bwMode="auto">
          <a:xfrm rot="5400000">
            <a:off x="4600484" y="3727737"/>
            <a:ext cx="3585818" cy="1681290"/>
          </a:xfrm>
          <a:prstGeom prst="rect">
            <a:avLst/>
          </a:prstGeom>
          <a:noFill/>
          <a:ln w="9525">
            <a:noFill/>
            <a:miter lim="800000"/>
            <a:headEnd/>
            <a:tailEnd/>
          </a:ln>
        </p:spPr>
      </p:pic>
      <p:pic>
        <p:nvPicPr>
          <p:cNvPr id="9222" name="Picture 4"/>
          <p:cNvPicPr>
            <a:picLocks noChangeAspect="1" noChangeArrowheads="1"/>
          </p:cNvPicPr>
          <p:nvPr/>
        </p:nvPicPr>
        <p:blipFill>
          <a:blip r:embed="rId3" cstate="print"/>
          <a:srcRect l="12350" t="21365" r="12671" b="34003"/>
          <a:stretch>
            <a:fillRect/>
          </a:stretch>
        </p:blipFill>
        <p:spPr bwMode="auto">
          <a:xfrm rot="5400000">
            <a:off x="2685260" y="3950571"/>
            <a:ext cx="3684548" cy="1312735"/>
          </a:xfrm>
          <a:prstGeom prst="rect">
            <a:avLst/>
          </a:prstGeom>
          <a:noFill/>
          <a:ln w="9525">
            <a:noFill/>
            <a:miter lim="800000"/>
            <a:headEnd/>
            <a:tailEnd/>
          </a:ln>
        </p:spPr>
      </p:pic>
      <p:cxnSp>
        <p:nvCxnSpPr>
          <p:cNvPr id="8" name="Straight Arrow Connector 7"/>
          <p:cNvCxnSpPr/>
          <p:nvPr/>
        </p:nvCxnSpPr>
        <p:spPr bwMode="auto">
          <a:xfrm flipH="1">
            <a:off x="6486861" y="3485478"/>
            <a:ext cx="1108038" cy="58091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9" name="Straight Arrow Connector 8"/>
          <p:cNvCxnSpPr/>
          <p:nvPr/>
        </p:nvCxnSpPr>
        <p:spPr bwMode="auto">
          <a:xfrm flipH="1">
            <a:off x="6499411" y="2293172"/>
            <a:ext cx="1108038" cy="58091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0" name="Straight Arrow Connector 9"/>
          <p:cNvCxnSpPr/>
          <p:nvPr/>
        </p:nvCxnSpPr>
        <p:spPr bwMode="auto">
          <a:xfrm flipH="1">
            <a:off x="6972748" y="4367605"/>
            <a:ext cx="632908" cy="23846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2" name="Straight Arrow Connector 11"/>
          <p:cNvCxnSpPr/>
          <p:nvPr/>
        </p:nvCxnSpPr>
        <p:spPr bwMode="auto">
          <a:xfrm flipH="1" flipV="1">
            <a:off x="6554992" y="6338048"/>
            <a:ext cx="480509" cy="19184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4" name="TextBox 13"/>
          <p:cNvSpPr txBox="1"/>
          <p:nvPr/>
        </p:nvSpPr>
        <p:spPr>
          <a:xfrm>
            <a:off x="7659444" y="2033196"/>
            <a:ext cx="1024383" cy="523220"/>
          </a:xfrm>
          <a:prstGeom prst="rect">
            <a:avLst/>
          </a:prstGeom>
          <a:noFill/>
        </p:spPr>
        <p:txBody>
          <a:bodyPr wrap="none" rtlCol="0">
            <a:spAutoFit/>
          </a:bodyPr>
          <a:lstStyle/>
          <a:p>
            <a:r>
              <a:rPr lang="en-US" sz="1400" dirty="0" smtClean="0"/>
              <a:t>Sea Water</a:t>
            </a:r>
          </a:p>
          <a:p>
            <a:r>
              <a:rPr lang="en-US" sz="1400" dirty="0" smtClean="0"/>
              <a:t>Inlet</a:t>
            </a:r>
            <a:endParaRPr lang="en-US" sz="1400" dirty="0"/>
          </a:p>
        </p:txBody>
      </p:sp>
      <p:sp>
        <p:nvSpPr>
          <p:cNvPr id="15" name="TextBox 14"/>
          <p:cNvSpPr txBox="1"/>
          <p:nvPr/>
        </p:nvSpPr>
        <p:spPr>
          <a:xfrm>
            <a:off x="7661236" y="4143488"/>
            <a:ext cx="1024383" cy="523220"/>
          </a:xfrm>
          <a:prstGeom prst="rect">
            <a:avLst/>
          </a:prstGeom>
          <a:noFill/>
        </p:spPr>
        <p:txBody>
          <a:bodyPr wrap="none" rtlCol="0">
            <a:spAutoFit/>
          </a:bodyPr>
          <a:lstStyle/>
          <a:p>
            <a:r>
              <a:rPr lang="en-US" sz="1400" dirty="0" smtClean="0"/>
              <a:t>Sea Water</a:t>
            </a:r>
          </a:p>
          <a:p>
            <a:r>
              <a:rPr lang="en-US" sz="1400" dirty="0" smtClean="0"/>
              <a:t>Outlet</a:t>
            </a:r>
            <a:endParaRPr lang="en-US" sz="1400" dirty="0"/>
          </a:p>
        </p:txBody>
      </p:sp>
      <p:sp>
        <p:nvSpPr>
          <p:cNvPr id="16" name="TextBox 15"/>
          <p:cNvSpPr txBox="1"/>
          <p:nvPr/>
        </p:nvSpPr>
        <p:spPr>
          <a:xfrm>
            <a:off x="7695301" y="3187851"/>
            <a:ext cx="1031051" cy="523220"/>
          </a:xfrm>
          <a:prstGeom prst="rect">
            <a:avLst/>
          </a:prstGeom>
          <a:noFill/>
        </p:spPr>
        <p:txBody>
          <a:bodyPr wrap="none" rtlCol="0">
            <a:spAutoFit/>
          </a:bodyPr>
          <a:lstStyle/>
          <a:p>
            <a:r>
              <a:rPr lang="en-US" sz="1400" dirty="0" smtClean="0"/>
              <a:t>Expanding</a:t>
            </a:r>
          </a:p>
          <a:p>
            <a:r>
              <a:rPr lang="en-US" sz="1400" dirty="0" smtClean="0"/>
              <a:t>Bladder</a:t>
            </a:r>
            <a:endParaRPr lang="en-US" sz="1400" dirty="0"/>
          </a:p>
        </p:txBody>
      </p:sp>
      <p:sp>
        <p:nvSpPr>
          <p:cNvPr id="17" name="TextBox 16"/>
          <p:cNvSpPr txBox="1"/>
          <p:nvPr/>
        </p:nvSpPr>
        <p:spPr>
          <a:xfrm>
            <a:off x="7126938" y="6137239"/>
            <a:ext cx="801823" cy="523220"/>
          </a:xfrm>
          <a:prstGeom prst="rect">
            <a:avLst/>
          </a:prstGeom>
          <a:noFill/>
        </p:spPr>
        <p:txBody>
          <a:bodyPr wrap="none" rtlCol="0">
            <a:spAutoFit/>
          </a:bodyPr>
          <a:lstStyle/>
          <a:p>
            <a:r>
              <a:rPr lang="en-US" sz="1400" dirty="0" smtClean="0"/>
              <a:t>Bladder</a:t>
            </a:r>
          </a:p>
          <a:p>
            <a:r>
              <a:rPr lang="en-US" sz="1400" dirty="0" smtClean="0"/>
              <a:t>Fill Inlet</a:t>
            </a:r>
            <a:endParaRPr lang="en-US" sz="1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30213" y="252413"/>
            <a:ext cx="5770562" cy="439737"/>
          </a:xfrm>
        </p:spPr>
        <p:txBody>
          <a:bodyPr/>
          <a:lstStyle/>
          <a:p>
            <a:r>
              <a:rPr lang="en-US" dirty="0" smtClean="0"/>
              <a:t>Cylindrical Filter Concepts</a:t>
            </a:r>
          </a:p>
        </p:txBody>
      </p:sp>
      <p:sp>
        <p:nvSpPr>
          <p:cNvPr id="11267" name="Content Placeholder 2"/>
          <p:cNvSpPr>
            <a:spLocks noGrp="1"/>
          </p:cNvSpPr>
          <p:nvPr>
            <p:ph idx="1"/>
          </p:nvPr>
        </p:nvSpPr>
        <p:spPr>
          <a:xfrm>
            <a:off x="294939" y="961017"/>
            <a:ext cx="7543800" cy="3733800"/>
          </a:xfrm>
        </p:spPr>
        <p:txBody>
          <a:bodyPr/>
          <a:lstStyle/>
          <a:p>
            <a:pPr>
              <a:defRPr/>
            </a:pPr>
            <a:r>
              <a:rPr lang="en-US" sz="2400" dirty="0" smtClean="0"/>
              <a:t>Bladder Overview</a:t>
            </a:r>
          </a:p>
          <a:p>
            <a:pPr lvl="1">
              <a:defRPr/>
            </a:pPr>
            <a:r>
              <a:rPr lang="en-US" sz="2200" dirty="0" smtClean="0"/>
              <a:t>Benefits</a:t>
            </a:r>
          </a:p>
          <a:p>
            <a:pPr lvl="2">
              <a:defRPr/>
            </a:pPr>
            <a:r>
              <a:rPr lang="en-US" sz="1800" dirty="0" smtClean="0"/>
              <a:t>Compliant – expand under pressure </a:t>
            </a:r>
          </a:p>
          <a:p>
            <a:pPr lvl="2">
              <a:defRPr/>
            </a:pPr>
            <a:r>
              <a:rPr lang="en-US" sz="1800" dirty="0" smtClean="0"/>
              <a:t>Used to apply force or occlude</a:t>
            </a:r>
          </a:p>
          <a:p>
            <a:pPr lvl="2">
              <a:defRPr/>
            </a:pPr>
            <a:r>
              <a:rPr lang="en-US" sz="1800" dirty="0" smtClean="0"/>
              <a:t>Ultra high-strength, thin walled</a:t>
            </a:r>
          </a:p>
          <a:p>
            <a:pPr lvl="2">
              <a:defRPr/>
            </a:pPr>
            <a:r>
              <a:rPr lang="en-US" sz="1800" dirty="0" smtClean="0"/>
              <a:t>Size range from 0.5-50mm in diameter, any length</a:t>
            </a:r>
          </a:p>
          <a:p>
            <a:pPr lvl="2">
              <a:defRPr/>
            </a:pPr>
            <a:r>
              <a:rPr lang="en-US" sz="1800" dirty="0" smtClean="0"/>
              <a:t>Expand &gt; 100%</a:t>
            </a:r>
          </a:p>
          <a:p>
            <a:pPr lvl="1">
              <a:defRPr/>
            </a:pPr>
            <a:r>
              <a:rPr lang="en-US" sz="2000" dirty="0" smtClean="0"/>
              <a:t>Medical Balloons</a:t>
            </a:r>
          </a:p>
          <a:p>
            <a:pPr lvl="2">
              <a:defRPr/>
            </a:pPr>
            <a:r>
              <a:rPr lang="en-US" sz="1800" dirty="0" smtClean="0"/>
              <a:t>Material – Urethane Very Low </a:t>
            </a:r>
            <a:r>
              <a:rPr lang="en-US" sz="1800" dirty="0" err="1" smtClean="0"/>
              <a:t>Durometer</a:t>
            </a:r>
            <a:endParaRPr lang="en-US" sz="1800" dirty="0" smtClean="0"/>
          </a:p>
          <a:p>
            <a:pPr lvl="2">
              <a:defRPr/>
            </a:pPr>
            <a:r>
              <a:rPr lang="en-US" sz="1800" dirty="0" smtClean="0"/>
              <a:t>~$20 per balloon</a:t>
            </a:r>
          </a:p>
          <a:p>
            <a:pPr lvl="1">
              <a:defRPr/>
            </a:pPr>
            <a:r>
              <a:rPr lang="en-US" sz="2000" dirty="0" smtClean="0"/>
              <a:t>Silicone tubing</a:t>
            </a:r>
          </a:p>
          <a:p>
            <a:pPr lvl="2">
              <a:defRPr/>
            </a:pPr>
            <a:r>
              <a:rPr lang="en-US" sz="1800" dirty="0" smtClean="0"/>
              <a:t>See test setup</a:t>
            </a:r>
            <a:endParaRPr lang="en-US" dirty="0" smtClean="0"/>
          </a:p>
          <a:p>
            <a:pPr lvl="1">
              <a:defRPr/>
            </a:pPr>
            <a:endParaRPr lang="en-US" dirty="0" smtClean="0"/>
          </a:p>
          <a:p>
            <a:pPr marL="0" indent="0">
              <a:buFont typeface="Wingdings" pitchFamily="2" charset="2"/>
              <a:buNone/>
              <a:defRPr/>
            </a:pPr>
            <a:endParaRPr lang="en-US" dirty="0" smtClean="0"/>
          </a:p>
        </p:txBody>
      </p:sp>
      <p:sp>
        <p:nvSpPr>
          <p:cNvPr id="11268"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3B88AF6B-78D1-45D9-BD49-D0B64B1ACD20}" type="slidenum">
              <a:rPr lang="en-US" i="0" smtClean="0">
                <a:latin typeface="Trebuchet MS" pitchFamily="34" charset="0"/>
              </a:rPr>
              <a:pPr/>
              <a:t>23</a:t>
            </a:fld>
            <a:endParaRPr lang="en-US" smtClean="0"/>
          </a:p>
        </p:txBody>
      </p:sp>
      <p:pic>
        <p:nvPicPr>
          <p:cNvPr id="11269" name="Picture 5"/>
          <p:cNvPicPr>
            <a:picLocks noChangeAspect="1" noChangeArrowheads="1"/>
          </p:cNvPicPr>
          <p:nvPr/>
        </p:nvPicPr>
        <p:blipFill>
          <a:blip r:embed="rId2" cstate="print"/>
          <a:srcRect/>
          <a:stretch>
            <a:fillRect/>
          </a:stretch>
        </p:blipFill>
        <p:spPr bwMode="auto">
          <a:xfrm>
            <a:off x="5744709" y="927407"/>
            <a:ext cx="2279090" cy="15189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0800000">
            <a:off x="3136306" y="4813419"/>
            <a:ext cx="2281727" cy="17112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081757" y="3787924"/>
            <a:ext cx="2281726" cy="17112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30213" y="252413"/>
            <a:ext cx="5770562" cy="439737"/>
          </a:xfrm>
        </p:spPr>
        <p:txBody>
          <a:bodyPr/>
          <a:lstStyle/>
          <a:p>
            <a:r>
              <a:rPr lang="en-US" dirty="0" smtClean="0"/>
              <a:t>Cylindrical Filter Concepts</a:t>
            </a:r>
          </a:p>
        </p:txBody>
      </p:sp>
      <p:sp>
        <p:nvSpPr>
          <p:cNvPr id="3" name="Content Placeholder 2"/>
          <p:cNvSpPr>
            <a:spLocks noGrp="1"/>
          </p:cNvSpPr>
          <p:nvPr>
            <p:ph idx="1"/>
          </p:nvPr>
        </p:nvSpPr>
        <p:spPr>
          <a:xfrm>
            <a:off x="280988" y="817563"/>
            <a:ext cx="7823200" cy="3733800"/>
          </a:xfrm>
        </p:spPr>
        <p:txBody>
          <a:bodyPr/>
          <a:lstStyle/>
          <a:p>
            <a:pPr>
              <a:defRPr/>
            </a:pPr>
            <a:r>
              <a:rPr lang="en-US" dirty="0" smtClean="0"/>
              <a:t>Concept #2 – Expanding Bladder Concept</a:t>
            </a:r>
          </a:p>
          <a:p>
            <a:pPr lvl="1">
              <a:defRPr/>
            </a:pPr>
            <a:r>
              <a:rPr lang="en-US" dirty="0" smtClean="0"/>
              <a:t>Test Setup Overview</a:t>
            </a:r>
          </a:p>
          <a:p>
            <a:pPr marL="457200" lvl="1" indent="0">
              <a:buFont typeface="Wingdings" pitchFamily="2" charset="2"/>
              <a:buNone/>
              <a:defRPr/>
            </a:pPr>
            <a:endParaRPr lang="en-US" dirty="0" smtClean="0"/>
          </a:p>
          <a:p>
            <a:pPr>
              <a:defRPr/>
            </a:pPr>
            <a:endParaRPr lang="en-US" dirty="0"/>
          </a:p>
          <a:p>
            <a:pPr marL="0" indent="0">
              <a:buFont typeface="Wingdings" pitchFamily="2" charset="2"/>
              <a:buNone/>
              <a:defRPr/>
            </a:pPr>
            <a:endParaRPr lang="en-US" dirty="0" smtClean="0"/>
          </a:p>
          <a:p>
            <a:pPr marL="457200" lvl="1" indent="0">
              <a:buFont typeface="Wingdings" pitchFamily="2" charset="2"/>
              <a:buNone/>
              <a:defRPr/>
            </a:pPr>
            <a:endParaRPr lang="en-US" dirty="0" smtClean="0"/>
          </a:p>
        </p:txBody>
      </p:sp>
      <p:sp>
        <p:nvSpPr>
          <p:cNvPr id="9220"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D56C38AB-62DD-42F0-BAD4-CE2F71C57843}" type="slidenum">
              <a:rPr lang="en-US" i="0" smtClean="0">
                <a:latin typeface="Trebuchet MS" pitchFamily="34" charset="0"/>
              </a:rPr>
              <a:pPr/>
              <a:t>24</a:t>
            </a:fld>
            <a:endParaRPr lang="en-US" smtClean="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xmlns="" val="0"/>
              </a:ext>
            </a:extLst>
          </a:blip>
          <a:srcRect l="2897" t="15825" r="6729" b="18131"/>
          <a:stretch/>
        </p:blipFill>
        <p:spPr>
          <a:xfrm>
            <a:off x="863126" y="1928893"/>
            <a:ext cx="7426296" cy="4070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6443529" y="2839121"/>
            <a:ext cx="1478422" cy="646331"/>
          </a:xfrm>
          <a:prstGeom prst="rect">
            <a:avLst/>
          </a:prstGeom>
          <a:noFill/>
        </p:spPr>
        <p:txBody>
          <a:bodyPr wrap="square" rtlCol="0">
            <a:spAutoFit/>
          </a:bodyPr>
          <a:lstStyle/>
          <a:p>
            <a:r>
              <a:rPr lang="en-US" dirty="0" smtClean="0"/>
              <a:t>Syringe –Water </a:t>
            </a:r>
            <a:r>
              <a:rPr lang="en-US" dirty="0" smtClean="0"/>
              <a:t>In</a:t>
            </a:r>
            <a:endParaRPr lang="en-US" dirty="0"/>
          </a:p>
        </p:txBody>
      </p:sp>
      <p:sp>
        <p:nvSpPr>
          <p:cNvPr id="8" name="TextBox 7"/>
          <p:cNvSpPr txBox="1"/>
          <p:nvPr/>
        </p:nvSpPr>
        <p:spPr>
          <a:xfrm>
            <a:off x="4194563" y="4828181"/>
            <a:ext cx="1478422" cy="646331"/>
          </a:xfrm>
          <a:prstGeom prst="rect">
            <a:avLst/>
          </a:prstGeom>
          <a:noFill/>
        </p:spPr>
        <p:txBody>
          <a:bodyPr wrap="square" rtlCol="0">
            <a:spAutoFit/>
          </a:bodyPr>
          <a:lstStyle/>
          <a:p>
            <a:r>
              <a:rPr lang="en-US" dirty="0" smtClean="0"/>
              <a:t>Filter Housing</a:t>
            </a:r>
            <a:endParaRPr lang="en-US" dirty="0"/>
          </a:p>
        </p:txBody>
      </p:sp>
      <p:sp>
        <p:nvSpPr>
          <p:cNvPr id="9" name="TextBox 8"/>
          <p:cNvSpPr txBox="1"/>
          <p:nvPr/>
        </p:nvSpPr>
        <p:spPr>
          <a:xfrm>
            <a:off x="1100985" y="2775959"/>
            <a:ext cx="1478422" cy="923330"/>
          </a:xfrm>
          <a:prstGeom prst="rect">
            <a:avLst/>
          </a:prstGeom>
          <a:noFill/>
        </p:spPr>
        <p:txBody>
          <a:bodyPr wrap="square" rtlCol="0">
            <a:spAutoFit/>
          </a:bodyPr>
          <a:lstStyle/>
          <a:p>
            <a:r>
              <a:rPr lang="en-US" dirty="0" smtClean="0"/>
              <a:t>Syringe –Expand the Bladder</a:t>
            </a:r>
            <a:endParaRPr lang="en-US" dirty="0"/>
          </a:p>
        </p:txBody>
      </p:sp>
      <p:sp>
        <p:nvSpPr>
          <p:cNvPr id="10" name="TextBox 9"/>
          <p:cNvSpPr txBox="1"/>
          <p:nvPr/>
        </p:nvSpPr>
        <p:spPr>
          <a:xfrm>
            <a:off x="4194563" y="2591293"/>
            <a:ext cx="1478422" cy="369332"/>
          </a:xfrm>
          <a:prstGeom prst="rect">
            <a:avLst/>
          </a:prstGeom>
          <a:noFill/>
        </p:spPr>
        <p:txBody>
          <a:bodyPr wrap="square" rtlCol="0">
            <a:spAutoFit/>
          </a:bodyPr>
          <a:lstStyle/>
          <a:p>
            <a:r>
              <a:rPr lang="en-US" dirty="0" smtClean="0"/>
              <a:t>Water Out</a:t>
            </a:r>
            <a:endParaRPr lang="en-US" dirty="0"/>
          </a:p>
        </p:txBody>
      </p:sp>
      <p:cxnSp>
        <p:nvCxnSpPr>
          <p:cNvPr id="6" name="Straight Arrow Connector 5"/>
          <p:cNvCxnSpPr>
            <a:stCxn id="9" idx="2"/>
          </p:cNvCxnSpPr>
          <p:nvPr/>
        </p:nvCxnSpPr>
        <p:spPr bwMode="auto">
          <a:xfrm>
            <a:off x="1840196" y="3699289"/>
            <a:ext cx="646630" cy="26473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1" name="Straight Arrow Connector 10"/>
          <p:cNvCxnSpPr/>
          <p:nvPr/>
        </p:nvCxnSpPr>
        <p:spPr bwMode="auto">
          <a:xfrm flipH="1">
            <a:off x="6110243" y="3485452"/>
            <a:ext cx="1072497" cy="47856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3" name="Straight Arrow Connector 12"/>
          <p:cNvCxnSpPr/>
          <p:nvPr/>
        </p:nvCxnSpPr>
        <p:spPr bwMode="auto">
          <a:xfrm flipV="1">
            <a:off x="4375447" y="4375447"/>
            <a:ext cx="558327" cy="45273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5" name="Straight Arrow Connector 14"/>
          <p:cNvCxnSpPr/>
          <p:nvPr/>
        </p:nvCxnSpPr>
        <p:spPr bwMode="auto">
          <a:xfrm>
            <a:off x="4576274" y="2960625"/>
            <a:ext cx="357500" cy="73866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37653" t="8147" r="33696" b="8622"/>
          <a:stretch/>
        </p:blipFill>
        <p:spPr bwMode="auto">
          <a:xfrm>
            <a:off x="5992906" y="1124689"/>
            <a:ext cx="1284642" cy="49222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242" name="Title 1"/>
          <p:cNvSpPr>
            <a:spLocks noGrp="1"/>
          </p:cNvSpPr>
          <p:nvPr>
            <p:ph type="title"/>
          </p:nvPr>
        </p:nvSpPr>
        <p:spPr>
          <a:xfrm>
            <a:off x="430213" y="252413"/>
            <a:ext cx="5770562" cy="439737"/>
          </a:xfrm>
        </p:spPr>
        <p:txBody>
          <a:bodyPr/>
          <a:lstStyle/>
          <a:p>
            <a:r>
              <a:rPr lang="en-US" dirty="0" smtClean="0"/>
              <a:t>Cylindrical Filter Concepts</a:t>
            </a:r>
          </a:p>
        </p:txBody>
      </p:sp>
      <p:sp>
        <p:nvSpPr>
          <p:cNvPr id="10243"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67F27ECC-04BD-46A9-B248-08C1E53502B2}" type="slidenum">
              <a:rPr lang="en-US" i="0" smtClean="0">
                <a:latin typeface="Trebuchet MS" pitchFamily="34" charset="0"/>
              </a:rPr>
              <a:pPr/>
              <a:t>25</a:t>
            </a:fld>
            <a:endParaRPr lang="en-US" smtClean="0"/>
          </a:p>
        </p:txBody>
      </p:sp>
      <p:sp>
        <p:nvSpPr>
          <p:cNvPr id="8" name="Content Placeholder 2"/>
          <p:cNvSpPr>
            <a:spLocks noGrp="1"/>
          </p:cNvSpPr>
          <p:nvPr>
            <p:ph idx="1"/>
          </p:nvPr>
        </p:nvSpPr>
        <p:spPr>
          <a:xfrm>
            <a:off x="367048" y="1011201"/>
            <a:ext cx="7823200" cy="3733800"/>
          </a:xfrm>
        </p:spPr>
        <p:txBody>
          <a:bodyPr/>
          <a:lstStyle/>
          <a:p>
            <a:pPr>
              <a:defRPr/>
            </a:pPr>
            <a:r>
              <a:rPr lang="en-US" sz="2400" dirty="0" smtClean="0"/>
              <a:t>Concept #3 – Internal Heater Design</a:t>
            </a:r>
          </a:p>
          <a:p>
            <a:pPr lvl="1">
              <a:defRPr/>
            </a:pPr>
            <a:r>
              <a:rPr lang="en-US" sz="2000" dirty="0" smtClean="0"/>
              <a:t>Versatile micro tubular heaters</a:t>
            </a:r>
          </a:p>
          <a:p>
            <a:pPr lvl="1">
              <a:defRPr/>
            </a:pPr>
            <a:r>
              <a:rPr lang="en-US" sz="2000" dirty="0" err="1" smtClean="0"/>
              <a:t>Seema</a:t>
            </a:r>
            <a:r>
              <a:rPr lang="en-US" sz="2000" dirty="0" smtClean="0"/>
              <a:t> Heaters</a:t>
            </a:r>
          </a:p>
          <a:p>
            <a:pPr lvl="2">
              <a:defRPr/>
            </a:pPr>
            <a:r>
              <a:rPr lang="en-US" sz="1800" dirty="0" smtClean="0"/>
              <a:t>Max Heating power 30W/in^2</a:t>
            </a:r>
          </a:p>
          <a:p>
            <a:pPr lvl="2">
              <a:defRPr/>
            </a:pPr>
            <a:r>
              <a:rPr lang="en-US" sz="1800" dirty="0" smtClean="0"/>
              <a:t>650 Deg. C max temperature</a:t>
            </a:r>
          </a:p>
          <a:p>
            <a:pPr lvl="1">
              <a:defRPr/>
            </a:pPr>
            <a:r>
              <a:rPr lang="en-US" sz="2000" dirty="0" smtClean="0"/>
              <a:t>	</a:t>
            </a:r>
            <a:r>
              <a:rPr lang="en-US" sz="2000" dirty="0" err="1" smtClean="0"/>
              <a:t>Rotfil</a:t>
            </a:r>
            <a:r>
              <a:rPr lang="en-US" sz="2000" dirty="0" smtClean="0"/>
              <a:t> Micro-</a:t>
            </a:r>
            <a:r>
              <a:rPr lang="en-US" sz="2000" dirty="0" err="1" smtClean="0"/>
              <a:t>Rollmax</a:t>
            </a:r>
            <a:r>
              <a:rPr lang="en-US" sz="2000" dirty="0" smtClean="0"/>
              <a:t> 1.1x1.9mm</a:t>
            </a:r>
          </a:p>
          <a:p>
            <a:pPr lvl="2">
              <a:defRPr/>
            </a:pPr>
            <a:r>
              <a:rPr lang="en-US" sz="1800" dirty="0" smtClean="0"/>
              <a:t>Max Heating Power 15W/cm^2</a:t>
            </a:r>
          </a:p>
          <a:p>
            <a:pPr lvl="2">
              <a:defRPr/>
            </a:pPr>
            <a:r>
              <a:rPr lang="en-US" sz="1800" dirty="0" smtClean="0"/>
              <a:t>700 Deg. C max temperature	</a:t>
            </a:r>
            <a:r>
              <a:rPr lang="en-US" sz="1800" dirty="0"/>
              <a:t>	</a:t>
            </a:r>
          </a:p>
          <a:p>
            <a:pPr marL="0" indent="0">
              <a:buFont typeface="Wingdings" pitchFamily="2" charset="2"/>
              <a:buNone/>
              <a:defRPr/>
            </a:pPr>
            <a:endParaRPr lang="en-US" sz="2400" dirty="0" smtClean="0"/>
          </a:p>
          <a:p>
            <a:pPr marL="457200" lvl="1" indent="0">
              <a:buFont typeface="Wingdings" pitchFamily="2" charset="2"/>
              <a:buNone/>
              <a:defRPr/>
            </a:pPr>
            <a:endParaRPr lang="en-US" sz="2000" dirty="0" smtClean="0"/>
          </a:p>
        </p:txBody>
      </p:sp>
      <p:pic>
        <p:nvPicPr>
          <p:cNvPr id="10246" name="Picture 3"/>
          <p:cNvPicPr>
            <a:picLocks noChangeAspect="1" noChangeArrowheads="1"/>
          </p:cNvPicPr>
          <p:nvPr/>
        </p:nvPicPr>
        <p:blipFill>
          <a:blip r:embed="rId3" cstate="print"/>
          <a:srcRect/>
          <a:stretch>
            <a:fillRect/>
          </a:stretch>
        </p:blipFill>
        <p:spPr bwMode="auto">
          <a:xfrm>
            <a:off x="501650" y="3963988"/>
            <a:ext cx="1905000" cy="2476500"/>
          </a:xfrm>
          <a:prstGeom prst="rect">
            <a:avLst/>
          </a:prstGeom>
          <a:noFill/>
          <a:ln w="9525">
            <a:noFill/>
            <a:miter lim="800000"/>
            <a:headEnd/>
            <a:tailEnd/>
          </a:ln>
        </p:spPr>
      </p:pic>
      <p:pic>
        <p:nvPicPr>
          <p:cNvPr id="10247" name="Picture 4"/>
          <p:cNvPicPr>
            <a:picLocks noChangeAspect="1" noChangeArrowheads="1"/>
          </p:cNvPicPr>
          <p:nvPr/>
        </p:nvPicPr>
        <p:blipFill>
          <a:blip r:embed="rId4" cstate="print"/>
          <a:srcRect/>
          <a:stretch>
            <a:fillRect/>
          </a:stretch>
        </p:blipFill>
        <p:spPr bwMode="auto">
          <a:xfrm>
            <a:off x="2619375" y="3930650"/>
            <a:ext cx="1190625" cy="2543175"/>
          </a:xfrm>
          <a:prstGeom prst="rect">
            <a:avLst/>
          </a:prstGeom>
          <a:noFill/>
          <a:ln w="9525">
            <a:noFill/>
            <a:miter lim="800000"/>
            <a:headEnd/>
            <a:tailEnd/>
          </a:ln>
        </p:spPr>
      </p:pic>
      <p:cxnSp>
        <p:nvCxnSpPr>
          <p:cNvPr id="9" name="Straight Arrow Connector 8"/>
          <p:cNvCxnSpPr/>
          <p:nvPr/>
        </p:nvCxnSpPr>
        <p:spPr bwMode="auto">
          <a:xfrm flipH="1">
            <a:off x="6734086" y="3238052"/>
            <a:ext cx="946874" cy="49646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0" name="Straight Arrow Connector 9"/>
          <p:cNvCxnSpPr>
            <a:stCxn id="21" idx="1"/>
          </p:cNvCxnSpPr>
          <p:nvPr/>
        </p:nvCxnSpPr>
        <p:spPr bwMode="auto">
          <a:xfrm flipH="1" flipV="1">
            <a:off x="6635228" y="5657317"/>
            <a:ext cx="660248" cy="22143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1" name="Straight Arrow Connector 10"/>
          <p:cNvCxnSpPr>
            <a:stCxn id="14" idx="3"/>
          </p:cNvCxnSpPr>
          <p:nvPr/>
        </p:nvCxnSpPr>
        <p:spPr bwMode="auto">
          <a:xfrm flipV="1">
            <a:off x="5259158" y="3585801"/>
            <a:ext cx="859631" cy="65415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2" name="Straight Arrow Connector 11"/>
          <p:cNvCxnSpPr>
            <a:stCxn id="16" idx="2"/>
          </p:cNvCxnSpPr>
          <p:nvPr/>
        </p:nvCxnSpPr>
        <p:spPr bwMode="auto">
          <a:xfrm flipH="1">
            <a:off x="6635227" y="1418907"/>
            <a:ext cx="1067247" cy="35861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3" name="TextBox 12"/>
          <p:cNvSpPr txBox="1"/>
          <p:nvPr/>
        </p:nvSpPr>
        <p:spPr>
          <a:xfrm>
            <a:off x="4298616" y="4790085"/>
            <a:ext cx="1024383" cy="523220"/>
          </a:xfrm>
          <a:prstGeom prst="rect">
            <a:avLst/>
          </a:prstGeom>
          <a:noFill/>
        </p:spPr>
        <p:txBody>
          <a:bodyPr wrap="none" rtlCol="0">
            <a:spAutoFit/>
          </a:bodyPr>
          <a:lstStyle/>
          <a:p>
            <a:r>
              <a:rPr lang="en-US" sz="1400" dirty="0" smtClean="0"/>
              <a:t>Sea Water</a:t>
            </a:r>
          </a:p>
          <a:p>
            <a:r>
              <a:rPr lang="en-US" sz="1400" dirty="0" smtClean="0"/>
              <a:t>Inlet</a:t>
            </a:r>
            <a:endParaRPr lang="en-US" sz="1400" dirty="0"/>
          </a:p>
        </p:txBody>
      </p:sp>
      <p:sp>
        <p:nvSpPr>
          <p:cNvPr id="14" name="TextBox 13"/>
          <p:cNvSpPr txBox="1"/>
          <p:nvPr/>
        </p:nvSpPr>
        <p:spPr>
          <a:xfrm>
            <a:off x="4234775" y="3978349"/>
            <a:ext cx="1024383" cy="523220"/>
          </a:xfrm>
          <a:prstGeom prst="rect">
            <a:avLst/>
          </a:prstGeom>
          <a:noFill/>
        </p:spPr>
        <p:txBody>
          <a:bodyPr wrap="none" rtlCol="0">
            <a:spAutoFit/>
          </a:bodyPr>
          <a:lstStyle/>
          <a:p>
            <a:r>
              <a:rPr lang="en-US" sz="1400" dirty="0" smtClean="0"/>
              <a:t>Sea Water</a:t>
            </a:r>
          </a:p>
          <a:p>
            <a:r>
              <a:rPr lang="en-US" sz="1400" dirty="0" smtClean="0"/>
              <a:t>Outlet</a:t>
            </a:r>
            <a:endParaRPr lang="en-US" sz="1400" dirty="0"/>
          </a:p>
        </p:txBody>
      </p:sp>
      <p:sp>
        <p:nvSpPr>
          <p:cNvPr id="15" name="TextBox 14"/>
          <p:cNvSpPr txBox="1"/>
          <p:nvPr/>
        </p:nvSpPr>
        <p:spPr>
          <a:xfrm>
            <a:off x="7759846" y="2886637"/>
            <a:ext cx="1031051" cy="523220"/>
          </a:xfrm>
          <a:prstGeom prst="rect">
            <a:avLst/>
          </a:prstGeom>
          <a:noFill/>
        </p:spPr>
        <p:txBody>
          <a:bodyPr wrap="none" rtlCol="0">
            <a:spAutoFit/>
          </a:bodyPr>
          <a:lstStyle/>
          <a:p>
            <a:r>
              <a:rPr lang="en-US" sz="1400" dirty="0" smtClean="0"/>
              <a:t>Expanding</a:t>
            </a:r>
          </a:p>
          <a:p>
            <a:r>
              <a:rPr lang="en-US" sz="1400" dirty="0" smtClean="0"/>
              <a:t>Bladder</a:t>
            </a:r>
            <a:endParaRPr lang="en-US" sz="1400" dirty="0"/>
          </a:p>
        </p:txBody>
      </p:sp>
      <p:sp>
        <p:nvSpPr>
          <p:cNvPr id="16" name="TextBox 15"/>
          <p:cNvSpPr txBox="1"/>
          <p:nvPr/>
        </p:nvSpPr>
        <p:spPr>
          <a:xfrm>
            <a:off x="7301562" y="895687"/>
            <a:ext cx="801823" cy="523220"/>
          </a:xfrm>
          <a:prstGeom prst="rect">
            <a:avLst/>
          </a:prstGeom>
          <a:noFill/>
        </p:spPr>
        <p:txBody>
          <a:bodyPr wrap="none" rtlCol="0">
            <a:spAutoFit/>
          </a:bodyPr>
          <a:lstStyle/>
          <a:p>
            <a:r>
              <a:rPr lang="en-US" sz="1400" dirty="0" smtClean="0"/>
              <a:t>Bladder</a:t>
            </a:r>
          </a:p>
          <a:p>
            <a:r>
              <a:rPr lang="en-US" sz="1400" dirty="0" smtClean="0"/>
              <a:t>Fill Inlet</a:t>
            </a:r>
            <a:endParaRPr lang="en-US" sz="1400" dirty="0"/>
          </a:p>
        </p:txBody>
      </p:sp>
      <p:sp>
        <p:nvSpPr>
          <p:cNvPr id="21" name="TextBox 20"/>
          <p:cNvSpPr txBox="1"/>
          <p:nvPr/>
        </p:nvSpPr>
        <p:spPr>
          <a:xfrm>
            <a:off x="7295476" y="5724861"/>
            <a:ext cx="721672" cy="307777"/>
          </a:xfrm>
          <a:prstGeom prst="rect">
            <a:avLst/>
          </a:prstGeom>
          <a:noFill/>
        </p:spPr>
        <p:txBody>
          <a:bodyPr wrap="none" rtlCol="0">
            <a:spAutoFit/>
          </a:bodyPr>
          <a:lstStyle/>
          <a:p>
            <a:r>
              <a:rPr lang="en-US" sz="1400" dirty="0" smtClean="0"/>
              <a:t>Heater</a:t>
            </a:r>
            <a:endParaRPr lang="en-US" sz="1400" dirty="0"/>
          </a:p>
        </p:txBody>
      </p:sp>
      <p:cxnSp>
        <p:nvCxnSpPr>
          <p:cNvPr id="7" name="Straight Arrow Connector 6"/>
          <p:cNvCxnSpPr>
            <a:stCxn id="13" idx="3"/>
          </p:cNvCxnSpPr>
          <p:nvPr/>
        </p:nvCxnSpPr>
        <p:spPr bwMode="auto">
          <a:xfrm flipV="1">
            <a:off x="5322999" y="4888194"/>
            <a:ext cx="795790" cy="16350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srcRect l="79820" t="18667" r="2356" b="29882"/>
          <a:stretch>
            <a:fillRect/>
          </a:stretch>
        </p:blipFill>
        <p:spPr bwMode="auto">
          <a:xfrm>
            <a:off x="7418658" y="1752600"/>
            <a:ext cx="1522142" cy="4800600"/>
          </a:xfrm>
          <a:prstGeom prst="rect">
            <a:avLst/>
          </a:prstGeom>
          <a:noFill/>
          <a:ln w="9525">
            <a:noFill/>
            <a:miter lim="800000"/>
            <a:headEnd/>
            <a:tailEnd/>
          </a:ln>
        </p:spPr>
      </p:pic>
      <p:pic>
        <p:nvPicPr>
          <p:cNvPr id="19" name="Picture 2"/>
          <p:cNvPicPr>
            <a:picLocks noChangeAspect="1" noChangeArrowheads="1"/>
          </p:cNvPicPr>
          <p:nvPr/>
        </p:nvPicPr>
        <p:blipFill>
          <a:blip r:embed="rId2" cstate="print"/>
          <a:srcRect l="11440" t="27765" r="26178" b="29882"/>
          <a:stretch>
            <a:fillRect/>
          </a:stretch>
        </p:blipFill>
        <p:spPr bwMode="auto">
          <a:xfrm>
            <a:off x="3352800" y="4079003"/>
            <a:ext cx="3746500" cy="2778997"/>
          </a:xfrm>
          <a:prstGeom prst="rect">
            <a:avLst/>
          </a:prstGeom>
          <a:noFill/>
          <a:ln w="9525">
            <a:noFill/>
            <a:miter lim="800000"/>
            <a:headEnd/>
            <a:tailEnd/>
          </a:ln>
        </p:spPr>
      </p:pic>
      <p:sp>
        <p:nvSpPr>
          <p:cNvPr id="10242" name="Title 1"/>
          <p:cNvSpPr>
            <a:spLocks noGrp="1"/>
          </p:cNvSpPr>
          <p:nvPr>
            <p:ph type="title"/>
          </p:nvPr>
        </p:nvSpPr>
        <p:spPr>
          <a:xfrm>
            <a:off x="430213" y="252413"/>
            <a:ext cx="5770562" cy="439737"/>
          </a:xfrm>
        </p:spPr>
        <p:txBody>
          <a:bodyPr/>
          <a:lstStyle/>
          <a:p>
            <a:r>
              <a:rPr lang="en-US" dirty="0" smtClean="0"/>
              <a:t>Cylindrical Filter Concepts</a:t>
            </a:r>
          </a:p>
        </p:txBody>
      </p:sp>
      <p:sp>
        <p:nvSpPr>
          <p:cNvPr id="10243"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67F27ECC-04BD-46A9-B248-08C1E53502B2}" type="slidenum">
              <a:rPr lang="en-US" i="0" smtClean="0">
                <a:latin typeface="Trebuchet MS" pitchFamily="34" charset="0"/>
              </a:rPr>
              <a:pPr/>
              <a:t>26</a:t>
            </a:fld>
            <a:endParaRPr lang="en-US" smtClean="0"/>
          </a:p>
        </p:txBody>
      </p:sp>
      <p:sp>
        <p:nvSpPr>
          <p:cNvPr id="8" name="Content Placeholder 2"/>
          <p:cNvSpPr>
            <a:spLocks noGrp="1"/>
          </p:cNvSpPr>
          <p:nvPr>
            <p:ph idx="1"/>
          </p:nvPr>
        </p:nvSpPr>
        <p:spPr>
          <a:xfrm>
            <a:off x="290848" y="884201"/>
            <a:ext cx="7823200" cy="3733800"/>
          </a:xfrm>
        </p:spPr>
        <p:txBody>
          <a:bodyPr/>
          <a:lstStyle/>
          <a:p>
            <a:r>
              <a:rPr lang="en-US" sz="2400" dirty="0" smtClean="0"/>
              <a:t>Cylindrical Filter – FEA Analysis</a:t>
            </a:r>
          </a:p>
          <a:p>
            <a:pPr lvl="1">
              <a:spcAft>
                <a:spcPct val="0"/>
              </a:spcAft>
            </a:pPr>
            <a:r>
              <a:rPr lang="en-US" sz="2000" dirty="0" smtClean="0"/>
              <a:t>Boundary Conditions</a:t>
            </a:r>
          </a:p>
          <a:p>
            <a:pPr lvl="2">
              <a:spcAft>
                <a:spcPct val="0"/>
              </a:spcAft>
            </a:pPr>
            <a:r>
              <a:rPr lang="en-US" sz="1800" dirty="0" smtClean="0"/>
              <a:t>Fixed center</a:t>
            </a:r>
          </a:p>
          <a:p>
            <a:pPr lvl="2">
              <a:spcAft>
                <a:spcPct val="0"/>
              </a:spcAft>
            </a:pPr>
            <a:r>
              <a:rPr lang="en-US" sz="1800" dirty="0" smtClean="0"/>
              <a:t> 400 PSI</a:t>
            </a:r>
          </a:p>
          <a:p>
            <a:pPr lvl="2">
              <a:spcAft>
                <a:spcPct val="0"/>
              </a:spcAft>
            </a:pPr>
            <a:r>
              <a:rPr lang="en-US" sz="1800" dirty="0" smtClean="0"/>
              <a:t>Material – Acrylic</a:t>
            </a:r>
          </a:p>
          <a:p>
            <a:pPr lvl="1">
              <a:spcAft>
                <a:spcPct val="0"/>
              </a:spcAft>
            </a:pPr>
            <a:r>
              <a:rPr lang="en-US" sz="2200" dirty="0" smtClean="0"/>
              <a:t>Results</a:t>
            </a:r>
          </a:p>
          <a:p>
            <a:pPr lvl="2">
              <a:spcAft>
                <a:spcPct val="0"/>
              </a:spcAft>
            </a:pPr>
            <a:r>
              <a:rPr lang="en-US" sz="1800" dirty="0" smtClean="0"/>
              <a:t>Max stress = 2,200 psi </a:t>
            </a:r>
          </a:p>
          <a:p>
            <a:pPr lvl="3"/>
            <a:r>
              <a:rPr lang="en-US" sz="1400" dirty="0" smtClean="0"/>
              <a:t>Yield stress – 6,500 psi</a:t>
            </a:r>
          </a:p>
          <a:p>
            <a:pPr lvl="2">
              <a:spcAft>
                <a:spcPct val="0"/>
              </a:spcAft>
            </a:pPr>
            <a:r>
              <a:rPr lang="en-US" sz="1800" dirty="0" smtClean="0"/>
              <a:t>Max Displacement = .003” (75um)</a:t>
            </a:r>
          </a:p>
          <a:p>
            <a:pPr lvl="2">
              <a:spcAft>
                <a:spcPct val="0"/>
              </a:spcAft>
            </a:pPr>
            <a:r>
              <a:rPr lang="en-US" sz="1800" dirty="0" smtClean="0"/>
              <a:t>Plastic will work as a housing</a:t>
            </a:r>
          </a:p>
          <a:p>
            <a:pPr lvl="2">
              <a:buNone/>
              <a:defRPr/>
            </a:pPr>
            <a:r>
              <a:rPr lang="en-US" sz="1800" dirty="0" smtClean="0"/>
              <a:t>	</a:t>
            </a:r>
            <a:r>
              <a:rPr lang="en-US" sz="1800" dirty="0"/>
              <a:t>	</a:t>
            </a:r>
          </a:p>
          <a:p>
            <a:pPr marL="0" indent="0">
              <a:buFont typeface="Wingdings" pitchFamily="2" charset="2"/>
              <a:buNone/>
              <a:defRPr/>
            </a:pPr>
            <a:endParaRPr lang="en-US" sz="2400" dirty="0" smtClean="0"/>
          </a:p>
          <a:p>
            <a:pPr marL="457200" lvl="1" indent="0">
              <a:buFont typeface="Wingdings" pitchFamily="2" charset="2"/>
              <a:buNone/>
              <a:defRPr/>
            </a:pPr>
            <a:endParaRPr lang="en-US" sz="2000"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Cylindrical Filter Concepts</a:t>
            </a:r>
            <a:endParaRPr lang="en-US" dirty="0"/>
          </a:p>
        </p:txBody>
      </p:sp>
      <p:sp>
        <p:nvSpPr>
          <p:cNvPr id="3" name="Content Placeholder 2"/>
          <p:cNvSpPr>
            <a:spLocks noGrp="1"/>
          </p:cNvSpPr>
          <p:nvPr>
            <p:ph idx="1"/>
          </p:nvPr>
        </p:nvSpPr>
        <p:spPr>
          <a:xfrm>
            <a:off x="381000" y="971774"/>
            <a:ext cx="7543800" cy="878541"/>
          </a:xfrm>
        </p:spPr>
        <p:txBody>
          <a:bodyPr/>
          <a:lstStyle/>
          <a:p>
            <a:r>
              <a:rPr lang="en-US" dirty="0" smtClean="0"/>
              <a:t>Trade-off Study  </a:t>
            </a:r>
            <a:r>
              <a:rPr lang="en-US" sz="2000" dirty="0" smtClean="0"/>
              <a:t>(1 = Bad &amp; 5 = good)</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27</a:t>
            </a:fld>
            <a:endParaRPr lang="en-US"/>
          </a:p>
        </p:txBody>
      </p:sp>
      <p:graphicFrame>
        <p:nvGraphicFramePr>
          <p:cNvPr id="5" name="Table 4"/>
          <p:cNvGraphicFramePr>
            <a:graphicFrameLocks noGrp="1"/>
          </p:cNvGraphicFramePr>
          <p:nvPr/>
        </p:nvGraphicFramePr>
        <p:xfrm>
          <a:off x="534292" y="1633668"/>
          <a:ext cx="7835156" cy="2698136"/>
        </p:xfrm>
        <a:graphic>
          <a:graphicData uri="http://schemas.openxmlformats.org/drawingml/2006/table">
            <a:tbl>
              <a:tblPr firstRow="1" bandRow="1">
                <a:tableStyleId>{5C22544A-7EE6-4342-B048-85BDC9FD1C3A}</a:tableStyleId>
              </a:tblPr>
              <a:tblGrid>
                <a:gridCol w="1509660"/>
                <a:gridCol w="914400"/>
                <a:gridCol w="1000461"/>
                <a:gridCol w="1052711"/>
                <a:gridCol w="1119308"/>
                <a:gridCol w="1119308"/>
                <a:gridCol w="1119308"/>
              </a:tblGrid>
              <a:tr h="514514">
                <a:tc>
                  <a:txBody>
                    <a:bodyPr/>
                    <a:lstStyle/>
                    <a:p>
                      <a:r>
                        <a:rPr lang="en-US" dirty="0" smtClean="0"/>
                        <a:t>Concept</a:t>
                      </a:r>
                      <a:endParaRPr lang="en-US" dirty="0"/>
                    </a:p>
                  </a:txBody>
                  <a:tcPr/>
                </a:tc>
                <a:tc>
                  <a:txBody>
                    <a:bodyPr/>
                    <a:lstStyle/>
                    <a:p>
                      <a:r>
                        <a:rPr lang="en-US" dirty="0" smtClean="0"/>
                        <a:t>Risk</a:t>
                      </a:r>
                      <a:endParaRPr lang="en-US" dirty="0"/>
                    </a:p>
                  </a:txBody>
                  <a:tcPr/>
                </a:tc>
                <a:tc>
                  <a:txBody>
                    <a:bodyPr/>
                    <a:lstStyle/>
                    <a:p>
                      <a:r>
                        <a:rPr lang="en-US" dirty="0" smtClean="0"/>
                        <a:t>Dev.</a:t>
                      </a:r>
                    </a:p>
                    <a:p>
                      <a:r>
                        <a:rPr lang="en-US" dirty="0" smtClean="0"/>
                        <a:t>Cost</a:t>
                      </a:r>
                    </a:p>
                  </a:txBody>
                  <a:tcPr/>
                </a:tc>
                <a:tc>
                  <a:txBody>
                    <a:bodyPr/>
                    <a:lstStyle/>
                    <a:p>
                      <a:r>
                        <a:rPr lang="en-US" dirty="0" smtClean="0"/>
                        <a:t>Man.</a:t>
                      </a:r>
                    </a:p>
                    <a:p>
                      <a:r>
                        <a:rPr lang="en-US" dirty="0" smtClean="0"/>
                        <a:t>Cost</a:t>
                      </a:r>
                      <a:endParaRPr lang="en-US" dirty="0"/>
                    </a:p>
                  </a:txBody>
                  <a:tcPr/>
                </a:tc>
                <a:tc>
                  <a:txBody>
                    <a:bodyPr/>
                    <a:lstStyle/>
                    <a:p>
                      <a:r>
                        <a:rPr lang="en-US" sz="1800" dirty="0" smtClean="0"/>
                        <a:t>Performance</a:t>
                      </a:r>
                      <a:endParaRPr lang="en-US" sz="1800" dirty="0"/>
                    </a:p>
                  </a:txBody>
                  <a:tcPr/>
                </a:tc>
                <a:tc>
                  <a:txBody>
                    <a:bodyPr/>
                    <a:lstStyle/>
                    <a:p>
                      <a:r>
                        <a:rPr lang="en-US" dirty="0" smtClean="0"/>
                        <a:t>Size</a:t>
                      </a:r>
                      <a:endParaRPr lang="en-US" dirty="0"/>
                    </a:p>
                  </a:txBody>
                  <a:tcPr/>
                </a:tc>
                <a:tc>
                  <a:txBody>
                    <a:bodyPr/>
                    <a:lstStyle/>
                    <a:p>
                      <a:r>
                        <a:rPr lang="en-US" dirty="0" smtClean="0"/>
                        <a:t>Total</a:t>
                      </a:r>
                      <a:endParaRPr lang="en-US" dirty="0"/>
                    </a:p>
                  </a:txBody>
                  <a:tcPr/>
                </a:tc>
              </a:tr>
              <a:tr h="514514">
                <a:tc>
                  <a:txBody>
                    <a:bodyPr/>
                    <a:lstStyle/>
                    <a:p>
                      <a:r>
                        <a:rPr lang="en-US" dirty="0" smtClean="0"/>
                        <a:t>Piston </a:t>
                      </a:r>
                      <a:endParaRPr lang="en-US" dirty="0"/>
                    </a:p>
                  </a:txBody>
                  <a:tcPr/>
                </a:tc>
                <a:tc>
                  <a:txBody>
                    <a:bodyPr/>
                    <a:lstStyle/>
                    <a:p>
                      <a:r>
                        <a:rPr lang="en-US" dirty="0" smtClean="0"/>
                        <a:t>2</a:t>
                      </a:r>
                      <a:endParaRPr lang="en-US" dirty="0"/>
                    </a:p>
                  </a:txBody>
                  <a:tcPr/>
                </a:tc>
                <a:tc>
                  <a:txBody>
                    <a:bodyPr/>
                    <a:lstStyle/>
                    <a:p>
                      <a:r>
                        <a:rPr lang="en-US" dirty="0" smtClean="0"/>
                        <a:t>2</a:t>
                      </a:r>
                      <a:endParaRPr lang="en-US" dirty="0"/>
                    </a:p>
                  </a:txBody>
                  <a:tcPr/>
                </a:tc>
                <a:tc>
                  <a:txBody>
                    <a:bodyPr/>
                    <a:lstStyle/>
                    <a:p>
                      <a:r>
                        <a:rPr lang="en-US" dirty="0" smtClean="0"/>
                        <a:t>4</a:t>
                      </a:r>
                      <a:endParaRPr lang="en-US" dirty="0"/>
                    </a:p>
                  </a:txBody>
                  <a:tcPr/>
                </a:tc>
                <a:tc>
                  <a:txBody>
                    <a:bodyPr/>
                    <a:lstStyle/>
                    <a:p>
                      <a:r>
                        <a:rPr lang="en-US" dirty="0" smtClean="0"/>
                        <a:t>3</a:t>
                      </a:r>
                      <a:endParaRPr lang="en-US" dirty="0"/>
                    </a:p>
                  </a:txBody>
                  <a:tcPr/>
                </a:tc>
                <a:tc>
                  <a:txBody>
                    <a:bodyPr/>
                    <a:lstStyle/>
                    <a:p>
                      <a:r>
                        <a:rPr lang="en-US" dirty="0" smtClean="0"/>
                        <a:t>4</a:t>
                      </a:r>
                      <a:endParaRPr lang="en-US" dirty="0"/>
                    </a:p>
                  </a:txBody>
                  <a:tcPr/>
                </a:tc>
                <a:tc>
                  <a:txBody>
                    <a:bodyPr/>
                    <a:lstStyle/>
                    <a:p>
                      <a:r>
                        <a:rPr lang="en-US" dirty="0" smtClean="0"/>
                        <a:t>3.0</a:t>
                      </a:r>
                      <a:endParaRPr lang="en-US" dirty="0"/>
                    </a:p>
                  </a:txBody>
                  <a:tcPr/>
                </a:tc>
              </a:tr>
              <a:tr h="514514">
                <a:tc>
                  <a:txBody>
                    <a:bodyPr/>
                    <a:lstStyle/>
                    <a:p>
                      <a:r>
                        <a:rPr lang="en-US" dirty="0" smtClean="0"/>
                        <a:t>Bladder</a:t>
                      </a:r>
                      <a:endParaRPr lang="en-US" dirty="0"/>
                    </a:p>
                  </a:txBody>
                  <a:tcPr/>
                </a:tc>
                <a:tc>
                  <a:txBody>
                    <a:bodyPr/>
                    <a:lstStyle/>
                    <a:p>
                      <a:r>
                        <a:rPr lang="en-US" dirty="0" smtClean="0"/>
                        <a:t>4</a:t>
                      </a:r>
                      <a:endParaRPr lang="en-US" dirty="0"/>
                    </a:p>
                  </a:txBody>
                  <a:tcPr/>
                </a:tc>
                <a:tc>
                  <a:txBody>
                    <a:bodyPr/>
                    <a:lstStyle/>
                    <a:p>
                      <a:r>
                        <a:rPr lang="en-US" dirty="0" smtClean="0"/>
                        <a:t>3</a:t>
                      </a:r>
                      <a:endParaRPr lang="en-US" dirty="0"/>
                    </a:p>
                  </a:txBody>
                  <a:tcPr/>
                </a:tc>
                <a:tc>
                  <a:txBody>
                    <a:bodyPr/>
                    <a:lstStyle/>
                    <a:p>
                      <a:r>
                        <a:rPr lang="en-US" dirty="0" smtClean="0"/>
                        <a:t>3</a:t>
                      </a:r>
                      <a:endParaRPr lang="en-US" dirty="0"/>
                    </a:p>
                  </a:txBody>
                  <a:tcPr/>
                </a:tc>
                <a:tc>
                  <a:txBody>
                    <a:bodyPr/>
                    <a:lstStyle/>
                    <a:p>
                      <a:r>
                        <a:rPr lang="en-US" dirty="0" smtClean="0"/>
                        <a:t>4</a:t>
                      </a:r>
                      <a:endParaRPr lang="en-US" dirty="0"/>
                    </a:p>
                  </a:txBody>
                  <a:tcPr/>
                </a:tc>
                <a:tc>
                  <a:txBody>
                    <a:bodyPr/>
                    <a:lstStyle/>
                    <a:p>
                      <a:r>
                        <a:rPr lang="en-US" dirty="0" smtClean="0"/>
                        <a:t>4</a:t>
                      </a:r>
                      <a:endParaRPr lang="en-US" dirty="0"/>
                    </a:p>
                  </a:txBody>
                  <a:tcPr/>
                </a:tc>
                <a:tc>
                  <a:txBody>
                    <a:bodyPr/>
                    <a:lstStyle/>
                    <a:p>
                      <a:r>
                        <a:rPr lang="en-US" dirty="0" smtClean="0"/>
                        <a:t>3.6</a:t>
                      </a:r>
                      <a:endParaRPr lang="en-US" dirty="0"/>
                    </a:p>
                  </a:txBody>
                  <a:tcPr/>
                </a:tc>
              </a:tr>
              <a:tr h="514514">
                <a:tc>
                  <a:txBody>
                    <a:bodyPr/>
                    <a:lstStyle/>
                    <a:p>
                      <a:r>
                        <a:rPr lang="en-US" dirty="0" smtClean="0"/>
                        <a:t>ID Heater</a:t>
                      </a:r>
                      <a:endParaRPr lang="en-US" dirty="0"/>
                    </a:p>
                  </a:txBody>
                  <a:tcPr/>
                </a:tc>
                <a:tc>
                  <a:txBody>
                    <a:bodyPr/>
                    <a:lstStyle/>
                    <a:p>
                      <a:r>
                        <a:rPr lang="en-US" dirty="0" smtClean="0"/>
                        <a:t>1</a:t>
                      </a:r>
                      <a:endParaRPr lang="en-US" dirty="0"/>
                    </a:p>
                  </a:txBody>
                  <a:tcPr/>
                </a:tc>
                <a:tc>
                  <a:txBody>
                    <a:bodyPr/>
                    <a:lstStyle/>
                    <a:p>
                      <a:r>
                        <a:rPr lang="en-US" dirty="0" smtClean="0"/>
                        <a:t>2</a:t>
                      </a:r>
                      <a:endParaRPr lang="en-US" dirty="0"/>
                    </a:p>
                  </a:txBody>
                  <a:tcPr/>
                </a:tc>
                <a:tc>
                  <a:txBody>
                    <a:bodyPr/>
                    <a:lstStyle/>
                    <a:p>
                      <a:r>
                        <a:rPr lang="en-US" dirty="0" smtClean="0"/>
                        <a:t>4</a:t>
                      </a:r>
                      <a:endParaRPr lang="en-US" dirty="0"/>
                    </a:p>
                  </a:txBody>
                  <a:tcPr/>
                </a:tc>
                <a:tc>
                  <a:txBody>
                    <a:bodyPr/>
                    <a:lstStyle/>
                    <a:p>
                      <a:r>
                        <a:rPr lang="en-US" dirty="0" smtClean="0"/>
                        <a:t>4</a:t>
                      </a:r>
                      <a:endParaRPr lang="en-US" dirty="0"/>
                    </a:p>
                  </a:txBody>
                  <a:tcPr/>
                </a:tc>
                <a:tc>
                  <a:txBody>
                    <a:bodyPr/>
                    <a:lstStyle/>
                    <a:p>
                      <a:r>
                        <a:rPr lang="en-US" dirty="0" smtClean="0"/>
                        <a:t>4</a:t>
                      </a:r>
                      <a:endParaRPr lang="en-US" dirty="0"/>
                    </a:p>
                  </a:txBody>
                  <a:tcPr/>
                </a:tc>
                <a:tc>
                  <a:txBody>
                    <a:bodyPr/>
                    <a:lstStyle/>
                    <a:p>
                      <a:r>
                        <a:rPr lang="en-US" dirty="0" smtClean="0"/>
                        <a:t>3.0</a:t>
                      </a:r>
                      <a:endParaRPr lang="en-US" dirty="0"/>
                    </a:p>
                  </a:txBody>
                  <a:tcPr/>
                </a:tc>
              </a:tr>
              <a:tr h="514514">
                <a:tc>
                  <a:txBody>
                    <a:bodyPr/>
                    <a:lstStyle/>
                    <a:p>
                      <a:r>
                        <a:rPr lang="en-US" dirty="0" smtClean="0"/>
                        <a:t>Other</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7" name="TextBox 6"/>
          <p:cNvSpPr txBox="1"/>
          <p:nvPr/>
        </p:nvSpPr>
        <p:spPr>
          <a:xfrm>
            <a:off x="1957892" y="5443369"/>
            <a:ext cx="889987" cy="369332"/>
          </a:xfrm>
          <a:prstGeom prst="rect">
            <a:avLst/>
          </a:prstGeom>
          <a:noFill/>
        </p:spPr>
        <p:txBody>
          <a:bodyPr wrap="none" rtlCol="0">
            <a:spAutoFit/>
          </a:bodyPr>
          <a:lstStyle/>
          <a:p>
            <a:r>
              <a:rPr lang="en-US" dirty="0" smtClean="0"/>
              <a:t>Piston </a:t>
            </a:r>
            <a:endParaRPr lang="en-US" dirty="0"/>
          </a:p>
        </p:txBody>
      </p:sp>
      <p:sp>
        <p:nvSpPr>
          <p:cNvPr id="9" name="TextBox 8"/>
          <p:cNvSpPr txBox="1"/>
          <p:nvPr/>
        </p:nvSpPr>
        <p:spPr>
          <a:xfrm>
            <a:off x="5014857" y="5402133"/>
            <a:ext cx="979755" cy="369332"/>
          </a:xfrm>
          <a:prstGeom prst="rect">
            <a:avLst/>
          </a:prstGeom>
          <a:noFill/>
        </p:spPr>
        <p:txBody>
          <a:bodyPr wrap="none" rtlCol="0">
            <a:spAutoFit/>
          </a:bodyPr>
          <a:lstStyle/>
          <a:p>
            <a:r>
              <a:rPr lang="en-US" dirty="0" smtClean="0"/>
              <a:t>Bladder</a:t>
            </a:r>
            <a:endParaRPr lang="en-US" dirty="0"/>
          </a:p>
        </p:txBody>
      </p:sp>
      <p:sp>
        <p:nvSpPr>
          <p:cNvPr id="11" name="TextBox 10"/>
          <p:cNvSpPr txBox="1"/>
          <p:nvPr/>
        </p:nvSpPr>
        <p:spPr>
          <a:xfrm>
            <a:off x="7609243" y="5285592"/>
            <a:ext cx="1172116" cy="646331"/>
          </a:xfrm>
          <a:prstGeom prst="rect">
            <a:avLst/>
          </a:prstGeom>
          <a:noFill/>
        </p:spPr>
        <p:txBody>
          <a:bodyPr wrap="none" rtlCol="0">
            <a:spAutoFit/>
          </a:bodyPr>
          <a:lstStyle/>
          <a:p>
            <a:r>
              <a:rPr lang="en-US" dirty="0" smtClean="0"/>
              <a:t>ID Heater</a:t>
            </a:r>
          </a:p>
          <a:p>
            <a:endParaRPr lang="en-US" dirty="0"/>
          </a:p>
        </p:txBody>
      </p:sp>
      <p:pic>
        <p:nvPicPr>
          <p:cNvPr id="12" name="Picture 2"/>
          <p:cNvPicPr>
            <a:picLocks noChangeAspect="1" noChangeArrowheads="1"/>
          </p:cNvPicPr>
          <p:nvPr/>
        </p:nvPicPr>
        <p:blipFill>
          <a:blip r:embed="rId2" cstate="print"/>
          <a:srcRect l="31666" t="15917" r="36445" b="11177"/>
          <a:stretch>
            <a:fillRect/>
          </a:stretch>
        </p:blipFill>
        <p:spPr bwMode="auto">
          <a:xfrm>
            <a:off x="6443892" y="4410635"/>
            <a:ext cx="802160" cy="2312894"/>
          </a:xfrm>
          <a:prstGeom prst="rect">
            <a:avLst/>
          </a:prstGeom>
          <a:noFill/>
          <a:ln w="9525">
            <a:noFill/>
            <a:miter lim="800000"/>
            <a:headEnd/>
            <a:tailEnd/>
          </a:ln>
        </p:spPr>
      </p:pic>
      <p:pic>
        <p:nvPicPr>
          <p:cNvPr id="13" name="Picture 3"/>
          <p:cNvPicPr>
            <a:picLocks noChangeAspect="1" noChangeArrowheads="1"/>
          </p:cNvPicPr>
          <p:nvPr/>
        </p:nvPicPr>
        <p:blipFill>
          <a:blip r:embed="rId3" cstate="print"/>
          <a:srcRect l="12814" t="30818" r="13565" b="26889"/>
          <a:stretch>
            <a:fillRect/>
          </a:stretch>
        </p:blipFill>
        <p:spPr bwMode="auto">
          <a:xfrm rot="5400000">
            <a:off x="3364779" y="4966293"/>
            <a:ext cx="2294900" cy="1076015"/>
          </a:xfrm>
          <a:prstGeom prst="rect">
            <a:avLst/>
          </a:prstGeom>
          <a:noFill/>
          <a:ln w="9525">
            <a:noFill/>
            <a:miter lim="800000"/>
            <a:headEnd/>
            <a:tailEnd/>
          </a:ln>
        </p:spPr>
      </p:pic>
      <p:pic>
        <p:nvPicPr>
          <p:cNvPr id="14" name="Picture 5"/>
          <p:cNvPicPr>
            <a:picLocks noChangeAspect="1" noChangeArrowheads="1"/>
          </p:cNvPicPr>
          <p:nvPr/>
        </p:nvPicPr>
        <p:blipFill>
          <a:blip r:embed="rId4" cstate="print"/>
          <a:srcRect l="47406" t="4765" r="30756"/>
          <a:stretch>
            <a:fillRect/>
          </a:stretch>
        </p:blipFill>
        <p:spPr bwMode="auto">
          <a:xfrm>
            <a:off x="2717943" y="4425531"/>
            <a:ext cx="618281" cy="2259873"/>
          </a:xfrm>
          <a:prstGeom prst="rect">
            <a:avLst/>
          </a:prstGeom>
          <a:noFill/>
          <a:ln w="9525">
            <a:noFill/>
            <a:miter lim="800000"/>
            <a:headEnd/>
            <a:tailEnd/>
          </a:ln>
        </p:spPr>
      </p:pic>
    </p:spTree>
    <p:extLst>
      <p:ext uri="{BB962C8B-B14F-4D97-AF65-F5344CB8AC3E}">
        <p14:creationId xmlns:p14="http://schemas.microsoft.com/office/powerpoint/2010/main" xmlns="" val="22769855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30213" y="252413"/>
            <a:ext cx="5770562" cy="439737"/>
          </a:xfrm>
        </p:spPr>
        <p:txBody>
          <a:bodyPr/>
          <a:lstStyle/>
          <a:p>
            <a:r>
              <a:rPr lang="en-US" smtClean="0"/>
              <a:t>Puck Concepts</a:t>
            </a:r>
          </a:p>
        </p:txBody>
      </p:sp>
      <p:sp>
        <p:nvSpPr>
          <p:cNvPr id="26627" name="Content Placeholder 2"/>
          <p:cNvSpPr>
            <a:spLocks noGrp="1"/>
          </p:cNvSpPr>
          <p:nvPr>
            <p:ph idx="1"/>
          </p:nvPr>
        </p:nvSpPr>
        <p:spPr>
          <a:xfrm>
            <a:off x="348018" y="983204"/>
            <a:ext cx="7300913" cy="1200150"/>
          </a:xfrm>
        </p:spPr>
        <p:txBody>
          <a:bodyPr/>
          <a:lstStyle/>
          <a:p>
            <a:r>
              <a:rPr lang="en-US" dirty="0" smtClean="0"/>
              <a:t>Concept #1 – Spring Loaded</a:t>
            </a:r>
          </a:p>
          <a:p>
            <a:pPr lvl="1">
              <a:spcAft>
                <a:spcPct val="0"/>
              </a:spcAft>
            </a:pPr>
            <a:r>
              <a:rPr lang="en-US" dirty="0" smtClean="0"/>
              <a:t>4 springs are used to evacuate the puck</a:t>
            </a:r>
          </a:p>
        </p:txBody>
      </p:sp>
      <p:sp>
        <p:nvSpPr>
          <p:cNvPr id="26628"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0EA3C3AD-3A90-4F58-A37D-B0DE440A62A8}" type="slidenum">
              <a:rPr lang="en-US" i="0" smtClean="0">
                <a:latin typeface="Trebuchet MS" pitchFamily="34" charset="0"/>
              </a:rPr>
              <a:pPr/>
              <a:t>28</a:t>
            </a:fld>
            <a:endParaRPr lang="en-US" smtClean="0"/>
          </a:p>
        </p:txBody>
      </p:sp>
      <p:pic>
        <p:nvPicPr>
          <p:cNvPr id="26629" name="Picture 7" descr="nnn.bmp"/>
          <p:cNvPicPr>
            <a:picLocks noChangeAspect="1"/>
          </p:cNvPicPr>
          <p:nvPr/>
        </p:nvPicPr>
        <p:blipFill>
          <a:blip r:embed="rId2" cstate="print"/>
          <a:srcRect/>
          <a:stretch>
            <a:fillRect/>
          </a:stretch>
        </p:blipFill>
        <p:spPr bwMode="auto">
          <a:xfrm>
            <a:off x="6332538" y="3387725"/>
            <a:ext cx="2679700" cy="2555875"/>
          </a:xfrm>
          <a:prstGeom prst="rect">
            <a:avLst/>
          </a:prstGeom>
          <a:noFill/>
          <a:ln w="9525">
            <a:noFill/>
            <a:miter lim="800000"/>
            <a:headEnd/>
            <a:tailEnd/>
          </a:ln>
        </p:spPr>
      </p:pic>
      <p:pic>
        <p:nvPicPr>
          <p:cNvPr id="26630" name="Picture 8" descr="mmm.bmp"/>
          <p:cNvPicPr>
            <a:picLocks noChangeAspect="1"/>
          </p:cNvPicPr>
          <p:nvPr/>
        </p:nvPicPr>
        <p:blipFill>
          <a:blip r:embed="rId3" cstate="print"/>
          <a:srcRect/>
          <a:stretch>
            <a:fillRect/>
          </a:stretch>
        </p:blipFill>
        <p:spPr bwMode="auto">
          <a:xfrm>
            <a:off x="396875" y="2066247"/>
            <a:ext cx="5494338" cy="2633663"/>
          </a:xfrm>
          <a:prstGeom prst="rect">
            <a:avLst/>
          </a:prstGeom>
          <a:noFill/>
          <a:ln w="9525">
            <a:noFill/>
            <a:miter lim="800000"/>
            <a:headEnd/>
            <a:tailEnd/>
          </a:ln>
        </p:spPr>
      </p:pic>
      <p:sp>
        <p:nvSpPr>
          <p:cNvPr id="26631" name="TextBox 26"/>
          <p:cNvSpPr txBox="1">
            <a:spLocks noChangeArrowheads="1"/>
          </p:cNvSpPr>
          <p:nvPr/>
        </p:nvSpPr>
        <p:spPr bwMode="auto">
          <a:xfrm>
            <a:off x="321030" y="5043912"/>
            <a:ext cx="1169987" cy="1076325"/>
          </a:xfrm>
          <a:prstGeom prst="rect">
            <a:avLst/>
          </a:prstGeom>
          <a:noFill/>
          <a:ln w="9525">
            <a:noFill/>
            <a:miter lim="800000"/>
            <a:headEnd/>
            <a:tailEnd/>
          </a:ln>
        </p:spPr>
        <p:txBody>
          <a:bodyPr>
            <a:spAutoFit/>
          </a:bodyPr>
          <a:lstStyle/>
          <a:p>
            <a:r>
              <a:rPr lang="en-US" sz="1600" dirty="0"/>
              <a:t>Cover / Cylinder Bore</a:t>
            </a:r>
          </a:p>
          <a:p>
            <a:r>
              <a:rPr lang="en-US" sz="1600" dirty="0"/>
              <a:t>(metal)</a:t>
            </a:r>
          </a:p>
        </p:txBody>
      </p:sp>
      <p:cxnSp>
        <p:nvCxnSpPr>
          <p:cNvPr id="26632" name="Straight Arrow Connector 27"/>
          <p:cNvCxnSpPr>
            <a:cxnSpLocks noChangeShapeType="1"/>
          </p:cNvCxnSpPr>
          <p:nvPr/>
        </p:nvCxnSpPr>
        <p:spPr bwMode="auto">
          <a:xfrm flipV="1">
            <a:off x="968188" y="4580847"/>
            <a:ext cx="179575" cy="389186"/>
          </a:xfrm>
          <a:prstGeom prst="straightConnector1">
            <a:avLst/>
          </a:prstGeom>
          <a:noFill/>
          <a:ln w="9525" algn="ctr">
            <a:solidFill>
              <a:schemeClr val="tx1"/>
            </a:solidFill>
            <a:round/>
            <a:headEnd/>
            <a:tailEnd type="arrow" w="med" len="med"/>
          </a:ln>
        </p:spPr>
      </p:cxnSp>
      <p:sp>
        <p:nvSpPr>
          <p:cNvPr id="26633" name="TextBox 16"/>
          <p:cNvSpPr txBox="1">
            <a:spLocks noChangeArrowheads="1"/>
          </p:cNvSpPr>
          <p:nvPr/>
        </p:nvSpPr>
        <p:spPr bwMode="auto">
          <a:xfrm>
            <a:off x="3643107" y="4753791"/>
            <a:ext cx="639763" cy="338138"/>
          </a:xfrm>
          <a:prstGeom prst="rect">
            <a:avLst/>
          </a:prstGeom>
          <a:noFill/>
          <a:ln w="9525">
            <a:noFill/>
            <a:miter lim="800000"/>
            <a:headEnd/>
            <a:tailEnd/>
          </a:ln>
        </p:spPr>
        <p:txBody>
          <a:bodyPr wrap="none">
            <a:spAutoFit/>
          </a:bodyPr>
          <a:lstStyle/>
          <a:p>
            <a:r>
              <a:rPr lang="en-US" sz="1600" dirty="0"/>
              <a:t>Filter</a:t>
            </a:r>
          </a:p>
        </p:txBody>
      </p:sp>
      <p:cxnSp>
        <p:nvCxnSpPr>
          <p:cNvPr id="26634" name="Straight Arrow Connector 27"/>
          <p:cNvCxnSpPr>
            <a:cxnSpLocks noChangeShapeType="1"/>
          </p:cNvCxnSpPr>
          <p:nvPr/>
        </p:nvCxnSpPr>
        <p:spPr bwMode="auto">
          <a:xfrm flipV="1">
            <a:off x="1828800" y="4044105"/>
            <a:ext cx="305155" cy="796836"/>
          </a:xfrm>
          <a:prstGeom prst="straightConnector1">
            <a:avLst/>
          </a:prstGeom>
          <a:noFill/>
          <a:ln w="9525" algn="ctr">
            <a:solidFill>
              <a:schemeClr val="tx1"/>
            </a:solidFill>
            <a:round/>
            <a:headEnd/>
            <a:tailEnd type="arrow" w="med" len="med"/>
          </a:ln>
        </p:spPr>
      </p:cxnSp>
      <p:cxnSp>
        <p:nvCxnSpPr>
          <p:cNvPr id="26635" name="Straight Arrow Connector 27"/>
          <p:cNvCxnSpPr>
            <a:cxnSpLocks noChangeShapeType="1"/>
          </p:cNvCxnSpPr>
          <p:nvPr/>
        </p:nvCxnSpPr>
        <p:spPr bwMode="auto">
          <a:xfrm flipV="1">
            <a:off x="2334409" y="4195085"/>
            <a:ext cx="238929" cy="1194496"/>
          </a:xfrm>
          <a:prstGeom prst="straightConnector1">
            <a:avLst/>
          </a:prstGeom>
          <a:noFill/>
          <a:ln w="9525" algn="ctr">
            <a:solidFill>
              <a:schemeClr val="tx1"/>
            </a:solidFill>
            <a:round/>
            <a:headEnd/>
            <a:tailEnd type="arrow" w="med" len="med"/>
          </a:ln>
        </p:spPr>
      </p:cxnSp>
      <p:cxnSp>
        <p:nvCxnSpPr>
          <p:cNvPr id="26636" name="Straight Arrow Connector 27"/>
          <p:cNvCxnSpPr>
            <a:cxnSpLocks noChangeShapeType="1"/>
          </p:cNvCxnSpPr>
          <p:nvPr/>
        </p:nvCxnSpPr>
        <p:spPr bwMode="auto">
          <a:xfrm flipV="1">
            <a:off x="3227294" y="4218898"/>
            <a:ext cx="41369" cy="632801"/>
          </a:xfrm>
          <a:prstGeom prst="straightConnector1">
            <a:avLst/>
          </a:prstGeom>
          <a:noFill/>
          <a:ln w="9525" algn="ctr">
            <a:solidFill>
              <a:schemeClr val="tx1"/>
            </a:solidFill>
            <a:round/>
            <a:headEnd/>
            <a:tailEnd type="arrow" w="med" len="med"/>
          </a:ln>
        </p:spPr>
      </p:cxnSp>
      <p:cxnSp>
        <p:nvCxnSpPr>
          <p:cNvPr id="26637" name="Straight Arrow Connector 27"/>
          <p:cNvCxnSpPr>
            <a:cxnSpLocks noChangeShapeType="1"/>
          </p:cNvCxnSpPr>
          <p:nvPr/>
        </p:nvCxnSpPr>
        <p:spPr bwMode="auto">
          <a:xfrm flipV="1">
            <a:off x="3937299" y="4115711"/>
            <a:ext cx="4464" cy="574623"/>
          </a:xfrm>
          <a:prstGeom prst="straightConnector1">
            <a:avLst/>
          </a:prstGeom>
          <a:noFill/>
          <a:ln w="9525" algn="ctr">
            <a:solidFill>
              <a:schemeClr val="tx1"/>
            </a:solidFill>
            <a:round/>
            <a:headEnd/>
            <a:tailEnd type="arrow" w="med" len="med"/>
          </a:ln>
        </p:spPr>
      </p:cxnSp>
      <p:cxnSp>
        <p:nvCxnSpPr>
          <p:cNvPr id="26638" name="Straight Arrow Connector 27"/>
          <p:cNvCxnSpPr>
            <a:cxnSpLocks noChangeShapeType="1"/>
          </p:cNvCxnSpPr>
          <p:nvPr/>
        </p:nvCxnSpPr>
        <p:spPr bwMode="auto">
          <a:xfrm flipH="1" flipV="1">
            <a:off x="4643438" y="3945847"/>
            <a:ext cx="25381" cy="787518"/>
          </a:xfrm>
          <a:prstGeom prst="straightConnector1">
            <a:avLst/>
          </a:prstGeom>
          <a:noFill/>
          <a:ln w="9525" algn="ctr">
            <a:solidFill>
              <a:schemeClr val="tx1"/>
            </a:solidFill>
            <a:round/>
            <a:headEnd/>
            <a:tailEnd type="arrow" w="med" len="med"/>
          </a:ln>
        </p:spPr>
      </p:cxnSp>
      <p:cxnSp>
        <p:nvCxnSpPr>
          <p:cNvPr id="26639" name="Straight Arrow Connector 27"/>
          <p:cNvCxnSpPr>
            <a:cxnSpLocks noChangeShapeType="1"/>
          </p:cNvCxnSpPr>
          <p:nvPr/>
        </p:nvCxnSpPr>
        <p:spPr bwMode="auto">
          <a:xfrm flipH="1" flipV="1">
            <a:off x="5257073" y="4149943"/>
            <a:ext cx="250842" cy="518876"/>
          </a:xfrm>
          <a:prstGeom prst="straightConnector1">
            <a:avLst/>
          </a:prstGeom>
          <a:noFill/>
          <a:ln w="9525" algn="ctr">
            <a:solidFill>
              <a:schemeClr val="tx1"/>
            </a:solidFill>
            <a:round/>
            <a:headEnd/>
            <a:tailEnd type="arrow" w="med" len="med"/>
          </a:ln>
        </p:spPr>
      </p:cxnSp>
      <p:sp>
        <p:nvSpPr>
          <p:cNvPr id="26640" name="TextBox 16"/>
          <p:cNvSpPr txBox="1">
            <a:spLocks noChangeArrowheads="1"/>
          </p:cNvSpPr>
          <p:nvPr/>
        </p:nvSpPr>
        <p:spPr bwMode="auto">
          <a:xfrm>
            <a:off x="4192215" y="4943021"/>
            <a:ext cx="1004887" cy="584200"/>
          </a:xfrm>
          <a:prstGeom prst="rect">
            <a:avLst/>
          </a:prstGeom>
          <a:noFill/>
          <a:ln w="9525">
            <a:noFill/>
            <a:miter lim="800000"/>
            <a:headEnd/>
            <a:tailEnd/>
          </a:ln>
        </p:spPr>
        <p:txBody>
          <a:bodyPr>
            <a:spAutoFit/>
          </a:bodyPr>
          <a:lstStyle/>
          <a:p>
            <a:r>
              <a:rPr lang="en-US" sz="1600"/>
              <a:t>Filter Support</a:t>
            </a:r>
          </a:p>
        </p:txBody>
      </p:sp>
      <p:sp>
        <p:nvSpPr>
          <p:cNvPr id="26641" name="TextBox 16"/>
          <p:cNvSpPr txBox="1">
            <a:spLocks noChangeArrowheads="1"/>
          </p:cNvSpPr>
          <p:nvPr/>
        </p:nvSpPr>
        <p:spPr bwMode="auto">
          <a:xfrm>
            <a:off x="2719555" y="4899953"/>
            <a:ext cx="1093788" cy="831850"/>
          </a:xfrm>
          <a:prstGeom prst="rect">
            <a:avLst/>
          </a:prstGeom>
          <a:noFill/>
          <a:ln w="9525">
            <a:noFill/>
            <a:miter lim="800000"/>
            <a:headEnd/>
            <a:tailEnd/>
          </a:ln>
        </p:spPr>
        <p:txBody>
          <a:bodyPr>
            <a:spAutoFit/>
          </a:bodyPr>
          <a:lstStyle/>
          <a:p>
            <a:r>
              <a:rPr lang="en-US" sz="1600" dirty="0"/>
              <a:t>Sintered Titanium Disk</a:t>
            </a:r>
          </a:p>
        </p:txBody>
      </p:sp>
      <p:sp>
        <p:nvSpPr>
          <p:cNvPr id="26642" name="TextBox 16"/>
          <p:cNvSpPr txBox="1">
            <a:spLocks noChangeArrowheads="1"/>
          </p:cNvSpPr>
          <p:nvPr/>
        </p:nvSpPr>
        <p:spPr bwMode="auto">
          <a:xfrm>
            <a:off x="1840455" y="5505912"/>
            <a:ext cx="754063" cy="339725"/>
          </a:xfrm>
          <a:prstGeom prst="rect">
            <a:avLst/>
          </a:prstGeom>
          <a:noFill/>
          <a:ln w="9525">
            <a:noFill/>
            <a:miter lim="800000"/>
            <a:headEnd/>
            <a:tailEnd/>
          </a:ln>
        </p:spPr>
        <p:txBody>
          <a:bodyPr wrap="none">
            <a:spAutoFit/>
          </a:bodyPr>
          <a:lstStyle/>
          <a:p>
            <a:r>
              <a:rPr lang="en-US" sz="1600" dirty="0"/>
              <a:t>Piston</a:t>
            </a:r>
          </a:p>
        </p:txBody>
      </p:sp>
      <p:sp>
        <p:nvSpPr>
          <p:cNvPr id="26643" name="TextBox 16"/>
          <p:cNvSpPr txBox="1">
            <a:spLocks noChangeArrowheads="1"/>
          </p:cNvSpPr>
          <p:nvPr/>
        </p:nvSpPr>
        <p:spPr bwMode="auto">
          <a:xfrm>
            <a:off x="1337385" y="4972810"/>
            <a:ext cx="879475" cy="338137"/>
          </a:xfrm>
          <a:prstGeom prst="rect">
            <a:avLst/>
          </a:prstGeom>
          <a:noFill/>
          <a:ln w="9525">
            <a:noFill/>
            <a:miter lim="800000"/>
            <a:headEnd/>
            <a:tailEnd/>
          </a:ln>
        </p:spPr>
        <p:txBody>
          <a:bodyPr wrap="none">
            <a:spAutoFit/>
          </a:bodyPr>
          <a:lstStyle/>
          <a:p>
            <a:r>
              <a:rPr lang="en-US" sz="1600" dirty="0"/>
              <a:t>Springs</a:t>
            </a:r>
          </a:p>
        </p:txBody>
      </p:sp>
      <p:sp>
        <p:nvSpPr>
          <p:cNvPr id="26644" name="TextBox 16"/>
          <p:cNvSpPr txBox="1">
            <a:spLocks noChangeArrowheads="1"/>
          </p:cNvSpPr>
          <p:nvPr/>
        </p:nvSpPr>
        <p:spPr bwMode="auto">
          <a:xfrm>
            <a:off x="5066067" y="4769068"/>
            <a:ext cx="935038" cy="339725"/>
          </a:xfrm>
          <a:prstGeom prst="rect">
            <a:avLst/>
          </a:prstGeom>
          <a:noFill/>
          <a:ln w="9525">
            <a:noFill/>
            <a:miter lim="800000"/>
            <a:headEnd/>
            <a:tailEnd/>
          </a:ln>
        </p:spPr>
        <p:txBody>
          <a:bodyPr wrap="none">
            <a:spAutoFit/>
          </a:bodyPr>
          <a:lstStyle/>
          <a:p>
            <a:r>
              <a:rPr lang="en-US" sz="1600"/>
              <a:t>Housing</a:t>
            </a:r>
          </a:p>
        </p:txBody>
      </p:sp>
      <p:cxnSp>
        <p:nvCxnSpPr>
          <p:cNvPr id="26645" name="Straight Arrow Connector 8"/>
          <p:cNvCxnSpPr>
            <a:cxnSpLocks noChangeShapeType="1"/>
          </p:cNvCxnSpPr>
          <p:nvPr/>
        </p:nvCxnSpPr>
        <p:spPr bwMode="auto">
          <a:xfrm flipH="1">
            <a:off x="5851525" y="3312435"/>
            <a:ext cx="419100" cy="427037"/>
          </a:xfrm>
          <a:prstGeom prst="straightConnector1">
            <a:avLst/>
          </a:prstGeom>
          <a:noFill/>
          <a:ln w="9525" algn="ctr">
            <a:solidFill>
              <a:schemeClr val="tx1"/>
            </a:solidFill>
            <a:round/>
            <a:headEnd/>
            <a:tailEnd type="arrow" w="med" len="med"/>
          </a:ln>
        </p:spPr>
      </p:cxnSp>
      <p:sp>
        <p:nvSpPr>
          <p:cNvPr id="26646" name="TextBox 13"/>
          <p:cNvSpPr txBox="1">
            <a:spLocks noChangeArrowheads="1"/>
          </p:cNvSpPr>
          <p:nvPr/>
        </p:nvSpPr>
        <p:spPr bwMode="auto">
          <a:xfrm>
            <a:off x="6256338" y="3012397"/>
            <a:ext cx="733425" cy="338138"/>
          </a:xfrm>
          <a:prstGeom prst="rect">
            <a:avLst/>
          </a:prstGeom>
          <a:noFill/>
          <a:ln w="9525">
            <a:noFill/>
            <a:miter lim="800000"/>
            <a:headEnd/>
            <a:tailEnd/>
          </a:ln>
        </p:spPr>
        <p:txBody>
          <a:bodyPr wrap="none">
            <a:spAutoFit/>
          </a:bodyPr>
          <a:lstStyle/>
          <a:p>
            <a:r>
              <a:rPr lang="en-US" sz="1600"/>
              <a:t>Outlet</a:t>
            </a:r>
          </a:p>
        </p:txBody>
      </p:sp>
      <p:cxnSp>
        <p:nvCxnSpPr>
          <p:cNvPr id="26647" name="Straight Arrow Connector 8"/>
          <p:cNvCxnSpPr>
            <a:cxnSpLocks noChangeShapeType="1"/>
          </p:cNvCxnSpPr>
          <p:nvPr/>
        </p:nvCxnSpPr>
        <p:spPr bwMode="auto">
          <a:xfrm flipH="1">
            <a:off x="5848350" y="2552022"/>
            <a:ext cx="317500" cy="88900"/>
          </a:xfrm>
          <a:prstGeom prst="straightConnector1">
            <a:avLst/>
          </a:prstGeom>
          <a:noFill/>
          <a:ln w="9525" algn="ctr">
            <a:solidFill>
              <a:schemeClr val="tx1"/>
            </a:solidFill>
            <a:round/>
            <a:headEnd/>
            <a:tailEnd type="arrow" w="med" len="med"/>
          </a:ln>
        </p:spPr>
      </p:cxnSp>
      <p:sp>
        <p:nvSpPr>
          <p:cNvPr id="26648" name="TextBox 13"/>
          <p:cNvSpPr txBox="1">
            <a:spLocks noChangeArrowheads="1"/>
          </p:cNvSpPr>
          <p:nvPr/>
        </p:nvSpPr>
        <p:spPr bwMode="auto">
          <a:xfrm>
            <a:off x="6210300" y="2361522"/>
            <a:ext cx="571500" cy="338138"/>
          </a:xfrm>
          <a:prstGeom prst="rect">
            <a:avLst/>
          </a:prstGeom>
          <a:noFill/>
          <a:ln w="9525">
            <a:noFill/>
            <a:miter lim="800000"/>
            <a:headEnd/>
            <a:tailEnd/>
          </a:ln>
        </p:spPr>
        <p:txBody>
          <a:bodyPr wrap="none">
            <a:spAutoFit/>
          </a:bodyPr>
          <a:lstStyle/>
          <a:p>
            <a:r>
              <a:rPr lang="en-US" sz="1600"/>
              <a:t>Inlet</a:t>
            </a:r>
          </a:p>
        </p:txBody>
      </p:sp>
    </p:spTree>
    <p:extLst>
      <p:ext uri="{BB962C8B-B14F-4D97-AF65-F5344CB8AC3E}">
        <p14:creationId xmlns:p14="http://schemas.microsoft.com/office/powerpoint/2010/main" xmlns="" val="25467188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CF4311FD-0F9D-4570-ABBE-0E74A63906E0}" type="slidenum">
              <a:rPr lang="en-US" i="0" smtClean="0">
                <a:latin typeface="Trebuchet MS" pitchFamily="34" charset="0"/>
              </a:rPr>
              <a:pPr/>
              <a:t>29</a:t>
            </a:fld>
            <a:endParaRPr lang="en-US" smtClean="0"/>
          </a:p>
        </p:txBody>
      </p:sp>
      <p:sp>
        <p:nvSpPr>
          <p:cNvPr id="27651" name="Title 1"/>
          <p:cNvSpPr>
            <a:spLocks noGrp="1"/>
          </p:cNvSpPr>
          <p:nvPr>
            <p:ph type="title"/>
          </p:nvPr>
        </p:nvSpPr>
        <p:spPr>
          <a:xfrm>
            <a:off x="430213" y="252413"/>
            <a:ext cx="5770562" cy="439737"/>
          </a:xfrm>
        </p:spPr>
        <p:txBody>
          <a:bodyPr/>
          <a:lstStyle/>
          <a:p>
            <a:r>
              <a:rPr lang="en-US" smtClean="0"/>
              <a:t>Puck Concepts</a:t>
            </a:r>
          </a:p>
        </p:txBody>
      </p:sp>
      <p:sp>
        <p:nvSpPr>
          <p:cNvPr id="27652" name="Content Placeholder 2"/>
          <p:cNvSpPr>
            <a:spLocks noGrp="1"/>
          </p:cNvSpPr>
          <p:nvPr>
            <p:ph idx="1"/>
          </p:nvPr>
        </p:nvSpPr>
        <p:spPr>
          <a:xfrm>
            <a:off x="282575" y="920750"/>
            <a:ext cx="7935913" cy="1200150"/>
          </a:xfrm>
        </p:spPr>
        <p:txBody>
          <a:bodyPr/>
          <a:lstStyle/>
          <a:p>
            <a:r>
              <a:rPr lang="en-US" sz="2400" smtClean="0"/>
              <a:t>Concept #1 – Spring Loaded</a:t>
            </a:r>
          </a:p>
          <a:p>
            <a:pPr lvl="1">
              <a:spcAft>
                <a:spcPct val="0"/>
              </a:spcAft>
            </a:pPr>
            <a:r>
              <a:rPr lang="en-US" sz="2000" smtClean="0"/>
              <a:t>4 springs are used to evacuate the puck</a:t>
            </a:r>
          </a:p>
          <a:p>
            <a:pPr lvl="1">
              <a:spcAft>
                <a:spcPct val="0"/>
              </a:spcAft>
            </a:pPr>
            <a:r>
              <a:rPr lang="en-US" sz="2000" smtClean="0"/>
              <a:t>Internal pressure will be required to retract the piston</a:t>
            </a:r>
          </a:p>
        </p:txBody>
      </p:sp>
      <p:grpSp>
        <p:nvGrpSpPr>
          <p:cNvPr id="15" name="Group 14"/>
          <p:cNvGrpSpPr/>
          <p:nvPr/>
        </p:nvGrpSpPr>
        <p:grpSpPr>
          <a:xfrm>
            <a:off x="430213" y="2070100"/>
            <a:ext cx="7159625" cy="1797050"/>
            <a:chOff x="1754188" y="2251075"/>
            <a:chExt cx="7159625" cy="1797050"/>
          </a:xfrm>
        </p:grpSpPr>
        <p:pic>
          <p:nvPicPr>
            <p:cNvPr id="27653" name="Picture 6" descr="bbb.bmp"/>
            <p:cNvPicPr>
              <a:picLocks noChangeAspect="1"/>
            </p:cNvPicPr>
            <p:nvPr/>
          </p:nvPicPr>
          <p:blipFill>
            <a:blip r:embed="rId2" cstate="print"/>
            <a:srcRect/>
            <a:stretch>
              <a:fillRect/>
            </a:stretch>
          </p:blipFill>
          <p:spPr bwMode="auto">
            <a:xfrm>
              <a:off x="1754188" y="2413000"/>
              <a:ext cx="4748212" cy="1635125"/>
            </a:xfrm>
            <a:prstGeom prst="rect">
              <a:avLst/>
            </a:prstGeom>
            <a:noFill/>
            <a:ln w="9525">
              <a:noFill/>
              <a:miter lim="800000"/>
              <a:headEnd/>
              <a:tailEnd/>
            </a:ln>
          </p:spPr>
        </p:pic>
        <p:sp>
          <p:nvSpPr>
            <p:cNvPr id="27655" name="TextBox 16"/>
            <p:cNvSpPr txBox="1">
              <a:spLocks noChangeArrowheads="1"/>
            </p:cNvSpPr>
            <p:nvPr/>
          </p:nvSpPr>
          <p:spPr bwMode="auto">
            <a:xfrm>
              <a:off x="7072313" y="2251075"/>
              <a:ext cx="1841500" cy="338138"/>
            </a:xfrm>
            <a:prstGeom prst="rect">
              <a:avLst/>
            </a:prstGeom>
            <a:noFill/>
            <a:ln w="9525">
              <a:noFill/>
              <a:miter lim="800000"/>
              <a:headEnd/>
              <a:tailEnd/>
            </a:ln>
          </p:spPr>
          <p:txBody>
            <a:bodyPr>
              <a:spAutoFit/>
            </a:bodyPr>
            <a:lstStyle/>
            <a:p>
              <a:r>
                <a:rPr lang="en-US" sz="1600"/>
                <a:t>Inlet</a:t>
              </a:r>
            </a:p>
          </p:txBody>
        </p:sp>
        <p:cxnSp>
          <p:nvCxnSpPr>
            <p:cNvPr id="27656" name="Straight Arrow Connector 27"/>
            <p:cNvCxnSpPr>
              <a:cxnSpLocks noChangeShapeType="1"/>
            </p:cNvCxnSpPr>
            <p:nvPr/>
          </p:nvCxnSpPr>
          <p:spPr bwMode="auto">
            <a:xfrm flipH="1">
              <a:off x="6467475" y="2635250"/>
              <a:ext cx="593725" cy="401638"/>
            </a:xfrm>
            <a:prstGeom prst="straightConnector1">
              <a:avLst/>
            </a:prstGeom>
            <a:noFill/>
            <a:ln w="9525" algn="ctr">
              <a:solidFill>
                <a:schemeClr val="tx1"/>
              </a:solidFill>
              <a:round/>
              <a:headEnd/>
              <a:tailEnd type="arrow" w="med" len="med"/>
            </a:ln>
          </p:spPr>
        </p:cxnSp>
      </p:grpSp>
      <p:grpSp>
        <p:nvGrpSpPr>
          <p:cNvPr id="16" name="Group 15"/>
          <p:cNvGrpSpPr/>
          <p:nvPr/>
        </p:nvGrpSpPr>
        <p:grpSpPr>
          <a:xfrm>
            <a:off x="511235" y="4187825"/>
            <a:ext cx="6880165" cy="1965835"/>
            <a:chOff x="1901885" y="4273550"/>
            <a:chExt cx="6880165" cy="1965835"/>
          </a:xfrm>
        </p:grpSpPr>
        <p:pic>
          <p:nvPicPr>
            <p:cNvPr id="27654" name="Picture 7" descr="cccc.bmp"/>
            <p:cNvPicPr>
              <a:picLocks noChangeAspect="1"/>
            </p:cNvPicPr>
            <p:nvPr/>
          </p:nvPicPr>
          <p:blipFill>
            <a:blip r:embed="rId3" cstate="print"/>
            <a:srcRect/>
            <a:stretch>
              <a:fillRect/>
            </a:stretch>
          </p:blipFill>
          <p:spPr bwMode="auto">
            <a:xfrm>
              <a:off x="1901885" y="4721735"/>
              <a:ext cx="4471988" cy="1517650"/>
            </a:xfrm>
            <a:prstGeom prst="rect">
              <a:avLst/>
            </a:prstGeom>
            <a:noFill/>
            <a:ln w="9525">
              <a:noFill/>
              <a:miter lim="800000"/>
              <a:headEnd/>
              <a:tailEnd/>
            </a:ln>
          </p:spPr>
        </p:pic>
        <p:sp>
          <p:nvSpPr>
            <p:cNvPr id="27657" name="TextBox 16"/>
            <p:cNvSpPr txBox="1">
              <a:spLocks noChangeArrowheads="1"/>
            </p:cNvSpPr>
            <p:nvPr/>
          </p:nvSpPr>
          <p:spPr bwMode="auto">
            <a:xfrm>
              <a:off x="6940550" y="5257800"/>
              <a:ext cx="1841500" cy="339725"/>
            </a:xfrm>
            <a:prstGeom prst="rect">
              <a:avLst/>
            </a:prstGeom>
            <a:noFill/>
            <a:ln w="9525">
              <a:noFill/>
              <a:miter lim="800000"/>
              <a:headEnd/>
              <a:tailEnd/>
            </a:ln>
          </p:spPr>
          <p:txBody>
            <a:bodyPr>
              <a:spAutoFit/>
            </a:bodyPr>
            <a:lstStyle/>
            <a:p>
              <a:r>
                <a:rPr lang="en-US" sz="1600"/>
                <a:t>Outlet</a:t>
              </a:r>
            </a:p>
          </p:txBody>
        </p:sp>
        <p:cxnSp>
          <p:nvCxnSpPr>
            <p:cNvPr id="27658" name="Straight Arrow Connector 27"/>
            <p:cNvCxnSpPr>
              <a:cxnSpLocks noChangeShapeType="1"/>
            </p:cNvCxnSpPr>
            <p:nvPr/>
          </p:nvCxnSpPr>
          <p:spPr bwMode="auto">
            <a:xfrm flipH="1">
              <a:off x="6435306" y="5572125"/>
              <a:ext cx="449682" cy="242079"/>
            </a:xfrm>
            <a:prstGeom prst="straightConnector1">
              <a:avLst/>
            </a:prstGeom>
            <a:noFill/>
            <a:ln w="9525" algn="ctr">
              <a:solidFill>
                <a:schemeClr val="tx1"/>
              </a:solidFill>
              <a:round/>
              <a:headEnd/>
              <a:tailEnd type="arrow" w="med" len="med"/>
            </a:ln>
          </p:spPr>
        </p:cxnSp>
        <p:sp>
          <p:nvSpPr>
            <p:cNvPr id="27659" name="TextBox 16"/>
            <p:cNvSpPr txBox="1">
              <a:spLocks noChangeArrowheads="1"/>
            </p:cNvSpPr>
            <p:nvPr/>
          </p:nvSpPr>
          <p:spPr bwMode="auto">
            <a:xfrm>
              <a:off x="4664075" y="4273550"/>
              <a:ext cx="1841500" cy="339725"/>
            </a:xfrm>
            <a:prstGeom prst="rect">
              <a:avLst/>
            </a:prstGeom>
            <a:noFill/>
            <a:ln w="9525">
              <a:noFill/>
              <a:miter lim="800000"/>
              <a:headEnd/>
              <a:tailEnd/>
            </a:ln>
          </p:spPr>
          <p:txBody>
            <a:bodyPr>
              <a:spAutoFit/>
            </a:bodyPr>
            <a:lstStyle/>
            <a:p>
              <a:r>
                <a:rPr lang="en-US" sz="1600" dirty="0"/>
                <a:t>Air Vent</a:t>
              </a:r>
            </a:p>
          </p:txBody>
        </p:sp>
        <p:cxnSp>
          <p:nvCxnSpPr>
            <p:cNvPr id="27660" name="Straight Arrow Connector 27"/>
            <p:cNvCxnSpPr>
              <a:cxnSpLocks noChangeShapeType="1"/>
              <a:stCxn id="27659" idx="1"/>
            </p:cNvCxnSpPr>
            <p:nvPr/>
          </p:nvCxnSpPr>
          <p:spPr bwMode="auto">
            <a:xfrm flipH="1">
              <a:off x="4244196" y="4443413"/>
              <a:ext cx="419879" cy="232104"/>
            </a:xfrm>
            <a:prstGeom prst="straightConnector1">
              <a:avLst/>
            </a:prstGeom>
            <a:noFill/>
            <a:ln w="9525" algn="ctr">
              <a:solidFill>
                <a:schemeClr val="tx1"/>
              </a:solidFill>
              <a:round/>
              <a:headEnd/>
              <a:tailEnd type="arrow" w="med" len="med"/>
            </a:ln>
          </p:spPr>
        </p:cxnSp>
      </p:grpSp>
    </p:spTree>
    <p:extLst>
      <p:ext uri="{BB962C8B-B14F-4D97-AF65-F5344CB8AC3E}">
        <p14:creationId xmlns:p14="http://schemas.microsoft.com/office/powerpoint/2010/main" xmlns="" val="25714180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30213" y="244475"/>
            <a:ext cx="5770562" cy="447675"/>
          </a:xfrm>
        </p:spPr>
        <p:txBody>
          <a:bodyPr/>
          <a:lstStyle/>
          <a:p>
            <a:r>
              <a:rPr lang="en-US" smtClean="0"/>
              <a:t>Action Items</a:t>
            </a:r>
          </a:p>
        </p:txBody>
      </p:sp>
      <p:sp>
        <p:nvSpPr>
          <p:cNvPr id="9219"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A5B983EF-0766-4270-8DB5-C82F67432332}" type="slidenum">
              <a:rPr lang="en-US" i="0" smtClean="0">
                <a:latin typeface="Trebuchet MS" pitchFamily="34" charset="0"/>
              </a:rPr>
              <a:pPr/>
              <a:t>3</a:t>
            </a:fld>
            <a:endParaRPr lang="en-US" smtClean="0"/>
          </a:p>
        </p:txBody>
      </p:sp>
      <p:pic>
        <p:nvPicPr>
          <p:cNvPr id="1025" name="Picture 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8762" y="1390979"/>
            <a:ext cx="9015238" cy="27365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descr="ppo.bmp"/>
          <p:cNvPicPr>
            <a:picLocks noChangeAspect="1"/>
          </p:cNvPicPr>
          <p:nvPr/>
        </p:nvPicPr>
        <p:blipFill>
          <a:blip r:embed="rId2" cstate="print"/>
          <a:stretch>
            <a:fillRect/>
          </a:stretch>
        </p:blipFill>
        <p:spPr>
          <a:xfrm>
            <a:off x="6577012" y="3257550"/>
            <a:ext cx="1010243" cy="638175"/>
          </a:xfrm>
          <a:prstGeom prst="rect">
            <a:avLst/>
          </a:prstGeom>
        </p:spPr>
      </p:pic>
      <p:pic>
        <p:nvPicPr>
          <p:cNvPr id="44" name="Picture 43" descr="ppo.bmp"/>
          <p:cNvPicPr>
            <a:picLocks noChangeAspect="1"/>
          </p:cNvPicPr>
          <p:nvPr/>
        </p:nvPicPr>
        <p:blipFill>
          <a:blip r:embed="rId2" cstate="print"/>
          <a:stretch>
            <a:fillRect/>
          </a:stretch>
        </p:blipFill>
        <p:spPr>
          <a:xfrm>
            <a:off x="5233987" y="3248025"/>
            <a:ext cx="1010243" cy="638175"/>
          </a:xfrm>
          <a:prstGeom prst="rect">
            <a:avLst/>
          </a:prstGeom>
        </p:spPr>
      </p:pic>
      <p:sp>
        <p:nvSpPr>
          <p:cNvPr id="28674" name="Title 1"/>
          <p:cNvSpPr>
            <a:spLocks noGrp="1"/>
          </p:cNvSpPr>
          <p:nvPr>
            <p:ph type="title"/>
          </p:nvPr>
        </p:nvSpPr>
        <p:spPr>
          <a:xfrm>
            <a:off x="430213" y="252413"/>
            <a:ext cx="5770562" cy="439737"/>
          </a:xfrm>
        </p:spPr>
        <p:txBody>
          <a:bodyPr/>
          <a:lstStyle/>
          <a:p>
            <a:r>
              <a:rPr lang="en-US" smtClean="0"/>
              <a:t>Puck Concepts</a:t>
            </a:r>
          </a:p>
        </p:txBody>
      </p:sp>
      <p:sp>
        <p:nvSpPr>
          <p:cNvPr id="28675" name="Content Placeholder 2"/>
          <p:cNvSpPr>
            <a:spLocks noGrp="1"/>
          </p:cNvSpPr>
          <p:nvPr>
            <p:ph idx="1"/>
          </p:nvPr>
        </p:nvSpPr>
        <p:spPr>
          <a:xfrm>
            <a:off x="358775" y="1047750"/>
            <a:ext cx="7543800" cy="1200150"/>
          </a:xfrm>
        </p:spPr>
        <p:txBody>
          <a:bodyPr/>
          <a:lstStyle/>
          <a:p>
            <a:r>
              <a:rPr lang="en-US" dirty="0" smtClean="0"/>
              <a:t>Concept #1 – Spring Loaded</a:t>
            </a:r>
          </a:p>
          <a:p>
            <a:pPr lvl="1">
              <a:spcAft>
                <a:spcPct val="0"/>
              </a:spcAft>
            </a:pPr>
            <a:r>
              <a:rPr lang="en-US" dirty="0" smtClean="0"/>
              <a:t>Spring calculations</a:t>
            </a:r>
          </a:p>
        </p:txBody>
      </p:sp>
      <p:sp>
        <p:nvSpPr>
          <p:cNvPr id="28676"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D9C5B96A-DA6F-4534-A667-8B9B08867625}" type="slidenum">
              <a:rPr lang="en-US" i="0" smtClean="0">
                <a:latin typeface="Trebuchet MS" pitchFamily="34" charset="0"/>
              </a:rPr>
              <a:pPr/>
              <a:t>30</a:t>
            </a:fld>
            <a:endParaRPr lang="en-US" smtClean="0"/>
          </a:p>
        </p:txBody>
      </p:sp>
      <p:sp>
        <p:nvSpPr>
          <p:cNvPr id="28677" name="TextBox 4"/>
          <p:cNvSpPr txBox="1">
            <a:spLocks noChangeArrowheads="1"/>
          </p:cNvSpPr>
          <p:nvPr/>
        </p:nvSpPr>
        <p:spPr bwMode="auto">
          <a:xfrm>
            <a:off x="1104065" y="2773729"/>
            <a:ext cx="2120900" cy="400110"/>
          </a:xfrm>
          <a:prstGeom prst="rect">
            <a:avLst/>
          </a:prstGeom>
          <a:noFill/>
          <a:ln w="9525">
            <a:noFill/>
            <a:miter lim="800000"/>
            <a:headEnd/>
            <a:tailEnd/>
          </a:ln>
        </p:spPr>
        <p:txBody>
          <a:bodyPr wrap="square">
            <a:spAutoFit/>
          </a:bodyPr>
          <a:lstStyle/>
          <a:p>
            <a:r>
              <a:rPr lang="en-US" sz="2000" dirty="0" smtClean="0">
                <a:solidFill>
                  <a:srgbClr val="162732"/>
                </a:solidFill>
              </a:rPr>
              <a:t>F</a:t>
            </a:r>
            <a:r>
              <a:rPr lang="en-US" sz="2000" baseline="-25000" dirty="0" smtClean="0">
                <a:solidFill>
                  <a:srgbClr val="162732"/>
                </a:solidFill>
              </a:rPr>
              <a:t>spring</a:t>
            </a:r>
            <a:r>
              <a:rPr lang="en-US" sz="2000" dirty="0" smtClean="0">
                <a:solidFill>
                  <a:srgbClr val="162732"/>
                </a:solidFill>
              </a:rPr>
              <a:t> </a:t>
            </a:r>
            <a:r>
              <a:rPr lang="en-US" sz="2000" dirty="0">
                <a:solidFill>
                  <a:srgbClr val="162732"/>
                </a:solidFill>
              </a:rPr>
              <a:t>= -</a:t>
            </a:r>
            <a:r>
              <a:rPr lang="en-US" sz="2000" dirty="0" err="1">
                <a:solidFill>
                  <a:srgbClr val="162732"/>
                </a:solidFill>
              </a:rPr>
              <a:t>kX</a:t>
            </a:r>
            <a:r>
              <a:rPr lang="en-US" sz="2000" dirty="0">
                <a:solidFill>
                  <a:srgbClr val="162732"/>
                </a:solidFill>
              </a:rPr>
              <a:t>*4</a:t>
            </a:r>
          </a:p>
        </p:txBody>
      </p:sp>
      <p:sp>
        <p:nvSpPr>
          <p:cNvPr id="28678" name="TextBox 4"/>
          <p:cNvSpPr txBox="1">
            <a:spLocks noChangeArrowheads="1"/>
          </p:cNvSpPr>
          <p:nvPr/>
        </p:nvSpPr>
        <p:spPr bwMode="auto">
          <a:xfrm>
            <a:off x="1067685" y="5861720"/>
            <a:ext cx="1558440" cy="400110"/>
          </a:xfrm>
          <a:prstGeom prst="rect">
            <a:avLst/>
          </a:prstGeom>
          <a:noFill/>
          <a:ln w="9525">
            <a:noFill/>
            <a:miter lim="800000"/>
            <a:headEnd/>
            <a:tailEnd/>
          </a:ln>
        </p:spPr>
        <p:txBody>
          <a:bodyPr wrap="none">
            <a:spAutoFit/>
          </a:bodyPr>
          <a:lstStyle/>
          <a:p>
            <a:r>
              <a:rPr lang="en-US" sz="2000" dirty="0">
                <a:solidFill>
                  <a:srgbClr val="162732"/>
                </a:solidFill>
              </a:rPr>
              <a:t>X = </a:t>
            </a:r>
            <a:r>
              <a:rPr lang="en-US" sz="2000" dirty="0" smtClean="0">
                <a:solidFill>
                  <a:srgbClr val="162732"/>
                </a:solidFill>
              </a:rPr>
              <a:t>0.051 in</a:t>
            </a:r>
            <a:endParaRPr lang="en-US" sz="2000" dirty="0">
              <a:solidFill>
                <a:srgbClr val="162732"/>
              </a:solidFill>
            </a:endParaRPr>
          </a:p>
        </p:txBody>
      </p:sp>
      <p:sp>
        <p:nvSpPr>
          <p:cNvPr id="28679" name="TextBox 4"/>
          <p:cNvSpPr txBox="1">
            <a:spLocks noChangeArrowheads="1"/>
          </p:cNvSpPr>
          <p:nvPr/>
        </p:nvSpPr>
        <p:spPr bwMode="auto">
          <a:xfrm>
            <a:off x="1056825" y="5430710"/>
            <a:ext cx="1814920" cy="400110"/>
          </a:xfrm>
          <a:prstGeom prst="rect">
            <a:avLst/>
          </a:prstGeom>
          <a:noFill/>
          <a:ln w="9525">
            <a:noFill/>
            <a:miter lim="800000"/>
            <a:headEnd/>
            <a:tailEnd/>
          </a:ln>
        </p:spPr>
        <p:txBody>
          <a:bodyPr wrap="none">
            <a:spAutoFit/>
          </a:bodyPr>
          <a:lstStyle/>
          <a:p>
            <a:r>
              <a:rPr lang="en-US" sz="2000" dirty="0">
                <a:solidFill>
                  <a:srgbClr val="162732"/>
                </a:solidFill>
              </a:rPr>
              <a:t>K = </a:t>
            </a:r>
            <a:r>
              <a:rPr lang="en-US" sz="2000" dirty="0" smtClean="0">
                <a:solidFill>
                  <a:srgbClr val="162732"/>
                </a:solidFill>
              </a:rPr>
              <a:t>14.7 lbs/in</a:t>
            </a:r>
            <a:endParaRPr lang="en-US" sz="2000" dirty="0">
              <a:solidFill>
                <a:srgbClr val="162732"/>
              </a:solidFill>
            </a:endParaRPr>
          </a:p>
        </p:txBody>
      </p:sp>
      <p:sp>
        <p:nvSpPr>
          <p:cNvPr id="28681" name="TextBox 4"/>
          <p:cNvSpPr txBox="1">
            <a:spLocks noChangeArrowheads="1"/>
          </p:cNvSpPr>
          <p:nvPr/>
        </p:nvSpPr>
        <p:spPr bwMode="auto">
          <a:xfrm>
            <a:off x="1065749" y="2334934"/>
            <a:ext cx="2071401" cy="400110"/>
          </a:xfrm>
          <a:prstGeom prst="rect">
            <a:avLst/>
          </a:prstGeom>
          <a:noFill/>
          <a:ln w="9525">
            <a:noFill/>
            <a:miter lim="800000"/>
            <a:headEnd/>
            <a:tailEnd/>
          </a:ln>
        </p:spPr>
        <p:txBody>
          <a:bodyPr wrap="none">
            <a:spAutoFit/>
          </a:bodyPr>
          <a:lstStyle/>
          <a:p>
            <a:r>
              <a:rPr lang="en-US" sz="2000" dirty="0" smtClean="0">
                <a:solidFill>
                  <a:srgbClr val="162732"/>
                </a:solidFill>
              </a:rPr>
              <a:t>Friction </a:t>
            </a:r>
            <a:r>
              <a:rPr lang="en-US" sz="2000" dirty="0">
                <a:solidFill>
                  <a:srgbClr val="162732"/>
                </a:solidFill>
              </a:rPr>
              <a:t>= </a:t>
            </a:r>
            <a:r>
              <a:rPr lang="en-US" sz="2000" dirty="0" smtClean="0">
                <a:solidFill>
                  <a:srgbClr val="162732"/>
                </a:solidFill>
              </a:rPr>
              <a:t>1.8 lbs</a:t>
            </a:r>
            <a:endParaRPr lang="en-US" sz="2000" dirty="0">
              <a:solidFill>
                <a:srgbClr val="162732"/>
              </a:solidFill>
            </a:endParaRPr>
          </a:p>
        </p:txBody>
      </p:sp>
      <p:grpSp>
        <p:nvGrpSpPr>
          <p:cNvPr id="42" name="Group 41"/>
          <p:cNvGrpSpPr/>
          <p:nvPr/>
        </p:nvGrpSpPr>
        <p:grpSpPr>
          <a:xfrm>
            <a:off x="3962399" y="2145627"/>
            <a:ext cx="4658681" cy="3664623"/>
            <a:chOff x="4643140" y="1610405"/>
            <a:chExt cx="3637443" cy="2521081"/>
          </a:xfrm>
        </p:grpSpPr>
        <p:pic>
          <p:nvPicPr>
            <p:cNvPr id="12" name="Picture 11" descr="www.bmp"/>
            <p:cNvPicPr>
              <a:picLocks noChangeAspect="1"/>
            </p:cNvPicPr>
            <p:nvPr/>
          </p:nvPicPr>
          <p:blipFill>
            <a:blip r:embed="rId3" cstate="print"/>
            <a:stretch>
              <a:fillRect/>
            </a:stretch>
          </p:blipFill>
          <p:spPr>
            <a:xfrm flipH="1">
              <a:off x="5254498" y="2721172"/>
              <a:ext cx="2561033" cy="522130"/>
            </a:xfrm>
            <a:prstGeom prst="rect">
              <a:avLst/>
            </a:prstGeom>
          </p:spPr>
        </p:pic>
        <p:cxnSp>
          <p:nvCxnSpPr>
            <p:cNvPr id="14" name="Straight Arrow Connector 13"/>
            <p:cNvCxnSpPr/>
            <p:nvPr/>
          </p:nvCxnSpPr>
          <p:spPr bwMode="auto">
            <a:xfrm flipH="1">
              <a:off x="5167223" y="2355850"/>
              <a:ext cx="1677" cy="76691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7" name="Straight Arrow Connector 16"/>
            <p:cNvCxnSpPr/>
            <p:nvPr/>
          </p:nvCxnSpPr>
          <p:spPr bwMode="auto">
            <a:xfrm flipH="1">
              <a:off x="7942053" y="2349500"/>
              <a:ext cx="1797" cy="76176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0" name="TextBox 19"/>
            <p:cNvSpPr txBox="1"/>
            <p:nvPr/>
          </p:nvSpPr>
          <p:spPr>
            <a:xfrm>
              <a:off x="4857750" y="2044700"/>
              <a:ext cx="685800" cy="307777"/>
            </a:xfrm>
            <a:prstGeom prst="rect">
              <a:avLst/>
            </a:prstGeom>
            <a:noFill/>
          </p:spPr>
          <p:txBody>
            <a:bodyPr wrap="square" rtlCol="0">
              <a:spAutoFit/>
            </a:bodyPr>
            <a:lstStyle/>
            <a:p>
              <a:r>
                <a:rPr lang="en-US" sz="1400" dirty="0" smtClean="0"/>
                <a:t>F</a:t>
              </a:r>
              <a:r>
                <a:rPr lang="en-US" sz="1400" baseline="-25000" dirty="0" smtClean="0"/>
                <a:t>friction</a:t>
              </a:r>
              <a:endParaRPr lang="en-US" sz="1400" baseline="-25000" dirty="0"/>
            </a:p>
          </p:txBody>
        </p:sp>
        <p:sp>
          <p:nvSpPr>
            <p:cNvPr id="22" name="TextBox 21"/>
            <p:cNvSpPr txBox="1"/>
            <p:nvPr/>
          </p:nvSpPr>
          <p:spPr>
            <a:xfrm>
              <a:off x="6143682" y="3854487"/>
              <a:ext cx="796244" cy="276999"/>
            </a:xfrm>
            <a:prstGeom prst="rect">
              <a:avLst/>
            </a:prstGeom>
            <a:noFill/>
          </p:spPr>
          <p:txBody>
            <a:bodyPr wrap="square" rtlCol="0">
              <a:spAutoFit/>
            </a:bodyPr>
            <a:lstStyle/>
            <a:p>
              <a:r>
                <a:rPr lang="en-US" sz="1200" dirty="0" smtClean="0"/>
                <a:t>Pressure</a:t>
              </a:r>
              <a:endParaRPr lang="en-US" sz="1200" dirty="0"/>
            </a:p>
          </p:txBody>
        </p:sp>
        <p:cxnSp>
          <p:nvCxnSpPr>
            <p:cNvPr id="24" name="Straight Arrow Connector 23"/>
            <p:cNvCxnSpPr>
              <a:stCxn id="22" idx="0"/>
            </p:cNvCxnSpPr>
            <p:nvPr/>
          </p:nvCxnSpPr>
          <p:spPr bwMode="auto">
            <a:xfrm flipH="1" flipV="1">
              <a:off x="6532939" y="3292897"/>
              <a:ext cx="8865" cy="56159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1" name="TextBox 30"/>
            <p:cNvSpPr txBox="1"/>
            <p:nvPr/>
          </p:nvSpPr>
          <p:spPr>
            <a:xfrm>
              <a:off x="6167685" y="1610405"/>
              <a:ext cx="803954" cy="307777"/>
            </a:xfrm>
            <a:prstGeom prst="rect">
              <a:avLst/>
            </a:prstGeom>
            <a:noFill/>
          </p:spPr>
          <p:txBody>
            <a:bodyPr wrap="square" rtlCol="0">
              <a:spAutoFit/>
            </a:bodyPr>
            <a:lstStyle/>
            <a:p>
              <a:r>
                <a:rPr lang="en-US" sz="1400" dirty="0" smtClean="0"/>
                <a:t>F</a:t>
              </a:r>
              <a:r>
                <a:rPr lang="en-US" sz="1400" baseline="-25000" dirty="0" smtClean="0"/>
                <a:t>spring</a:t>
              </a:r>
              <a:endParaRPr lang="en-US" sz="1400" baseline="-25000" dirty="0"/>
            </a:p>
          </p:txBody>
        </p:sp>
        <p:cxnSp>
          <p:nvCxnSpPr>
            <p:cNvPr id="32" name="Straight Arrow Connector 31"/>
            <p:cNvCxnSpPr/>
            <p:nvPr/>
          </p:nvCxnSpPr>
          <p:spPr bwMode="auto">
            <a:xfrm flipH="1">
              <a:off x="6503586" y="1958553"/>
              <a:ext cx="1677" cy="76691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3" name="TextBox 32"/>
            <p:cNvSpPr txBox="1"/>
            <p:nvPr/>
          </p:nvSpPr>
          <p:spPr>
            <a:xfrm>
              <a:off x="7594783" y="1985678"/>
              <a:ext cx="685800" cy="307777"/>
            </a:xfrm>
            <a:prstGeom prst="rect">
              <a:avLst/>
            </a:prstGeom>
            <a:noFill/>
          </p:spPr>
          <p:txBody>
            <a:bodyPr wrap="square" rtlCol="0">
              <a:spAutoFit/>
            </a:bodyPr>
            <a:lstStyle/>
            <a:p>
              <a:r>
                <a:rPr lang="en-US" sz="1400" dirty="0" smtClean="0"/>
                <a:t>F</a:t>
              </a:r>
              <a:r>
                <a:rPr lang="en-US" sz="1400" baseline="-25000" dirty="0" smtClean="0"/>
                <a:t>friction</a:t>
              </a:r>
              <a:endParaRPr lang="en-US" sz="1400" baseline="-25000" dirty="0"/>
            </a:p>
          </p:txBody>
        </p:sp>
        <p:cxnSp>
          <p:nvCxnSpPr>
            <p:cNvPr id="35" name="Straight Arrow Connector 34"/>
            <p:cNvCxnSpPr/>
            <p:nvPr/>
          </p:nvCxnSpPr>
          <p:spPr bwMode="auto">
            <a:xfrm>
              <a:off x="4888872" y="3250194"/>
              <a:ext cx="7038" cy="369543"/>
            </a:xfrm>
            <a:prstGeom prst="straightConnector1">
              <a:avLst/>
            </a:prstGeom>
            <a:solidFill>
              <a:schemeClr val="accent1"/>
            </a:solidFill>
            <a:ln w="9525" cap="flat" cmpd="sng" algn="ctr">
              <a:solidFill>
                <a:schemeClr val="tx1"/>
              </a:solidFill>
              <a:prstDash val="solid"/>
              <a:round/>
              <a:headEnd type="arrow"/>
              <a:tailEnd type="arrow"/>
            </a:ln>
            <a:effectLst/>
          </p:spPr>
        </p:cxnSp>
        <p:sp>
          <p:nvSpPr>
            <p:cNvPr id="39" name="TextBox 38"/>
            <p:cNvSpPr txBox="1"/>
            <p:nvPr/>
          </p:nvSpPr>
          <p:spPr>
            <a:xfrm>
              <a:off x="4643140" y="3250194"/>
              <a:ext cx="316871" cy="369332"/>
            </a:xfrm>
            <a:prstGeom prst="rect">
              <a:avLst/>
            </a:prstGeom>
            <a:noFill/>
          </p:spPr>
          <p:txBody>
            <a:bodyPr wrap="square" rtlCol="0">
              <a:spAutoFit/>
            </a:bodyPr>
            <a:lstStyle/>
            <a:p>
              <a:r>
                <a:rPr lang="en-US" dirty="0" smtClean="0"/>
                <a:t>X</a:t>
              </a:r>
              <a:endParaRPr lang="en-US" dirty="0"/>
            </a:p>
          </p:txBody>
        </p:sp>
      </p:grpSp>
      <p:sp>
        <p:nvSpPr>
          <p:cNvPr id="43" name="TextBox 4"/>
          <p:cNvSpPr txBox="1">
            <a:spLocks noChangeArrowheads="1"/>
          </p:cNvSpPr>
          <p:nvPr/>
        </p:nvSpPr>
        <p:spPr bwMode="auto">
          <a:xfrm>
            <a:off x="1084551" y="3376057"/>
            <a:ext cx="2558722" cy="1938992"/>
          </a:xfrm>
          <a:prstGeom prst="rect">
            <a:avLst/>
          </a:prstGeom>
          <a:noFill/>
          <a:ln w="9525">
            <a:noFill/>
            <a:miter lim="800000"/>
            <a:headEnd/>
            <a:tailEnd/>
          </a:ln>
        </p:spPr>
        <p:txBody>
          <a:bodyPr wrap="square">
            <a:spAutoFit/>
          </a:bodyPr>
          <a:lstStyle/>
          <a:p>
            <a:r>
              <a:rPr lang="en-US" sz="2000" dirty="0" smtClean="0">
                <a:solidFill>
                  <a:srgbClr val="162732"/>
                </a:solidFill>
              </a:rPr>
              <a:t>F</a:t>
            </a:r>
            <a:r>
              <a:rPr lang="en-US" sz="2000" baseline="-25000" dirty="0" smtClean="0">
                <a:solidFill>
                  <a:srgbClr val="162732"/>
                </a:solidFill>
              </a:rPr>
              <a:t>spring</a:t>
            </a:r>
            <a:r>
              <a:rPr lang="en-US" sz="2000" dirty="0" smtClean="0">
                <a:solidFill>
                  <a:srgbClr val="162732"/>
                </a:solidFill>
              </a:rPr>
              <a:t> = 3 lbs</a:t>
            </a:r>
          </a:p>
          <a:p>
            <a:r>
              <a:rPr lang="en-US" sz="2000" dirty="0" smtClean="0">
                <a:solidFill>
                  <a:srgbClr val="162732"/>
                </a:solidFill>
              </a:rPr>
              <a:t>(assuming 3 pound spring force to overcome friction and pump pressure of 60 psi)</a:t>
            </a:r>
            <a:endParaRPr lang="en-US" sz="2000" dirty="0">
              <a:solidFill>
                <a:srgbClr val="162732"/>
              </a:solidFill>
            </a:endParaRPr>
          </a:p>
        </p:txBody>
      </p:sp>
    </p:spTree>
    <p:extLst>
      <p:ext uri="{BB962C8B-B14F-4D97-AF65-F5344CB8AC3E}">
        <p14:creationId xmlns:p14="http://schemas.microsoft.com/office/powerpoint/2010/main" xmlns="" val="29355842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po.bmp"/>
          <p:cNvPicPr>
            <a:picLocks noChangeAspect="1"/>
          </p:cNvPicPr>
          <p:nvPr/>
        </p:nvPicPr>
        <p:blipFill>
          <a:blip r:embed="rId2" cstate="print"/>
          <a:stretch>
            <a:fillRect/>
          </a:stretch>
        </p:blipFill>
        <p:spPr>
          <a:xfrm>
            <a:off x="5095875" y="3785681"/>
            <a:ext cx="1388452" cy="3072319"/>
          </a:xfrm>
          <a:prstGeom prst="rect">
            <a:avLst/>
          </a:prstGeom>
        </p:spPr>
      </p:pic>
      <p:pic>
        <p:nvPicPr>
          <p:cNvPr id="21" name="Picture 20" descr="ttt.bmp"/>
          <p:cNvPicPr>
            <a:picLocks noChangeAspect="1"/>
          </p:cNvPicPr>
          <p:nvPr/>
        </p:nvPicPr>
        <p:blipFill>
          <a:blip r:embed="rId3" cstate="print"/>
          <a:stretch>
            <a:fillRect/>
          </a:stretch>
        </p:blipFill>
        <p:spPr>
          <a:xfrm>
            <a:off x="3413596" y="3848081"/>
            <a:ext cx="872654" cy="3009919"/>
          </a:xfrm>
          <a:prstGeom prst="rect">
            <a:avLst/>
          </a:prstGeom>
        </p:spPr>
      </p:pic>
      <p:sp>
        <p:nvSpPr>
          <p:cNvPr id="29698" name="Title 1"/>
          <p:cNvSpPr>
            <a:spLocks noGrp="1"/>
          </p:cNvSpPr>
          <p:nvPr>
            <p:ph type="title"/>
          </p:nvPr>
        </p:nvSpPr>
        <p:spPr>
          <a:xfrm>
            <a:off x="430213" y="252413"/>
            <a:ext cx="5770562" cy="439737"/>
          </a:xfrm>
        </p:spPr>
        <p:txBody>
          <a:bodyPr/>
          <a:lstStyle/>
          <a:p>
            <a:r>
              <a:rPr lang="en-US" smtClean="0"/>
              <a:t>Puck Concepts</a:t>
            </a:r>
          </a:p>
        </p:txBody>
      </p:sp>
      <p:sp>
        <p:nvSpPr>
          <p:cNvPr id="29699" name="Content Placeholder 2"/>
          <p:cNvSpPr>
            <a:spLocks noGrp="1"/>
          </p:cNvSpPr>
          <p:nvPr>
            <p:ph idx="1"/>
          </p:nvPr>
        </p:nvSpPr>
        <p:spPr>
          <a:xfrm>
            <a:off x="301625" y="935038"/>
            <a:ext cx="8377238" cy="1201737"/>
          </a:xfrm>
        </p:spPr>
        <p:txBody>
          <a:bodyPr/>
          <a:lstStyle/>
          <a:p>
            <a:r>
              <a:rPr lang="en-US" sz="2400" dirty="0" smtClean="0"/>
              <a:t>Concept #1 – Spring Loaded – FEA Analysis</a:t>
            </a:r>
          </a:p>
          <a:p>
            <a:pPr lvl="1">
              <a:spcAft>
                <a:spcPct val="0"/>
              </a:spcAft>
            </a:pPr>
            <a:r>
              <a:rPr lang="en-US" sz="2000" dirty="0" smtClean="0"/>
              <a:t>Boundary Conditions</a:t>
            </a:r>
          </a:p>
          <a:p>
            <a:pPr lvl="2">
              <a:spcAft>
                <a:spcPct val="0"/>
              </a:spcAft>
            </a:pPr>
            <a:r>
              <a:rPr lang="en-US" sz="1800" dirty="0" smtClean="0"/>
              <a:t>Fixed outer sealing surface</a:t>
            </a:r>
          </a:p>
          <a:p>
            <a:pPr lvl="2">
              <a:spcAft>
                <a:spcPct val="0"/>
              </a:spcAft>
            </a:pPr>
            <a:r>
              <a:rPr lang="en-US" sz="1800" dirty="0" smtClean="0"/>
              <a:t> 400 PSI</a:t>
            </a:r>
          </a:p>
          <a:p>
            <a:pPr lvl="2">
              <a:spcAft>
                <a:spcPct val="0"/>
              </a:spcAft>
            </a:pPr>
            <a:r>
              <a:rPr lang="en-US" sz="1800" dirty="0" smtClean="0"/>
              <a:t>Material – Titanium</a:t>
            </a:r>
          </a:p>
          <a:p>
            <a:pPr lvl="1">
              <a:spcAft>
                <a:spcPct val="0"/>
              </a:spcAft>
            </a:pPr>
            <a:r>
              <a:rPr lang="en-US" sz="2200" dirty="0" smtClean="0"/>
              <a:t>Results</a:t>
            </a:r>
          </a:p>
          <a:p>
            <a:pPr lvl="2">
              <a:spcAft>
                <a:spcPct val="0"/>
              </a:spcAft>
            </a:pPr>
            <a:r>
              <a:rPr lang="en-US" sz="1800" dirty="0" smtClean="0"/>
              <a:t>Max stress = 3,775 psi </a:t>
            </a:r>
          </a:p>
          <a:p>
            <a:pPr lvl="3"/>
            <a:r>
              <a:rPr lang="en-US" sz="1400" dirty="0" smtClean="0"/>
              <a:t>Yield stress = 119,946 psi</a:t>
            </a:r>
          </a:p>
          <a:p>
            <a:pPr lvl="2">
              <a:spcAft>
                <a:spcPct val="0"/>
              </a:spcAft>
            </a:pPr>
            <a:r>
              <a:rPr lang="en-US" sz="1800" dirty="0" smtClean="0"/>
              <a:t>Max Displacement = 4.97 x 10^-5 in</a:t>
            </a:r>
          </a:p>
          <a:p>
            <a:pPr lvl="3"/>
            <a:endParaRPr lang="en-US" sz="1400" dirty="0" smtClean="0"/>
          </a:p>
          <a:p>
            <a:pPr lvl="2">
              <a:spcAft>
                <a:spcPct val="0"/>
              </a:spcAft>
            </a:pPr>
            <a:endParaRPr lang="en-US" sz="1800" dirty="0" smtClean="0"/>
          </a:p>
        </p:txBody>
      </p:sp>
      <p:sp>
        <p:nvSpPr>
          <p:cNvPr id="29700"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47B1E0F9-2EF2-4347-AD7A-12D8C6C72440}" type="slidenum">
              <a:rPr lang="en-US" i="0" smtClean="0">
                <a:latin typeface="Trebuchet MS" pitchFamily="34" charset="0"/>
              </a:rPr>
              <a:pPr/>
              <a:t>31</a:t>
            </a:fld>
            <a:endParaRPr lang="en-US" smtClean="0"/>
          </a:p>
        </p:txBody>
      </p:sp>
      <p:sp>
        <p:nvSpPr>
          <p:cNvPr id="29701" name="TextBox 18"/>
          <p:cNvSpPr txBox="1">
            <a:spLocks noChangeArrowheads="1"/>
          </p:cNvSpPr>
          <p:nvPr/>
        </p:nvSpPr>
        <p:spPr bwMode="auto">
          <a:xfrm>
            <a:off x="6613153" y="1150441"/>
            <a:ext cx="1449387" cy="339725"/>
          </a:xfrm>
          <a:prstGeom prst="rect">
            <a:avLst/>
          </a:prstGeom>
          <a:noFill/>
          <a:ln w="9525">
            <a:noFill/>
            <a:miter lim="800000"/>
            <a:headEnd/>
            <a:tailEnd/>
          </a:ln>
        </p:spPr>
        <p:txBody>
          <a:bodyPr wrap="none">
            <a:spAutoFit/>
          </a:bodyPr>
          <a:lstStyle/>
          <a:p>
            <a:r>
              <a:rPr lang="en-US" sz="1600" dirty="0"/>
              <a:t>Fixed Surface</a:t>
            </a:r>
          </a:p>
        </p:txBody>
      </p:sp>
      <p:sp>
        <p:nvSpPr>
          <p:cNvPr id="29704" name="TextBox 14"/>
          <p:cNvSpPr txBox="1">
            <a:spLocks noChangeArrowheads="1"/>
          </p:cNvSpPr>
          <p:nvPr/>
        </p:nvSpPr>
        <p:spPr bwMode="auto">
          <a:xfrm>
            <a:off x="6605082" y="3293116"/>
            <a:ext cx="914400" cy="338137"/>
          </a:xfrm>
          <a:prstGeom prst="rect">
            <a:avLst/>
          </a:prstGeom>
          <a:noFill/>
          <a:ln w="9525">
            <a:noFill/>
            <a:miter lim="800000"/>
            <a:headEnd/>
            <a:tailEnd/>
          </a:ln>
        </p:spPr>
        <p:txBody>
          <a:bodyPr wrap="none">
            <a:spAutoFit/>
          </a:bodyPr>
          <a:lstStyle/>
          <a:p>
            <a:r>
              <a:rPr lang="en-US" sz="1600" dirty="0"/>
              <a:t>400 PSI</a:t>
            </a:r>
          </a:p>
        </p:txBody>
      </p:sp>
      <p:pic>
        <p:nvPicPr>
          <p:cNvPr id="10" name="Picture 9" descr="eee.bmp"/>
          <p:cNvPicPr>
            <a:picLocks noChangeAspect="1"/>
          </p:cNvPicPr>
          <p:nvPr/>
        </p:nvPicPr>
        <p:blipFill>
          <a:blip r:embed="rId4" cstate="print"/>
          <a:stretch>
            <a:fillRect/>
          </a:stretch>
        </p:blipFill>
        <p:spPr>
          <a:xfrm>
            <a:off x="4377192" y="1660419"/>
            <a:ext cx="3033257" cy="1512119"/>
          </a:xfrm>
          <a:prstGeom prst="rect">
            <a:avLst/>
          </a:prstGeom>
        </p:spPr>
      </p:pic>
      <p:cxnSp>
        <p:nvCxnSpPr>
          <p:cNvPr id="29702" name="Straight Arrow Connector 23"/>
          <p:cNvCxnSpPr>
            <a:cxnSpLocks noChangeShapeType="1"/>
          </p:cNvCxnSpPr>
          <p:nvPr/>
        </p:nvCxnSpPr>
        <p:spPr bwMode="auto">
          <a:xfrm flipH="1" flipV="1">
            <a:off x="6076950" y="3124200"/>
            <a:ext cx="390526" cy="333375"/>
          </a:xfrm>
          <a:prstGeom prst="straightConnector1">
            <a:avLst/>
          </a:prstGeom>
          <a:noFill/>
          <a:ln w="9525" algn="ctr">
            <a:solidFill>
              <a:schemeClr val="tx1"/>
            </a:solidFill>
            <a:round/>
            <a:headEnd/>
            <a:tailEnd type="arrow" w="med" len="med"/>
          </a:ln>
        </p:spPr>
      </p:cxnSp>
      <p:cxnSp>
        <p:nvCxnSpPr>
          <p:cNvPr id="29703" name="Straight Arrow Connector 24"/>
          <p:cNvCxnSpPr>
            <a:cxnSpLocks noChangeShapeType="1"/>
          </p:cNvCxnSpPr>
          <p:nvPr/>
        </p:nvCxnSpPr>
        <p:spPr bwMode="auto">
          <a:xfrm flipH="1">
            <a:off x="6943725" y="1485900"/>
            <a:ext cx="228600" cy="304800"/>
          </a:xfrm>
          <a:prstGeom prst="straightConnector1">
            <a:avLst/>
          </a:prstGeom>
          <a:noFill/>
          <a:ln w="9525" algn="ctr">
            <a:solidFill>
              <a:schemeClr val="tx1"/>
            </a:solidFill>
            <a:round/>
            <a:headEnd/>
            <a:tailEnd type="arrow" w="med" len="med"/>
          </a:ln>
        </p:spPr>
      </p:cxnSp>
      <p:pic>
        <p:nvPicPr>
          <p:cNvPr id="19" name="Picture 18" descr="rrr.bmp"/>
          <p:cNvPicPr>
            <a:picLocks noChangeAspect="1"/>
          </p:cNvPicPr>
          <p:nvPr/>
        </p:nvPicPr>
        <p:blipFill>
          <a:blip r:embed="rId5" cstate="print"/>
          <a:stretch>
            <a:fillRect/>
          </a:stretch>
        </p:blipFill>
        <p:spPr>
          <a:xfrm>
            <a:off x="381664" y="4186183"/>
            <a:ext cx="3130866" cy="1566917"/>
          </a:xfrm>
          <a:prstGeom prst="rect">
            <a:avLst/>
          </a:prstGeom>
        </p:spPr>
      </p:pic>
      <p:pic>
        <p:nvPicPr>
          <p:cNvPr id="22" name="Picture 21" descr="yyy.bmp"/>
          <p:cNvPicPr>
            <a:picLocks noChangeAspect="1"/>
          </p:cNvPicPr>
          <p:nvPr/>
        </p:nvPicPr>
        <p:blipFill>
          <a:blip r:embed="rId6" cstate="print"/>
          <a:stretch>
            <a:fillRect/>
          </a:stretch>
        </p:blipFill>
        <p:spPr>
          <a:xfrm>
            <a:off x="7943223" y="833603"/>
            <a:ext cx="1200777" cy="3300247"/>
          </a:xfrm>
          <a:prstGeom prst="rect">
            <a:avLst/>
          </a:prstGeom>
        </p:spPr>
      </p:pic>
      <p:pic>
        <p:nvPicPr>
          <p:cNvPr id="27" name="Picture 26" descr="uuu.bmp"/>
          <p:cNvPicPr>
            <a:picLocks noChangeAspect="1"/>
          </p:cNvPicPr>
          <p:nvPr/>
        </p:nvPicPr>
        <p:blipFill>
          <a:blip r:embed="rId7" cstate="print"/>
          <a:stretch>
            <a:fillRect/>
          </a:stretch>
        </p:blipFill>
        <p:spPr>
          <a:xfrm>
            <a:off x="5956888" y="4276725"/>
            <a:ext cx="3044237" cy="2323821"/>
          </a:xfrm>
          <a:prstGeom prst="rect">
            <a:avLst/>
          </a:prstGeom>
        </p:spPr>
      </p:pic>
    </p:spTree>
    <p:extLst>
      <p:ext uri="{BB962C8B-B14F-4D97-AF65-F5344CB8AC3E}">
        <p14:creationId xmlns:p14="http://schemas.microsoft.com/office/powerpoint/2010/main" xmlns="" val="22910959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6" descr="ooo.bmp"/>
          <p:cNvPicPr>
            <a:picLocks noChangeAspect="1"/>
          </p:cNvPicPr>
          <p:nvPr/>
        </p:nvPicPr>
        <p:blipFill>
          <a:blip r:embed="rId2" cstate="print"/>
          <a:srcRect/>
          <a:stretch>
            <a:fillRect/>
          </a:stretch>
        </p:blipFill>
        <p:spPr bwMode="auto">
          <a:xfrm>
            <a:off x="327025" y="2106613"/>
            <a:ext cx="5762625" cy="3090862"/>
          </a:xfrm>
          <a:prstGeom prst="rect">
            <a:avLst/>
          </a:prstGeom>
          <a:noFill/>
          <a:ln w="9525">
            <a:noFill/>
            <a:miter lim="800000"/>
            <a:headEnd/>
            <a:tailEnd/>
          </a:ln>
        </p:spPr>
      </p:pic>
      <p:sp>
        <p:nvSpPr>
          <p:cNvPr id="30723" name="Title 1"/>
          <p:cNvSpPr>
            <a:spLocks noGrp="1"/>
          </p:cNvSpPr>
          <p:nvPr>
            <p:ph type="title"/>
          </p:nvPr>
        </p:nvSpPr>
        <p:spPr>
          <a:xfrm>
            <a:off x="430213" y="252413"/>
            <a:ext cx="5770562" cy="439737"/>
          </a:xfrm>
        </p:spPr>
        <p:txBody>
          <a:bodyPr/>
          <a:lstStyle/>
          <a:p>
            <a:r>
              <a:rPr lang="en-US" smtClean="0"/>
              <a:t>Puck Concepts</a:t>
            </a:r>
          </a:p>
        </p:txBody>
      </p:sp>
      <p:sp>
        <p:nvSpPr>
          <p:cNvPr id="30724" name="Content Placeholder 2"/>
          <p:cNvSpPr>
            <a:spLocks noGrp="1"/>
          </p:cNvSpPr>
          <p:nvPr>
            <p:ph idx="1"/>
          </p:nvPr>
        </p:nvSpPr>
        <p:spPr>
          <a:xfrm>
            <a:off x="358775" y="1047750"/>
            <a:ext cx="7300913" cy="1200150"/>
          </a:xfrm>
        </p:spPr>
        <p:txBody>
          <a:bodyPr/>
          <a:lstStyle/>
          <a:p>
            <a:r>
              <a:rPr lang="en-US" smtClean="0"/>
              <a:t>Concept #2 – Hydraulic Drive</a:t>
            </a:r>
          </a:p>
          <a:p>
            <a:pPr lvl="1">
              <a:spcAft>
                <a:spcPct val="0"/>
              </a:spcAft>
            </a:pPr>
            <a:r>
              <a:rPr lang="en-US" smtClean="0"/>
              <a:t>Syringe supplies hydraulic pressure to evacuate</a:t>
            </a:r>
          </a:p>
        </p:txBody>
      </p:sp>
      <p:sp>
        <p:nvSpPr>
          <p:cNvPr id="30725"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A37AEA96-ECCB-4AA6-A00A-A24BB9AE2F00}" type="slidenum">
              <a:rPr lang="en-US" i="0" smtClean="0">
                <a:latin typeface="Trebuchet MS" pitchFamily="34" charset="0"/>
              </a:rPr>
              <a:pPr/>
              <a:t>32</a:t>
            </a:fld>
            <a:endParaRPr lang="en-US" smtClean="0"/>
          </a:p>
        </p:txBody>
      </p:sp>
      <p:pic>
        <p:nvPicPr>
          <p:cNvPr id="30726" name="Picture 5" descr="ppp.bmp"/>
          <p:cNvPicPr>
            <a:picLocks noChangeAspect="1"/>
          </p:cNvPicPr>
          <p:nvPr/>
        </p:nvPicPr>
        <p:blipFill>
          <a:blip r:embed="rId3" cstate="print"/>
          <a:srcRect/>
          <a:stretch>
            <a:fillRect/>
          </a:stretch>
        </p:blipFill>
        <p:spPr bwMode="auto">
          <a:xfrm>
            <a:off x="6167438" y="3594100"/>
            <a:ext cx="2638425" cy="2757488"/>
          </a:xfrm>
          <a:prstGeom prst="rect">
            <a:avLst/>
          </a:prstGeom>
          <a:noFill/>
          <a:ln w="9525">
            <a:noFill/>
            <a:miter lim="800000"/>
            <a:headEnd/>
            <a:tailEnd/>
          </a:ln>
        </p:spPr>
      </p:pic>
      <p:sp>
        <p:nvSpPr>
          <p:cNvPr id="30727" name="TextBox 26"/>
          <p:cNvSpPr txBox="1">
            <a:spLocks noChangeArrowheads="1"/>
          </p:cNvSpPr>
          <p:nvPr/>
        </p:nvSpPr>
        <p:spPr bwMode="auto">
          <a:xfrm>
            <a:off x="323161" y="5321180"/>
            <a:ext cx="1169987" cy="1076325"/>
          </a:xfrm>
          <a:prstGeom prst="rect">
            <a:avLst/>
          </a:prstGeom>
          <a:noFill/>
          <a:ln w="9525">
            <a:noFill/>
            <a:miter lim="800000"/>
            <a:headEnd/>
            <a:tailEnd/>
          </a:ln>
        </p:spPr>
        <p:txBody>
          <a:bodyPr>
            <a:spAutoFit/>
          </a:bodyPr>
          <a:lstStyle/>
          <a:p>
            <a:r>
              <a:rPr lang="en-US" sz="1600" dirty="0"/>
              <a:t>Cover / Cylinder Bore</a:t>
            </a:r>
          </a:p>
          <a:p>
            <a:r>
              <a:rPr lang="en-US" sz="1600" dirty="0"/>
              <a:t>(metal)</a:t>
            </a:r>
          </a:p>
        </p:txBody>
      </p:sp>
      <p:cxnSp>
        <p:nvCxnSpPr>
          <p:cNvPr id="30728" name="Straight Arrow Connector 27"/>
          <p:cNvCxnSpPr>
            <a:cxnSpLocks noChangeShapeType="1"/>
          </p:cNvCxnSpPr>
          <p:nvPr/>
        </p:nvCxnSpPr>
        <p:spPr bwMode="auto">
          <a:xfrm flipV="1">
            <a:off x="846138" y="4883150"/>
            <a:ext cx="128587" cy="430213"/>
          </a:xfrm>
          <a:prstGeom prst="straightConnector1">
            <a:avLst/>
          </a:prstGeom>
          <a:noFill/>
          <a:ln w="9525" algn="ctr">
            <a:solidFill>
              <a:schemeClr val="tx1"/>
            </a:solidFill>
            <a:round/>
            <a:headEnd/>
            <a:tailEnd type="arrow" w="med" len="med"/>
          </a:ln>
        </p:spPr>
      </p:cxnSp>
      <p:sp>
        <p:nvSpPr>
          <p:cNvPr id="30729" name="TextBox 16"/>
          <p:cNvSpPr txBox="1">
            <a:spLocks noChangeArrowheads="1"/>
          </p:cNvSpPr>
          <p:nvPr/>
        </p:nvSpPr>
        <p:spPr bwMode="auto">
          <a:xfrm>
            <a:off x="3648075" y="4718050"/>
            <a:ext cx="639763" cy="338138"/>
          </a:xfrm>
          <a:prstGeom prst="rect">
            <a:avLst/>
          </a:prstGeom>
          <a:noFill/>
          <a:ln w="9525">
            <a:noFill/>
            <a:miter lim="800000"/>
            <a:headEnd/>
            <a:tailEnd/>
          </a:ln>
        </p:spPr>
        <p:txBody>
          <a:bodyPr wrap="none">
            <a:spAutoFit/>
          </a:bodyPr>
          <a:lstStyle/>
          <a:p>
            <a:r>
              <a:rPr lang="en-US" sz="1600"/>
              <a:t>Filter</a:t>
            </a:r>
          </a:p>
        </p:txBody>
      </p:sp>
      <p:cxnSp>
        <p:nvCxnSpPr>
          <p:cNvPr id="30730" name="Straight Arrow Connector 27"/>
          <p:cNvCxnSpPr>
            <a:cxnSpLocks noChangeShapeType="1"/>
          </p:cNvCxnSpPr>
          <p:nvPr/>
        </p:nvCxnSpPr>
        <p:spPr bwMode="auto">
          <a:xfrm flipV="1">
            <a:off x="2062163" y="4459288"/>
            <a:ext cx="155575" cy="803275"/>
          </a:xfrm>
          <a:prstGeom prst="straightConnector1">
            <a:avLst/>
          </a:prstGeom>
          <a:noFill/>
          <a:ln w="9525" algn="ctr">
            <a:solidFill>
              <a:schemeClr val="tx1"/>
            </a:solidFill>
            <a:round/>
            <a:headEnd/>
            <a:tailEnd type="arrow" w="med" len="med"/>
          </a:ln>
        </p:spPr>
      </p:cxnSp>
      <p:cxnSp>
        <p:nvCxnSpPr>
          <p:cNvPr id="30731" name="Straight Arrow Connector 27"/>
          <p:cNvCxnSpPr>
            <a:cxnSpLocks noChangeShapeType="1"/>
            <a:stCxn id="30736" idx="0"/>
          </p:cNvCxnSpPr>
          <p:nvPr/>
        </p:nvCxnSpPr>
        <p:spPr bwMode="auto">
          <a:xfrm flipH="1" flipV="1">
            <a:off x="3165475" y="4519613"/>
            <a:ext cx="57150" cy="649287"/>
          </a:xfrm>
          <a:prstGeom prst="straightConnector1">
            <a:avLst/>
          </a:prstGeom>
          <a:noFill/>
          <a:ln w="9525" algn="ctr">
            <a:solidFill>
              <a:schemeClr val="tx1"/>
            </a:solidFill>
            <a:round/>
            <a:headEnd/>
            <a:tailEnd type="arrow" w="med" len="med"/>
          </a:ln>
        </p:spPr>
      </p:cxnSp>
      <p:cxnSp>
        <p:nvCxnSpPr>
          <p:cNvPr id="30732" name="Straight Arrow Connector 27"/>
          <p:cNvCxnSpPr>
            <a:cxnSpLocks noChangeShapeType="1"/>
            <a:stCxn id="30729" idx="0"/>
          </p:cNvCxnSpPr>
          <p:nvPr/>
        </p:nvCxnSpPr>
        <p:spPr bwMode="auto">
          <a:xfrm flipH="1" flipV="1">
            <a:off x="3898900" y="4476750"/>
            <a:ext cx="68263" cy="241300"/>
          </a:xfrm>
          <a:prstGeom prst="straightConnector1">
            <a:avLst/>
          </a:prstGeom>
          <a:noFill/>
          <a:ln w="9525" algn="ctr">
            <a:solidFill>
              <a:schemeClr val="tx1"/>
            </a:solidFill>
            <a:round/>
            <a:headEnd/>
            <a:tailEnd type="arrow" w="med" len="med"/>
          </a:ln>
        </p:spPr>
      </p:cxnSp>
      <p:cxnSp>
        <p:nvCxnSpPr>
          <p:cNvPr id="30733" name="Straight Arrow Connector 27"/>
          <p:cNvCxnSpPr>
            <a:cxnSpLocks noChangeShapeType="1"/>
            <a:stCxn id="30735" idx="0"/>
          </p:cNvCxnSpPr>
          <p:nvPr/>
        </p:nvCxnSpPr>
        <p:spPr bwMode="auto">
          <a:xfrm flipH="1" flipV="1">
            <a:off x="4468813" y="4321175"/>
            <a:ext cx="119062" cy="1041400"/>
          </a:xfrm>
          <a:prstGeom prst="straightConnector1">
            <a:avLst/>
          </a:prstGeom>
          <a:noFill/>
          <a:ln w="9525" algn="ctr">
            <a:solidFill>
              <a:schemeClr val="tx1"/>
            </a:solidFill>
            <a:round/>
            <a:headEnd/>
            <a:tailEnd type="arrow" w="med" len="med"/>
          </a:ln>
        </p:spPr>
      </p:cxnSp>
      <p:cxnSp>
        <p:nvCxnSpPr>
          <p:cNvPr id="30734" name="Straight Arrow Connector 27"/>
          <p:cNvCxnSpPr>
            <a:cxnSpLocks noChangeShapeType="1"/>
          </p:cNvCxnSpPr>
          <p:nvPr/>
        </p:nvCxnSpPr>
        <p:spPr bwMode="auto">
          <a:xfrm flipH="1" flipV="1">
            <a:off x="5511800" y="4554538"/>
            <a:ext cx="9525" cy="560387"/>
          </a:xfrm>
          <a:prstGeom prst="straightConnector1">
            <a:avLst/>
          </a:prstGeom>
          <a:noFill/>
          <a:ln w="9525" algn="ctr">
            <a:solidFill>
              <a:schemeClr val="tx1"/>
            </a:solidFill>
            <a:round/>
            <a:headEnd/>
            <a:tailEnd type="arrow" w="med" len="med"/>
          </a:ln>
        </p:spPr>
      </p:cxnSp>
      <p:sp>
        <p:nvSpPr>
          <p:cNvPr id="30735" name="TextBox 16"/>
          <p:cNvSpPr txBox="1">
            <a:spLocks noChangeArrowheads="1"/>
          </p:cNvSpPr>
          <p:nvPr/>
        </p:nvSpPr>
        <p:spPr bwMode="auto">
          <a:xfrm>
            <a:off x="4084638" y="5362575"/>
            <a:ext cx="1004887" cy="584200"/>
          </a:xfrm>
          <a:prstGeom prst="rect">
            <a:avLst/>
          </a:prstGeom>
          <a:noFill/>
          <a:ln w="9525">
            <a:noFill/>
            <a:miter lim="800000"/>
            <a:headEnd/>
            <a:tailEnd/>
          </a:ln>
        </p:spPr>
        <p:txBody>
          <a:bodyPr>
            <a:spAutoFit/>
          </a:bodyPr>
          <a:lstStyle/>
          <a:p>
            <a:r>
              <a:rPr lang="en-US" sz="1600"/>
              <a:t>Filter Support</a:t>
            </a:r>
          </a:p>
        </p:txBody>
      </p:sp>
      <p:sp>
        <p:nvSpPr>
          <p:cNvPr id="30736" name="TextBox 16"/>
          <p:cNvSpPr txBox="1">
            <a:spLocks noChangeArrowheads="1"/>
          </p:cNvSpPr>
          <p:nvPr/>
        </p:nvSpPr>
        <p:spPr bwMode="auto">
          <a:xfrm>
            <a:off x="2676525" y="5168900"/>
            <a:ext cx="1093788" cy="831850"/>
          </a:xfrm>
          <a:prstGeom prst="rect">
            <a:avLst/>
          </a:prstGeom>
          <a:noFill/>
          <a:ln w="9525">
            <a:noFill/>
            <a:miter lim="800000"/>
            <a:headEnd/>
            <a:tailEnd/>
          </a:ln>
        </p:spPr>
        <p:txBody>
          <a:bodyPr>
            <a:spAutoFit/>
          </a:bodyPr>
          <a:lstStyle/>
          <a:p>
            <a:r>
              <a:rPr lang="en-US" sz="1600"/>
              <a:t>Sintered Titanium Disk</a:t>
            </a:r>
          </a:p>
        </p:txBody>
      </p:sp>
      <p:sp>
        <p:nvSpPr>
          <p:cNvPr id="30737" name="TextBox 16"/>
          <p:cNvSpPr txBox="1">
            <a:spLocks noChangeArrowheads="1"/>
          </p:cNvSpPr>
          <p:nvPr/>
        </p:nvSpPr>
        <p:spPr bwMode="auto">
          <a:xfrm>
            <a:off x="1655763" y="5441950"/>
            <a:ext cx="752475" cy="339725"/>
          </a:xfrm>
          <a:prstGeom prst="rect">
            <a:avLst/>
          </a:prstGeom>
          <a:noFill/>
          <a:ln w="9525">
            <a:noFill/>
            <a:miter lim="800000"/>
            <a:headEnd/>
            <a:tailEnd/>
          </a:ln>
        </p:spPr>
        <p:txBody>
          <a:bodyPr wrap="none">
            <a:spAutoFit/>
          </a:bodyPr>
          <a:lstStyle/>
          <a:p>
            <a:r>
              <a:rPr lang="en-US" sz="1600"/>
              <a:t>Piston</a:t>
            </a:r>
          </a:p>
        </p:txBody>
      </p:sp>
      <p:sp>
        <p:nvSpPr>
          <p:cNvPr id="30738" name="TextBox 16"/>
          <p:cNvSpPr txBox="1">
            <a:spLocks noChangeArrowheads="1"/>
          </p:cNvSpPr>
          <p:nvPr/>
        </p:nvSpPr>
        <p:spPr bwMode="auto">
          <a:xfrm>
            <a:off x="5137150" y="5275263"/>
            <a:ext cx="935038" cy="339725"/>
          </a:xfrm>
          <a:prstGeom prst="rect">
            <a:avLst/>
          </a:prstGeom>
          <a:noFill/>
          <a:ln w="9525">
            <a:noFill/>
            <a:miter lim="800000"/>
            <a:headEnd/>
            <a:tailEnd/>
          </a:ln>
        </p:spPr>
        <p:txBody>
          <a:bodyPr wrap="none">
            <a:spAutoFit/>
          </a:bodyPr>
          <a:lstStyle/>
          <a:p>
            <a:r>
              <a:rPr lang="en-US" sz="1600"/>
              <a:t>Housing</a:t>
            </a:r>
          </a:p>
        </p:txBody>
      </p:sp>
      <p:cxnSp>
        <p:nvCxnSpPr>
          <p:cNvPr id="30739" name="Straight Arrow Connector 8"/>
          <p:cNvCxnSpPr>
            <a:cxnSpLocks noChangeShapeType="1"/>
          </p:cNvCxnSpPr>
          <p:nvPr/>
        </p:nvCxnSpPr>
        <p:spPr bwMode="auto">
          <a:xfrm flipH="1">
            <a:off x="5952226" y="2708275"/>
            <a:ext cx="1259788" cy="1328887"/>
          </a:xfrm>
          <a:prstGeom prst="straightConnector1">
            <a:avLst/>
          </a:prstGeom>
          <a:noFill/>
          <a:ln w="9525" algn="ctr">
            <a:solidFill>
              <a:schemeClr val="tx1"/>
            </a:solidFill>
            <a:round/>
            <a:headEnd/>
            <a:tailEnd type="arrow" w="med" len="med"/>
          </a:ln>
        </p:spPr>
      </p:cxnSp>
      <p:sp>
        <p:nvSpPr>
          <p:cNvPr id="30740" name="TextBox 13"/>
          <p:cNvSpPr txBox="1">
            <a:spLocks noChangeArrowheads="1"/>
          </p:cNvSpPr>
          <p:nvPr/>
        </p:nvSpPr>
        <p:spPr bwMode="auto">
          <a:xfrm>
            <a:off x="7188200" y="2484438"/>
            <a:ext cx="733425" cy="339725"/>
          </a:xfrm>
          <a:prstGeom prst="rect">
            <a:avLst/>
          </a:prstGeom>
          <a:noFill/>
          <a:ln w="9525">
            <a:noFill/>
            <a:miter lim="800000"/>
            <a:headEnd/>
            <a:tailEnd/>
          </a:ln>
        </p:spPr>
        <p:txBody>
          <a:bodyPr wrap="none">
            <a:spAutoFit/>
          </a:bodyPr>
          <a:lstStyle/>
          <a:p>
            <a:r>
              <a:rPr lang="en-US" sz="1600"/>
              <a:t>Outlet</a:t>
            </a:r>
          </a:p>
        </p:txBody>
      </p:sp>
      <p:cxnSp>
        <p:nvCxnSpPr>
          <p:cNvPr id="30741" name="Straight Arrow Connector 8"/>
          <p:cNvCxnSpPr>
            <a:cxnSpLocks noChangeShapeType="1"/>
            <a:stCxn id="30742" idx="1"/>
          </p:cNvCxnSpPr>
          <p:nvPr/>
        </p:nvCxnSpPr>
        <p:spPr bwMode="auto">
          <a:xfrm flipH="1">
            <a:off x="5969479" y="2099469"/>
            <a:ext cx="1001234" cy="1100931"/>
          </a:xfrm>
          <a:prstGeom prst="straightConnector1">
            <a:avLst/>
          </a:prstGeom>
          <a:noFill/>
          <a:ln w="9525" algn="ctr">
            <a:solidFill>
              <a:schemeClr val="tx1"/>
            </a:solidFill>
            <a:round/>
            <a:headEnd/>
            <a:tailEnd type="arrow" w="med" len="med"/>
          </a:ln>
        </p:spPr>
      </p:cxnSp>
      <p:sp>
        <p:nvSpPr>
          <p:cNvPr id="30742" name="TextBox 13"/>
          <p:cNvSpPr txBox="1">
            <a:spLocks noChangeArrowheads="1"/>
          </p:cNvSpPr>
          <p:nvPr/>
        </p:nvSpPr>
        <p:spPr bwMode="auto">
          <a:xfrm>
            <a:off x="6970713" y="1930400"/>
            <a:ext cx="571500" cy="338138"/>
          </a:xfrm>
          <a:prstGeom prst="rect">
            <a:avLst/>
          </a:prstGeom>
          <a:noFill/>
          <a:ln w="9525">
            <a:noFill/>
            <a:miter lim="800000"/>
            <a:headEnd/>
            <a:tailEnd/>
          </a:ln>
        </p:spPr>
        <p:txBody>
          <a:bodyPr wrap="none">
            <a:spAutoFit/>
          </a:bodyPr>
          <a:lstStyle/>
          <a:p>
            <a:r>
              <a:rPr lang="en-US" sz="1600"/>
              <a:t>Inlet</a:t>
            </a:r>
          </a:p>
        </p:txBody>
      </p:sp>
      <p:sp>
        <p:nvSpPr>
          <p:cNvPr id="30743" name="TextBox 16"/>
          <p:cNvSpPr txBox="1">
            <a:spLocks noChangeArrowheads="1"/>
          </p:cNvSpPr>
          <p:nvPr/>
        </p:nvSpPr>
        <p:spPr bwMode="auto">
          <a:xfrm>
            <a:off x="2006600" y="2195513"/>
            <a:ext cx="1841500" cy="339725"/>
          </a:xfrm>
          <a:prstGeom prst="rect">
            <a:avLst/>
          </a:prstGeom>
          <a:noFill/>
          <a:ln w="9525">
            <a:noFill/>
            <a:miter lim="800000"/>
            <a:headEnd/>
            <a:tailEnd/>
          </a:ln>
        </p:spPr>
        <p:txBody>
          <a:bodyPr>
            <a:spAutoFit/>
          </a:bodyPr>
          <a:lstStyle/>
          <a:p>
            <a:r>
              <a:rPr lang="en-US" sz="1600"/>
              <a:t>Hydraulic Inlet</a:t>
            </a:r>
          </a:p>
        </p:txBody>
      </p:sp>
      <p:cxnSp>
        <p:nvCxnSpPr>
          <p:cNvPr id="30744" name="Straight Arrow Connector 27"/>
          <p:cNvCxnSpPr>
            <a:cxnSpLocks noChangeShapeType="1"/>
            <a:stCxn id="30743" idx="1"/>
          </p:cNvCxnSpPr>
          <p:nvPr/>
        </p:nvCxnSpPr>
        <p:spPr bwMode="auto">
          <a:xfrm flipH="1">
            <a:off x="1630363" y="2365375"/>
            <a:ext cx="376237" cy="403225"/>
          </a:xfrm>
          <a:prstGeom prst="straightConnector1">
            <a:avLst/>
          </a:prstGeom>
          <a:noFill/>
          <a:ln w="9525" algn="ctr">
            <a:solidFill>
              <a:schemeClr val="tx1"/>
            </a:solidFill>
            <a:round/>
            <a:headEnd/>
            <a:tailEnd type="arrow" w="med" len="med"/>
          </a:ln>
        </p:spPr>
      </p:cxnSp>
    </p:spTree>
    <p:extLst>
      <p:ext uri="{BB962C8B-B14F-4D97-AF65-F5344CB8AC3E}">
        <p14:creationId xmlns:p14="http://schemas.microsoft.com/office/powerpoint/2010/main" xmlns="" val="14857676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ppoop.bmp"/>
          <p:cNvPicPr>
            <a:picLocks noChangeAspect="1"/>
          </p:cNvPicPr>
          <p:nvPr/>
        </p:nvPicPr>
        <p:blipFill>
          <a:blip r:embed="rId2" cstate="print"/>
          <a:stretch>
            <a:fillRect/>
          </a:stretch>
        </p:blipFill>
        <p:spPr>
          <a:xfrm>
            <a:off x="280152" y="2667001"/>
            <a:ext cx="8170753" cy="2552700"/>
          </a:xfrm>
          <a:prstGeom prst="rect">
            <a:avLst/>
          </a:prstGeom>
        </p:spPr>
      </p:pic>
      <p:sp>
        <p:nvSpPr>
          <p:cNvPr id="31746" name="Title 1"/>
          <p:cNvSpPr>
            <a:spLocks noGrp="1"/>
          </p:cNvSpPr>
          <p:nvPr>
            <p:ph type="title"/>
          </p:nvPr>
        </p:nvSpPr>
        <p:spPr>
          <a:xfrm>
            <a:off x="430213" y="244475"/>
            <a:ext cx="5770562" cy="447675"/>
          </a:xfrm>
        </p:spPr>
        <p:txBody>
          <a:bodyPr/>
          <a:lstStyle/>
          <a:p>
            <a:r>
              <a:rPr lang="en-US" smtClean="0"/>
              <a:t>Puck Concepts</a:t>
            </a:r>
          </a:p>
        </p:txBody>
      </p:sp>
      <p:sp>
        <p:nvSpPr>
          <p:cNvPr id="31747"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CA465770-D7AD-41F1-B408-0B3DCE82FDBA}" type="slidenum">
              <a:rPr lang="en-US" i="0" smtClean="0">
                <a:latin typeface="Trebuchet MS" pitchFamily="34" charset="0"/>
              </a:rPr>
              <a:pPr/>
              <a:t>33</a:t>
            </a:fld>
            <a:endParaRPr lang="en-US" smtClean="0"/>
          </a:p>
        </p:txBody>
      </p:sp>
      <p:sp>
        <p:nvSpPr>
          <p:cNvPr id="31748" name="Content Placeholder 2"/>
          <p:cNvSpPr>
            <a:spLocks noGrp="1"/>
          </p:cNvSpPr>
          <p:nvPr>
            <p:ph idx="1"/>
          </p:nvPr>
        </p:nvSpPr>
        <p:spPr>
          <a:xfrm>
            <a:off x="341313" y="963613"/>
            <a:ext cx="8269287" cy="1200150"/>
          </a:xfrm>
        </p:spPr>
        <p:txBody>
          <a:bodyPr/>
          <a:lstStyle/>
          <a:p>
            <a:r>
              <a:rPr lang="en-US" smtClean="0"/>
              <a:t>Concept #2 – Hydraulic Drive</a:t>
            </a:r>
          </a:p>
          <a:p>
            <a:pPr lvl="1">
              <a:spcAft>
                <a:spcPct val="0"/>
              </a:spcAft>
            </a:pPr>
            <a:r>
              <a:rPr lang="en-US" smtClean="0"/>
              <a:t>Syringe supplies hydraulic pressure to evacuate</a:t>
            </a:r>
          </a:p>
        </p:txBody>
      </p:sp>
      <p:cxnSp>
        <p:nvCxnSpPr>
          <p:cNvPr id="31750" name="Straight Arrow Connector 27"/>
          <p:cNvCxnSpPr>
            <a:cxnSpLocks noChangeShapeType="1"/>
          </p:cNvCxnSpPr>
          <p:nvPr/>
        </p:nvCxnSpPr>
        <p:spPr bwMode="auto">
          <a:xfrm flipH="1" flipV="1">
            <a:off x="7972425" y="3143250"/>
            <a:ext cx="333377" cy="2009776"/>
          </a:xfrm>
          <a:prstGeom prst="straightConnector1">
            <a:avLst/>
          </a:prstGeom>
          <a:noFill/>
          <a:ln w="9525" algn="ctr">
            <a:solidFill>
              <a:schemeClr val="tx1"/>
            </a:solidFill>
            <a:round/>
            <a:headEnd/>
            <a:tailEnd type="arrow" w="med" len="med"/>
          </a:ln>
        </p:spPr>
      </p:cxnSp>
      <p:sp>
        <p:nvSpPr>
          <p:cNvPr id="31751" name="TextBox 8"/>
          <p:cNvSpPr txBox="1">
            <a:spLocks noChangeArrowheads="1"/>
          </p:cNvSpPr>
          <p:nvPr/>
        </p:nvSpPr>
        <p:spPr bwMode="auto">
          <a:xfrm>
            <a:off x="7248525" y="5495925"/>
            <a:ext cx="1749425" cy="830997"/>
          </a:xfrm>
          <a:prstGeom prst="rect">
            <a:avLst/>
          </a:prstGeom>
          <a:noFill/>
          <a:ln w="9525">
            <a:noFill/>
            <a:miter lim="800000"/>
            <a:headEnd/>
            <a:tailEnd/>
          </a:ln>
        </p:spPr>
        <p:txBody>
          <a:bodyPr wrap="square">
            <a:spAutoFit/>
          </a:bodyPr>
          <a:lstStyle/>
          <a:p>
            <a:r>
              <a:rPr lang="en-US" sz="1600" dirty="0"/>
              <a:t>Hydraulic </a:t>
            </a:r>
            <a:r>
              <a:rPr lang="en-US" sz="1600" dirty="0" smtClean="0"/>
              <a:t>Inlet</a:t>
            </a:r>
          </a:p>
          <a:p>
            <a:r>
              <a:rPr lang="en-US" sz="1600" dirty="0" smtClean="0"/>
              <a:t>(idealized to show concept)</a:t>
            </a:r>
            <a:endParaRPr lang="en-US" sz="1600" dirty="0"/>
          </a:p>
        </p:txBody>
      </p:sp>
      <p:cxnSp>
        <p:nvCxnSpPr>
          <p:cNvPr id="31752" name="Straight Arrow Connector 27"/>
          <p:cNvCxnSpPr>
            <a:cxnSpLocks noChangeShapeType="1"/>
            <a:stCxn id="31753" idx="2"/>
          </p:cNvCxnSpPr>
          <p:nvPr/>
        </p:nvCxnSpPr>
        <p:spPr bwMode="auto">
          <a:xfrm>
            <a:off x="2759869" y="2500313"/>
            <a:ext cx="1173956" cy="700087"/>
          </a:xfrm>
          <a:prstGeom prst="straightConnector1">
            <a:avLst/>
          </a:prstGeom>
          <a:noFill/>
          <a:ln w="9525" algn="ctr">
            <a:solidFill>
              <a:schemeClr val="tx1"/>
            </a:solidFill>
            <a:round/>
            <a:headEnd/>
            <a:tailEnd type="arrow" w="med" len="med"/>
          </a:ln>
        </p:spPr>
      </p:cxnSp>
      <p:sp>
        <p:nvSpPr>
          <p:cNvPr id="31753" name="TextBox 14"/>
          <p:cNvSpPr txBox="1">
            <a:spLocks noChangeArrowheads="1"/>
          </p:cNvSpPr>
          <p:nvPr/>
        </p:nvSpPr>
        <p:spPr bwMode="auto">
          <a:xfrm>
            <a:off x="1614488" y="2162175"/>
            <a:ext cx="2290762" cy="338138"/>
          </a:xfrm>
          <a:prstGeom prst="rect">
            <a:avLst/>
          </a:prstGeom>
          <a:noFill/>
          <a:ln w="9525">
            <a:noFill/>
            <a:miter lim="800000"/>
            <a:headEnd/>
            <a:tailEnd/>
          </a:ln>
        </p:spPr>
        <p:txBody>
          <a:bodyPr>
            <a:spAutoFit/>
          </a:bodyPr>
          <a:lstStyle/>
          <a:p>
            <a:r>
              <a:rPr lang="en-US" sz="1600" dirty="0"/>
              <a:t>Hydraulic Chamber</a:t>
            </a:r>
          </a:p>
        </p:txBody>
      </p:sp>
    </p:spTree>
    <p:extLst>
      <p:ext uri="{BB962C8B-B14F-4D97-AF65-F5344CB8AC3E}">
        <p14:creationId xmlns:p14="http://schemas.microsoft.com/office/powerpoint/2010/main" xmlns="" val="17811763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30213" y="252413"/>
            <a:ext cx="5770562" cy="439737"/>
          </a:xfrm>
        </p:spPr>
        <p:txBody>
          <a:bodyPr/>
          <a:lstStyle/>
          <a:p>
            <a:r>
              <a:rPr lang="en-US" smtClean="0"/>
              <a:t>Puck Concepts</a:t>
            </a:r>
          </a:p>
        </p:txBody>
      </p:sp>
      <p:sp>
        <p:nvSpPr>
          <p:cNvPr id="32771" name="Content Placeholder 2"/>
          <p:cNvSpPr>
            <a:spLocks noGrp="1"/>
          </p:cNvSpPr>
          <p:nvPr>
            <p:ph idx="1"/>
          </p:nvPr>
        </p:nvSpPr>
        <p:spPr>
          <a:xfrm>
            <a:off x="301625" y="922338"/>
            <a:ext cx="8377238" cy="1201737"/>
          </a:xfrm>
        </p:spPr>
        <p:txBody>
          <a:bodyPr/>
          <a:lstStyle/>
          <a:p>
            <a:r>
              <a:rPr lang="en-US" sz="2400" dirty="0" smtClean="0"/>
              <a:t>Concept #3 – Hydraulic Drive – FEA Analysis</a:t>
            </a:r>
          </a:p>
          <a:p>
            <a:pPr lvl="1">
              <a:spcAft>
                <a:spcPct val="0"/>
              </a:spcAft>
            </a:pPr>
            <a:r>
              <a:rPr lang="en-US" sz="2000" dirty="0" smtClean="0"/>
              <a:t>Boundary Conditions</a:t>
            </a:r>
          </a:p>
          <a:p>
            <a:pPr lvl="2">
              <a:spcAft>
                <a:spcPct val="0"/>
              </a:spcAft>
            </a:pPr>
            <a:r>
              <a:rPr lang="en-US" sz="1800" dirty="0" smtClean="0"/>
              <a:t>Fixed outer sealing surface</a:t>
            </a:r>
          </a:p>
          <a:p>
            <a:pPr lvl="2">
              <a:spcAft>
                <a:spcPct val="0"/>
              </a:spcAft>
            </a:pPr>
            <a:r>
              <a:rPr lang="en-US" sz="1800" dirty="0" smtClean="0"/>
              <a:t> 400 PSI</a:t>
            </a:r>
          </a:p>
          <a:p>
            <a:pPr lvl="2">
              <a:spcAft>
                <a:spcPct val="0"/>
              </a:spcAft>
            </a:pPr>
            <a:r>
              <a:rPr lang="en-US" sz="1800" dirty="0" smtClean="0"/>
              <a:t>Material – Titanium</a:t>
            </a:r>
          </a:p>
          <a:p>
            <a:pPr lvl="1">
              <a:spcAft>
                <a:spcPct val="0"/>
              </a:spcAft>
            </a:pPr>
            <a:r>
              <a:rPr lang="en-US" sz="2200" dirty="0" smtClean="0"/>
              <a:t>Results</a:t>
            </a:r>
          </a:p>
          <a:p>
            <a:pPr lvl="2">
              <a:spcAft>
                <a:spcPct val="0"/>
              </a:spcAft>
            </a:pPr>
            <a:r>
              <a:rPr lang="en-US" sz="1800" dirty="0" smtClean="0"/>
              <a:t>Max stress (Piston) = 6187 psi </a:t>
            </a:r>
          </a:p>
          <a:p>
            <a:pPr lvl="3"/>
            <a:r>
              <a:rPr lang="en-US" sz="1400" dirty="0" smtClean="0"/>
              <a:t>Yield stress =  119,946 psi</a:t>
            </a:r>
          </a:p>
          <a:p>
            <a:pPr lvl="2">
              <a:spcAft>
                <a:spcPct val="0"/>
              </a:spcAft>
            </a:pPr>
            <a:r>
              <a:rPr lang="en-US" sz="1800" dirty="0" smtClean="0"/>
              <a:t>Max Displacement = 2.8 x 10^-6 in</a:t>
            </a:r>
          </a:p>
          <a:p>
            <a:pPr lvl="3"/>
            <a:endParaRPr lang="en-US" sz="1400" dirty="0" smtClean="0"/>
          </a:p>
          <a:p>
            <a:pPr lvl="2">
              <a:spcAft>
                <a:spcPct val="0"/>
              </a:spcAft>
            </a:pPr>
            <a:endParaRPr lang="en-US" sz="1800" dirty="0" smtClean="0"/>
          </a:p>
        </p:txBody>
      </p:sp>
      <p:sp>
        <p:nvSpPr>
          <p:cNvPr id="32772"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E96BB162-7E7A-416E-A533-794691E963C5}" type="slidenum">
              <a:rPr lang="en-US" i="0" smtClean="0">
                <a:latin typeface="Trebuchet MS" pitchFamily="34" charset="0"/>
              </a:rPr>
              <a:pPr/>
              <a:t>34</a:t>
            </a:fld>
            <a:endParaRPr lang="en-US" smtClean="0"/>
          </a:p>
        </p:txBody>
      </p:sp>
      <p:sp>
        <p:nvSpPr>
          <p:cNvPr id="32773" name="TextBox 18"/>
          <p:cNvSpPr txBox="1">
            <a:spLocks noChangeArrowheads="1"/>
          </p:cNvSpPr>
          <p:nvPr/>
        </p:nvSpPr>
        <p:spPr bwMode="auto">
          <a:xfrm>
            <a:off x="6742113" y="4639846"/>
            <a:ext cx="887412" cy="584775"/>
          </a:xfrm>
          <a:prstGeom prst="rect">
            <a:avLst/>
          </a:prstGeom>
          <a:noFill/>
          <a:ln w="9525">
            <a:noFill/>
            <a:miter lim="800000"/>
            <a:headEnd/>
            <a:tailEnd/>
          </a:ln>
        </p:spPr>
        <p:txBody>
          <a:bodyPr wrap="square">
            <a:spAutoFit/>
          </a:bodyPr>
          <a:lstStyle/>
          <a:p>
            <a:r>
              <a:rPr lang="en-US" sz="1600" dirty="0"/>
              <a:t>Fixed Surface</a:t>
            </a:r>
          </a:p>
        </p:txBody>
      </p:sp>
      <p:cxnSp>
        <p:nvCxnSpPr>
          <p:cNvPr id="32775" name="Straight Arrow Connector 24"/>
          <p:cNvCxnSpPr>
            <a:cxnSpLocks noChangeShapeType="1"/>
          </p:cNvCxnSpPr>
          <p:nvPr/>
        </p:nvCxnSpPr>
        <p:spPr bwMode="auto">
          <a:xfrm flipH="1">
            <a:off x="6223000" y="4932234"/>
            <a:ext cx="516732" cy="0"/>
          </a:xfrm>
          <a:prstGeom prst="straightConnector1">
            <a:avLst/>
          </a:prstGeom>
          <a:noFill/>
          <a:ln w="9525" algn="ctr">
            <a:solidFill>
              <a:schemeClr val="tx1"/>
            </a:solidFill>
            <a:round/>
            <a:headEnd/>
            <a:tailEnd type="arrow" w="med" len="med"/>
          </a:ln>
        </p:spPr>
      </p:cxnSp>
      <p:sp>
        <p:nvSpPr>
          <p:cNvPr id="32776" name="TextBox 14"/>
          <p:cNvSpPr txBox="1">
            <a:spLocks noChangeArrowheads="1"/>
          </p:cNvSpPr>
          <p:nvPr/>
        </p:nvSpPr>
        <p:spPr bwMode="auto">
          <a:xfrm>
            <a:off x="5999956" y="6348409"/>
            <a:ext cx="914400" cy="338137"/>
          </a:xfrm>
          <a:prstGeom prst="rect">
            <a:avLst/>
          </a:prstGeom>
          <a:noFill/>
          <a:ln w="9525">
            <a:noFill/>
            <a:miter lim="800000"/>
            <a:headEnd/>
            <a:tailEnd/>
          </a:ln>
        </p:spPr>
        <p:txBody>
          <a:bodyPr wrap="none">
            <a:spAutoFit/>
          </a:bodyPr>
          <a:lstStyle/>
          <a:p>
            <a:r>
              <a:rPr lang="en-US" sz="1600" dirty="0"/>
              <a:t>400 PSI</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629525" y="2362200"/>
            <a:ext cx="1514475" cy="419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4176" y="4000982"/>
            <a:ext cx="5838824" cy="213311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32774" name="Straight Arrow Connector 23"/>
          <p:cNvCxnSpPr>
            <a:cxnSpLocks noChangeShapeType="1"/>
          </p:cNvCxnSpPr>
          <p:nvPr/>
        </p:nvCxnSpPr>
        <p:spPr bwMode="auto">
          <a:xfrm flipH="1" flipV="1">
            <a:off x="5434012" y="5888828"/>
            <a:ext cx="485775" cy="628650"/>
          </a:xfrm>
          <a:prstGeom prst="straightConnector1">
            <a:avLst/>
          </a:prstGeom>
          <a:noFill/>
          <a:ln w="9525" algn="ctr">
            <a:solidFill>
              <a:schemeClr val="tx1"/>
            </a:solidFill>
            <a:round/>
            <a:headEnd/>
            <a:tailEnd type="arrow" w="med" len="med"/>
          </a:ln>
        </p:spPr>
      </p:cxnSp>
    </p:spTree>
    <p:extLst>
      <p:ext uri="{BB962C8B-B14F-4D97-AF65-F5344CB8AC3E}">
        <p14:creationId xmlns:p14="http://schemas.microsoft.com/office/powerpoint/2010/main" xmlns="" val="29467011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30213" y="252413"/>
            <a:ext cx="5770562" cy="439737"/>
          </a:xfrm>
        </p:spPr>
        <p:txBody>
          <a:bodyPr/>
          <a:lstStyle/>
          <a:p>
            <a:r>
              <a:rPr lang="en-US" smtClean="0"/>
              <a:t>Puck Concepts</a:t>
            </a:r>
          </a:p>
        </p:txBody>
      </p:sp>
      <p:sp>
        <p:nvSpPr>
          <p:cNvPr id="33795" name="Content Placeholder 2"/>
          <p:cNvSpPr>
            <a:spLocks noGrp="1"/>
          </p:cNvSpPr>
          <p:nvPr>
            <p:ph idx="1"/>
          </p:nvPr>
        </p:nvSpPr>
        <p:spPr>
          <a:xfrm>
            <a:off x="327025" y="919163"/>
            <a:ext cx="7543800" cy="1200150"/>
          </a:xfrm>
        </p:spPr>
        <p:txBody>
          <a:bodyPr/>
          <a:lstStyle/>
          <a:p>
            <a:r>
              <a:rPr lang="en-US" sz="2400" smtClean="0"/>
              <a:t>Concept #3 – Diaphragm </a:t>
            </a:r>
          </a:p>
          <a:p>
            <a:pPr lvl="1">
              <a:spcAft>
                <a:spcPct val="0"/>
              </a:spcAft>
            </a:pPr>
            <a:r>
              <a:rPr lang="en-US" sz="2000" smtClean="0"/>
              <a:t>A diaphragm is used to evacuate the puck</a:t>
            </a:r>
          </a:p>
          <a:p>
            <a:pPr lvl="1">
              <a:spcAft>
                <a:spcPct val="0"/>
              </a:spcAft>
            </a:pPr>
            <a:r>
              <a:rPr lang="en-US" sz="2000" smtClean="0"/>
              <a:t>Like a diaphragm pump</a:t>
            </a:r>
          </a:p>
          <a:p>
            <a:pPr lvl="1">
              <a:spcAft>
                <a:spcPct val="0"/>
              </a:spcAft>
            </a:pPr>
            <a:r>
              <a:rPr lang="en-US" sz="2000" smtClean="0"/>
              <a:t>Key advantage is a plastic housing to reduce heat loss</a:t>
            </a:r>
          </a:p>
        </p:txBody>
      </p:sp>
      <p:sp>
        <p:nvSpPr>
          <p:cNvPr id="33796"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E84171D4-BB6B-4FB9-B829-25ADD6F6B310}" type="slidenum">
              <a:rPr lang="en-US" i="0" smtClean="0">
                <a:latin typeface="Trebuchet MS" pitchFamily="34" charset="0"/>
              </a:rPr>
              <a:pPr/>
              <a:t>35</a:t>
            </a:fld>
            <a:endParaRPr lang="en-US" smtClean="0"/>
          </a:p>
        </p:txBody>
      </p:sp>
      <p:pic>
        <p:nvPicPr>
          <p:cNvPr id="33797" name="Picture 2"/>
          <p:cNvPicPr>
            <a:picLocks noChangeAspect="1" noChangeArrowheads="1"/>
          </p:cNvPicPr>
          <p:nvPr/>
        </p:nvPicPr>
        <p:blipFill>
          <a:blip r:embed="rId2" cstate="print"/>
          <a:srcRect l="14554" t="16017" r="27182" b="14211"/>
          <a:stretch>
            <a:fillRect/>
          </a:stretch>
        </p:blipFill>
        <p:spPr bwMode="auto">
          <a:xfrm>
            <a:off x="5265738" y="3543300"/>
            <a:ext cx="2373312" cy="2400300"/>
          </a:xfrm>
          <a:prstGeom prst="rect">
            <a:avLst/>
          </a:prstGeom>
          <a:noFill/>
          <a:ln w="9525">
            <a:noFill/>
            <a:miter lim="800000"/>
            <a:headEnd/>
            <a:tailEnd/>
          </a:ln>
        </p:spPr>
      </p:pic>
      <p:pic>
        <p:nvPicPr>
          <p:cNvPr id="33798" name="Picture 3"/>
          <p:cNvPicPr>
            <a:picLocks noChangeAspect="1" noChangeArrowheads="1"/>
          </p:cNvPicPr>
          <p:nvPr/>
        </p:nvPicPr>
        <p:blipFill>
          <a:blip r:embed="rId3" cstate="print"/>
          <a:srcRect l="2687" t="11649" r="15474" b="8659"/>
          <a:stretch>
            <a:fillRect/>
          </a:stretch>
        </p:blipFill>
        <p:spPr bwMode="auto">
          <a:xfrm>
            <a:off x="773113" y="2971800"/>
            <a:ext cx="4244975" cy="3492500"/>
          </a:xfrm>
          <a:prstGeom prst="rect">
            <a:avLst/>
          </a:prstGeom>
          <a:noFill/>
          <a:ln w="9525">
            <a:noFill/>
            <a:miter lim="800000"/>
            <a:headEnd/>
            <a:tailEnd/>
          </a:ln>
        </p:spPr>
      </p:pic>
      <p:cxnSp>
        <p:nvCxnSpPr>
          <p:cNvPr id="33799" name="Straight Arrow Connector 8"/>
          <p:cNvCxnSpPr>
            <a:cxnSpLocks noChangeShapeType="1"/>
          </p:cNvCxnSpPr>
          <p:nvPr/>
        </p:nvCxnSpPr>
        <p:spPr bwMode="auto">
          <a:xfrm flipH="1">
            <a:off x="7577138" y="4495800"/>
            <a:ext cx="317500" cy="88900"/>
          </a:xfrm>
          <a:prstGeom prst="straightConnector1">
            <a:avLst/>
          </a:prstGeom>
          <a:noFill/>
          <a:ln w="9525" algn="ctr">
            <a:solidFill>
              <a:schemeClr val="tx1"/>
            </a:solidFill>
            <a:round/>
            <a:headEnd/>
            <a:tailEnd type="arrow" w="med" len="med"/>
          </a:ln>
        </p:spPr>
      </p:cxnSp>
      <p:cxnSp>
        <p:nvCxnSpPr>
          <p:cNvPr id="33800" name="Straight Arrow Connector 9"/>
          <p:cNvCxnSpPr>
            <a:cxnSpLocks noChangeShapeType="1"/>
          </p:cNvCxnSpPr>
          <p:nvPr/>
        </p:nvCxnSpPr>
        <p:spPr bwMode="auto">
          <a:xfrm flipH="1">
            <a:off x="7577138" y="5003800"/>
            <a:ext cx="317500" cy="88900"/>
          </a:xfrm>
          <a:prstGeom prst="straightConnector1">
            <a:avLst/>
          </a:prstGeom>
          <a:noFill/>
          <a:ln w="9525" algn="ctr">
            <a:solidFill>
              <a:schemeClr val="tx1"/>
            </a:solidFill>
            <a:round/>
            <a:headEnd/>
            <a:tailEnd type="arrow" w="med" len="med"/>
          </a:ln>
        </p:spPr>
      </p:cxnSp>
      <p:cxnSp>
        <p:nvCxnSpPr>
          <p:cNvPr id="33801" name="Straight Arrow Connector 10"/>
          <p:cNvCxnSpPr>
            <a:cxnSpLocks noChangeShapeType="1"/>
          </p:cNvCxnSpPr>
          <p:nvPr/>
        </p:nvCxnSpPr>
        <p:spPr bwMode="auto">
          <a:xfrm flipH="1">
            <a:off x="6434138" y="3251200"/>
            <a:ext cx="114300" cy="330200"/>
          </a:xfrm>
          <a:prstGeom prst="straightConnector1">
            <a:avLst/>
          </a:prstGeom>
          <a:noFill/>
          <a:ln w="9525" algn="ctr">
            <a:solidFill>
              <a:schemeClr val="tx1"/>
            </a:solidFill>
            <a:round/>
            <a:headEnd/>
            <a:tailEnd type="arrow" w="med" len="med"/>
          </a:ln>
        </p:spPr>
      </p:cxnSp>
      <p:sp>
        <p:nvSpPr>
          <p:cNvPr id="33802" name="TextBox 12"/>
          <p:cNvSpPr txBox="1">
            <a:spLocks noChangeArrowheads="1"/>
          </p:cNvSpPr>
          <p:nvPr/>
        </p:nvSpPr>
        <p:spPr bwMode="auto">
          <a:xfrm>
            <a:off x="6013450" y="2840038"/>
            <a:ext cx="1312863" cy="338137"/>
          </a:xfrm>
          <a:prstGeom prst="rect">
            <a:avLst/>
          </a:prstGeom>
          <a:noFill/>
          <a:ln w="9525">
            <a:noFill/>
            <a:miter lim="800000"/>
            <a:headEnd/>
            <a:tailEnd/>
          </a:ln>
        </p:spPr>
        <p:txBody>
          <a:bodyPr wrap="none">
            <a:spAutoFit/>
          </a:bodyPr>
          <a:lstStyle/>
          <a:p>
            <a:r>
              <a:rPr lang="en-US" sz="1600"/>
              <a:t>Syringe Port</a:t>
            </a:r>
          </a:p>
        </p:txBody>
      </p:sp>
      <p:sp>
        <p:nvSpPr>
          <p:cNvPr id="33803" name="TextBox 13"/>
          <p:cNvSpPr txBox="1">
            <a:spLocks noChangeArrowheads="1"/>
          </p:cNvSpPr>
          <p:nvPr/>
        </p:nvSpPr>
        <p:spPr bwMode="auto">
          <a:xfrm>
            <a:off x="7939088" y="4305300"/>
            <a:ext cx="571500" cy="338138"/>
          </a:xfrm>
          <a:prstGeom prst="rect">
            <a:avLst/>
          </a:prstGeom>
          <a:noFill/>
          <a:ln w="9525">
            <a:noFill/>
            <a:miter lim="800000"/>
            <a:headEnd/>
            <a:tailEnd/>
          </a:ln>
        </p:spPr>
        <p:txBody>
          <a:bodyPr wrap="none">
            <a:spAutoFit/>
          </a:bodyPr>
          <a:lstStyle/>
          <a:p>
            <a:r>
              <a:rPr lang="en-US" sz="1600"/>
              <a:t>Inlet</a:t>
            </a:r>
          </a:p>
        </p:txBody>
      </p:sp>
      <p:sp>
        <p:nvSpPr>
          <p:cNvPr id="33804" name="TextBox 14"/>
          <p:cNvSpPr txBox="1">
            <a:spLocks noChangeArrowheads="1"/>
          </p:cNvSpPr>
          <p:nvPr/>
        </p:nvSpPr>
        <p:spPr bwMode="auto">
          <a:xfrm>
            <a:off x="7961313" y="4845050"/>
            <a:ext cx="733425" cy="338138"/>
          </a:xfrm>
          <a:prstGeom prst="rect">
            <a:avLst/>
          </a:prstGeom>
          <a:noFill/>
          <a:ln w="9525">
            <a:noFill/>
            <a:miter lim="800000"/>
            <a:headEnd/>
            <a:tailEnd/>
          </a:ln>
        </p:spPr>
        <p:txBody>
          <a:bodyPr wrap="none">
            <a:spAutoFit/>
          </a:bodyPr>
          <a:lstStyle/>
          <a:p>
            <a:r>
              <a:rPr lang="en-US" sz="1600"/>
              <a:t>Outlet</a:t>
            </a:r>
          </a:p>
        </p:txBody>
      </p:sp>
      <p:sp>
        <p:nvSpPr>
          <p:cNvPr id="33805" name="TextBox 15"/>
          <p:cNvSpPr txBox="1">
            <a:spLocks noChangeArrowheads="1"/>
          </p:cNvSpPr>
          <p:nvPr/>
        </p:nvSpPr>
        <p:spPr bwMode="auto">
          <a:xfrm>
            <a:off x="2282825" y="2949575"/>
            <a:ext cx="925513" cy="338138"/>
          </a:xfrm>
          <a:prstGeom prst="rect">
            <a:avLst/>
          </a:prstGeom>
          <a:noFill/>
          <a:ln w="9525">
            <a:noFill/>
            <a:miter lim="800000"/>
            <a:headEnd/>
            <a:tailEnd/>
          </a:ln>
        </p:spPr>
        <p:txBody>
          <a:bodyPr wrap="none">
            <a:spAutoFit/>
          </a:bodyPr>
          <a:lstStyle/>
          <a:p>
            <a:r>
              <a:rPr lang="en-US" sz="1600"/>
              <a:t>Filter #2</a:t>
            </a:r>
          </a:p>
        </p:txBody>
      </p:sp>
      <p:sp>
        <p:nvSpPr>
          <p:cNvPr id="33806" name="TextBox 16"/>
          <p:cNvSpPr txBox="1">
            <a:spLocks noChangeArrowheads="1"/>
          </p:cNvSpPr>
          <p:nvPr/>
        </p:nvSpPr>
        <p:spPr bwMode="auto">
          <a:xfrm>
            <a:off x="3768725" y="5295900"/>
            <a:ext cx="925513" cy="339725"/>
          </a:xfrm>
          <a:prstGeom prst="rect">
            <a:avLst/>
          </a:prstGeom>
          <a:noFill/>
          <a:ln w="9525">
            <a:noFill/>
            <a:miter lim="800000"/>
            <a:headEnd/>
            <a:tailEnd/>
          </a:ln>
        </p:spPr>
        <p:txBody>
          <a:bodyPr wrap="none">
            <a:spAutoFit/>
          </a:bodyPr>
          <a:lstStyle/>
          <a:p>
            <a:r>
              <a:rPr lang="en-US" sz="1600"/>
              <a:t>Filter #1</a:t>
            </a:r>
          </a:p>
        </p:txBody>
      </p:sp>
      <p:sp>
        <p:nvSpPr>
          <p:cNvPr id="33807" name="TextBox 17"/>
          <p:cNvSpPr txBox="1">
            <a:spLocks noChangeArrowheads="1"/>
          </p:cNvSpPr>
          <p:nvPr/>
        </p:nvSpPr>
        <p:spPr bwMode="auto">
          <a:xfrm>
            <a:off x="1801813" y="3673475"/>
            <a:ext cx="833437" cy="338138"/>
          </a:xfrm>
          <a:prstGeom prst="rect">
            <a:avLst/>
          </a:prstGeom>
          <a:noFill/>
          <a:ln w="9525">
            <a:noFill/>
            <a:miter lim="800000"/>
            <a:headEnd/>
            <a:tailEnd/>
          </a:ln>
        </p:spPr>
        <p:txBody>
          <a:bodyPr wrap="none">
            <a:spAutoFit/>
          </a:bodyPr>
          <a:lstStyle/>
          <a:p>
            <a:r>
              <a:rPr lang="en-US" sz="1600"/>
              <a:t>Spacer</a:t>
            </a:r>
          </a:p>
        </p:txBody>
      </p:sp>
      <p:sp>
        <p:nvSpPr>
          <p:cNvPr id="33808" name="TextBox 18"/>
          <p:cNvSpPr txBox="1">
            <a:spLocks noChangeArrowheads="1"/>
          </p:cNvSpPr>
          <p:nvPr/>
        </p:nvSpPr>
        <p:spPr bwMode="auto">
          <a:xfrm>
            <a:off x="2717800" y="6064250"/>
            <a:ext cx="1187450" cy="338138"/>
          </a:xfrm>
          <a:prstGeom prst="rect">
            <a:avLst/>
          </a:prstGeom>
          <a:noFill/>
          <a:ln w="9525">
            <a:noFill/>
            <a:miter lim="800000"/>
            <a:headEnd/>
            <a:tailEnd/>
          </a:ln>
        </p:spPr>
        <p:txBody>
          <a:bodyPr wrap="none">
            <a:spAutoFit/>
          </a:bodyPr>
          <a:lstStyle/>
          <a:p>
            <a:r>
              <a:rPr lang="en-US" sz="1600"/>
              <a:t>Diaphragm</a:t>
            </a:r>
          </a:p>
        </p:txBody>
      </p:sp>
      <p:cxnSp>
        <p:nvCxnSpPr>
          <p:cNvPr id="33809" name="Straight Arrow Connector 19"/>
          <p:cNvCxnSpPr>
            <a:cxnSpLocks noChangeShapeType="1"/>
          </p:cNvCxnSpPr>
          <p:nvPr/>
        </p:nvCxnSpPr>
        <p:spPr bwMode="auto">
          <a:xfrm>
            <a:off x="2914650" y="3281363"/>
            <a:ext cx="401638" cy="474662"/>
          </a:xfrm>
          <a:prstGeom prst="straightConnector1">
            <a:avLst/>
          </a:prstGeom>
          <a:noFill/>
          <a:ln w="9525" algn="ctr">
            <a:solidFill>
              <a:schemeClr val="tx1"/>
            </a:solidFill>
            <a:round/>
            <a:headEnd/>
            <a:tailEnd type="arrow" w="med" len="med"/>
          </a:ln>
        </p:spPr>
      </p:cxnSp>
      <p:cxnSp>
        <p:nvCxnSpPr>
          <p:cNvPr id="33810" name="Straight Arrow Connector 21"/>
          <p:cNvCxnSpPr>
            <a:cxnSpLocks noChangeShapeType="1"/>
          </p:cNvCxnSpPr>
          <p:nvPr/>
        </p:nvCxnSpPr>
        <p:spPr bwMode="auto">
          <a:xfrm flipH="1" flipV="1">
            <a:off x="3638550" y="4957763"/>
            <a:ext cx="287338" cy="292100"/>
          </a:xfrm>
          <a:prstGeom prst="straightConnector1">
            <a:avLst/>
          </a:prstGeom>
          <a:noFill/>
          <a:ln w="9525" algn="ctr">
            <a:solidFill>
              <a:schemeClr val="tx1"/>
            </a:solidFill>
            <a:round/>
            <a:headEnd/>
            <a:tailEnd type="arrow" w="med" len="med"/>
          </a:ln>
        </p:spPr>
      </p:cxnSp>
      <p:cxnSp>
        <p:nvCxnSpPr>
          <p:cNvPr id="33811" name="Straight Arrow Connector 23"/>
          <p:cNvCxnSpPr>
            <a:cxnSpLocks noChangeShapeType="1"/>
          </p:cNvCxnSpPr>
          <p:nvPr/>
        </p:nvCxnSpPr>
        <p:spPr bwMode="auto">
          <a:xfrm flipH="1" flipV="1">
            <a:off x="2692400" y="5756275"/>
            <a:ext cx="298450" cy="279400"/>
          </a:xfrm>
          <a:prstGeom prst="straightConnector1">
            <a:avLst/>
          </a:prstGeom>
          <a:noFill/>
          <a:ln w="9525" algn="ctr">
            <a:solidFill>
              <a:schemeClr val="tx1"/>
            </a:solidFill>
            <a:round/>
            <a:headEnd/>
            <a:tailEnd type="arrow" w="med" len="med"/>
          </a:ln>
        </p:spPr>
      </p:cxnSp>
      <p:cxnSp>
        <p:nvCxnSpPr>
          <p:cNvPr id="33812" name="Straight Arrow Connector 24"/>
          <p:cNvCxnSpPr>
            <a:cxnSpLocks noChangeShapeType="1"/>
          </p:cNvCxnSpPr>
          <p:nvPr/>
        </p:nvCxnSpPr>
        <p:spPr bwMode="auto">
          <a:xfrm>
            <a:off x="2398713" y="4067175"/>
            <a:ext cx="155575" cy="217488"/>
          </a:xfrm>
          <a:prstGeom prst="straightConnector1">
            <a:avLst/>
          </a:prstGeom>
          <a:noFill/>
          <a:ln w="9525" algn="ctr">
            <a:solidFill>
              <a:schemeClr val="tx1"/>
            </a:solidFill>
            <a:round/>
            <a:headEnd/>
            <a:tailEnd type="arrow" w="med" len="med"/>
          </a:ln>
        </p:spPr>
      </p:cxnSp>
      <p:sp>
        <p:nvSpPr>
          <p:cNvPr id="33813" name="TextBox 26"/>
          <p:cNvSpPr txBox="1">
            <a:spLocks noChangeArrowheads="1"/>
          </p:cNvSpPr>
          <p:nvPr/>
        </p:nvSpPr>
        <p:spPr bwMode="auto">
          <a:xfrm>
            <a:off x="384175" y="4138613"/>
            <a:ext cx="823913" cy="584200"/>
          </a:xfrm>
          <a:prstGeom prst="rect">
            <a:avLst/>
          </a:prstGeom>
          <a:noFill/>
          <a:ln w="9525">
            <a:noFill/>
            <a:miter lim="800000"/>
            <a:headEnd/>
            <a:tailEnd/>
          </a:ln>
        </p:spPr>
        <p:txBody>
          <a:bodyPr wrap="none">
            <a:spAutoFit/>
          </a:bodyPr>
          <a:lstStyle/>
          <a:p>
            <a:r>
              <a:rPr lang="en-US" sz="1600"/>
              <a:t>Cover</a:t>
            </a:r>
          </a:p>
          <a:p>
            <a:r>
              <a:rPr lang="en-US" sz="1600"/>
              <a:t>(metal)</a:t>
            </a:r>
          </a:p>
        </p:txBody>
      </p:sp>
      <p:cxnSp>
        <p:nvCxnSpPr>
          <p:cNvPr id="33814" name="Straight Arrow Connector 27"/>
          <p:cNvCxnSpPr>
            <a:cxnSpLocks noChangeShapeType="1"/>
          </p:cNvCxnSpPr>
          <p:nvPr/>
        </p:nvCxnSpPr>
        <p:spPr bwMode="auto">
          <a:xfrm>
            <a:off x="830263" y="4716463"/>
            <a:ext cx="230187" cy="398462"/>
          </a:xfrm>
          <a:prstGeom prst="straightConnector1">
            <a:avLst/>
          </a:prstGeom>
          <a:noFill/>
          <a:ln w="9525" algn="ctr">
            <a:solidFill>
              <a:schemeClr val="tx1"/>
            </a:solidFill>
            <a:round/>
            <a:headEnd/>
            <a:tailEnd type="arrow" w="med" len="med"/>
          </a:ln>
        </p:spPr>
      </p:cxnSp>
      <p:cxnSp>
        <p:nvCxnSpPr>
          <p:cNvPr id="33815" name="Straight Arrow Connector 28"/>
          <p:cNvCxnSpPr>
            <a:cxnSpLocks noChangeShapeType="1"/>
          </p:cNvCxnSpPr>
          <p:nvPr/>
        </p:nvCxnSpPr>
        <p:spPr bwMode="auto">
          <a:xfrm flipH="1">
            <a:off x="4722813" y="3108325"/>
            <a:ext cx="161925" cy="130175"/>
          </a:xfrm>
          <a:prstGeom prst="straightConnector1">
            <a:avLst/>
          </a:prstGeom>
          <a:noFill/>
          <a:ln w="9525" algn="ctr">
            <a:solidFill>
              <a:schemeClr val="tx1"/>
            </a:solidFill>
            <a:round/>
            <a:headEnd/>
            <a:tailEnd type="arrow" w="med" len="med"/>
          </a:ln>
        </p:spPr>
      </p:cxnSp>
      <p:sp>
        <p:nvSpPr>
          <p:cNvPr id="33816" name="TextBox 31"/>
          <p:cNvSpPr txBox="1">
            <a:spLocks noChangeArrowheads="1"/>
          </p:cNvSpPr>
          <p:nvPr/>
        </p:nvSpPr>
        <p:spPr bwMode="auto">
          <a:xfrm>
            <a:off x="4414838" y="2489200"/>
            <a:ext cx="935037" cy="584200"/>
          </a:xfrm>
          <a:prstGeom prst="rect">
            <a:avLst/>
          </a:prstGeom>
          <a:noFill/>
          <a:ln w="9525">
            <a:noFill/>
            <a:miter lim="800000"/>
            <a:headEnd/>
            <a:tailEnd/>
          </a:ln>
        </p:spPr>
        <p:txBody>
          <a:bodyPr wrap="none">
            <a:spAutoFit/>
          </a:bodyPr>
          <a:lstStyle/>
          <a:p>
            <a:r>
              <a:rPr lang="en-US" sz="1600"/>
              <a:t>Housing</a:t>
            </a:r>
          </a:p>
          <a:p>
            <a:r>
              <a:rPr lang="en-US" sz="1600"/>
              <a:t>(plastic)</a:t>
            </a:r>
          </a:p>
        </p:txBody>
      </p:sp>
    </p:spTree>
    <p:extLst>
      <p:ext uri="{BB962C8B-B14F-4D97-AF65-F5344CB8AC3E}">
        <p14:creationId xmlns:p14="http://schemas.microsoft.com/office/powerpoint/2010/main" xmlns="" val="42123805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srcRect l="17801" t="3204" r="45792" b="11330"/>
          <a:stretch>
            <a:fillRect/>
          </a:stretch>
        </p:blipFill>
        <p:spPr bwMode="auto">
          <a:xfrm>
            <a:off x="1597025" y="2032000"/>
            <a:ext cx="1916113" cy="3800475"/>
          </a:xfrm>
          <a:prstGeom prst="rect">
            <a:avLst/>
          </a:prstGeom>
          <a:noFill/>
          <a:ln w="9525">
            <a:noFill/>
            <a:miter lim="800000"/>
            <a:headEnd/>
            <a:tailEnd/>
          </a:ln>
        </p:spPr>
      </p:pic>
      <p:pic>
        <p:nvPicPr>
          <p:cNvPr id="34819" name="Picture 3"/>
          <p:cNvPicPr>
            <a:picLocks noChangeAspect="1" noChangeArrowheads="1"/>
          </p:cNvPicPr>
          <p:nvPr/>
        </p:nvPicPr>
        <p:blipFill>
          <a:blip r:embed="rId3" cstate="print"/>
          <a:srcRect l="14870" t="5185" r="42294" b="12286"/>
          <a:stretch>
            <a:fillRect/>
          </a:stretch>
        </p:blipFill>
        <p:spPr bwMode="auto">
          <a:xfrm>
            <a:off x="5922963" y="2079625"/>
            <a:ext cx="2303462" cy="3752850"/>
          </a:xfrm>
          <a:prstGeom prst="rect">
            <a:avLst/>
          </a:prstGeom>
          <a:noFill/>
          <a:ln w="9525">
            <a:noFill/>
            <a:miter lim="800000"/>
            <a:headEnd/>
            <a:tailEnd/>
          </a:ln>
        </p:spPr>
      </p:pic>
      <p:sp>
        <p:nvSpPr>
          <p:cNvPr id="34820" name="Title 1"/>
          <p:cNvSpPr>
            <a:spLocks noGrp="1"/>
          </p:cNvSpPr>
          <p:nvPr>
            <p:ph type="title"/>
          </p:nvPr>
        </p:nvSpPr>
        <p:spPr>
          <a:xfrm>
            <a:off x="430213" y="252413"/>
            <a:ext cx="5770562" cy="439737"/>
          </a:xfrm>
        </p:spPr>
        <p:txBody>
          <a:bodyPr/>
          <a:lstStyle/>
          <a:p>
            <a:r>
              <a:rPr lang="en-US" smtClean="0"/>
              <a:t>Puck Concepts</a:t>
            </a:r>
          </a:p>
        </p:txBody>
      </p:sp>
      <p:sp>
        <p:nvSpPr>
          <p:cNvPr id="34821" name="Content Placeholder 2"/>
          <p:cNvSpPr>
            <a:spLocks noGrp="1"/>
          </p:cNvSpPr>
          <p:nvPr>
            <p:ph idx="1"/>
          </p:nvPr>
        </p:nvSpPr>
        <p:spPr>
          <a:xfrm>
            <a:off x="403225" y="935038"/>
            <a:ext cx="6186488" cy="1201737"/>
          </a:xfrm>
        </p:spPr>
        <p:txBody>
          <a:bodyPr/>
          <a:lstStyle/>
          <a:p>
            <a:r>
              <a:rPr lang="en-US" smtClean="0"/>
              <a:t>Concept #3 – Diaphragm </a:t>
            </a:r>
          </a:p>
        </p:txBody>
      </p:sp>
      <p:sp>
        <p:nvSpPr>
          <p:cNvPr id="34822"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59802C12-0CF5-42DF-A35E-9395CE64587B}" type="slidenum">
              <a:rPr lang="en-US" i="0" smtClean="0">
                <a:latin typeface="Trebuchet MS" pitchFamily="34" charset="0"/>
              </a:rPr>
              <a:pPr/>
              <a:t>36</a:t>
            </a:fld>
            <a:endParaRPr lang="en-US" smtClean="0"/>
          </a:p>
        </p:txBody>
      </p:sp>
      <p:cxnSp>
        <p:nvCxnSpPr>
          <p:cNvPr id="34823" name="Straight Arrow Connector 8"/>
          <p:cNvCxnSpPr>
            <a:cxnSpLocks noChangeShapeType="1"/>
          </p:cNvCxnSpPr>
          <p:nvPr/>
        </p:nvCxnSpPr>
        <p:spPr bwMode="auto">
          <a:xfrm flipH="1">
            <a:off x="2511425" y="1947863"/>
            <a:ext cx="26988" cy="249237"/>
          </a:xfrm>
          <a:prstGeom prst="straightConnector1">
            <a:avLst/>
          </a:prstGeom>
          <a:noFill/>
          <a:ln w="9525" algn="ctr">
            <a:solidFill>
              <a:schemeClr val="tx1"/>
            </a:solidFill>
            <a:round/>
            <a:headEnd/>
            <a:tailEnd type="arrow" w="med" len="med"/>
          </a:ln>
        </p:spPr>
      </p:cxnSp>
      <p:sp>
        <p:nvSpPr>
          <p:cNvPr id="34824" name="TextBox 12"/>
          <p:cNvSpPr txBox="1">
            <a:spLocks noChangeArrowheads="1"/>
          </p:cNvSpPr>
          <p:nvPr/>
        </p:nvSpPr>
        <p:spPr bwMode="auto">
          <a:xfrm>
            <a:off x="2011363" y="1516063"/>
            <a:ext cx="1312862" cy="339725"/>
          </a:xfrm>
          <a:prstGeom prst="rect">
            <a:avLst/>
          </a:prstGeom>
          <a:noFill/>
          <a:ln w="9525">
            <a:noFill/>
            <a:miter lim="800000"/>
            <a:headEnd/>
            <a:tailEnd/>
          </a:ln>
        </p:spPr>
        <p:txBody>
          <a:bodyPr wrap="none">
            <a:spAutoFit/>
          </a:bodyPr>
          <a:lstStyle/>
          <a:p>
            <a:r>
              <a:rPr lang="en-US" sz="1600"/>
              <a:t>Syringe Port</a:t>
            </a:r>
          </a:p>
        </p:txBody>
      </p:sp>
      <p:sp>
        <p:nvSpPr>
          <p:cNvPr id="34825" name="TextBox 14"/>
          <p:cNvSpPr txBox="1">
            <a:spLocks noChangeArrowheads="1"/>
          </p:cNvSpPr>
          <p:nvPr/>
        </p:nvSpPr>
        <p:spPr bwMode="auto">
          <a:xfrm>
            <a:off x="3938588" y="4511675"/>
            <a:ext cx="733425" cy="338138"/>
          </a:xfrm>
          <a:prstGeom prst="rect">
            <a:avLst/>
          </a:prstGeom>
          <a:noFill/>
          <a:ln w="9525">
            <a:noFill/>
            <a:miter lim="800000"/>
            <a:headEnd/>
            <a:tailEnd/>
          </a:ln>
        </p:spPr>
        <p:txBody>
          <a:bodyPr wrap="none">
            <a:spAutoFit/>
          </a:bodyPr>
          <a:lstStyle/>
          <a:p>
            <a:r>
              <a:rPr lang="en-US" sz="1600"/>
              <a:t>Outlet</a:t>
            </a:r>
          </a:p>
        </p:txBody>
      </p:sp>
      <p:sp>
        <p:nvSpPr>
          <p:cNvPr id="34826" name="TextBox 15"/>
          <p:cNvSpPr txBox="1">
            <a:spLocks noChangeArrowheads="1"/>
          </p:cNvSpPr>
          <p:nvPr/>
        </p:nvSpPr>
        <p:spPr bwMode="auto">
          <a:xfrm>
            <a:off x="4003675" y="2582863"/>
            <a:ext cx="925513" cy="339725"/>
          </a:xfrm>
          <a:prstGeom prst="rect">
            <a:avLst/>
          </a:prstGeom>
          <a:noFill/>
          <a:ln w="9525">
            <a:noFill/>
            <a:miter lim="800000"/>
            <a:headEnd/>
            <a:tailEnd/>
          </a:ln>
        </p:spPr>
        <p:txBody>
          <a:bodyPr wrap="none">
            <a:spAutoFit/>
          </a:bodyPr>
          <a:lstStyle/>
          <a:p>
            <a:r>
              <a:rPr lang="en-US" sz="1600"/>
              <a:t>Filter #2</a:t>
            </a:r>
          </a:p>
        </p:txBody>
      </p:sp>
      <p:sp>
        <p:nvSpPr>
          <p:cNvPr id="34827" name="TextBox 16"/>
          <p:cNvSpPr txBox="1">
            <a:spLocks noChangeArrowheads="1"/>
          </p:cNvSpPr>
          <p:nvPr/>
        </p:nvSpPr>
        <p:spPr bwMode="auto">
          <a:xfrm>
            <a:off x="3962400" y="2111375"/>
            <a:ext cx="925513" cy="339725"/>
          </a:xfrm>
          <a:prstGeom prst="rect">
            <a:avLst/>
          </a:prstGeom>
          <a:noFill/>
          <a:ln w="9525">
            <a:noFill/>
            <a:miter lim="800000"/>
            <a:headEnd/>
            <a:tailEnd/>
          </a:ln>
        </p:spPr>
        <p:txBody>
          <a:bodyPr wrap="none">
            <a:spAutoFit/>
          </a:bodyPr>
          <a:lstStyle/>
          <a:p>
            <a:r>
              <a:rPr lang="en-US" sz="1600"/>
              <a:t>Filter #1</a:t>
            </a:r>
          </a:p>
        </p:txBody>
      </p:sp>
      <p:sp>
        <p:nvSpPr>
          <p:cNvPr id="34828" name="TextBox 17"/>
          <p:cNvSpPr txBox="1">
            <a:spLocks noChangeArrowheads="1"/>
          </p:cNvSpPr>
          <p:nvPr/>
        </p:nvSpPr>
        <p:spPr bwMode="auto">
          <a:xfrm>
            <a:off x="3459163" y="1736725"/>
            <a:ext cx="833437" cy="339725"/>
          </a:xfrm>
          <a:prstGeom prst="rect">
            <a:avLst/>
          </a:prstGeom>
          <a:noFill/>
          <a:ln w="9525">
            <a:noFill/>
            <a:miter lim="800000"/>
            <a:headEnd/>
            <a:tailEnd/>
          </a:ln>
        </p:spPr>
        <p:txBody>
          <a:bodyPr wrap="none">
            <a:spAutoFit/>
          </a:bodyPr>
          <a:lstStyle/>
          <a:p>
            <a:r>
              <a:rPr lang="en-US" sz="1600"/>
              <a:t>Spacer</a:t>
            </a:r>
          </a:p>
        </p:txBody>
      </p:sp>
      <p:sp>
        <p:nvSpPr>
          <p:cNvPr id="34829" name="TextBox 18"/>
          <p:cNvSpPr txBox="1">
            <a:spLocks noChangeArrowheads="1"/>
          </p:cNvSpPr>
          <p:nvPr/>
        </p:nvSpPr>
        <p:spPr bwMode="auto">
          <a:xfrm>
            <a:off x="2911475" y="6030913"/>
            <a:ext cx="1187450" cy="585787"/>
          </a:xfrm>
          <a:prstGeom prst="rect">
            <a:avLst/>
          </a:prstGeom>
          <a:noFill/>
          <a:ln w="9525">
            <a:noFill/>
            <a:miter lim="800000"/>
            <a:headEnd/>
            <a:tailEnd/>
          </a:ln>
        </p:spPr>
        <p:txBody>
          <a:bodyPr wrap="none">
            <a:spAutoFit/>
          </a:bodyPr>
          <a:lstStyle/>
          <a:p>
            <a:r>
              <a:rPr lang="en-US" sz="1600"/>
              <a:t>Diaphragm</a:t>
            </a:r>
          </a:p>
          <a:p>
            <a:r>
              <a:rPr lang="en-US" sz="1600"/>
              <a:t>Retracted</a:t>
            </a:r>
          </a:p>
        </p:txBody>
      </p:sp>
      <p:cxnSp>
        <p:nvCxnSpPr>
          <p:cNvPr id="34830" name="Straight Arrow Connector 19"/>
          <p:cNvCxnSpPr>
            <a:cxnSpLocks noChangeShapeType="1"/>
          </p:cNvCxnSpPr>
          <p:nvPr/>
        </p:nvCxnSpPr>
        <p:spPr bwMode="auto">
          <a:xfrm flipH="1">
            <a:off x="2959100" y="2720975"/>
            <a:ext cx="989013" cy="657225"/>
          </a:xfrm>
          <a:prstGeom prst="straightConnector1">
            <a:avLst/>
          </a:prstGeom>
          <a:noFill/>
          <a:ln w="9525" algn="ctr">
            <a:solidFill>
              <a:schemeClr val="tx1"/>
            </a:solidFill>
            <a:round/>
            <a:headEnd/>
            <a:tailEnd type="arrow" w="med" len="med"/>
          </a:ln>
        </p:spPr>
      </p:cxnSp>
      <p:cxnSp>
        <p:nvCxnSpPr>
          <p:cNvPr id="34831" name="Straight Arrow Connector 23"/>
          <p:cNvCxnSpPr>
            <a:cxnSpLocks noChangeShapeType="1"/>
          </p:cNvCxnSpPr>
          <p:nvPr/>
        </p:nvCxnSpPr>
        <p:spPr bwMode="auto">
          <a:xfrm flipH="1" flipV="1">
            <a:off x="2725738" y="5153025"/>
            <a:ext cx="576262" cy="838200"/>
          </a:xfrm>
          <a:prstGeom prst="straightConnector1">
            <a:avLst/>
          </a:prstGeom>
          <a:noFill/>
          <a:ln w="9525" algn="ctr">
            <a:solidFill>
              <a:schemeClr val="tx1"/>
            </a:solidFill>
            <a:round/>
            <a:headEnd/>
            <a:tailEnd type="arrow" w="med" len="med"/>
          </a:ln>
        </p:spPr>
      </p:cxnSp>
      <p:cxnSp>
        <p:nvCxnSpPr>
          <p:cNvPr id="34832" name="Straight Arrow Connector 24"/>
          <p:cNvCxnSpPr>
            <a:cxnSpLocks noChangeShapeType="1"/>
          </p:cNvCxnSpPr>
          <p:nvPr/>
        </p:nvCxnSpPr>
        <p:spPr bwMode="auto">
          <a:xfrm flipH="1">
            <a:off x="2808288" y="2076450"/>
            <a:ext cx="687387" cy="547688"/>
          </a:xfrm>
          <a:prstGeom prst="straightConnector1">
            <a:avLst/>
          </a:prstGeom>
          <a:noFill/>
          <a:ln w="9525" algn="ctr">
            <a:solidFill>
              <a:schemeClr val="tx1"/>
            </a:solidFill>
            <a:round/>
            <a:headEnd/>
            <a:tailEnd type="arrow" w="med" len="med"/>
          </a:ln>
        </p:spPr>
      </p:cxnSp>
      <p:sp>
        <p:nvSpPr>
          <p:cNvPr id="34833" name="TextBox 26"/>
          <p:cNvSpPr txBox="1">
            <a:spLocks noChangeArrowheads="1"/>
          </p:cNvSpPr>
          <p:nvPr/>
        </p:nvSpPr>
        <p:spPr bwMode="auto">
          <a:xfrm>
            <a:off x="319088" y="3729038"/>
            <a:ext cx="823912" cy="585787"/>
          </a:xfrm>
          <a:prstGeom prst="rect">
            <a:avLst/>
          </a:prstGeom>
          <a:noFill/>
          <a:ln w="9525">
            <a:noFill/>
            <a:miter lim="800000"/>
            <a:headEnd/>
            <a:tailEnd/>
          </a:ln>
        </p:spPr>
        <p:txBody>
          <a:bodyPr wrap="none">
            <a:spAutoFit/>
          </a:bodyPr>
          <a:lstStyle/>
          <a:p>
            <a:r>
              <a:rPr lang="en-US" sz="1600"/>
              <a:t>Cover</a:t>
            </a:r>
          </a:p>
          <a:p>
            <a:r>
              <a:rPr lang="en-US" sz="1600"/>
              <a:t>(metal)</a:t>
            </a:r>
          </a:p>
        </p:txBody>
      </p:sp>
      <p:cxnSp>
        <p:nvCxnSpPr>
          <p:cNvPr id="34834" name="Straight Arrow Connector 27"/>
          <p:cNvCxnSpPr>
            <a:cxnSpLocks noChangeShapeType="1"/>
          </p:cNvCxnSpPr>
          <p:nvPr/>
        </p:nvCxnSpPr>
        <p:spPr bwMode="auto">
          <a:xfrm>
            <a:off x="1096963" y="4130675"/>
            <a:ext cx="566737" cy="317500"/>
          </a:xfrm>
          <a:prstGeom prst="straightConnector1">
            <a:avLst/>
          </a:prstGeom>
          <a:noFill/>
          <a:ln w="9525" algn="ctr">
            <a:solidFill>
              <a:schemeClr val="tx1"/>
            </a:solidFill>
            <a:round/>
            <a:headEnd/>
            <a:tailEnd type="arrow" w="med" len="med"/>
          </a:ln>
        </p:spPr>
      </p:cxnSp>
      <p:cxnSp>
        <p:nvCxnSpPr>
          <p:cNvPr id="34835" name="Straight Arrow Connector 28"/>
          <p:cNvCxnSpPr>
            <a:cxnSpLocks noChangeShapeType="1"/>
          </p:cNvCxnSpPr>
          <p:nvPr/>
        </p:nvCxnSpPr>
        <p:spPr bwMode="auto">
          <a:xfrm flipH="1">
            <a:off x="3398838" y="3786188"/>
            <a:ext cx="657225" cy="173037"/>
          </a:xfrm>
          <a:prstGeom prst="straightConnector1">
            <a:avLst/>
          </a:prstGeom>
          <a:noFill/>
          <a:ln w="9525" algn="ctr">
            <a:solidFill>
              <a:schemeClr val="tx1"/>
            </a:solidFill>
            <a:round/>
            <a:headEnd/>
            <a:tailEnd type="arrow" w="med" len="med"/>
          </a:ln>
        </p:spPr>
      </p:cxnSp>
      <p:sp>
        <p:nvSpPr>
          <p:cNvPr id="34836" name="TextBox 31"/>
          <p:cNvSpPr txBox="1">
            <a:spLocks noChangeArrowheads="1"/>
          </p:cNvSpPr>
          <p:nvPr/>
        </p:nvSpPr>
        <p:spPr bwMode="auto">
          <a:xfrm>
            <a:off x="4167188" y="3284538"/>
            <a:ext cx="935037" cy="584200"/>
          </a:xfrm>
          <a:prstGeom prst="rect">
            <a:avLst/>
          </a:prstGeom>
          <a:noFill/>
          <a:ln w="9525">
            <a:noFill/>
            <a:miter lim="800000"/>
            <a:headEnd/>
            <a:tailEnd/>
          </a:ln>
        </p:spPr>
        <p:txBody>
          <a:bodyPr wrap="none">
            <a:spAutoFit/>
          </a:bodyPr>
          <a:lstStyle/>
          <a:p>
            <a:r>
              <a:rPr lang="en-US" sz="1600"/>
              <a:t>Housing</a:t>
            </a:r>
          </a:p>
          <a:p>
            <a:r>
              <a:rPr lang="en-US" sz="1600"/>
              <a:t>(plastic)</a:t>
            </a:r>
          </a:p>
        </p:txBody>
      </p:sp>
      <p:sp>
        <p:nvSpPr>
          <p:cNvPr id="34837" name="TextBox 30"/>
          <p:cNvSpPr txBox="1">
            <a:spLocks noChangeArrowheads="1"/>
          </p:cNvSpPr>
          <p:nvPr/>
        </p:nvSpPr>
        <p:spPr bwMode="auto">
          <a:xfrm>
            <a:off x="6829425" y="6011863"/>
            <a:ext cx="1185863" cy="584200"/>
          </a:xfrm>
          <a:prstGeom prst="rect">
            <a:avLst/>
          </a:prstGeom>
          <a:noFill/>
          <a:ln w="9525">
            <a:noFill/>
            <a:miter lim="800000"/>
            <a:headEnd/>
            <a:tailEnd/>
          </a:ln>
        </p:spPr>
        <p:txBody>
          <a:bodyPr wrap="none">
            <a:spAutoFit/>
          </a:bodyPr>
          <a:lstStyle/>
          <a:p>
            <a:r>
              <a:rPr lang="en-US" sz="1600"/>
              <a:t>Diaphragm</a:t>
            </a:r>
          </a:p>
          <a:p>
            <a:r>
              <a:rPr lang="en-US" sz="1600"/>
              <a:t>Evacuated</a:t>
            </a:r>
          </a:p>
        </p:txBody>
      </p:sp>
      <p:cxnSp>
        <p:nvCxnSpPr>
          <p:cNvPr id="34838" name="Straight Arrow Connector 37"/>
          <p:cNvCxnSpPr>
            <a:cxnSpLocks noChangeShapeType="1"/>
          </p:cNvCxnSpPr>
          <p:nvPr/>
        </p:nvCxnSpPr>
        <p:spPr bwMode="auto">
          <a:xfrm flipH="1">
            <a:off x="2895600" y="2282825"/>
            <a:ext cx="989013" cy="655638"/>
          </a:xfrm>
          <a:prstGeom prst="straightConnector1">
            <a:avLst/>
          </a:prstGeom>
          <a:noFill/>
          <a:ln w="9525" algn="ctr">
            <a:solidFill>
              <a:schemeClr val="tx1"/>
            </a:solidFill>
            <a:round/>
            <a:headEnd/>
            <a:tailEnd type="arrow" w="med" len="med"/>
          </a:ln>
        </p:spPr>
      </p:cxnSp>
      <p:cxnSp>
        <p:nvCxnSpPr>
          <p:cNvPr id="34839" name="Straight Arrow Connector 39"/>
          <p:cNvCxnSpPr>
            <a:cxnSpLocks noChangeShapeType="1"/>
          </p:cNvCxnSpPr>
          <p:nvPr/>
        </p:nvCxnSpPr>
        <p:spPr bwMode="auto">
          <a:xfrm flipH="1" flipV="1">
            <a:off x="3111500" y="4456113"/>
            <a:ext cx="717550" cy="223837"/>
          </a:xfrm>
          <a:prstGeom prst="straightConnector1">
            <a:avLst/>
          </a:prstGeom>
          <a:noFill/>
          <a:ln w="9525" algn="ctr">
            <a:solidFill>
              <a:schemeClr val="tx1"/>
            </a:solidFill>
            <a:round/>
            <a:headEnd/>
            <a:tailEnd type="arrow" w="med" len="med"/>
          </a:ln>
        </p:spPr>
      </p:cxnSp>
      <p:cxnSp>
        <p:nvCxnSpPr>
          <p:cNvPr id="34840" name="Straight Arrow Connector 24"/>
          <p:cNvCxnSpPr>
            <a:cxnSpLocks noChangeShapeType="1"/>
          </p:cNvCxnSpPr>
          <p:nvPr/>
        </p:nvCxnSpPr>
        <p:spPr bwMode="auto">
          <a:xfrm flipH="1" flipV="1">
            <a:off x="2989263" y="5006975"/>
            <a:ext cx="639762" cy="304800"/>
          </a:xfrm>
          <a:prstGeom prst="straightConnector1">
            <a:avLst/>
          </a:prstGeom>
          <a:noFill/>
          <a:ln w="9525" algn="ctr">
            <a:solidFill>
              <a:schemeClr val="tx1"/>
            </a:solidFill>
            <a:round/>
            <a:headEnd/>
            <a:tailEnd type="arrow" w="med" len="med"/>
          </a:ln>
        </p:spPr>
      </p:cxnSp>
      <p:sp>
        <p:nvSpPr>
          <p:cNvPr id="34841" name="TextBox 14"/>
          <p:cNvSpPr txBox="1">
            <a:spLocks noChangeArrowheads="1"/>
          </p:cNvSpPr>
          <p:nvPr/>
        </p:nvSpPr>
        <p:spPr bwMode="auto">
          <a:xfrm>
            <a:off x="3713163" y="5157788"/>
            <a:ext cx="1749425" cy="584200"/>
          </a:xfrm>
          <a:prstGeom prst="rect">
            <a:avLst/>
          </a:prstGeom>
          <a:noFill/>
          <a:ln w="9525">
            <a:noFill/>
            <a:miter lim="800000"/>
            <a:headEnd/>
            <a:tailEnd/>
          </a:ln>
        </p:spPr>
        <p:txBody>
          <a:bodyPr wrap="none">
            <a:spAutoFit/>
          </a:bodyPr>
          <a:lstStyle/>
          <a:p>
            <a:r>
              <a:rPr lang="en-US" sz="1600"/>
              <a:t>Drain mesh is a </a:t>
            </a:r>
          </a:p>
          <a:p>
            <a:r>
              <a:rPr lang="en-US" sz="1600"/>
              <a:t>part of the plastic</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6"/>
          <p:cNvPicPr>
            <a:picLocks noChangeAspect="1" noChangeArrowheads="1"/>
          </p:cNvPicPr>
          <p:nvPr/>
        </p:nvPicPr>
        <p:blipFill>
          <a:blip r:embed="rId2" cstate="print"/>
          <a:srcRect l="7516" t="34360" r="39629" b="28891"/>
          <a:stretch>
            <a:fillRect/>
          </a:stretch>
        </p:blipFill>
        <p:spPr bwMode="auto">
          <a:xfrm>
            <a:off x="5094288" y="1582738"/>
            <a:ext cx="2646362" cy="2046287"/>
          </a:xfrm>
          <a:prstGeom prst="rect">
            <a:avLst/>
          </a:prstGeom>
          <a:noFill/>
          <a:ln w="9525">
            <a:noFill/>
            <a:miter lim="800000"/>
            <a:headEnd/>
            <a:tailEnd/>
          </a:ln>
        </p:spPr>
      </p:pic>
      <p:pic>
        <p:nvPicPr>
          <p:cNvPr id="35843" name="Picture 2"/>
          <p:cNvPicPr>
            <a:picLocks noChangeAspect="1" noChangeArrowheads="1"/>
          </p:cNvPicPr>
          <p:nvPr/>
        </p:nvPicPr>
        <p:blipFill>
          <a:blip r:embed="rId3" cstate="print"/>
          <a:srcRect l="28214" t="36333" r="36429" b="27567"/>
          <a:stretch>
            <a:fillRect/>
          </a:stretch>
        </p:blipFill>
        <p:spPr bwMode="auto">
          <a:xfrm>
            <a:off x="798513" y="4354513"/>
            <a:ext cx="2892425" cy="2292350"/>
          </a:xfrm>
          <a:prstGeom prst="rect">
            <a:avLst/>
          </a:prstGeom>
          <a:noFill/>
          <a:ln w="9525">
            <a:noFill/>
            <a:miter lim="800000"/>
            <a:headEnd/>
            <a:tailEnd/>
          </a:ln>
        </p:spPr>
      </p:pic>
      <p:sp>
        <p:nvSpPr>
          <p:cNvPr id="35844" name="Title 1"/>
          <p:cNvSpPr>
            <a:spLocks noGrp="1"/>
          </p:cNvSpPr>
          <p:nvPr>
            <p:ph type="title"/>
          </p:nvPr>
        </p:nvSpPr>
        <p:spPr>
          <a:xfrm>
            <a:off x="430213" y="252413"/>
            <a:ext cx="5770562" cy="439737"/>
          </a:xfrm>
        </p:spPr>
        <p:txBody>
          <a:bodyPr/>
          <a:lstStyle/>
          <a:p>
            <a:r>
              <a:rPr lang="en-US" smtClean="0"/>
              <a:t>Puck Concepts</a:t>
            </a:r>
          </a:p>
        </p:txBody>
      </p:sp>
      <p:sp>
        <p:nvSpPr>
          <p:cNvPr id="35845" name="Content Placeholder 2"/>
          <p:cNvSpPr>
            <a:spLocks noGrp="1"/>
          </p:cNvSpPr>
          <p:nvPr>
            <p:ph idx="1"/>
          </p:nvPr>
        </p:nvSpPr>
        <p:spPr>
          <a:xfrm>
            <a:off x="403225" y="935038"/>
            <a:ext cx="8377238" cy="1201737"/>
          </a:xfrm>
        </p:spPr>
        <p:txBody>
          <a:bodyPr/>
          <a:lstStyle/>
          <a:p>
            <a:r>
              <a:rPr lang="en-US" sz="2400" dirty="0" smtClean="0"/>
              <a:t>Concept #3 – Diaphragm – FEA Analysis</a:t>
            </a:r>
          </a:p>
          <a:p>
            <a:pPr lvl="1">
              <a:spcAft>
                <a:spcPct val="0"/>
              </a:spcAft>
            </a:pPr>
            <a:r>
              <a:rPr lang="en-US" sz="2000" dirty="0" smtClean="0"/>
              <a:t>Boundary Conditions</a:t>
            </a:r>
          </a:p>
          <a:p>
            <a:pPr lvl="2">
              <a:spcAft>
                <a:spcPct val="0"/>
              </a:spcAft>
            </a:pPr>
            <a:r>
              <a:rPr lang="en-US" sz="1800" dirty="0" smtClean="0"/>
              <a:t>Fixed outer sealing surface</a:t>
            </a:r>
          </a:p>
          <a:p>
            <a:pPr lvl="2">
              <a:spcAft>
                <a:spcPct val="0"/>
              </a:spcAft>
            </a:pPr>
            <a:r>
              <a:rPr lang="en-US" sz="1800" dirty="0" smtClean="0"/>
              <a:t> 400 PSI</a:t>
            </a:r>
          </a:p>
          <a:p>
            <a:pPr lvl="2">
              <a:spcAft>
                <a:spcPct val="0"/>
              </a:spcAft>
            </a:pPr>
            <a:r>
              <a:rPr lang="en-US" sz="1800" dirty="0" smtClean="0"/>
              <a:t>Material – Acrylic</a:t>
            </a:r>
          </a:p>
          <a:p>
            <a:pPr lvl="1">
              <a:spcAft>
                <a:spcPct val="0"/>
              </a:spcAft>
            </a:pPr>
            <a:r>
              <a:rPr lang="en-US" sz="2200" dirty="0" smtClean="0"/>
              <a:t>Results</a:t>
            </a:r>
          </a:p>
          <a:p>
            <a:pPr lvl="2">
              <a:spcAft>
                <a:spcPct val="0"/>
              </a:spcAft>
            </a:pPr>
            <a:r>
              <a:rPr lang="en-US" sz="1800" dirty="0" smtClean="0"/>
              <a:t>Max stress = 4,200 psi </a:t>
            </a:r>
          </a:p>
          <a:p>
            <a:pPr lvl="3"/>
            <a:r>
              <a:rPr lang="en-US" sz="1400" dirty="0" smtClean="0"/>
              <a:t>Yield stress – 6,500 psi</a:t>
            </a:r>
          </a:p>
          <a:p>
            <a:pPr lvl="2">
              <a:spcAft>
                <a:spcPct val="0"/>
              </a:spcAft>
            </a:pPr>
            <a:r>
              <a:rPr lang="en-US" sz="1800" dirty="0" smtClean="0"/>
              <a:t>Max Displacement = .006” (150um)</a:t>
            </a:r>
          </a:p>
          <a:p>
            <a:pPr lvl="3"/>
            <a:endParaRPr lang="en-US" sz="1400" dirty="0" smtClean="0"/>
          </a:p>
          <a:p>
            <a:pPr lvl="2">
              <a:spcAft>
                <a:spcPct val="0"/>
              </a:spcAft>
            </a:pPr>
            <a:endParaRPr lang="en-US" sz="1800" dirty="0" smtClean="0"/>
          </a:p>
        </p:txBody>
      </p:sp>
      <p:sp>
        <p:nvSpPr>
          <p:cNvPr id="35846"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4467489D-06A3-43AB-AECC-ECAFBD4FF302}" type="slidenum">
              <a:rPr lang="en-US" i="0" smtClean="0">
                <a:latin typeface="Trebuchet MS" pitchFamily="34" charset="0"/>
              </a:rPr>
              <a:pPr/>
              <a:t>37</a:t>
            </a:fld>
            <a:endParaRPr lang="en-US" smtClean="0"/>
          </a:p>
        </p:txBody>
      </p:sp>
      <p:sp>
        <p:nvSpPr>
          <p:cNvPr id="35847" name="TextBox 18"/>
          <p:cNvSpPr txBox="1">
            <a:spLocks noChangeArrowheads="1"/>
          </p:cNvSpPr>
          <p:nvPr/>
        </p:nvSpPr>
        <p:spPr bwMode="auto">
          <a:xfrm>
            <a:off x="312738" y="4027488"/>
            <a:ext cx="1449387" cy="339725"/>
          </a:xfrm>
          <a:prstGeom prst="rect">
            <a:avLst/>
          </a:prstGeom>
          <a:noFill/>
          <a:ln w="9525">
            <a:noFill/>
            <a:miter lim="800000"/>
            <a:headEnd/>
            <a:tailEnd/>
          </a:ln>
        </p:spPr>
        <p:txBody>
          <a:bodyPr wrap="none">
            <a:spAutoFit/>
          </a:bodyPr>
          <a:lstStyle/>
          <a:p>
            <a:r>
              <a:rPr lang="en-US" sz="1600"/>
              <a:t>Fixed Surface</a:t>
            </a:r>
          </a:p>
        </p:txBody>
      </p:sp>
      <p:cxnSp>
        <p:nvCxnSpPr>
          <p:cNvPr id="35848" name="Straight Arrow Connector 23"/>
          <p:cNvCxnSpPr>
            <a:cxnSpLocks noChangeShapeType="1"/>
          </p:cNvCxnSpPr>
          <p:nvPr/>
        </p:nvCxnSpPr>
        <p:spPr bwMode="auto">
          <a:xfrm flipV="1">
            <a:off x="1481138" y="5268913"/>
            <a:ext cx="911225" cy="1089025"/>
          </a:xfrm>
          <a:prstGeom prst="straightConnector1">
            <a:avLst/>
          </a:prstGeom>
          <a:noFill/>
          <a:ln w="9525" algn="ctr">
            <a:solidFill>
              <a:schemeClr val="tx1"/>
            </a:solidFill>
            <a:round/>
            <a:headEnd/>
            <a:tailEnd type="arrow" w="med" len="med"/>
          </a:ln>
        </p:spPr>
      </p:cxnSp>
      <p:cxnSp>
        <p:nvCxnSpPr>
          <p:cNvPr id="35849" name="Straight Arrow Connector 24"/>
          <p:cNvCxnSpPr>
            <a:cxnSpLocks noChangeShapeType="1"/>
          </p:cNvCxnSpPr>
          <p:nvPr/>
        </p:nvCxnSpPr>
        <p:spPr bwMode="auto">
          <a:xfrm>
            <a:off x="1292225" y="4470400"/>
            <a:ext cx="477838" cy="217488"/>
          </a:xfrm>
          <a:prstGeom prst="straightConnector1">
            <a:avLst/>
          </a:prstGeom>
          <a:noFill/>
          <a:ln w="9525" algn="ctr">
            <a:solidFill>
              <a:schemeClr val="tx1"/>
            </a:solidFill>
            <a:round/>
            <a:headEnd/>
            <a:tailEnd type="arrow" w="med" len="med"/>
          </a:ln>
        </p:spPr>
      </p:cxnSp>
      <p:sp>
        <p:nvSpPr>
          <p:cNvPr id="35850" name="TextBox 14"/>
          <p:cNvSpPr txBox="1">
            <a:spLocks noChangeArrowheads="1"/>
          </p:cNvSpPr>
          <p:nvPr/>
        </p:nvSpPr>
        <p:spPr bwMode="auto">
          <a:xfrm>
            <a:off x="868363" y="6405563"/>
            <a:ext cx="914400" cy="338137"/>
          </a:xfrm>
          <a:prstGeom prst="rect">
            <a:avLst/>
          </a:prstGeom>
          <a:noFill/>
          <a:ln w="9525">
            <a:noFill/>
            <a:miter lim="800000"/>
            <a:headEnd/>
            <a:tailEnd/>
          </a:ln>
        </p:spPr>
        <p:txBody>
          <a:bodyPr wrap="none">
            <a:spAutoFit/>
          </a:bodyPr>
          <a:lstStyle/>
          <a:p>
            <a:r>
              <a:rPr lang="en-US" sz="1600"/>
              <a:t>400 PSI</a:t>
            </a:r>
          </a:p>
        </p:txBody>
      </p:sp>
      <p:pic>
        <p:nvPicPr>
          <p:cNvPr id="35851" name="Picture 3"/>
          <p:cNvPicPr>
            <a:picLocks noChangeAspect="1" noChangeArrowheads="1"/>
          </p:cNvPicPr>
          <p:nvPr/>
        </p:nvPicPr>
        <p:blipFill>
          <a:blip r:embed="rId4" cstate="print"/>
          <a:srcRect l="78995" t="19521" b="29810"/>
          <a:stretch>
            <a:fillRect/>
          </a:stretch>
        </p:blipFill>
        <p:spPr bwMode="auto">
          <a:xfrm>
            <a:off x="7707313" y="812800"/>
            <a:ext cx="1206500" cy="3236913"/>
          </a:xfrm>
          <a:prstGeom prst="rect">
            <a:avLst/>
          </a:prstGeom>
          <a:noFill/>
          <a:ln w="9525">
            <a:noFill/>
            <a:miter lim="800000"/>
            <a:headEnd/>
            <a:tailEnd/>
          </a:ln>
        </p:spPr>
      </p:pic>
      <p:pic>
        <p:nvPicPr>
          <p:cNvPr id="35852" name="Picture 4"/>
          <p:cNvPicPr>
            <a:picLocks noChangeAspect="1" noChangeArrowheads="1"/>
          </p:cNvPicPr>
          <p:nvPr/>
        </p:nvPicPr>
        <p:blipFill>
          <a:blip r:embed="rId5" cstate="print"/>
          <a:srcRect l="6120" t="34717" r="39030" b="27457"/>
          <a:stretch>
            <a:fillRect/>
          </a:stretch>
        </p:blipFill>
        <p:spPr bwMode="auto">
          <a:xfrm>
            <a:off x="4224338" y="4202113"/>
            <a:ext cx="2901950" cy="2227262"/>
          </a:xfrm>
          <a:prstGeom prst="rect">
            <a:avLst/>
          </a:prstGeom>
          <a:noFill/>
          <a:ln w="9525">
            <a:noFill/>
            <a:miter lim="800000"/>
            <a:headEnd/>
            <a:tailEnd/>
          </a:ln>
        </p:spPr>
      </p:pic>
      <p:pic>
        <p:nvPicPr>
          <p:cNvPr id="35853" name="Picture 5"/>
          <p:cNvPicPr>
            <a:picLocks noChangeAspect="1" noChangeArrowheads="1"/>
          </p:cNvPicPr>
          <p:nvPr/>
        </p:nvPicPr>
        <p:blipFill>
          <a:blip r:embed="rId5" cstate="print"/>
          <a:srcRect l="81512" t="18224" r="4126" b="34090"/>
          <a:stretch>
            <a:fillRect/>
          </a:stretch>
        </p:blipFill>
        <p:spPr bwMode="auto">
          <a:xfrm>
            <a:off x="7170738" y="3908425"/>
            <a:ext cx="796925" cy="2949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l="4918" t="7828" r="6509" b="19792"/>
          <a:stretch>
            <a:fillRect/>
          </a:stretch>
        </p:blipFill>
        <p:spPr bwMode="auto">
          <a:xfrm>
            <a:off x="2046288" y="2743200"/>
            <a:ext cx="5399087" cy="3309938"/>
          </a:xfrm>
          <a:prstGeom prst="rect">
            <a:avLst/>
          </a:prstGeom>
          <a:noFill/>
          <a:ln w="9525">
            <a:noFill/>
            <a:miter lim="800000"/>
            <a:headEnd/>
            <a:tailEnd/>
          </a:ln>
        </p:spPr>
      </p:pic>
      <p:sp>
        <p:nvSpPr>
          <p:cNvPr id="36867" name="Title 1"/>
          <p:cNvSpPr>
            <a:spLocks noGrp="1"/>
          </p:cNvSpPr>
          <p:nvPr>
            <p:ph type="title"/>
          </p:nvPr>
        </p:nvSpPr>
        <p:spPr>
          <a:xfrm>
            <a:off x="430213" y="252413"/>
            <a:ext cx="5770562" cy="439737"/>
          </a:xfrm>
        </p:spPr>
        <p:txBody>
          <a:bodyPr/>
          <a:lstStyle/>
          <a:p>
            <a:r>
              <a:rPr lang="en-US" dirty="0" smtClean="0"/>
              <a:t>Puck Concepts</a:t>
            </a:r>
          </a:p>
        </p:txBody>
      </p:sp>
      <p:sp>
        <p:nvSpPr>
          <p:cNvPr id="36868" name="Content Placeholder 2"/>
          <p:cNvSpPr>
            <a:spLocks noGrp="1"/>
          </p:cNvSpPr>
          <p:nvPr>
            <p:ph idx="1"/>
          </p:nvPr>
        </p:nvSpPr>
        <p:spPr>
          <a:xfrm>
            <a:off x="403225" y="935038"/>
            <a:ext cx="6186488" cy="1201737"/>
          </a:xfrm>
        </p:spPr>
        <p:txBody>
          <a:bodyPr/>
          <a:lstStyle/>
          <a:p>
            <a:r>
              <a:rPr lang="en-US" smtClean="0"/>
              <a:t>Concept #3 – Diaphragm</a:t>
            </a:r>
          </a:p>
          <a:p>
            <a:pPr lvl="1">
              <a:spcAft>
                <a:spcPct val="0"/>
              </a:spcAft>
            </a:pPr>
            <a:r>
              <a:rPr lang="en-US" smtClean="0"/>
              <a:t>Test prototype overview</a:t>
            </a:r>
          </a:p>
          <a:p>
            <a:pPr lvl="1">
              <a:spcAft>
                <a:spcPct val="0"/>
              </a:spcAft>
            </a:pPr>
            <a:r>
              <a:rPr lang="en-US" smtClean="0"/>
              <a:t>The concept works! – see demo</a:t>
            </a:r>
          </a:p>
        </p:txBody>
      </p:sp>
      <p:sp>
        <p:nvSpPr>
          <p:cNvPr id="36869"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31FE6E02-461C-43B5-BE7D-A5702AC1303C}" type="slidenum">
              <a:rPr lang="en-US" i="0" smtClean="0">
                <a:latin typeface="Trebuchet MS" pitchFamily="34" charset="0"/>
              </a:rPr>
              <a:pPr/>
              <a:t>38</a:t>
            </a:fld>
            <a:endParaRPr lang="en-US" smtClean="0"/>
          </a:p>
        </p:txBody>
      </p:sp>
      <p:sp>
        <p:nvSpPr>
          <p:cNvPr id="36870" name="TextBox 12"/>
          <p:cNvSpPr txBox="1">
            <a:spLocks noChangeArrowheads="1"/>
          </p:cNvSpPr>
          <p:nvPr/>
        </p:nvSpPr>
        <p:spPr bwMode="auto">
          <a:xfrm>
            <a:off x="5930900" y="2286000"/>
            <a:ext cx="1847850" cy="338138"/>
          </a:xfrm>
          <a:prstGeom prst="rect">
            <a:avLst/>
          </a:prstGeom>
          <a:noFill/>
          <a:ln w="9525">
            <a:noFill/>
            <a:miter lim="800000"/>
            <a:headEnd/>
            <a:tailEnd/>
          </a:ln>
        </p:spPr>
        <p:txBody>
          <a:bodyPr wrap="none">
            <a:spAutoFit/>
          </a:bodyPr>
          <a:lstStyle/>
          <a:p>
            <a:r>
              <a:rPr lang="en-US" sz="1600"/>
              <a:t>Evacuate Syringe</a:t>
            </a:r>
          </a:p>
        </p:txBody>
      </p:sp>
      <p:sp>
        <p:nvSpPr>
          <p:cNvPr id="36871" name="TextBox 14"/>
          <p:cNvSpPr txBox="1">
            <a:spLocks noChangeArrowheads="1"/>
          </p:cNvSpPr>
          <p:nvPr/>
        </p:nvSpPr>
        <p:spPr bwMode="auto">
          <a:xfrm>
            <a:off x="171450" y="5883275"/>
            <a:ext cx="1404938" cy="339725"/>
          </a:xfrm>
          <a:prstGeom prst="rect">
            <a:avLst/>
          </a:prstGeom>
          <a:noFill/>
          <a:ln w="9525">
            <a:noFill/>
            <a:miter lim="800000"/>
            <a:headEnd/>
            <a:tailEnd/>
          </a:ln>
        </p:spPr>
        <p:txBody>
          <a:bodyPr wrap="none">
            <a:spAutoFit/>
          </a:bodyPr>
          <a:lstStyle/>
          <a:p>
            <a:r>
              <a:rPr lang="en-US" sz="1600" dirty="0"/>
              <a:t>Outlet Tubing</a:t>
            </a:r>
          </a:p>
        </p:txBody>
      </p:sp>
      <p:sp>
        <p:nvSpPr>
          <p:cNvPr id="36872" name="TextBox 18"/>
          <p:cNvSpPr txBox="1">
            <a:spLocks noChangeArrowheads="1"/>
          </p:cNvSpPr>
          <p:nvPr/>
        </p:nvSpPr>
        <p:spPr bwMode="auto">
          <a:xfrm>
            <a:off x="501650" y="3041650"/>
            <a:ext cx="1187450" cy="585788"/>
          </a:xfrm>
          <a:prstGeom prst="rect">
            <a:avLst/>
          </a:prstGeom>
          <a:noFill/>
          <a:ln w="9525">
            <a:noFill/>
            <a:miter lim="800000"/>
            <a:headEnd/>
            <a:tailEnd/>
          </a:ln>
        </p:spPr>
        <p:txBody>
          <a:bodyPr wrap="none">
            <a:spAutoFit/>
          </a:bodyPr>
          <a:lstStyle/>
          <a:p>
            <a:r>
              <a:rPr lang="en-US" sz="1600"/>
              <a:t>Diaphragm</a:t>
            </a:r>
          </a:p>
          <a:p>
            <a:r>
              <a:rPr lang="en-US" sz="1600"/>
              <a:t>Puck</a:t>
            </a:r>
          </a:p>
        </p:txBody>
      </p:sp>
      <p:cxnSp>
        <p:nvCxnSpPr>
          <p:cNvPr id="36873" name="Straight Arrow Connector 19"/>
          <p:cNvCxnSpPr>
            <a:cxnSpLocks noChangeShapeType="1"/>
            <a:stCxn id="36871" idx="3"/>
          </p:cNvCxnSpPr>
          <p:nvPr/>
        </p:nvCxnSpPr>
        <p:spPr bwMode="auto">
          <a:xfrm flipV="1">
            <a:off x="1576388" y="5076825"/>
            <a:ext cx="1600200" cy="976313"/>
          </a:xfrm>
          <a:prstGeom prst="straightConnector1">
            <a:avLst/>
          </a:prstGeom>
          <a:noFill/>
          <a:ln w="9525" algn="ctr">
            <a:solidFill>
              <a:schemeClr val="tx1"/>
            </a:solidFill>
            <a:round/>
            <a:headEnd/>
            <a:tailEnd type="arrow" w="med" len="med"/>
          </a:ln>
        </p:spPr>
      </p:cxnSp>
      <p:cxnSp>
        <p:nvCxnSpPr>
          <p:cNvPr id="36874" name="Straight Arrow Connector 23"/>
          <p:cNvCxnSpPr>
            <a:cxnSpLocks noChangeShapeType="1"/>
          </p:cNvCxnSpPr>
          <p:nvPr/>
        </p:nvCxnSpPr>
        <p:spPr bwMode="auto">
          <a:xfrm flipH="1" flipV="1">
            <a:off x="5700713" y="4891088"/>
            <a:ext cx="815975" cy="1379537"/>
          </a:xfrm>
          <a:prstGeom prst="straightConnector1">
            <a:avLst/>
          </a:prstGeom>
          <a:noFill/>
          <a:ln w="9525" algn="ctr">
            <a:solidFill>
              <a:schemeClr val="tx1"/>
            </a:solidFill>
            <a:round/>
            <a:headEnd/>
            <a:tailEnd type="arrow" w="med" len="med"/>
          </a:ln>
        </p:spPr>
      </p:cxnSp>
      <p:cxnSp>
        <p:nvCxnSpPr>
          <p:cNvPr id="36875" name="Straight Arrow Connector 24"/>
          <p:cNvCxnSpPr>
            <a:cxnSpLocks noChangeShapeType="1"/>
          </p:cNvCxnSpPr>
          <p:nvPr/>
        </p:nvCxnSpPr>
        <p:spPr bwMode="auto">
          <a:xfrm>
            <a:off x="1727200" y="3367088"/>
            <a:ext cx="762000" cy="315912"/>
          </a:xfrm>
          <a:prstGeom prst="straightConnector1">
            <a:avLst/>
          </a:prstGeom>
          <a:noFill/>
          <a:ln w="9525" algn="ctr">
            <a:solidFill>
              <a:schemeClr val="tx1"/>
            </a:solidFill>
            <a:round/>
            <a:headEnd/>
            <a:tailEnd type="arrow" w="med" len="med"/>
          </a:ln>
        </p:spPr>
      </p:cxnSp>
      <p:cxnSp>
        <p:nvCxnSpPr>
          <p:cNvPr id="36876" name="Straight Arrow Connector 37"/>
          <p:cNvCxnSpPr>
            <a:cxnSpLocks noChangeShapeType="1"/>
          </p:cNvCxnSpPr>
          <p:nvPr/>
        </p:nvCxnSpPr>
        <p:spPr bwMode="auto">
          <a:xfrm flipH="1">
            <a:off x="3954463" y="2525713"/>
            <a:ext cx="1822450" cy="1152525"/>
          </a:xfrm>
          <a:prstGeom prst="straightConnector1">
            <a:avLst/>
          </a:prstGeom>
          <a:noFill/>
          <a:ln w="9525" algn="ctr">
            <a:solidFill>
              <a:schemeClr val="tx1"/>
            </a:solidFill>
            <a:round/>
            <a:headEnd/>
            <a:tailEnd type="arrow" w="med" len="med"/>
          </a:ln>
        </p:spPr>
      </p:cxnSp>
      <p:sp>
        <p:nvSpPr>
          <p:cNvPr id="36877" name="TextBox 12"/>
          <p:cNvSpPr txBox="1">
            <a:spLocks noChangeArrowheads="1"/>
          </p:cNvSpPr>
          <p:nvPr/>
        </p:nvSpPr>
        <p:spPr bwMode="auto">
          <a:xfrm>
            <a:off x="6140450" y="6400800"/>
            <a:ext cx="1562100" cy="338138"/>
          </a:xfrm>
          <a:prstGeom prst="rect">
            <a:avLst/>
          </a:prstGeom>
          <a:noFill/>
          <a:ln w="9525">
            <a:noFill/>
            <a:miter lim="800000"/>
            <a:headEnd/>
            <a:tailEnd/>
          </a:ln>
        </p:spPr>
        <p:txBody>
          <a:bodyPr wrap="none">
            <a:spAutoFit/>
          </a:bodyPr>
          <a:lstStyle/>
          <a:p>
            <a:r>
              <a:rPr lang="en-US" sz="1600"/>
              <a:t>Supply Syringe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Puck Concepts</a:t>
            </a:r>
            <a:endParaRPr lang="en-US" dirty="0"/>
          </a:p>
        </p:txBody>
      </p:sp>
      <p:sp>
        <p:nvSpPr>
          <p:cNvPr id="3" name="Content Placeholder 2"/>
          <p:cNvSpPr>
            <a:spLocks noGrp="1"/>
          </p:cNvSpPr>
          <p:nvPr>
            <p:ph idx="1"/>
          </p:nvPr>
        </p:nvSpPr>
        <p:spPr>
          <a:xfrm>
            <a:off x="381000" y="971774"/>
            <a:ext cx="7543800" cy="878541"/>
          </a:xfrm>
        </p:spPr>
        <p:txBody>
          <a:bodyPr/>
          <a:lstStyle/>
          <a:p>
            <a:r>
              <a:rPr lang="en-US" dirty="0" smtClean="0"/>
              <a:t>Trade-off Study</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39</a:t>
            </a:fld>
            <a:endParaRPr lang="en-US"/>
          </a:p>
        </p:txBody>
      </p:sp>
      <p:graphicFrame>
        <p:nvGraphicFramePr>
          <p:cNvPr id="5" name="Table 4"/>
          <p:cNvGraphicFramePr>
            <a:graphicFrameLocks noGrp="1"/>
          </p:cNvGraphicFramePr>
          <p:nvPr/>
        </p:nvGraphicFramePr>
        <p:xfrm>
          <a:off x="534292" y="1633668"/>
          <a:ext cx="8187676" cy="2698136"/>
        </p:xfrm>
        <a:graphic>
          <a:graphicData uri="http://schemas.openxmlformats.org/drawingml/2006/table">
            <a:tbl>
              <a:tblPr firstRow="1" bandRow="1">
                <a:tableStyleId>{5C22544A-7EE6-4342-B048-85BDC9FD1C3A}</a:tableStyleId>
              </a:tblPr>
              <a:tblGrid>
                <a:gridCol w="1380385"/>
                <a:gridCol w="836099"/>
                <a:gridCol w="914790"/>
                <a:gridCol w="962566"/>
                <a:gridCol w="1023459"/>
                <a:gridCol w="1023459"/>
                <a:gridCol w="1023459"/>
                <a:gridCol w="1023459"/>
              </a:tblGrid>
              <a:tr h="514514">
                <a:tc>
                  <a:txBody>
                    <a:bodyPr/>
                    <a:lstStyle/>
                    <a:p>
                      <a:r>
                        <a:rPr lang="en-US" dirty="0" smtClean="0"/>
                        <a:t>Concept</a:t>
                      </a:r>
                      <a:endParaRPr lang="en-US" dirty="0"/>
                    </a:p>
                  </a:txBody>
                  <a:tcPr/>
                </a:tc>
                <a:tc>
                  <a:txBody>
                    <a:bodyPr/>
                    <a:lstStyle/>
                    <a:p>
                      <a:r>
                        <a:rPr lang="en-US" dirty="0" smtClean="0"/>
                        <a:t>Risk</a:t>
                      </a:r>
                      <a:endParaRPr lang="en-US" dirty="0"/>
                    </a:p>
                  </a:txBody>
                  <a:tcPr/>
                </a:tc>
                <a:tc>
                  <a:txBody>
                    <a:bodyPr/>
                    <a:lstStyle/>
                    <a:p>
                      <a:r>
                        <a:rPr lang="en-US" dirty="0" smtClean="0"/>
                        <a:t>Dev.</a:t>
                      </a:r>
                    </a:p>
                    <a:p>
                      <a:r>
                        <a:rPr lang="en-US" dirty="0" smtClean="0"/>
                        <a:t>Cost</a:t>
                      </a:r>
                    </a:p>
                  </a:txBody>
                  <a:tcPr/>
                </a:tc>
                <a:tc>
                  <a:txBody>
                    <a:bodyPr/>
                    <a:lstStyle/>
                    <a:p>
                      <a:r>
                        <a:rPr lang="en-US" dirty="0" smtClean="0"/>
                        <a:t>Man.</a:t>
                      </a:r>
                    </a:p>
                    <a:p>
                      <a:r>
                        <a:rPr lang="en-US" dirty="0" smtClean="0"/>
                        <a:t>Cost</a:t>
                      </a:r>
                      <a:endParaRPr lang="en-US" dirty="0"/>
                    </a:p>
                  </a:txBody>
                  <a:tcPr/>
                </a:tc>
                <a:tc>
                  <a:txBody>
                    <a:bodyPr/>
                    <a:lstStyle/>
                    <a:p>
                      <a:r>
                        <a:rPr lang="en-US" dirty="0" smtClean="0"/>
                        <a:t>Performance</a:t>
                      </a:r>
                      <a:endParaRPr lang="en-US" dirty="0"/>
                    </a:p>
                  </a:txBody>
                  <a:tcPr/>
                </a:tc>
                <a:tc>
                  <a:txBody>
                    <a:bodyPr/>
                    <a:lstStyle/>
                    <a:p>
                      <a:r>
                        <a:rPr lang="en-US" dirty="0" smtClean="0"/>
                        <a:t>Size</a:t>
                      </a:r>
                    </a:p>
                    <a:p>
                      <a:endParaRPr lang="en-US" dirty="0"/>
                    </a:p>
                  </a:txBody>
                  <a:tcPr/>
                </a:tc>
                <a:tc>
                  <a:txBody>
                    <a:bodyPr/>
                    <a:lstStyle/>
                    <a:p>
                      <a:r>
                        <a:rPr lang="en-US" dirty="0" smtClean="0"/>
                        <a:t>Heat</a:t>
                      </a:r>
                      <a:r>
                        <a:rPr lang="en-US" baseline="0" dirty="0" smtClean="0"/>
                        <a:t> Power</a:t>
                      </a:r>
                      <a:endParaRPr lang="en-US" dirty="0"/>
                    </a:p>
                  </a:txBody>
                  <a:tcPr/>
                </a:tc>
                <a:tc>
                  <a:txBody>
                    <a:bodyPr/>
                    <a:lstStyle/>
                    <a:p>
                      <a:r>
                        <a:rPr lang="en-US" dirty="0" smtClean="0"/>
                        <a:t>Total</a:t>
                      </a:r>
                      <a:endParaRPr lang="en-US" dirty="0"/>
                    </a:p>
                  </a:txBody>
                  <a:tcPr/>
                </a:tc>
              </a:tr>
              <a:tr h="514514">
                <a:tc>
                  <a:txBody>
                    <a:bodyPr/>
                    <a:lstStyle/>
                    <a:p>
                      <a:r>
                        <a:rPr lang="en-US" dirty="0" smtClean="0"/>
                        <a:t>Spring</a:t>
                      </a:r>
                      <a:r>
                        <a:rPr lang="en-US" baseline="0" dirty="0" smtClean="0"/>
                        <a:t> </a:t>
                      </a:r>
                      <a:endParaRPr lang="en-US" dirty="0"/>
                    </a:p>
                  </a:txBody>
                  <a:tcPr/>
                </a:tc>
                <a:tc>
                  <a:txBody>
                    <a:bodyPr/>
                    <a:lstStyle/>
                    <a:p>
                      <a:r>
                        <a:rPr lang="en-US" dirty="0" smtClean="0"/>
                        <a:t>4</a:t>
                      </a:r>
                      <a:endParaRPr lang="en-US" dirty="0"/>
                    </a:p>
                  </a:txBody>
                  <a:tcPr/>
                </a:tc>
                <a:tc>
                  <a:txBody>
                    <a:bodyPr/>
                    <a:lstStyle/>
                    <a:p>
                      <a:r>
                        <a:rPr lang="en-US" dirty="0" smtClean="0"/>
                        <a:t>4</a:t>
                      </a:r>
                      <a:endParaRPr lang="en-US" dirty="0"/>
                    </a:p>
                  </a:txBody>
                  <a:tcPr/>
                </a:tc>
                <a:tc>
                  <a:txBody>
                    <a:bodyPr/>
                    <a:lstStyle/>
                    <a:p>
                      <a:r>
                        <a:rPr lang="en-US" dirty="0" smtClean="0"/>
                        <a:t>3</a:t>
                      </a:r>
                      <a:endParaRPr lang="en-US" dirty="0"/>
                    </a:p>
                  </a:txBody>
                  <a:tcPr/>
                </a:tc>
                <a:tc>
                  <a:txBody>
                    <a:bodyPr/>
                    <a:lstStyle/>
                    <a:p>
                      <a:r>
                        <a:rPr lang="en-US" dirty="0" smtClean="0"/>
                        <a:t>4</a:t>
                      </a:r>
                      <a:endParaRPr lang="en-US" dirty="0"/>
                    </a:p>
                  </a:txBody>
                  <a:tcPr/>
                </a:tc>
                <a:tc>
                  <a:txBody>
                    <a:bodyPr/>
                    <a:lstStyle/>
                    <a:p>
                      <a:r>
                        <a:rPr lang="en-US" dirty="0" smtClean="0"/>
                        <a:t>3</a:t>
                      </a:r>
                      <a:endParaRPr lang="en-US" dirty="0"/>
                    </a:p>
                  </a:txBody>
                  <a:tcPr/>
                </a:tc>
                <a:tc>
                  <a:txBody>
                    <a:bodyPr/>
                    <a:lstStyle/>
                    <a:p>
                      <a:r>
                        <a:rPr lang="en-US" dirty="0" smtClean="0"/>
                        <a:t>3</a:t>
                      </a:r>
                    </a:p>
                  </a:txBody>
                  <a:tcPr/>
                </a:tc>
                <a:tc>
                  <a:txBody>
                    <a:bodyPr/>
                    <a:lstStyle/>
                    <a:p>
                      <a:r>
                        <a:rPr lang="en-US" dirty="0" smtClean="0"/>
                        <a:t>3.5</a:t>
                      </a:r>
                    </a:p>
                  </a:txBody>
                  <a:tcPr/>
                </a:tc>
              </a:tr>
              <a:tr h="514514">
                <a:tc>
                  <a:txBody>
                    <a:bodyPr/>
                    <a:lstStyle/>
                    <a:p>
                      <a:r>
                        <a:rPr lang="en-US" dirty="0" smtClean="0"/>
                        <a:t>Hydraulic</a:t>
                      </a:r>
                      <a:endParaRPr lang="en-US" dirty="0"/>
                    </a:p>
                  </a:txBody>
                  <a:tcPr/>
                </a:tc>
                <a:tc>
                  <a:txBody>
                    <a:bodyPr/>
                    <a:lstStyle/>
                    <a:p>
                      <a:r>
                        <a:rPr lang="en-US" dirty="0" smtClean="0"/>
                        <a:t>3</a:t>
                      </a:r>
                      <a:endParaRPr lang="en-US" dirty="0"/>
                    </a:p>
                  </a:txBody>
                  <a:tcPr/>
                </a:tc>
                <a:tc>
                  <a:txBody>
                    <a:bodyPr/>
                    <a:lstStyle/>
                    <a:p>
                      <a:r>
                        <a:rPr lang="en-US" dirty="0" smtClean="0"/>
                        <a:t>3</a:t>
                      </a:r>
                      <a:endParaRPr lang="en-US" dirty="0"/>
                    </a:p>
                  </a:txBody>
                  <a:tcPr/>
                </a:tc>
                <a:tc>
                  <a:txBody>
                    <a:bodyPr/>
                    <a:lstStyle/>
                    <a:p>
                      <a:r>
                        <a:rPr lang="en-US" dirty="0" smtClean="0"/>
                        <a:t>2</a:t>
                      </a:r>
                      <a:endParaRPr lang="en-US" dirty="0"/>
                    </a:p>
                  </a:txBody>
                  <a:tcPr/>
                </a:tc>
                <a:tc>
                  <a:txBody>
                    <a:bodyPr/>
                    <a:lstStyle/>
                    <a:p>
                      <a:r>
                        <a:rPr lang="en-US" dirty="0" smtClean="0"/>
                        <a:t>3</a:t>
                      </a:r>
                      <a:endParaRPr lang="en-US" dirty="0"/>
                    </a:p>
                  </a:txBody>
                  <a:tcPr/>
                </a:tc>
                <a:tc>
                  <a:txBody>
                    <a:bodyPr/>
                    <a:lstStyle/>
                    <a:p>
                      <a:r>
                        <a:rPr lang="en-US" dirty="0" smtClean="0"/>
                        <a:t>2</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2.5</a:t>
                      </a:r>
                    </a:p>
                  </a:txBody>
                  <a:tcPr/>
                </a:tc>
              </a:tr>
              <a:tr h="514514">
                <a:tc>
                  <a:txBody>
                    <a:bodyPr/>
                    <a:lstStyle/>
                    <a:p>
                      <a:r>
                        <a:rPr lang="en-US" dirty="0" smtClean="0"/>
                        <a:t>Diaphragm</a:t>
                      </a:r>
                      <a:endParaRPr lang="en-US" dirty="0"/>
                    </a:p>
                  </a:txBody>
                  <a:tcPr/>
                </a:tc>
                <a:tc>
                  <a:txBody>
                    <a:bodyPr/>
                    <a:lstStyle/>
                    <a:p>
                      <a:r>
                        <a:rPr lang="en-US" dirty="0" smtClean="0"/>
                        <a:t>4</a:t>
                      </a:r>
                      <a:endParaRPr lang="en-US" dirty="0"/>
                    </a:p>
                  </a:txBody>
                  <a:tcPr/>
                </a:tc>
                <a:tc>
                  <a:txBody>
                    <a:bodyPr/>
                    <a:lstStyle/>
                    <a:p>
                      <a:r>
                        <a:rPr lang="en-US" dirty="0" smtClean="0"/>
                        <a:t>4</a:t>
                      </a:r>
                      <a:endParaRPr lang="en-US" dirty="0"/>
                    </a:p>
                  </a:txBody>
                  <a:tcPr/>
                </a:tc>
                <a:tc>
                  <a:txBody>
                    <a:bodyPr/>
                    <a:lstStyle/>
                    <a:p>
                      <a:r>
                        <a:rPr lang="en-US" dirty="0" smtClean="0"/>
                        <a:t>4</a:t>
                      </a:r>
                      <a:endParaRPr lang="en-US" dirty="0"/>
                    </a:p>
                  </a:txBody>
                  <a:tcPr/>
                </a:tc>
                <a:tc>
                  <a:txBody>
                    <a:bodyPr/>
                    <a:lstStyle/>
                    <a:p>
                      <a:r>
                        <a:rPr lang="en-US" dirty="0" smtClean="0"/>
                        <a:t>4</a:t>
                      </a:r>
                      <a:endParaRPr lang="en-US" dirty="0"/>
                    </a:p>
                  </a:txBody>
                  <a:tcPr/>
                </a:tc>
                <a:tc>
                  <a:txBody>
                    <a:bodyPr/>
                    <a:lstStyle/>
                    <a:p>
                      <a:r>
                        <a:rPr lang="en-US" dirty="0" smtClean="0"/>
                        <a:t>4</a:t>
                      </a:r>
                      <a:endParaRPr lang="en-US" dirty="0"/>
                    </a:p>
                  </a:txBody>
                  <a:tcPr/>
                </a:tc>
                <a:tc>
                  <a:txBody>
                    <a:bodyPr/>
                    <a:lstStyle/>
                    <a:p>
                      <a:r>
                        <a:rPr lang="en-US" dirty="0" smtClean="0"/>
                        <a:t>4</a:t>
                      </a:r>
                      <a:endParaRPr lang="en-US" dirty="0"/>
                    </a:p>
                  </a:txBody>
                  <a:tcPr/>
                </a:tc>
                <a:tc>
                  <a:txBody>
                    <a:bodyPr/>
                    <a:lstStyle/>
                    <a:p>
                      <a:r>
                        <a:rPr lang="en-US" dirty="0" smtClean="0"/>
                        <a:t>4.0</a:t>
                      </a:r>
                      <a:endParaRPr lang="en-US" dirty="0"/>
                    </a:p>
                  </a:txBody>
                  <a:tcPr/>
                </a:tc>
              </a:tr>
              <a:tr h="514514">
                <a:tc>
                  <a:txBody>
                    <a:bodyPr/>
                    <a:lstStyle/>
                    <a:p>
                      <a:r>
                        <a:rPr lang="en-US" dirty="0" smtClean="0"/>
                        <a:t>Other</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pic>
        <p:nvPicPr>
          <p:cNvPr id="6" name="Picture 8" descr="mmm.bmp"/>
          <p:cNvPicPr>
            <a:picLocks noChangeAspect="1"/>
          </p:cNvPicPr>
          <p:nvPr/>
        </p:nvPicPr>
        <p:blipFill>
          <a:blip r:embed="rId2" cstate="print"/>
          <a:srcRect/>
          <a:stretch>
            <a:fillRect/>
          </a:stretch>
        </p:blipFill>
        <p:spPr bwMode="auto">
          <a:xfrm>
            <a:off x="418390" y="4812088"/>
            <a:ext cx="2593751" cy="1243292"/>
          </a:xfrm>
          <a:prstGeom prst="rect">
            <a:avLst/>
          </a:prstGeom>
          <a:noFill/>
          <a:ln w="9525">
            <a:noFill/>
            <a:miter lim="800000"/>
            <a:headEnd/>
            <a:tailEnd/>
          </a:ln>
        </p:spPr>
      </p:pic>
      <p:sp>
        <p:nvSpPr>
          <p:cNvPr id="7" name="TextBox 6"/>
          <p:cNvSpPr txBox="1"/>
          <p:nvPr/>
        </p:nvSpPr>
        <p:spPr>
          <a:xfrm>
            <a:off x="1463040" y="5956996"/>
            <a:ext cx="851515" cy="369332"/>
          </a:xfrm>
          <a:prstGeom prst="rect">
            <a:avLst/>
          </a:prstGeom>
          <a:noFill/>
        </p:spPr>
        <p:txBody>
          <a:bodyPr wrap="none" rtlCol="0">
            <a:spAutoFit/>
          </a:bodyPr>
          <a:lstStyle/>
          <a:p>
            <a:r>
              <a:rPr lang="en-US" dirty="0" smtClean="0"/>
              <a:t>Spring</a:t>
            </a:r>
            <a:endParaRPr lang="en-US" dirty="0"/>
          </a:p>
        </p:txBody>
      </p:sp>
      <p:pic>
        <p:nvPicPr>
          <p:cNvPr id="8" name="Picture 6" descr="ooo.bmp"/>
          <p:cNvPicPr>
            <a:picLocks noChangeAspect="1"/>
          </p:cNvPicPr>
          <p:nvPr/>
        </p:nvPicPr>
        <p:blipFill>
          <a:blip r:embed="rId3" cstate="print"/>
          <a:srcRect/>
          <a:stretch>
            <a:fillRect/>
          </a:stretch>
        </p:blipFill>
        <p:spPr bwMode="auto">
          <a:xfrm>
            <a:off x="3542582" y="4614827"/>
            <a:ext cx="2389592" cy="1281690"/>
          </a:xfrm>
          <a:prstGeom prst="rect">
            <a:avLst/>
          </a:prstGeom>
          <a:noFill/>
          <a:ln w="9525">
            <a:noFill/>
            <a:miter lim="800000"/>
            <a:headEnd/>
            <a:tailEnd/>
          </a:ln>
        </p:spPr>
      </p:pic>
      <p:sp>
        <p:nvSpPr>
          <p:cNvPr id="9" name="TextBox 8"/>
          <p:cNvSpPr txBox="1"/>
          <p:nvPr/>
        </p:nvSpPr>
        <p:spPr>
          <a:xfrm>
            <a:off x="4232086" y="5852940"/>
            <a:ext cx="1146468" cy="369332"/>
          </a:xfrm>
          <a:prstGeom prst="rect">
            <a:avLst/>
          </a:prstGeom>
          <a:noFill/>
        </p:spPr>
        <p:txBody>
          <a:bodyPr wrap="none" rtlCol="0">
            <a:spAutoFit/>
          </a:bodyPr>
          <a:lstStyle/>
          <a:p>
            <a:r>
              <a:rPr lang="en-US" dirty="0" smtClean="0"/>
              <a:t>Hydraulic</a:t>
            </a:r>
            <a:endParaRPr lang="en-US" dirty="0"/>
          </a:p>
        </p:txBody>
      </p:sp>
      <p:pic>
        <p:nvPicPr>
          <p:cNvPr id="10" name="Picture 3"/>
          <p:cNvPicPr>
            <a:picLocks noChangeAspect="1" noChangeArrowheads="1"/>
          </p:cNvPicPr>
          <p:nvPr/>
        </p:nvPicPr>
        <p:blipFill>
          <a:blip r:embed="rId4" cstate="print"/>
          <a:srcRect l="2687" t="11649" r="15474" b="8659"/>
          <a:stretch>
            <a:fillRect/>
          </a:stretch>
        </p:blipFill>
        <p:spPr bwMode="auto">
          <a:xfrm>
            <a:off x="6078071" y="4525527"/>
            <a:ext cx="2199584" cy="1809680"/>
          </a:xfrm>
          <a:prstGeom prst="rect">
            <a:avLst/>
          </a:prstGeom>
          <a:noFill/>
          <a:ln w="9525">
            <a:noFill/>
            <a:miter lim="800000"/>
            <a:headEnd/>
            <a:tailEnd/>
          </a:ln>
        </p:spPr>
      </p:pic>
      <p:sp>
        <p:nvSpPr>
          <p:cNvPr id="11" name="TextBox 10"/>
          <p:cNvSpPr txBox="1"/>
          <p:nvPr/>
        </p:nvSpPr>
        <p:spPr>
          <a:xfrm>
            <a:off x="7295749" y="5911059"/>
            <a:ext cx="1313180" cy="369332"/>
          </a:xfrm>
          <a:prstGeom prst="rect">
            <a:avLst/>
          </a:prstGeom>
          <a:noFill/>
        </p:spPr>
        <p:txBody>
          <a:bodyPr wrap="none" rtlCol="0">
            <a:spAutoFit/>
          </a:bodyPr>
          <a:lstStyle/>
          <a:p>
            <a:r>
              <a:rPr lang="en-US" dirty="0" smtClean="0"/>
              <a:t>Diaphragm</a:t>
            </a:r>
            <a:endParaRPr lang="en-US" dirty="0"/>
          </a:p>
        </p:txBody>
      </p:sp>
    </p:spTree>
    <p:extLst>
      <p:ext uri="{BB962C8B-B14F-4D97-AF65-F5344CB8AC3E}">
        <p14:creationId xmlns:p14="http://schemas.microsoft.com/office/powerpoint/2010/main" xmlns="" val="184992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30213" y="244475"/>
            <a:ext cx="5770562" cy="447675"/>
          </a:xfrm>
        </p:spPr>
        <p:txBody>
          <a:bodyPr/>
          <a:lstStyle/>
          <a:p>
            <a:r>
              <a:rPr lang="en-US" smtClean="0"/>
              <a:t>MBARI Tech</a:t>
            </a:r>
          </a:p>
        </p:txBody>
      </p:sp>
      <p:sp>
        <p:nvSpPr>
          <p:cNvPr id="10243" name="Content Placeholder 2"/>
          <p:cNvSpPr>
            <a:spLocks noGrp="1"/>
          </p:cNvSpPr>
          <p:nvPr>
            <p:ph idx="1"/>
          </p:nvPr>
        </p:nvSpPr>
        <p:spPr>
          <a:xfrm>
            <a:off x="298450" y="836613"/>
            <a:ext cx="7543800" cy="3733800"/>
          </a:xfrm>
        </p:spPr>
        <p:txBody>
          <a:bodyPr/>
          <a:lstStyle/>
          <a:p>
            <a:r>
              <a:rPr lang="en-US" dirty="0" smtClean="0"/>
              <a:t>ESP Platform in a Nose Cone for deployment</a:t>
            </a:r>
          </a:p>
          <a:p>
            <a:pPr lvl="1">
              <a:spcAft>
                <a:spcPct val="0"/>
              </a:spcAft>
            </a:pPr>
            <a:r>
              <a:rPr lang="en-US" dirty="0" smtClean="0"/>
              <a:t>11.5” x 24” (the total system) but scalable, modular</a:t>
            </a:r>
          </a:p>
          <a:p>
            <a:pPr lvl="1">
              <a:spcAft>
                <a:spcPct val="0"/>
              </a:spcAft>
            </a:pPr>
            <a:r>
              <a:rPr lang="en-US" dirty="0" smtClean="0"/>
              <a:t>30 degree deviations from normal</a:t>
            </a:r>
          </a:p>
          <a:p>
            <a:pPr lvl="1">
              <a:spcAft>
                <a:spcPct val="0"/>
              </a:spcAft>
            </a:pPr>
            <a:r>
              <a:rPr lang="en-US" dirty="0" smtClean="0"/>
              <a:t>14v, ?amp, 40% LRAUV power for 10 day deployment – </a:t>
            </a:r>
            <a:r>
              <a:rPr lang="en-US" dirty="0" smtClean="0">
                <a:solidFill>
                  <a:srgbClr val="3333FF"/>
                </a:solidFill>
              </a:rPr>
              <a:t>system power ~36watts</a:t>
            </a:r>
          </a:p>
          <a:p>
            <a:pPr lvl="1">
              <a:spcAft>
                <a:spcPct val="0"/>
              </a:spcAft>
            </a:pPr>
            <a:r>
              <a:rPr lang="en-US" dirty="0" smtClean="0"/>
              <a:t>0-300m depths, 15psi-450psi</a:t>
            </a:r>
          </a:p>
          <a:p>
            <a:pPr lvl="1">
              <a:spcAft>
                <a:spcPct val="0"/>
              </a:spcAft>
            </a:pPr>
            <a:r>
              <a:rPr lang="en-US" dirty="0" smtClean="0"/>
              <a:t>0 - 50 C inactive, 2-40 C active</a:t>
            </a:r>
          </a:p>
          <a:p>
            <a:pPr lvl="1">
              <a:spcAft>
                <a:spcPct val="0"/>
              </a:spcAft>
            </a:pPr>
            <a:r>
              <a:rPr lang="en-US" dirty="0" smtClean="0"/>
              <a:t>3g acceleration inactive, 0.5g active (plus 1g rolls)</a:t>
            </a:r>
          </a:p>
          <a:p>
            <a:pPr lvl="1">
              <a:spcAft>
                <a:spcPct val="0"/>
              </a:spcAft>
            </a:pPr>
            <a:endParaRPr lang="en-US" dirty="0" smtClean="0"/>
          </a:p>
        </p:txBody>
      </p:sp>
      <p:sp>
        <p:nvSpPr>
          <p:cNvPr id="10244"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020C4E9D-C43B-4907-8B5A-7EBB6AE6105E}" type="slidenum">
              <a:rPr lang="en-US" i="0" smtClean="0">
                <a:latin typeface="Trebuchet MS" pitchFamily="34" charset="0"/>
              </a:rPr>
              <a:pPr/>
              <a:t>4</a:t>
            </a:fld>
            <a:endParaRPr lang="en-US"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2"/>
          <p:cNvPicPr>
            <a:picLocks noChangeAspect="1" noChangeArrowheads="1"/>
          </p:cNvPicPr>
          <p:nvPr/>
        </p:nvPicPr>
        <p:blipFill>
          <a:blip r:embed="rId2" cstate="print"/>
          <a:srcRect l="17583" t="7539" r="21866" b="15260"/>
          <a:stretch>
            <a:fillRect/>
          </a:stretch>
        </p:blipFill>
        <p:spPr bwMode="auto">
          <a:xfrm>
            <a:off x="3167678" y="2849395"/>
            <a:ext cx="3243879" cy="3521508"/>
          </a:xfrm>
          <a:prstGeom prst="rect">
            <a:avLst/>
          </a:prstGeom>
          <a:noFill/>
          <a:ln w="9525">
            <a:noFill/>
            <a:miter lim="800000"/>
            <a:headEnd/>
            <a:tailEnd/>
          </a:ln>
        </p:spPr>
      </p:pic>
      <p:sp>
        <p:nvSpPr>
          <p:cNvPr id="39940" name="Title 1"/>
          <p:cNvSpPr>
            <a:spLocks noGrp="1"/>
          </p:cNvSpPr>
          <p:nvPr>
            <p:ph type="title"/>
          </p:nvPr>
        </p:nvSpPr>
        <p:spPr>
          <a:xfrm>
            <a:off x="430213" y="252413"/>
            <a:ext cx="5770562" cy="439737"/>
          </a:xfrm>
        </p:spPr>
        <p:txBody>
          <a:bodyPr/>
          <a:lstStyle/>
          <a:p>
            <a:r>
              <a:rPr lang="en-US" smtClean="0"/>
              <a:t>Cartridge Concept Review</a:t>
            </a:r>
          </a:p>
        </p:txBody>
      </p:sp>
      <p:sp>
        <p:nvSpPr>
          <p:cNvPr id="39941" name="Content Placeholder 2"/>
          <p:cNvSpPr>
            <a:spLocks noGrp="1"/>
          </p:cNvSpPr>
          <p:nvPr>
            <p:ph idx="1"/>
          </p:nvPr>
        </p:nvSpPr>
        <p:spPr>
          <a:xfrm>
            <a:off x="360363" y="985838"/>
            <a:ext cx="7543800" cy="1162050"/>
          </a:xfrm>
        </p:spPr>
        <p:txBody>
          <a:bodyPr/>
          <a:lstStyle/>
          <a:p>
            <a:r>
              <a:rPr lang="en-US" sz="2400" dirty="0" smtClean="0"/>
              <a:t>Concept #1 – Rotary Puck Valve </a:t>
            </a:r>
          </a:p>
          <a:p>
            <a:pPr lvl="1">
              <a:spcAft>
                <a:spcPct val="0"/>
              </a:spcAft>
            </a:pPr>
            <a:r>
              <a:rPr lang="en-US" sz="2000" dirty="0" smtClean="0"/>
              <a:t>Fixed syringes for reagent and evacuation</a:t>
            </a:r>
          </a:p>
          <a:p>
            <a:pPr lvl="1">
              <a:spcAft>
                <a:spcPct val="0"/>
              </a:spcAft>
            </a:pPr>
            <a:r>
              <a:rPr lang="en-US" sz="2000" dirty="0" smtClean="0"/>
              <a:t>Check valves to limit backflow</a:t>
            </a:r>
          </a:p>
          <a:p>
            <a:pPr lvl="1">
              <a:spcAft>
                <a:spcPct val="0"/>
              </a:spcAft>
            </a:pPr>
            <a:r>
              <a:rPr lang="en-US" sz="2000" dirty="0" smtClean="0"/>
              <a:t>Rotary puck selects sea water vs. regents</a:t>
            </a:r>
          </a:p>
        </p:txBody>
      </p:sp>
      <p:sp>
        <p:nvSpPr>
          <p:cNvPr id="39942"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39B9CB9C-4FD8-45B5-A59D-49829EDCFCEF}" type="slidenum">
              <a:rPr lang="en-US" i="0" smtClean="0">
                <a:latin typeface="Trebuchet MS" pitchFamily="34" charset="0"/>
              </a:rPr>
              <a:pPr/>
              <a:t>40</a:t>
            </a:fld>
            <a:endParaRPr lang="en-US" smtClean="0"/>
          </a:p>
        </p:txBody>
      </p:sp>
      <p:cxnSp>
        <p:nvCxnSpPr>
          <p:cNvPr id="39943" name="Straight Arrow Connector 7"/>
          <p:cNvCxnSpPr>
            <a:cxnSpLocks noChangeShapeType="1"/>
          </p:cNvCxnSpPr>
          <p:nvPr/>
        </p:nvCxnSpPr>
        <p:spPr bwMode="auto">
          <a:xfrm>
            <a:off x="2990626" y="3442447"/>
            <a:ext cx="572546" cy="160916"/>
          </a:xfrm>
          <a:prstGeom prst="straightConnector1">
            <a:avLst/>
          </a:prstGeom>
          <a:noFill/>
          <a:ln w="9525" algn="ctr">
            <a:solidFill>
              <a:schemeClr val="tx1"/>
            </a:solidFill>
            <a:round/>
            <a:headEnd/>
            <a:tailEnd type="arrow" w="med" len="med"/>
          </a:ln>
        </p:spPr>
      </p:cxnSp>
      <p:sp>
        <p:nvSpPr>
          <p:cNvPr id="39944" name="TextBox 8"/>
          <p:cNvSpPr txBox="1">
            <a:spLocks noChangeArrowheads="1"/>
          </p:cNvSpPr>
          <p:nvPr/>
        </p:nvSpPr>
        <p:spPr bwMode="auto">
          <a:xfrm>
            <a:off x="1487992" y="2909644"/>
            <a:ext cx="1347788" cy="830263"/>
          </a:xfrm>
          <a:prstGeom prst="rect">
            <a:avLst/>
          </a:prstGeom>
          <a:noFill/>
          <a:ln w="9525">
            <a:noFill/>
            <a:miter lim="800000"/>
            <a:headEnd/>
            <a:tailEnd/>
          </a:ln>
        </p:spPr>
        <p:txBody>
          <a:bodyPr wrap="none">
            <a:spAutoFit/>
          </a:bodyPr>
          <a:lstStyle/>
          <a:p>
            <a:r>
              <a:rPr lang="en-US" sz="1600" dirty="0"/>
              <a:t>Integrated </a:t>
            </a:r>
          </a:p>
          <a:p>
            <a:r>
              <a:rPr lang="en-US" sz="1600" dirty="0"/>
              <a:t>Syringes for </a:t>
            </a:r>
          </a:p>
          <a:p>
            <a:r>
              <a:rPr lang="en-US" sz="1600" dirty="0"/>
              <a:t>all Reagents</a:t>
            </a:r>
          </a:p>
        </p:txBody>
      </p:sp>
      <p:cxnSp>
        <p:nvCxnSpPr>
          <p:cNvPr id="39946" name="Straight Arrow Connector 7"/>
          <p:cNvCxnSpPr>
            <a:cxnSpLocks noChangeShapeType="1"/>
          </p:cNvCxnSpPr>
          <p:nvPr/>
        </p:nvCxnSpPr>
        <p:spPr bwMode="auto">
          <a:xfrm flipV="1">
            <a:off x="2775473" y="5422600"/>
            <a:ext cx="1080248" cy="321984"/>
          </a:xfrm>
          <a:prstGeom prst="straightConnector1">
            <a:avLst/>
          </a:prstGeom>
          <a:noFill/>
          <a:ln w="9525" algn="ctr">
            <a:solidFill>
              <a:schemeClr val="tx1"/>
            </a:solidFill>
            <a:round/>
            <a:headEnd/>
            <a:tailEnd type="arrow" w="med" len="med"/>
          </a:ln>
        </p:spPr>
      </p:cxnSp>
      <p:sp>
        <p:nvSpPr>
          <p:cNvPr id="15" name="TextBox 8"/>
          <p:cNvSpPr txBox="1">
            <a:spLocks noChangeArrowheads="1"/>
          </p:cNvSpPr>
          <p:nvPr/>
        </p:nvSpPr>
        <p:spPr bwMode="auto">
          <a:xfrm>
            <a:off x="1392966" y="5536303"/>
            <a:ext cx="1598194" cy="584775"/>
          </a:xfrm>
          <a:prstGeom prst="rect">
            <a:avLst/>
          </a:prstGeom>
          <a:noFill/>
          <a:ln w="9525">
            <a:noFill/>
            <a:miter lim="800000"/>
            <a:headEnd/>
            <a:tailEnd/>
          </a:ln>
        </p:spPr>
        <p:txBody>
          <a:bodyPr wrap="none">
            <a:spAutoFit/>
          </a:bodyPr>
          <a:lstStyle/>
          <a:p>
            <a:r>
              <a:rPr lang="en-US" sz="1600" dirty="0" smtClean="0"/>
              <a:t>Puck Rotates </a:t>
            </a:r>
          </a:p>
          <a:p>
            <a:r>
              <a:rPr lang="en-US" sz="1600" dirty="0" smtClean="0"/>
              <a:t>To select inputs</a:t>
            </a:r>
            <a:endParaRPr lang="en-US" sz="16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p:cNvPicPr>
            <a:picLocks noChangeAspect="1" noChangeArrowheads="1"/>
          </p:cNvPicPr>
          <p:nvPr/>
        </p:nvPicPr>
        <p:blipFill>
          <a:blip r:embed="rId2" cstate="print"/>
          <a:srcRect l="17937" t="14162" r="26723" b="15294"/>
          <a:stretch>
            <a:fillRect/>
          </a:stretch>
        </p:blipFill>
        <p:spPr bwMode="auto">
          <a:xfrm>
            <a:off x="2627313" y="2249488"/>
            <a:ext cx="3976687" cy="4335462"/>
          </a:xfrm>
          <a:prstGeom prst="rect">
            <a:avLst/>
          </a:prstGeom>
          <a:noFill/>
          <a:ln w="9525">
            <a:noFill/>
            <a:miter lim="800000"/>
            <a:headEnd/>
            <a:tailEnd/>
          </a:ln>
        </p:spPr>
      </p:pic>
      <p:sp>
        <p:nvSpPr>
          <p:cNvPr id="37891" name="Title 1"/>
          <p:cNvSpPr>
            <a:spLocks noGrp="1"/>
          </p:cNvSpPr>
          <p:nvPr>
            <p:ph type="title"/>
          </p:nvPr>
        </p:nvSpPr>
        <p:spPr>
          <a:xfrm>
            <a:off x="430213" y="298450"/>
            <a:ext cx="5770562" cy="393700"/>
          </a:xfrm>
        </p:spPr>
        <p:txBody>
          <a:bodyPr/>
          <a:lstStyle/>
          <a:p>
            <a:r>
              <a:rPr lang="en-US" sz="3200" smtClean="0"/>
              <a:t>Integrated Cartridge Concepts </a:t>
            </a:r>
          </a:p>
        </p:txBody>
      </p:sp>
      <p:sp>
        <p:nvSpPr>
          <p:cNvPr id="37892" name="Content Placeholder 2"/>
          <p:cNvSpPr>
            <a:spLocks noGrp="1"/>
          </p:cNvSpPr>
          <p:nvPr>
            <p:ph idx="1"/>
          </p:nvPr>
        </p:nvSpPr>
        <p:spPr>
          <a:xfrm>
            <a:off x="307974" y="885825"/>
            <a:ext cx="8836025" cy="1373188"/>
          </a:xfrm>
        </p:spPr>
        <p:txBody>
          <a:bodyPr/>
          <a:lstStyle/>
          <a:p>
            <a:r>
              <a:rPr lang="en-US" sz="2400" dirty="0" smtClean="0"/>
              <a:t>Concept #2 – Stationary Puck</a:t>
            </a:r>
          </a:p>
          <a:p>
            <a:pPr lvl="1">
              <a:spcAft>
                <a:spcPct val="0"/>
              </a:spcAft>
            </a:pPr>
            <a:r>
              <a:rPr lang="en-US" sz="2000" dirty="0" smtClean="0"/>
              <a:t>“L” bracket holds puck into position (alt. solutions possible) </a:t>
            </a:r>
          </a:p>
          <a:p>
            <a:pPr lvl="1">
              <a:spcAft>
                <a:spcPct val="0"/>
              </a:spcAft>
            </a:pPr>
            <a:r>
              <a:rPr lang="en-US" sz="2000" dirty="0" smtClean="0"/>
              <a:t>Syringe is ported into diaphragm </a:t>
            </a:r>
          </a:p>
        </p:txBody>
      </p:sp>
      <p:sp>
        <p:nvSpPr>
          <p:cNvPr id="37893"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941364D8-2D3F-4B1E-A931-8054CA3D46C2}" type="slidenum">
              <a:rPr lang="en-US" i="0" smtClean="0">
                <a:latin typeface="Trebuchet MS" pitchFamily="34" charset="0"/>
              </a:rPr>
              <a:pPr/>
              <a:t>41</a:t>
            </a:fld>
            <a:endParaRPr lang="en-US" smtClean="0"/>
          </a:p>
        </p:txBody>
      </p:sp>
      <p:cxnSp>
        <p:nvCxnSpPr>
          <p:cNvPr id="37894" name="Straight Arrow Connector 7"/>
          <p:cNvCxnSpPr>
            <a:cxnSpLocks noChangeShapeType="1"/>
          </p:cNvCxnSpPr>
          <p:nvPr/>
        </p:nvCxnSpPr>
        <p:spPr bwMode="auto">
          <a:xfrm>
            <a:off x="2349500" y="5173663"/>
            <a:ext cx="957263" cy="376237"/>
          </a:xfrm>
          <a:prstGeom prst="straightConnector1">
            <a:avLst/>
          </a:prstGeom>
          <a:noFill/>
          <a:ln w="9525" algn="ctr">
            <a:solidFill>
              <a:schemeClr val="tx1"/>
            </a:solidFill>
            <a:round/>
            <a:headEnd/>
            <a:tailEnd type="arrow" w="med" len="med"/>
          </a:ln>
        </p:spPr>
      </p:cxnSp>
      <p:sp>
        <p:nvSpPr>
          <p:cNvPr id="37895" name="TextBox 11"/>
          <p:cNvSpPr txBox="1">
            <a:spLocks noChangeArrowheads="1"/>
          </p:cNvSpPr>
          <p:nvPr/>
        </p:nvSpPr>
        <p:spPr bwMode="auto">
          <a:xfrm>
            <a:off x="1176338" y="4819650"/>
            <a:ext cx="1060450" cy="523875"/>
          </a:xfrm>
          <a:prstGeom prst="rect">
            <a:avLst/>
          </a:prstGeom>
          <a:noFill/>
          <a:ln w="9525">
            <a:noFill/>
            <a:miter lim="800000"/>
            <a:headEnd/>
            <a:tailEnd/>
          </a:ln>
        </p:spPr>
        <p:txBody>
          <a:bodyPr wrap="none">
            <a:spAutoFit/>
          </a:bodyPr>
          <a:lstStyle/>
          <a:p>
            <a:r>
              <a:rPr lang="en-US" sz="1400"/>
              <a:t>Diaphragm</a:t>
            </a:r>
          </a:p>
          <a:p>
            <a:r>
              <a:rPr lang="en-US" sz="1400"/>
              <a:t>Puck</a:t>
            </a:r>
          </a:p>
        </p:txBody>
      </p:sp>
      <p:sp>
        <p:nvSpPr>
          <p:cNvPr id="37896" name="TextBox 12"/>
          <p:cNvSpPr txBox="1">
            <a:spLocks noChangeArrowheads="1"/>
          </p:cNvSpPr>
          <p:nvPr/>
        </p:nvSpPr>
        <p:spPr bwMode="auto">
          <a:xfrm>
            <a:off x="6223000" y="5418138"/>
            <a:ext cx="522288" cy="307975"/>
          </a:xfrm>
          <a:prstGeom prst="rect">
            <a:avLst/>
          </a:prstGeom>
          <a:noFill/>
          <a:ln w="9525">
            <a:noFill/>
            <a:miter lim="800000"/>
            <a:headEnd/>
            <a:tailEnd/>
          </a:ln>
        </p:spPr>
        <p:txBody>
          <a:bodyPr wrap="none">
            <a:spAutoFit/>
          </a:bodyPr>
          <a:lstStyle/>
          <a:p>
            <a:r>
              <a:rPr lang="en-US" sz="1400"/>
              <a:t>Inlet</a:t>
            </a:r>
          </a:p>
        </p:txBody>
      </p:sp>
      <p:sp>
        <p:nvSpPr>
          <p:cNvPr id="37897" name="TextBox 13"/>
          <p:cNvSpPr txBox="1">
            <a:spLocks noChangeArrowheads="1"/>
          </p:cNvSpPr>
          <p:nvPr/>
        </p:nvSpPr>
        <p:spPr bwMode="auto">
          <a:xfrm>
            <a:off x="6280150" y="6042025"/>
            <a:ext cx="661988" cy="307975"/>
          </a:xfrm>
          <a:prstGeom prst="rect">
            <a:avLst/>
          </a:prstGeom>
          <a:noFill/>
          <a:ln w="9525">
            <a:noFill/>
            <a:miter lim="800000"/>
            <a:headEnd/>
            <a:tailEnd/>
          </a:ln>
        </p:spPr>
        <p:txBody>
          <a:bodyPr wrap="none">
            <a:spAutoFit/>
          </a:bodyPr>
          <a:lstStyle/>
          <a:p>
            <a:r>
              <a:rPr lang="en-US" sz="1400"/>
              <a:t>Outlet</a:t>
            </a:r>
          </a:p>
        </p:txBody>
      </p:sp>
      <p:cxnSp>
        <p:nvCxnSpPr>
          <p:cNvPr id="37898" name="Straight Arrow Connector 15"/>
          <p:cNvCxnSpPr>
            <a:cxnSpLocks noChangeShapeType="1"/>
          </p:cNvCxnSpPr>
          <p:nvPr/>
        </p:nvCxnSpPr>
        <p:spPr bwMode="auto">
          <a:xfrm flipH="1" flipV="1">
            <a:off x="5803900" y="5508625"/>
            <a:ext cx="258763" cy="11113"/>
          </a:xfrm>
          <a:prstGeom prst="straightConnector1">
            <a:avLst/>
          </a:prstGeom>
          <a:noFill/>
          <a:ln w="9525" algn="ctr">
            <a:solidFill>
              <a:schemeClr val="tx1"/>
            </a:solidFill>
            <a:round/>
            <a:headEnd/>
            <a:tailEnd type="arrow" w="med" len="med"/>
          </a:ln>
        </p:spPr>
      </p:cxnSp>
      <p:cxnSp>
        <p:nvCxnSpPr>
          <p:cNvPr id="37899" name="Straight Arrow Connector 16"/>
          <p:cNvCxnSpPr>
            <a:cxnSpLocks noChangeShapeType="1"/>
          </p:cNvCxnSpPr>
          <p:nvPr/>
        </p:nvCxnSpPr>
        <p:spPr bwMode="auto">
          <a:xfrm flipH="1" flipV="1">
            <a:off x="5808663" y="6092825"/>
            <a:ext cx="365125" cy="61913"/>
          </a:xfrm>
          <a:prstGeom prst="straightConnector1">
            <a:avLst/>
          </a:prstGeom>
          <a:noFill/>
          <a:ln w="9525" algn="ctr">
            <a:solidFill>
              <a:schemeClr val="tx1"/>
            </a:solidFill>
            <a:round/>
            <a:headEnd/>
            <a:tailEnd type="arrow" w="med" len="med"/>
          </a:ln>
        </p:spPr>
      </p:cxnSp>
      <p:cxnSp>
        <p:nvCxnSpPr>
          <p:cNvPr id="37900" name="Straight Arrow Connector 18"/>
          <p:cNvCxnSpPr>
            <a:cxnSpLocks noChangeShapeType="1"/>
          </p:cNvCxnSpPr>
          <p:nvPr/>
        </p:nvCxnSpPr>
        <p:spPr bwMode="auto">
          <a:xfrm flipH="1">
            <a:off x="5114925" y="3360738"/>
            <a:ext cx="1144588" cy="296862"/>
          </a:xfrm>
          <a:prstGeom prst="straightConnector1">
            <a:avLst/>
          </a:prstGeom>
          <a:noFill/>
          <a:ln w="9525" algn="ctr">
            <a:solidFill>
              <a:schemeClr val="tx1"/>
            </a:solidFill>
            <a:round/>
            <a:headEnd/>
            <a:tailEnd type="arrow" w="med" len="med"/>
          </a:ln>
        </p:spPr>
      </p:cxnSp>
      <p:sp>
        <p:nvSpPr>
          <p:cNvPr id="37901" name="TextBox 20"/>
          <p:cNvSpPr txBox="1">
            <a:spLocks noChangeArrowheads="1"/>
          </p:cNvSpPr>
          <p:nvPr/>
        </p:nvSpPr>
        <p:spPr bwMode="auto">
          <a:xfrm>
            <a:off x="6240463" y="3141663"/>
            <a:ext cx="1287462" cy="307975"/>
          </a:xfrm>
          <a:prstGeom prst="rect">
            <a:avLst/>
          </a:prstGeom>
          <a:noFill/>
          <a:ln w="9525">
            <a:noFill/>
            <a:miter lim="800000"/>
            <a:headEnd/>
            <a:tailEnd/>
          </a:ln>
        </p:spPr>
        <p:txBody>
          <a:bodyPr wrap="none">
            <a:spAutoFit/>
          </a:bodyPr>
          <a:lstStyle/>
          <a:p>
            <a:r>
              <a:rPr lang="en-US" sz="1400"/>
              <a:t>Valve Plunger</a:t>
            </a:r>
          </a:p>
        </p:txBody>
      </p:sp>
      <p:cxnSp>
        <p:nvCxnSpPr>
          <p:cNvPr id="37902" name="Straight Arrow Connector 23"/>
          <p:cNvCxnSpPr>
            <a:cxnSpLocks noChangeShapeType="1"/>
          </p:cNvCxnSpPr>
          <p:nvPr/>
        </p:nvCxnSpPr>
        <p:spPr bwMode="auto">
          <a:xfrm>
            <a:off x="2255838" y="3236913"/>
            <a:ext cx="1116012" cy="187325"/>
          </a:xfrm>
          <a:prstGeom prst="straightConnector1">
            <a:avLst/>
          </a:prstGeom>
          <a:noFill/>
          <a:ln w="9525" algn="ctr">
            <a:solidFill>
              <a:schemeClr val="tx1"/>
            </a:solidFill>
            <a:round/>
            <a:headEnd/>
            <a:tailEnd type="arrow" w="med" len="med"/>
          </a:ln>
        </p:spPr>
      </p:cxnSp>
      <p:sp>
        <p:nvSpPr>
          <p:cNvPr id="37903" name="TextBox 25"/>
          <p:cNvSpPr txBox="1">
            <a:spLocks noChangeArrowheads="1"/>
          </p:cNvSpPr>
          <p:nvPr/>
        </p:nvSpPr>
        <p:spPr bwMode="auto">
          <a:xfrm>
            <a:off x="1169988" y="2984500"/>
            <a:ext cx="1260475" cy="522288"/>
          </a:xfrm>
          <a:prstGeom prst="rect">
            <a:avLst/>
          </a:prstGeom>
          <a:noFill/>
          <a:ln w="9525">
            <a:noFill/>
            <a:miter lim="800000"/>
            <a:headEnd/>
            <a:tailEnd/>
          </a:ln>
        </p:spPr>
        <p:txBody>
          <a:bodyPr wrap="none">
            <a:spAutoFit/>
          </a:bodyPr>
          <a:lstStyle/>
          <a:p>
            <a:r>
              <a:rPr lang="en-US" sz="1400"/>
              <a:t>Diaphragm</a:t>
            </a:r>
          </a:p>
          <a:p>
            <a:r>
              <a:rPr lang="en-US" sz="1400"/>
              <a:t>Syringe Drive</a:t>
            </a:r>
          </a:p>
        </p:txBody>
      </p:sp>
      <p:sp>
        <p:nvSpPr>
          <p:cNvPr id="37904" name="TextBox 26"/>
          <p:cNvSpPr txBox="1">
            <a:spLocks noChangeArrowheads="1"/>
          </p:cNvSpPr>
          <p:nvPr/>
        </p:nvSpPr>
        <p:spPr bwMode="auto">
          <a:xfrm>
            <a:off x="5961063" y="2047875"/>
            <a:ext cx="1031875" cy="522288"/>
          </a:xfrm>
          <a:prstGeom prst="rect">
            <a:avLst/>
          </a:prstGeom>
          <a:noFill/>
          <a:ln w="9525">
            <a:noFill/>
            <a:miter lim="800000"/>
            <a:headEnd/>
            <a:tailEnd/>
          </a:ln>
        </p:spPr>
        <p:txBody>
          <a:bodyPr wrap="none">
            <a:spAutoFit/>
          </a:bodyPr>
          <a:lstStyle/>
          <a:p>
            <a:r>
              <a:rPr lang="en-US" sz="1400" dirty="0"/>
              <a:t>3 Reagent</a:t>
            </a:r>
          </a:p>
          <a:p>
            <a:r>
              <a:rPr lang="en-US" sz="1400" dirty="0" smtClean="0"/>
              <a:t>Syringes</a:t>
            </a:r>
            <a:endParaRPr lang="en-US" sz="1400" dirty="0"/>
          </a:p>
        </p:txBody>
      </p:sp>
      <p:cxnSp>
        <p:nvCxnSpPr>
          <p:cNvPr id="37905" name="Straight Arrow Connector 27"/>
          <p:cNvCxnSpPr>
            <a:cxnSpLocks noChangeShapeType="1"/>
          </p:cNvCxnSpPr>
          <p:nvPr/>
        </p:nvCxnSpPr>
        <p:spPr bwMode="auto">
          <a:xfrm flipH="1">
            <a:off x="4564063" y="2438400"/>
            <a:ext cx="1343025" cy="776288"/>
          </a:xfrm>
          <a:prstGeom prst="straightConnector1">
            <a:avLst/>
          </a:prstGeom>
          <a:noFill/>
          <a:ln w="9525" algn="ctr">
            <a:solidFill>
              <a:schemeClr val="tx1"/>
            </a:solidFill>
            <a:round/>
            <a:headEnd/>
            <a:tailEnd type="arrow" w="med" len="med"/>
          </a:ln>
        </p:spPr>
      </p:cxnSp>
      <p:cxnSp>
        <p:nvCxnSpPr>
          <p:cNvPr id="37906" name="Straight Arrow Connector 29"/>
          <p:cNvCxnSpPr>
            <a:cxnSpLocks noChangeShapeType="1"/>
          </p:cNvCxnSpPr>
          <p:nvPr/>
        </p:nvCxnSpPr>
        <p:spPr bwMode="auto">
          <a:xfrm flipV="1">
            <a:off x="2138363" y="5935663"/>
            <a:ext cx="668337" cy="160337"/>
          </a:xfrm>
          <a:prstGeom prst="straightConnector1">
            <a:avLst/>
          </a:prstGeom>
          <a:noFill/>
          <a:ln w="9525" algn="ctr">
            <a:solidFill>
              <a:schemeClr val="tx1"/>
            </a:solidFill>
            <a:round/>
            <a:headEnd/>
            <a:tailEnd type="arrow" w="med" len="med"/>
          </a:ln>
        </p:spPr>
      </p:cxnSp>
      <p:sp>
        <p:nvSpPr>
          <p:cNvPr id="37907" name="TextBox 31"/>
          <p:cNvSpPr txBox="1">
            <a:spLocks noChangeArrowheads="1"/>
          </p:cNvSpPr>
          <p:nvPr/>
        </p:nvSpPr>
        <p:spPr bwMode="auto">
          <a:xfrm>
            <a:off x="1096963" y="5988050"/>
            <a:ext cx="969962" cy="307975"/>
          </a:xfrm>
          <a:prstGeom prst="rect">
            <a:avLst/>
          </a:prstGeom>
          <a:noFill/>
          <a:ln w="9525">
            <a:noFill/>
            <a:miter lim="800000"/>
            <a:headEnd/>
            <a:tailEnd/>
          </a:ln>
        </p:spPr>
        <p:txBody>
          <a:bodyPr wrap="none">
            <a:spAutoFit/>
          </a:bodyPr>
          <a:lstStyle/>
          <a:p>
            <a:r>
              <a:rPr lang="en-US" sz="1400"/>
              <a:t>“L” Clamp</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30213" y="298450"/>
            <a:ext cx="5770562" cy="393700"/>
          </a:xfrm>
        </p:spPr>
        <p:txBody>
          <a:bodyPr/>
          <a:lstStyle/>
          <a:p>
            <a:r>
              <a:rPr lang="en-US" sz="3200" smtClean="0"/>
              <a:t>Integrated Cartridge Concepts </a:t>
            </a:r>
          </a:p>
        </p:txBody>
      </p:sp>
      <p:sp>
        <p:nvSpPr>
          <p:cNvPr id="38915" name="Content Placeholder 2"/>
          <p:cNvSpPr>
            <a:spLocks noGrp="1"/>
          </p:cNvSpPr>
          <p:nvPr>
            <p:ph idx="1"/>
          </p:nvPr>
        </p:nvSpPr>
        <p:spPr>
          <a:xfrm>
            <a:off x="307975" y="885825"/>
            <a:ext cx="7543800" cy="1373188"/>
          </a:xfrm>
        </p:spPr>
        <p:txBody>
          <a:bodyPr/>
          <a:lstStyle/>
          <a:p>
            <a:r>
              <a:rPr lang="en-US" dirty="0" smtClean="0"/>
              <a:t>Concept #2 – Stationary Puck</a:t>
            </a:r>
          </a:p>
          <a:p>
            <a:pPr lvl="1">
              <a:spcAft>
                <a:spcPct val="0"/>
              </a:spcAft>
            </a:pPr>
            <a:r>
              <a:rPr lang="en-US" dirty="0" smtClean="0"/>
              <a:t>Section View</a:t>
            </a:r>
            <a:endParaRPr lang="en-US" dirty="0" smtClean="0"/>
          </a:p>
        </p:txBody>
      </p:sp>
      <p:sp>
        <p:nvSpPr>
          <p:cNvPr id="38916"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3AF0FE08-E220-480B-A237-A29AFDD1188B}" type="slidenum">
              <a:rPr lang="en-US" i="0" smtClean="0">
                <a:latin typeface="Trebuchet MS" pitchFamily="34" charset="0"/>
              </a:rPr>
              <a:pPr/>
              <a:t>42</a:t>
            </a:fld>
            <a:endParaRPr lang="en-US" smtClean="0"/>
          </a:p>
        </p:txBody>
      </p:sp>
      <p:pic>
        <p:nvPicPr>
          <p:cNvPr id="38917" name="Picture 2"/>
          <p:cNvPicPr>
            <a:picLocks noChangeAspect="1" noChangeArrowheads="1"/>
          </p:cNvPicPr>
          <p:nvPr/>
        </p:nvPicPr>
        <p:blipFill>
          <a:blip r:embed="rId2" cstate="print"/>
          <a:srcRect l="18983" t="13083" r="25296" b="14832"/>
          <a:stretch>
            <a:fillRect/>
          </a:stretch>
        </p:blipFill>
        <p:spPr bwMode="auto">
          <a:xfrm>
            <a:off x="4768850" y="2362200"/>
            <a:ext cx="3687763" cy="4078288"/>
          </a:xfrm>
          <a:prstGeom prst="rect">
            <a:avLst/>
          </a:prstGeom>
          <a:noFill/>
          <a:ln w="9525">
            <a:noFill/>
            <a:miter lim="800000"/>
            <a:headEnd/>
            <a:tailEnd/>
          </a:ln>
        </p:spPr>
      </p:pic>
      <p:pic>
        <p:nvPicPr>
          <p:cNvPr id="38918" name="Picture 3"/>
          <p:cNvPicPr>
            <a:picLocks noChangeAspect="1" noChangeArrowheads="1"/>
          </p:cNvPicPr>
          <p:nvPr/>
        </p:nvPicPr>
        <p:blipFill>
          <a:blip r:embed="rId3" cstate="print"/>
          <a:srcRect l="16283" t="29317" r="52283" b="23695"/>
          <a:stretch>
            <a:fillRect/>
          </a:stretch>
        </p:blipFill>
        <p:spPr bwMode="auto">
          <a:xfrm>
            <a:off x="1042988" y="2765425"/>
            <a:ext cx="2722562" cy="3478213"/>
          </a:xfrm>
          <a:prstGeom prst="rect">
            <a:avLst/>
          </a:prstGeom>
          <a:noFill/>
          <a:ln w="9525">
            <a:noFill/>
            <a:miter lim="800000"/>
            <a:headEnd/>
            <a:tailEnd/>
          </a:ln>
        </p:spPr>
      </p:pic>
      <p:cxnSp>
        <p:nvCxnSpPr>
          <p:cNvPr id="38919" name="Straight Arrow Connector 7"/>
          <p:cNvCxnSpPr>
            <a:cxnSpLocks noChangeShapeType="1"/>
          </p:cNvCxnSpPr>
          <p:nvPr/>
        </p:nvCxnSpPr>
        <p:spPr bwMode="auto">
          <a:xfrm>
            <a:off x="1227138" y="4303713"/>
            <a:ext cx="957262" cy="376237"/>
          </a:xfrm>
          <a:prstGeom prst="straightConnector1">
            <a:avLst/>
          </a:prstGeom>
          <a:noFill/>
          <a:ln w="9525" algn="ctr">
            <a:solidFill>
              <a:schemeClr val="tx1"/>
            </a:solidFill>
            <a:round/>
            <a:headEnd/>
            <a:tailEnd type="arrow" w="med" len="med"/>
          </a:ln>
        </p:spPr>
      </p:cxnSp>
      <p:sp>
        <p:nvSpPr>
          <p:cNvPr id="38920" name="TextBox 11"/>
          <p:cNvSpPr txBox="1">
            <a:spLocks noChangeArrowheads="1"/>
          </p:cNvSpPr>
          <p:nvPr/>
        </p:nvSpPr>
        <p:spPr bwMode="auto">
          <a:xfrm>
            <a:off x="344488" y="3862388"/>
            <a:ext cx="1060450" cy="522287"/>
          </a:xfrm>
          <a:prstGeom prst="rect">
            <a:avLst/>
          </a:prstGeom>
          <a:noFill/>
          <a:ln w="9525">
            <a:noFill/>
            <a:miter lim="800000"/>
            <a:headEnd/>
            <a:tailEnd/>
          </a:ln>
        </p:spPr>
        <p:txBody>
          <a:bodyPr wrap="none">
            <a:spAutoFit/>
          </a:bodyPr>
          <a:lstStyle/>
          <a:p>
            <a:r>
              <a:rPr lang="en-US" sz="1400"/>
              <a:t>Diaphragm</a:t>
            </a:r>
          </a:p>
          <a:p>
            <a:r>
              <a:rPr lang="en-US" sz="1400"/>
              <a:t>Port</a:t>
            </a:r>
          </a:p>
        </p:txBody>
      </p:sp>
      <p:sp>
        <p:nvSpPr>
          <p:cNvPr id="38921" name="TextBox 12"/>
          <p:cNvSpPr txBox="1">
            <a:spLocks noChangeArrowheads="1"/>
          </p:cNvSpPr>
          <p:nvPr/>
        </p:nvSpPr>
        <p:spPr bwMode="auto">
          <a:xfrm>
            <a:off x="7929563" y="5273675"/>
            <a:ext cx="523875" cy="306388"/>
          </a:xfrm>
          <a:prstGeom prst="rect">
            <a:avLst/>
          </a:prstGeom>
          <a:noFill/>
          <a:ln w="9525">
            <a:noFill/>
            <a:miter lim="800000"/>
            <a:headEnd/>
            <a:tailEnd/>
          </a:ln>
        </p:spPr>
        <p:txBody>
          <a:bodyPr wrap="none">
            <a:spAutoFit/>
          </a:bodyPr>
          <a:lstStyle/>
          <a:p>
            <a:r>
              <a:rPr lang="en-US" sz="1400"/>
              <a:t>Inlet</a:t>
            </a:r>
          </a:p>
        </p:txBody>
      </p:sp>
      <p:sp>
        <p:nvSpPr>
          <p:cNvPr id="38922" name="TextBox 13"/>
          <p:cNvSpPr txBox="1">
            <a:spLocks noChangeArrowheads="1"/>
          </p:cNvSpPr>
          <p:nvPr/>
        </p:nvSpPr>
        <p:spPr bwMode="auto">
          <a:xfrm>
            <a:off x="8015288" y="5867400"/>
            <a:ext cx="663575" cy="307975"/>
          </a:xfrm>
          <a:prstGeom prst="rect">
            <a:avLst/>
          </a:prstGeom>
          <a:noFill/>
          <a:ln w="9525">
            <a:noFill/>
            <a:miter lim="800000"/>
            <a:headEnd/>
            <a:tailEnd/>
          </a:ln>
        </p:spPr>
        <p:txBody>
          <a:bodyPr wrap="none">
            <a:spAutoFit/>
          </a:bodyPr>
          <a:lstStyle/>
          <a:p>
            <a:r>
              <a:rPr lang="en-US" sz="1400"/>
              <a:t>Outlet</a:t>
            </a:r>
          </a:p>
        </p:txBody>
      </p:sp>
      <p:cxnSp>
        <p:nvCxnSpPr>
          <p:cNvPr id="38923" name="Straight Arrow Connector 15"/>
          <p:cNvCxnSpPr>
            <a:cxnSpLocks noChangeShapeType="1"/>
          </p:cNvCxnSpPr>
          <p:nvPr/>
        </p:nvCxnSpPr>
        <p:spPr bwMode="auto">
          <a:xfrm flipH="1" flipV="1">
            <a:off x="7583488" y="5421313"/>
            <a:ext cx="258762" cy="11112"/>
          </a:xfrm>
          <a:prstGeom prst="straightConnector1">
            <a:avLst/>
          </a:prstGeom>
          <a:noFill/>
          <a:ln w="9525" algn="ctr">
            <a:solidFill>
              <a:schemeClr val="tx1"/>
            </a:solidFill>
            <a:round/>
            <a:headEnd/>
            <a:tailEnd type="arrow" w="med" len="med"/>
          </a:ln>
        </p:spPr>
      </p:cxnSp>
      <p:cxnSp>
        <p:nvCxnSpPr>
          <p:cNvPr id="38924" name="Straight Arrow Connector 16"/>
          <p:cNvCxnSpPr>
            <a:cxnSpLocks noChangeShapeType="1"/>
          </p:cNvCxnSpPr>
          <p:nvPr/>
        </p:nvCxnSpPr>
        <p:spPr bwMode="auto">
          <a:xfrm flipH="1" flipV="1">
            <a:off x="7618413" y="5961063"/>
            <a:ext cx="363537" cy="63500"/>
          </a:xfrm>
          <a:prstGeom prst="straightConnector1">
            <a:avLst/>
          </a:prstGeom>
          <a:noFill/>
          <a:ln w="9525" algn="ctr">
            <a:solidFill>
              <a:schemeClr val="tx1"/>
            </a:solidFill>
            <a:round/>
            <a:headEnd/>
            <a:tailEnd type="arrow" w="med" len="med"/>
          </a:ln>
        </p:spPr>
      </p:cxnSp>
      <p:cxnSp>
        <p:nvCxnSpPr>
          <p:cNvPr id="38925" name="Straight Arrow Connector 18"/>
          <p:cNvCxnSpPr>
            <a:cxnSpLocks noChangeShapeType="1"/>
          </p:cNvCxnSpPr>
          <p:nvPr/>
        </p:nvCxnSpPr>
        <p:spPr bwMode="auto">
          <a:xfrm flipV="1">
            <a:off x="5862638" y="5780088"/>
            <a:ext cx="165100" cy="555625"/>
          </a:xfrm>
          <a:prstGeom prst="straightConnector1">
            <a:avLst/>
          </a:prstGeom>
          <a:noFill/>
          <a:ln w="9525" algn="ctr">
            <a:solidFill>
              <a:schemeClr val="tx1"/>
            </a:solidFill>
            <a:round/>
            <a:headEnd/>
            <a:tailEnd type="arrow" w="med" len="med"/>
          </a:ln>
        </p:spPr>
      </p:cxnSp>
      <p:sp>
        <p:nvSpPr>
          <p:cNvPr id="38926" name="TextBox 20"/>
          <p:cNvSpPr txBox="1">
            <a:spLocks noChangeArrowheads="1"/>
          </p:cNvSpPr>
          <p:nvPr/>
        </p:nvSpPr>
        <p:spPr bwMode="auto">
          <a:xfrm>
            <a:off x="5253038" y="6392863"/>
            <a:ext cx="1328737" cy="307975"/>
          </a:xfrm>
          <a:prstGeom prst="rect">
            <a:avLst/>
          </a:prstGeom>
          <a:noFill/>
          <a:ln w="9525">
            <a:noFill/>
            <a:miter lim="800000"/>
            <a:headEnd/>
            <a:tailEnd/>
          </a:ln>
        </p:spPr>
        <p:txBody>
          <a:bodyPr wrap="none">
            <a:spAutoFit/>
          </a:bodyPr>
          <a:lstStyle/>
          <a:p>
            <a:r>
              <a:rPr lang="en-US" sz="1400"/>
              <a:t>Puck Interface</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l="15166" r="8925" b="8189"/>
          <a:stretch>
            <a:fillRect/>
          </a:stretch>
        </p:blipFill>
        <p:spPr bwMode="auto">
          <a:xfrm>
            <a:off x="4152900" y="2095500"/>
            <a:ext cx="4038600" cy="4186238"/>
          </a:xfrm>
          <a:prstGeom prst="rect">
            <a:avLst/>
          </a:prstGeom>
          <a:noFill/>
          <a:ln w="9525">
            <a:noFill/>
            <a:miter lim="800000"/>
            <a:headEnd/>
            <a:tailEnd/>
          </a:ln>
        </p:spPr>
      </p:pic>
      <p:sp>
        <p:nvSpPr>
          <p:cNvPr id="39939" name="Title 1"/>
          <p:cNvSpPr>
            <a:spLocks noGrp="1"/>
          </p:cNvSpPr>
          <p:nvPr>
            <p:ph type="title"/>
          </p:nvPr>
        </p:nvSpPr>
        <p:spPr>
          <a:xfrm>
            <a:off x="430213" y="298450"/>
            <a:ext cx="5770562" cy="393700"/>
          </a:xfrm>
        </p:spPr>
        <p:txBody>
          <a:bodyPr/>
          <a:lstStyle/>
          <a:p>
            <a:r>
              <a:rPr lang="en-US" sz="3200" smtClean="0"/>
              <a:t>Integrated Cartridge Concepts </a:t>
            </a:r>
          </a:p>
        </p:txBody>
      </p:sp>
      <p:sp>
        <p:nvSpPr>
          <p:cNvPr id="39940" name="Content Placeholder 2"/>
          <p:cNvSpPr>
            <a:spLocks noGrp="1"/>
          </p:cNvSpPr>
          <p:nvPr>
            <p:ph idx="1"/>
          </p:nvPr>
        </p:nvSpPr>
        <p:spPr>
          <a:xfrm>
            <a:off x="307975" y="885825"/>
            <a:ext cx="7543800" cy="1373188"/>
          </a:xfrm>
        </p:spPr>
        <p:txBody>
          <a:bodyPr/>
          <a:lstStyle/>
          <a:p>
            <a:r>
              <a:rPr lang="en-US" dirty="0" smtClean="0"/>
              <a:t>Concept #3 – Cylindrical Filter</a:t>
            </a:r>
          </a:p>
          <a:p>
            <a:pPr lvl="1">
              <a:spcAft>
                <a:spcPct val="0"/>
              </a:spcAft>
            </a:pPr>
            <a:r>
              <a:rPr lang="en-US" dirty="0" smtClean="0"/>
              <a:t>Designed with a cylindrical filter </a:t>
            </a:r>
          </a:p>
        </p:txBody>
      </p:sp>
      <p:sp>
        <p:nvSpPr>
          <p:cNvPr id="39941"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3C1CAB82-F482-4501-9035-4EF01F3F19BA}" type="slidenum">
              <a:rPr lang="en-US" i="0" smtClean="0">
                <a:latin typeface="Trebuchet MS" pitchFamily="34" charset="0"/>
              </a:rPr>
              <a:pPr/>
              <a:t>43</a:t>
            </a:fld>
            <a:endParaRPr lang="en-US" smtClean="0"/>
          </a:p>
        </p:txBody>
      </p:sp>
      <p:sp>
        <p:nvSpPr>
          <p:cNvPr id="39942" name="TextBox 12"/>
          <p:cNvSpPr txBox="1">
            <a:spLocks noChangeArrowheads="1"/>
          </p:cNvSpPr>
          <p:nvPr/>
        </p:nvSpPr>
        <p:spPr bwMode="auto">
          <a:xfrm>
            <a:off x="7764463" y="5273675"/>
            <a:ext cx="1023937" cy="523875"/>
          </a:xfrm>
          <a:prstGeom prst="rect">
            <a:avLst/>
          </a:prstGeom>
          <a:noFill/>
          <a:ln w="9525">
            <a:noFill/>
            <a:miter lim="800000"/>
            <a:headEnd/>
            <a:tailEnd/>
          </a:ln>
        </p:spPr>
        <p:txBody>
          <a:bodyPr wrap="none">
            <a:spAutoFit/>
          </a:bodyPr>
          <a:lstStyle/>
          <a:p>
            <a:r>
              <a:rPr lang="en-US" sz="1400"/>
              <a:t>Sea Water</a:t>
            </a:r>
          </a:p>
          <a:p>
            <a:r>
              <a:rPr lang="en-US" sz="1400"/>
              <a:t>Inlet</a:t>
            </a:r>
          </a:p>
        </p:txBody>
      </p:sp>
      <p:sp>
        <p:nvSpPr>
          <p:cNvPr id="39943" name="TextBox 13"/>
          <p:cNvSpPr txBox="1">
            <a:spLocks noChangeArrowheads="1"/>
          </p:cNvSpPr>
          <p:nvPr/>
        </p:nvSpPr>
        <p:spPr bwMode="auto">
          <a:xfrm>
            <a:off x="7837488" y="4749800"/>
            <a:ext cx="1023937" cy="523875"/>
          </a:xfrm>
          <a:prstGeom prst="rect">
            <a:avLst/>
          </a:prstGeom>
          <a:noFill/>
          <a:ln w="9525">
            <a:noFill/>
            <a:miter lim="800000"/>
            <a:headEnd/>
            <a:tailEnd/>
          </a:ln>
        </p:spPr>
        <p:txBody>
          <a:bodyPr wrap="none">
            <a:spAutoFit/>
          </a:bodyPr>
          <a:lstStyle/>
          <a:p>
            <a:r>
              <a:rPr lang="en-US" sz="1400"/>
              <a:t>Sea Water</a:t>
            </a:r>
            <a:br>
              <a:rPr lang="en-US" sz="1400"/>
            </a:br>
            <a:r>
              <a:rPr lang="en-US" sz="1400"/>
              <a:t>Outlet</a:t>
            </a:r>
          </a:p>
        </p:txBody>
      </p:sp>
      <p:cxnSp>
        <p:nvCxnSpPr>
          <p:cNvPr id="39944" name="Straight Arrow Connector 15"/>
          <p:cNvCxnSpPr>
            <a:cxnSpLocks noChangeShapeType="1"/>
          </p:cNvCxnSpPr>
          <p:nvPr/>
        </p:nvCxnSpPr>
        <p:spPr bwMode="auto">
          <a:xfrm flipH="1" flipV="1">
            <a:off x="7443788" y="5434013"/>
            <a:ext cx="258762" cy="11112"/>
          </a:xfrm>
          <a:prstGeom prst="straightConnector1">
            <a:avLst/>
          </a:prstGeom>
          <a:noFill/>
          <a:ln w="9525" algn="ctr">
            <a:solidFill>
              <a:schemeClr val="tx1"/>
            </a:solidFill>
            <a:round/>
            <a:headEnd/>
            <a:tailEnd type="arrow" w="med" len="med"/>
          </a:ln>
        </p:spPr>
      </p:cxnSp>
      <p:cxnSp>
        <p:nvCxnSpPr>
          <p:cNvPr id="39945" name="Straight Arrow Connector 16"/>
          <p:cNvCxnSpPr>
            <a:cxnSpLocks noChangeShapeType="1"/>
          </p:cNvCxnSpPr>
          <p:nvPr/>
        </p:nvCxnSpPr>
        <p:spPr bwMode="auto">
          <a:xfrm flipH="1" flipV="1">
            <a:off x="7402513" y="4881563"/>
            <a:ext cx="363537" cy="63500"/>
          </a:xfrm>
          <a:prstGeom prst="straightConnector1">
            <a:avLst/>
          </a:prstGeom>
          <a:noFill/>
          <a:ln w="9525" algn="ctr">
            <a:solidFill>
              <a:schemeClr val="tx1"/>
            </a:solidFill>
            <a:round/>
            <a:headEnd/>
            <a:tailEnd type="arrow" w="med" len="med"/>
          </a:ln>
        </p:spPr>
      </p:cxnSp>
      <p:cxnSp>
        <p:nvCxnSpPr>
          <p:cNvPr id="39946" name="Straight Arrow Connector 18"/>
          <p:cNvCxnSpPr>
            <a:cxnSpLocks noChangeShapeType="1"/>
          </p:cNvCxnSpPr>
          <p:nvPr/>
        </p:nvCxnSpPr>
        <p:spPr bwMode="auto">
          <a:xfrm flipV="1">
            <a:off x="5562600" y="6083300"/>
            <a:ext cx="406400" cy="203200"/>
          </a:xfrm>
          <a:prstGeom prst="straightConnector1">
            <a:avLst/>
          </a:prstGeom>
          <a:noFill/>
          <a:ln w="9525" algn="ctr">
            <a:solidFill>
              <a:schemeClr val="tx1"/>
            </a:solidFill>
            <a:round/>
            <a:headEnd/>
            <a:tailEnd type="arrow" w="med" len="med"/>
          </a:ln>
        </p:spPr>
      </p:cxnSp>
      <p:cxnSp>
        <p:nvCxnSpPr>
          <p:cNvPr id="39947" name="Straight Arrow Connector 7"/>
          <p:cNvCxnSpPr>
            <a:cxnSpLocks noChangeShapeType="1"/>
          </p:cNvCxnSpPr>
          <p:nvPr/>
        </p:nvCxnSpPr>
        <p:spPr bwMode="auto">
          <a:xfrm>
            <a:off x="3822700" y="4737100"/>
            <a:ext cx="1058863" cy="241300"/>
          </a:xfrm>
          <a:prstGeom prst="straightConnector1">
            <a:avLst/>
          </a:prstGeom>
          <a:noFill/>
          <a:ln w="9525" algn="ctr">
            <a:solidFill>
              <a:schemeClr val="tx1"/>
            </a:solidFill>
            <a:round/>
            <a:headEnd/>
            <a:tailEnd type="arrow" w="med" len="med"/>
          </a:ln>
        </p:spPr>
      </p:cxnSp>
      <p:sp>
        <p:nvSpPr>
          <p:cNvPr id="39948" name="TextBox 11"/>
          <p:cNvSpPr txBox="1">
            <a:spLocks noChangeArrowheads="1"/>
          </p:cNvSpPr>
          <p:nvPr/>
        </p:nvSpPr>
        <p:spPr bwMode="auto">
          <a:xfrm>
            <a:off x="2827338" y="4413250"/>
            <a:ext cx="1062037" cy="523875"/>
          </a:xfrm>
          <a:prstGeom prst="rect">
            <a:avLst/>
          </a:prstGeom>
          <a:noFill/>
          <a:ln w="9525">
            <a:noFill/>
            <a:miter lim="800000"/>
            <a:headEnd/>
            <a:tailEnd/>
          </a:ln>
        </p:spPr>
        <p:txBody>
          <a:bodyPr wrap="none">
            <a:spAutoFit/>
          </a:bodyPr>
          <a:lstStyle/>
          <a:p>
            <a:r>
              <a:rPr lang="en-US" sz="1400"/>
              <a:t>Cylindrical </a:t>
            </a:r>
          </a:p>
          <a:p>
            <a:r>
              <a:rPr lang="en-US" sz="1400"/>
              <a:t>Filter</a:t>
            </a:r>
          </a:p>
        </p:txBody>
      </p:sp>
      <p:cxnSp>
        <p:nvCxnSpPr>
          <p:cNvPr id="39949" name="Straight Arrow Connector 23"/>
          <p:cNvCxnSpPr>
            <a:cxnSpLocks noChangeShapeType="1"/>
          </p:cNvCxnSpPr>
          <p:nvPr/>
        </p:nvCxnSpPr>
        <p:spPr bwMode="auto">
          <a:xfrm>
            <a:off x="3830638" y="3033713"/>
            <a:ext cx="1116012" cy="187325"/>
          </a:xfrm>
          <a:prstGeom prst="straightConnector1">
            <a:avLst/>
          </a:prstGeom>
          <a:noFill/>
          <a:ln w="9525" algn="ctr">
            <a:solidFill>
              <a:schemeClr val="tx1"/>
            </a:solidFill>
            <a:round/>
            <a:headEnd/>
            <a:tailEnd type="arrow" w="med" len="med"/>
          </a:ln>
        </p:spPr>
      </p:cxnSp>
      <p:sp>
        <p:nvSpPr>
          <p:cNvPr id="39950" name="TextBox 25"/>
          <p:cNvSpPr txBox="1">
            <a:spLocks noChangeArrowheads="1"/>
          </p:cNvSpPr>
          <p:nvPr/>
        </p:nvSpPr>
        <p:spPr bwMode="auto">
          <a:xfrm>
            <a:off x="2859088" y="2781300"/>
            <a:ext cx="1260475" cy="522288"/>
          </a:xfrm>
          <a:prstGeom prst="rect">
            <a:avLst/>
          </a:prstGeom>
          <a:noFill/>
          <a:ln w="9525">
            <a:noFill/>
            <a:miter lim="800000"/>
            <a:headEnd/>
            <a:tailEnd/>
          </a:ln>
        </p:spPr>
        <p:txBody>
          <a:bodyPr wrap="none">
            <a:spAutoFit/>
          </a:bodyPr>
          <a:lstStyle/>
          <a:p>
            <a:r>
              <a:rPr lang="en-US" sz="1400"/>
              <a:t>Bladder</a:t>
            </a:r>
          </a:p>
          <a:p>
            <a:r>
              <a:rPr lang="en-US" sz="1400"/>
              <a:t>Syringe Drive</a:t>
            </a:r>
          </a:p>
        </p:txBody>
      </p:sp>
      <p:cxnSp>
        <p:nvCxnSpPr>
          <p:cNvPr id="39951" name="Straight Arrow Connector 29"/>
          <p:cNvCxnSpPr>
            <a:cxnSpLocks noChangeShapeType="1"/>
          </p:cNvCxnSpPr>
          <p:nvPr/>
        </p:nvCxnSpPr>
        <p:spPr bwMode="auto">
          <a:xfrm flipV="1">
            <a:off x="3738563" y="5897563"/>
            <a:ext cx="668337" cy="160337"/>
          </a:xfrm>
          <a:prstGeom prst="straightConnector1">
            <a:avLst/>
          </a:prstGeom>
          <a:noFill/>
          <a:ln w="9525" algn="ctr">
            <a:solidFill>
              <a:schemeClr val="tx1"/>
            </a:solidFill>
            <a:round/>
            <a:headEnd/>
            <a:tailEnd type="arrow" w="med" len="med"/>
          </a:ln>
        </p:spPr>
      </p:cxnSp>
      <p:sp>
        <p:nvSpPr>
          <p:cNvPr id="39952" name="TextBox 31"/>
          <p:cNvSpPr txBox="1">
            <a:spLocks noChangeArrowheads="1"/>
          </p:cNvSpPr>
          <p:nvPr/>
        </p:nvSpPr>
        <p:spPr bwMode="auto">
          <a:xfrm>
            <a:off x="2684463" y="6013450"/>
            <a:ext cx="1319212" cy="307975"/>
          </a:xfrm>
          <a:prstGeom prst="rect">
            <a:avLst/>
          </a:prstGeom>
          <a:noFill/>
          <a:ln w="9525">
            <a:noFill/>
            <a:miter lim="800000"/>
            <a:headEnd/>
            <a:tailEnd/>
          </a:ln>
        </p:spPr>
        <p:txBody>
          <a:bodyPr wrap="none">
            <a:spAutoFit/>
          </a:bodyPr>
          <a:lstStyle/>
          <a:p>
            <a:r>
              <a:rPr lang="en-US" sz="1400"/>
              <a:t>Bottom Clamp</a:t>
            </a:r>
          </a:p>
        </p:txBody>
      </p:sp>
      <p:sp>
        <p:nvSpPr>
          <p:cNvPr id="39953" name="TextBox 13"/>
          <p:cNvSpPr txBox="1">
            <a:spLocks noChangeArrowheads="1"/>
          </p:cNvSpPr>
          <p:nvPr/>
        </p:nvSpPr>
        <p:spPr bwMode="auto">
          <a:xfrm>
            <a:off x="4471988" y="6159500"/>
            <a:ext cx="1169987" cy="523875"/>
          </a:xfrm>
          <a:prstGeom prst="rect">
            <a:avLst/>
          </a:prstGeom>
          <a:noFill/>
          <a:ln w="9525">
            <a:noFill/>
            <a:miter lim="800000"/>
            <a:headEnd/>
            <a:tailEnd/>
          </a:ln>
        </p:spPr>
        <p:txBody>
          <a:bodyPr wrap="none">
            <a:spAutoFit/>
          </a:bodyPr>
          <a:lstStyle/>
          <a:p>
            <a:r>
              <a:rPr lang="en-US" sz="1400"/>
              <a:t>Test Sample</a:t>
            </a:r>
            <a:br>
              <a:rPr lang="en-US" sz="1400"/>
            </a:br>
            <a:r>
              <a:rPr lang="en-US" sz="1400"/>
              <a:t>Outlet</a:t>
            </a:r>
          </a:p>
        </p:txBody>
      </p:sp>
      <p:pic>
        <p:nvPicPr>
          <p:cNvPr id="39954" name="Picture 15"/>
          <p:cNvPicPr>
            <a:picLocks noChangeAspect="1" noChangeArrowheads="1"/>
          </p:cNvPicPr>
          <p:nvPr/>
        </p:nvPicPr>
        <p:blipFill>
          <a:blip r:embed="rId3" cstate="print"/>
          <a:srcRect l="36079" t="11838" r="47852" b="6348"/>
          <a:stretch>
            <a:fillRect/>
          </a:stretch>
        </p:blipFill>
        <p:spPr bwMode="auto">
          <a:xfrm>
            <a:off x="1097668" y="1996722"/>
            <a:ext cx="801687" cy="3416300"/>
          </a:xfrm>
          <a:prstGeom prst="rect">
            <a:avLst/>
          </a:prstGeom>
          <a:noFill/>
          <a:ln w="9525">
            <a:noFill/>
            <a:miter lim="800000"/>
            <a:headEnd/>
            <a:tailEnd/>
          </a:ln>
        </p:spPr>
      </p:pic>
      <p:cxnSp>
        <p:nvCxnSpPr>
          <p:cNvPr id="39955" name="Straight Arrow Connector 23"/>
          <p:cNvCxnSpPr>
            <a:cxnSpLocks noChangeShapeType="1"/>
          </p:cNvCxnSpPr>
          <p:nvPr/>
        </p:nvCxnSpPr>
        <p:spPr bwMode="auto">
          <a:xfrm flipV="1">
            <a:off x="1752600" y="3810000"/>
            <a:ext cx="2832100" cy="190500"/>
          </a:xfrm>
          <a:prstGeom prst="straightConnector1">
            <a:avLst/>
          </a:prstGeom>
          <a:noFill/>
          <a:ln w="57150" algn="ctr">
            <a:solidFill>
              <a:schemeClr val="accent2"/>
            </a:solidFill>
            <a:round/>
            <a:headEnd/>
            <a:tailEnd type="arrow" w="med" len="med"/>
          </a:ln>
        </p:spPr>
      </p:cxnSp>
      <p:sp>
        <p:nvSpPr>
          <p:cNvPr id="39956" name="TextBox 11"/>
          <p:cNvSpPr txBox="1">
            <a:spLocks noChangeArrowheads="1"/>
          </p:cNvSpPr>
          <p:nvPr/>
        </p:nvSpPr>
        <p:spPr bwMode="auto">
          <a:xfrm>
            <a:off x="714904" y="5488517"/>
            <a:ext cx="1458912" cy="738188"/>
          </a:xfrm>
          <a:prstGeom prst="rect">
            <a:avLst/>
          </a:prstGeom>
          <a:noFill/>
          <a:ln w="9525">
            <a:noFill/>
            <a:miter lim="800000"/>
            <a:headEnd/>
            <a:tailEnd/>
          </a:ln>
        </p:spPr>
        <p:txBody>
          <a:bodyPr wrap="none">
            <a:spAutoFit/>
          </a:bodyPr>
          <a:lstStyle/>
          <a:p>
            <a:pPr algn="ctr"/>
            <a:r>
              <a:rPr lang="en-US" sz="1400" dirty="0"/>
              <a:t>Cylindrical </a:t>
            </a:r>
          </a:p>
          <a:p>
            <a:pPr algn="ctr"/>
            <a:r>
              <a:rPr lang="en-US" sz="1400" dirty="0"/>
              <a:t>Filter with </a:t>
            </a:r>
          </a:p>
          <a:p>
            <a:pPr algn="ctr"/>
            <a:r>
              <a:rPr lang="en-US" sz="1400" dirty="0"/>
              <a:t>Syringe Plunger</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30213" y="298450"/>
            <a:ext cx="5770562" cy="393700"/>
          </a:xfrm>
        </p:spPr>
        <p:txBody>
          <a:bodyPr/>
          <a:lstStyle/>
          <a:p>
            <a:r>
              <a:rPr lang="en-US" sz="3200" smtClean="0"/>
              <a:t>Integrated Cartridge Concepts </a:t>
            </a:r>
          </a:p>
        </p:txBody>
      </p:sp>
      <p:sp>
        <p:nvSpPr>
          <p:cNvPr id="40963" name="Content Placeholder 2"/>
          <p:cNvSpPr>
            <a:spLocks noGrp="1"/>
          </p:cNvSpPr>
          <p:nvPr>
            <p:ph idx="1"/>
          </p:nvPr>
        </p:nvSpPr>
        <p:spPr>
          <a:xfrm>
            <a:off x="368300" y="1028700"/>
            <a:ext cx="7543800" cy="1219200"/>
          </a:xfrm>
        </p:spPr>
        <p:txBody>
          <a:bodyPr/>
          <a:lstStyle/>
          <a:p>
            <a:r>
              <a:rPr lang="en-US" smtClean="0"/>
              <a:t>Syringe Filter Concept Details</a:t>
            </a:r>
          </a:p>
        </p:txBody>
      </p:sp>
      <p:sp>
        <p:nvSpPr>
          <p:cNvPr id="40964"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E3D5B928-B136-4C31-A11F-26AA60DB0BCB}" type="slidenum">
              <a:rPr lang="en-US" i="0" smtClean="0">
                <a:latin typeface="Trebuchet MS" pitchFamily="34" charset="0"/>
              </a:rPr>
              <a:pPr/>
              <a:t>44</a:t>
            </a:fld>
            <a:endParaRPr lang="en-US" smtClean="0"/>
          </a:p>
        </p:txBody>
      </p:sp>
      <p:pic>
        <p:nvPicPr>
          <p:cNvPr id="40965" name="Picture 2"/>
          <p:cNvPicPr>
            <a:picLocks noChangeAspect="1" noChangeArrowheads="1"/>
          </p:cNvPicPr>
          <p:nvPr/>
        </p:nvPicPr>
        <p:blipFill>
          <a:blip r:embed="rId2" cstate="print"/>
          <a:srcRect l="31715" r="48416"/>
          <a:stretch>
            <a:fillRect/>
          </a:stretch>
        </p:blipFill>
        <p:spPr bwMode="auto">
          <a:xfrm>
            <a:off x="1511300" y="1587500"/>
            <a:ext cx="1155700" cy="4867275"/>
          </a:xfrm>
          <a:prstGeom prst="rect">
            <a:avLst/>
          </a:prstGeom>
          <a:noFill/>
          <a:ln w="9525">
            <a:noFill/>
            <a:miter lim="800000"/>
            <a:headEnd/>
            <a:tailEnd/>
          </a:ln>
        </p:spPr>
      </p:pic>
      <p:pic>
        <p:nvPicPr>
          <p:cNvPr id="40966" name="Picture 3"/>
          <p:cNvPicPr>
            <a:picLocks noChangeAspect="1" noChangeArrowheads="1"/>
          </p:cNvPicPr>
          <p:nvPr/>
        </p:nvPicPr>
        <p:blipFill>
          <a:blip r:embed="rId3" cstate="print"/>
          <a:srcRect l="26009" t="5054" r="50394"/>
          <a:stretch>
            <a:fillRect/>
          </a:stretch>
        </p:blipFill>
        <p:spPr bwMode="auto">
          <a:xfrm>
            <a:off x="3789363" y="1828800"/>
            <a:ext cx="1417637" cy="4772025"/>
          </a:xfrm>
          <a:prstGeom prst="rect">
            <a:avLst/>
          </a:prstGeom>
          <a:noFill/>
          <a:ln w="9525">
            <a:noFill/>
            <a:miter lim="800000"/>
            <a:headEnd/>
            <a:tailEnd/>
          </a:ln>
        </p:spPr>
      </p:pic>
      <p:pic>
        <p:nvPicPr>
          <p:cNvPr id="40967" name="Picture 5"/>
          <p:cNvPicPr>
            <a:picLocks noChangeAspect="1" noChangeArrowheads="1"/>
          </p:cNvPicPr>
          <p:nvPr/>
        </p:nvPicPr>
        <p:blipFill>
          <a:blip r:embed="rId4" cstate="print"/>
          <a:srcRect l="26009" t="7697" r="48296" b="3310"/>
          <a:stretch>
            <a:fillRect/>
          </a:stretch>
        </p:blipFill>
        <p:spPr bwMode="auto">
          <a:xfrm>
            <a:off x="6764338" y="850900"/>
            <a:ext cx="1968500" cy="5702300"/>
          </a:xfrm>
          <a:prstGeom prst="rect">
            <a:avLst/>
          </a:prstGeom>
          <a:noFill/>
          <a:ln w="9525">
            <a:noFill/>
            <a:miter lim="800000"/>
            <a:headEnd/>
            <a:tailEnd/>
          </a:ln>
        </p:spPr>
      </p:pic>
      <p:cxnSp>
        <p:nvCxnSpPr>
          <p:cNvPr id="40968" name="Straight Arrow Connector 9"/>
          <p:cNvCxnSpPr>
            <a:cxnSpLocks noChangeShapeType="1"/>
          </p:cNvCxnSpPr>
          <p:nvPr/>
        </p:nvCxnSpPr>
        <p:spPr bwMode="auto">
          <a:xfrm>
            <a:off x="1244600" y="2400300"/>
            <a:ext cx="457200" cy="190500"/>
          </a:xfrm>
          <a:prstGeom prst="straightConnector1">
            <a:avLst/>
          </a:prstGeom>
          <a:noFill/>
          <a:ln w="9525" algn="ctr">
            <a:solidFill>
              <a:schemeClr val="tx1"/>
            </a:solidFill>
            <a:round/>
            <a:headEnd/>
            <a:tailEnd type="arrow" w="med" len="med"/>
          </a:ln>
        </p:spPr>
      </p:cxnSp>
      <p:cxnSp>
        <p:nvCxnSpPr>
          <p:cNvPr id="40969" name="Straight Arrow Connector 10"/>
          <p:cNvCxnSpPr>
            <a:cxnSpLocks noChangeShapeType="1"/>
          </p:cNvCxnSpPr>
          <p:nvPr/>
        </p:nvCxnSpPr>
        <p:spPr bwMode="auto">
          <a:xfrm>
            <a:off x="1320800" y="5651500"/>
            <a:ext cx="457200" cy="190500"/>
          </a:xfrm>
          <a:prstGeom prst="straightConnector1">
            <a:avLst/>
          </a:prstGeom>
          <a:noFill/>
          <a:ln w="9525" algn="ctr">
            <a:solidFill>
              <a:schemeClr val="tx1"/>
            </a:solidFill>
            <a:round/>
            <a:headEnd/>
            <a:tailEnd type="arrow" w="med" len="med"/>
          </a:ln>
        </p:spPr>
      </p:cxnSp>
      <p:cxnSp>
        <p:nvCxnSpPr>
          <p:cNvPr id="40970" name="Straight Arrow Connector 11"/>
          <p:cNvCxnSpPr>
            <a:cxnSpLocks noChangeShapeType="1"/>
          </p:cNvCxnSpPr>
          <p:nvPr/>
        </p:nvCxnSpPr>
        <p:spPr bwMode="auto">
          <a:xfrm>
            <a:off x="1308100" y="3086100"/>
            <a:ext cx="533400" cy="406400"/>
          </a:xfrm>
          <a:prstGeom prst="straightConnector1">
            <a:avLst/>
          </a:prstGeom>
          <a:noFill/>
          <a:ln w="9525" algn="ctr">
            <a:solidFill>
              <a:schemeClr val="tx1"/>
            </a:solidFill>
            <a:round/>
            <a:headEnd/>
            <a:tailEnd type="arrow" w="med" len="med"/>
          </a:ln>
        </p:spPr>
      </p:cxnSp>
      <p:cxnSp>
        <p:nvCxnSpPr>
          <p:cNvPr id="40971" name="Straight Arrow Connector 12"/>
          <p:cNvCxnSpPr>
            <a:cxnSpLocks noChangeShapeType="1"/>
          </p:cNvCxnSpPr>
          <p:nvPr/>
        </p:nvCxnSpPr>
        <p:spPr bwMode="auto">
          <a:xfrm>
            <a:off x="1206500" y="3594100"/>
            <a:ext cx="889000" cy="393700"/>
          </a:xfrm>
          <a:prstGeom prst="straightConnector1">
            <a:avLst/>
          </a:prstGeom>
          <a:noFill/>
          <a:ln w="9525" algn="ctr">
            <a:solidFill>
              <a:schemeClr val="tx1"/>
            </a:solidFill>
            <a:round/>
            <a:headEnd/>
            <a:tailEnd type="arrow" w="med" len="med"/>
          </a:ln>
        </p:spPr>
      </p:cxnSp>
      <p:cxnSp>
        <p:nvCxnSpPr>
          <p:cNvPr id="40972" name="Straight Arrow Connector 13"/>
          <p:cNvCxnSpPr>
            <a:cxnSpLocks noChangeShapeType="1"/>
          </p:cNvCxnSpPr>
          <p:nvPr/>
        </p:nvCxnSpPr>
        <p:spPr bwMode="auto">
          <a:xfrm flipV="1">
            <a:off x="1358900" y="6146800"/>
            <a:ext cx="406400" cy="139700"/>
          </a:xfrm>
          <a:prstGeom prst="straightConnector1">
            <a:avLst/>
          </a:prstGeom>
          <a:noFill/>
          <a:ln w="9525" algn="ctr">
            <a:solidFill>
              <a:schemeClr val="tx1"/>
            </a:solidFill>
            <a:round/>
            <a:headEnd/>
            <a:tailEnd type="arrow" w="med" len="med"/>
          </a:ln>
        </p:spPr>
      </p:cxnSp>
      <p:cxnSp>
        <p:nvCxnSpPr>
          <p:cNvPr id="40973" name="Straight Arrow Connector 14"/>
          <p:cNvCxnSpPr>
            <a:cxnSpLocks noChangeShapeType="1"/>
          </p:cNvCxnSpPr>
          <p:nvPr/>
        </p:nvCxnSpPr>
        <p:spPr bwMode="auto">
          <a:xfrm>
            <a:off x="1295400" y="4102100"/>
            <a:ext cx="457200" cy="190500"/>
          </a:xfrm>
          <a:prstGeom prst="straightConnector1">
            <a:avLst/>
          </a:prstGeom>
          <a:noFill/>
          <a:ln w="9525" algn="ctr">
            <a:solidFill>
              <a:schemeClr val="tx1"/>
            </a:solidFill>
            <a:round/>
            <a:headEnd/>
            <a:tailEnd type="arrow" w="med" len="med"/>
          </a:ln>
        </p:spPr>
      </p:cxnSp>
      <p:sp>
        <p:nvSpPr>
          <p:cNvPr id="40974" name="TextBox 18"/>
          <p:cNvSpPr txBox="1">
            <a:spLocks noChangeArrowheads="1"/>
          </p:cNvSpPr>
          <p:nvPr/>
        </p:nvSpPr>
        <p:spPr bwMode="auto">
          <a:xfrm>
            <a:off x="584200" y="2159000"/>
            <a:ext cx="841375" cy="523875"/>
          </a:xfrm>
          <a:prstGeom prst="rect">
            <a:avLst/>
          </a:prstGeom>
          <a:noFill/>
          <a:ln w="9525">
            <a:noFill/>
            <a:miter lim="800000"/>
            <a:headEnd/>
            <a:tailEnd/>
          </a:ln>
        </p:spPr>
        <p:txBody>
          <a:bodyPr wrap="none">
            <a:spAutoFit/>
          </a:bodyPr>
          <a:lstStyle/>
          <a:p>
            <a:r>
              <a:rPr lang="en-US" sz="1400"/>
              <a:t>Syringe </a:t>
            </a:r>
          </a:p>
          <a:p>
            <a:r>
              <a:rPr lang="en-US" sz="1400"/>
              <a:t>body</a:t>
            </a:r>
          </a:p>
        </p:txBody>
      </p:sp>
      <p:sp>
        <p:nvSpPr>
          <p:cNvPr id="40975" name="TextBox 19"/>
          <p:cNvSpPr txBox="1">
            <a:spLocks noChangeArrowheads="1"/>
          </p:cNvSpPr>
          <p:nvPr/>
        </p:nvSpPr>
        <p:spPr bwMode="auto">
          <a:xfrm>
            <a:off x="711200" y="1638300"/>
            <a:ext cx="682625" cy="307975"/>
          </a:xfrm>
          <a:prstGeom prst="rect">
            <a:avLst/>
          </a:prstGeom>
          <a:noFill/>
          <a:ln w="9525">
            <a:noFill/>
            <a:miter lim="800000"/>
            <a:headEnd/>
            <a:tailEnd/>
          </a:ln>
        </p:spPr>
        <p:txBody>
          <a:bodyPr wrap="none">
            <a:spAutoFit/>
          </a:bodyPr>
          <a:lstStyle/>
          <a:p>
            <a:r>
              <a:rPr lang="en-US" sz="1400"/>
              <a:t>Piston</a:t>
            </a:r>
          </a:p>
        </p:txBody>
      </p:sp>
      <p:cxnSp>
        <p:nvCxnSpPr>
          <p:cNvPr id="40976" name="Straight Arrow Connector 20"/>
          <p:cNvCxnSpPr>
            <a:cxnSpLocks noChangeShapeType="1"/>
          </p:cNvCxnSpPr>
          <p:nvPr/>
        </p:nvCxnSpPr>
        <p:spPr bwMode="auto">
          <a:xfrm>
            <a:off x="1435100" y="1854200"/>
            <a:ext cx="457200" cy="190500"/>
          </a:xfrm>
          <a:prstGeom prst="straightConnector1">
            <a:avLst/>
          </a:prstGeom>
          <a:noFill/>
          <a:ln w="9525" algn="ctr">
            <a:solidFill>
              <a:schemeClr val="tx1"/>
            </a:solidFill>
            <a:round/>
            <a:headEnd/>
            <a:tailEnd type="arrow" w="med" len="med"/>
          </a:ln>
        </p:spPr>
      </p:cxnSp>
      <p:sp>
        <p:nvSpPr>
          <p:cNvPr id="40977" name="TextBox 21"/>
          <p:cNvSpPr txBox="1">
            <a:spLocks noChangeArrowheads="1"/>
          </p:cNvSpPr>
          <p:nvPr/>
        </p:nvSpPr>
        <p:spPr bwMode="auto">
          <a:xfrm>
            <a:off x="609600" y="2857500"/>
            <a:ext cx="681038" cy="307975"/>
          </a:xfrm>
          <a:prstGeom prst="rect">
            <a:avLst/>
          </a:prstGeom>
          <a:noFill/>
          <a:ln w="9525">
            <a:noFill/>
            <a:miter lim="800000"/>
            <a:headEnd/>
            <a:tailEnd/>
          </a:ln>
        </p:spPr>
        <p:txBody>
          <a:bodyPr wrap="none">
            <a:spAutoFit/>
          </a:bodyPr>
          <a:lstStyle/>
          <a:p>
            <a:r>
              <a:rPr lang="en-US" sz="1400"/>
              <a:t>O-ring</a:t>
            </a:r>
          </a:p>
        </p:txBody>
      </p:sp>
      <p:sp>
        <p:nvSpPr>
          <p:cNvPr id="40978" name="TextBox 22"/>
          <p:cNvSpPr txBox="1">
            <a:spLocks noChangeArrowheads="1"/>
          </p:cNvSpPr>
          <p:nvPr/>
        </p:nvSpPr>
        <p:spPr bwMode="auto">
          <a:xfrm>
            <a:off x="469900" y="3429000"/>
            <a:ext cx="801688" cy="307975"/>
          </a:xfrm>
          <a:prstGeom prst="rect">
            <a:avLst/>
          </a:prstGeom>
          <a:noFill/>
          <a:ln w="9525">
            <a:noFill/>
            <a:miter lim="800000"/>
            <a:headEnd/>
            <a:tailEnd/>
          </a:ln>
        </p:spPr>
        <p:txBody>
          <a:bodyPr wrap="none">
            <a:spAutoFit/>
          </a:bodyPr>
          <a:lstStyle/>
          <a:p>
            <a:r>
              <a:rPr lang="en-US" sz="1400"/>
              <a:t>Bladder</a:t>
            </a:r>
          </a:p>
        </p:txBody>
      </p:sp>
      <p:sp>
        <p:nvSpPr>
          <p:cNvPr id="40979" name="TextBox 23"/>
          <p:cNvSpPr txBox="1">
            <a:spLocks noChangeArrowheads="1"/>
          </p:cNvSpPr>
          <p:nvPr/>
        </p:nvSpPr>
        <p:spPr bwMode="auto">
          <a:xfrm>
            <a:off x="495300" y="3937000"/>
            <a:ext cx="841375" cy="307975"/>
          </a:xfrm>
          <a:prstGeom prst="rect">
            <a:avLst/>
          </a:prstGeom>
          <a:noFill/>
          <a:ln w="9525">
            <a:noFill/>
            <a:miter lim="800000"/>
            <a:headEnd/>
            <a:tailEnd/>
          </a:ln>
        </p:spPr>
        <p:txBody>
          <a:bodyPr wrap="none">
            <a:spAutoFit/>
          </a:bodyPr>
          <a:lstStyle/>
          <a:p>
            <a:r>
              <a:rPr lang="en-US" sz="1400"/>
              <a:t>Housing</a:t>
            </a:r>
          </a:p>
        </p:txBody>
      </p:sp>
      <p:sp>
        <p:nvSpPr>
          <p:cNvPr id="40980" name="TextBox 24"/>
          <p:cNvSpPr txBox="1">
            <a:spLocks noChangeArrowheads="1"/>
          </p:cNvSpPr>
          <p:nvPr/>
        </p:nvSpPr>
        <p:spPr bwMode="auto">
          <a:xfrm>
            <a:off x="596900" y="6172200"/>
            <a:ext cx="544513" cy="307975"/>
          </a:xfrm>
          <a:prstGeom prst="rect">
            <a:avLst/>
          </a:prstGeom>
          <a:noFill/>
          <a:ln w="9525">
            <a:noFill/>
            <a:miter lim="800000"/>
            <a:headEnd/>
            <a:tailEnd/>
          </a:ln>
        </p:spPr>
        <p:txBody>
          <a:bodyPr wrap="none">
            <a:spAutoFit/>
          </a:bodyPr>
          <a:lstStyle/>
          <a:p>
            <a:r>
              <a:rPr lang="en-US" sz="1400"/>
              <a:t>Plug</a:t>
            </a:r>
          </a:p>
        </p:txBody>
      </p:sp>
      <p:sp>
        <p:nvSpPr>
          <p:cNvPr id="40981" name="TextBox 25"/>
          <p:cNvSpPr txBox="1">
            <a:spLocks noChangeArrowheads="1"/>
          </p:cNvSpPr>
          <p:nvPr/>
        </p:nvSpPr>
        <p:spPr bwMode="auto">
          <a:xfrm>
            <a:off x="533400" y="5486400"/>
            <a:ext cx="681038" cy="307975"/>
          </a:xfrm>
          <a:prstGeom prst="rect">
            <a:avLst/>
          </a:prstGeom>
          <a:noFill/>
          <a:ln w="9525">
            <a:noFill/>
            <a:miter lim="800000"/>
            <a:headEnd/>
            <a:tailEnd/>
          </a:ln>
        </p:spPr>
        <p:txBody>
          <a:bodyPr wrap="none">
            <a:spAutoFit/>
          </a:bodyPr>
          <a:lstStyle/>
          <a:p>
            <a:r>
              <a:rPr lang="en-US" sz="1400"/>
              <a:t>O-ring</a:t>
            </a:r>
          </a:p>
        </p:txBody>
      </p:sp>
      <p:cxnSp>
        <p:nvCxnSpPr>
          <p:cNvPr id="40982" name="Straight Arrow Connector 27"/>
          <p:cNvCxnSpPr>
            <a:cxnSpLocks noChangeShapeType="1"/>
          </p:cNvCxnSpPr>
          <p:nvPr/>
        </p:nvCxnSpPr>
        <p:spPr bwMode="auto">
          <a:xfrm flipV="1">
            <a:off x="2667000" y="4343400"/>
            <a:ext cx="1181100" cy="406400"/>
          </a:xfrm>
          <a:prstGeom prst="straightConnector1">
            <a:avLst/>
          </a:prstGeom>
          <a:noFill/>
          <a:ln w="57150" algn="ctr">
            <a:solidFill>
              <a:schemeClr val="accent2"/>
            </a:solidFill>
            <a:round/>
            <a:headEnd/>
            <a:tailEnd type="arrow" w="med" len="med"/>
          </a:ln>
        </p:spPr>
      </p:cxnSp>
      <p:cxnSp>
        <p:nvCxnSpPr>
          <p:cNvPr id="40983" name="Straight Arrow Connector 42"/>
          <p:cNvCxnSpPr>
            <a:cxnSpLocks noChangeShapeType="1"/>
          </p:cNvCxnSpPr>
          <p:nvPr/>
        </p:nvCxnSpPr>
        <p:spPr bwMode="auto">
          <a:xfrm>
            <a:off x="6553200" y="1955800"/>
            <a:ext cx="457200" cy="190500"/>
          </a:xfrm>
          <a:prstGeom prst="straightConnector1">
            <a:avLst/>
          </a:prstGeom>
          <a:noFill/>
          <a:ln w="9525" algn="ctr">
            <a:solidFill>
              <a:schemeClr val="tx1"/>
            </a:solidFill>
            <a:round/>
            <a:headEnd/>
            <a:tailEnd type="arrow" w="med" len="med"/>
          </a:ln>
        </p:spPr>
      </p:cxnSp>
      <p:cxnSp>
        <p:nvCxnSpPr>
          <p:cNvPr id="40984" name="Straight Arrow Connector 43"/>
          <p:cNvCxnSpPr>
            <a:cxnSpLocks noChangeShapeType="1"/>
          </p:cNvCxnSpPr>
          <p:nvPr/>
        </p:nvCxnSpPr>
        <p:spPr bwMode="auto">
          <a:xfrm>
            <a:off x="6540500" y="5219700"/>
            <a:ext cx="457200" cy="190500"/>
          </a:xfrm>
          <a:prstGeom prst="straightConnector1">
            <a:avLst/>
          </a:prstGeom>
          <a:noFill/>
          <a:ln w="9525" algn="ctr">
            <a:solidFill>
              <a:schemeClr val="tx1"/>
            </a:solidFill>
            <a:round/>
            <a:headEnd/>
            <a:tailEnd type="arrow" w="med" len="med"/>
          </a:ln>
        </p:spPr>
      </p:cxnSp>
      <p:cxnSp>
        <p:nvCxnSpPr>
          <p:cNvPr id="40985" name="Straight Arrow Connector 44"/>
          <p:cNvCxnSpPr>
            <a:cxnSpLocks noChangeShapeType="1"/>
          </p:cNvCxnSpPr>
          <p:nvPr/>
        </p:nvCxnSpPr>
        <p:spPr bwMode="auto">
          <a:xfrm>
            <a:off x="6604000" y="2730500"/>
            <a:ext cx="533400" cy="406400"/>
          </a:xfrm>
          <a:prstGeom prst="straightConnector1">
            <a:avLst/>
          </a:prstGeom>
          <a:noFill/>
          <a:ln w="9525" algn="ctr">
            <a:solidFill>
              <a:schemeClr val="tx1"/>
            </a:solidFill>
            <a:round/>
            <a:headEnd/>
            <a:tailEnd type="arrow" w="med" len="med"/>
          </a:ln>
        </p:spPr>
      </p:cxnSp>
      <p:cxnSp>
        <p:nvCxnSpPr>
          <p:cNvPr id="40986" name="Straight Arrow Connector 45"/>
          <p:cNvCxnSpPr>
            <a:cxnSpLocks noChangeShapeType="1"/>
          </p:cNvCxnSpPr>
          <p:nvPr/>
        </p:nvCxnSpPr>
        <p:spPr bwMode="auto">
          <a:xfrm flipV="1">
            <a:off x="6565900" y="5867400"/>
            <a:ext cx="406400" cy="139700"/>
          </a:xfrm>
          <a:prstGeom prst="straightConnector1">
            <a:avLst/>
          </a:prstGeom>
          <a:noFill/>
          <a:ln w="9525" algn="ctr">
            <a:solidFill>
              <a:schemeClr val="tx1"/>
            </a:solidFill>
            <a:round/>
            <a:headEnd/>
            <a:tailEnd type="arrow" w="med" len="med"/>
          </a:ln>
        </p:spPr>
      </p:cxnSp>
      <p:cxnSp>
        <p:nvCxnSpPr>
          <p:cNvPr id="40987" name="Straight Arrow Connector 46"/>
          <p:cNvCxnSpPr>
            <a:cxnSpLocks noChangeShapeType="1"/>
          </p:cNvCxnSpPr>
          <p:nvPr/>
        </p:nvCxnSpPr>
        <p:spPr bwMode="auto">
          <a:xfrm>
            <a:off x="6515100" y="3670300"/>
            <a:ext cx="457200" cy="190500"/>
          </a:xfrm>
          <a:prstGeom prst="straightConnector1">
            <a:avLst/>
          </a:prstGeom>
          <a:noFill/>
          <a:ln w="9525" algn="ctr">
            <a:solidFill>
              <a:schemeClr val="tx1"/>
            </a:solidFill>
            <a:round/>
            <a:headEnd/>
            <a:tailEnd type="arrow" w="med" len="med"/>
          </a:ln>
        </p:spPr>
      </p:cxnSp>
      <p:sp>
        <p:nvSpPr>
          <p:cNvPr id="40988" name="TextBox 47"/>
          <p:cNvSpPr txBox="1">
            <a:spLocks noChangeArrowheads="1"/>
          </p:cNvSpPr>
          <p:nvPr/>
        </p:nvSpPr>
        <p:spPr bwMode="auto">
          <a:xfrm>
            <a:off x="5867400" y="1663700"/>
            <a:ext cx="841375" cy="523875"/>
          </a:xfrm>
          <a:prstGeom prst="rect">
            <a:avLst/>
          </a:prstGeom>
          <a:noFill/>
          <a:ln w="9525">
            <a:noFill/>
            <a:miter lim="800000"/>
            <a:headEnd/>
            <a:tailEnd/>
          </a:ln>
        </p:spPr>
        <p:txBody>
          <a:bodyPr wrap="none">
            <a:spAutoFit/>
          </a:bodyPr>
          <a:lstStyle/>
          <a:p>
            <a:r>
              <a:rPr lang="en-US" sz="1400"/>
              <a:t>Syringe </a:t>
            </a:r>
          </a:p>
          <a:p>
            <a:r>
              <a:rPr lang="en-US" sz="1400"/>
              <a:t>body</a:t>
            </a:r>
          </a:p>
        </p:txBody>
      </p:sp>
      <p:sp>
        <p:nvSpPr>
          <p:cNvPr id="40989" name="TextBox 48"/>
          <p:cNvSpPr txBox="1">
            <a:spLocks noChangeArrowheads="1"/>
          </p:cNvSpPr>
          <p:nvPr/>
        </p:nvSpPr>
        <p:spPr bwMode="auto">
          <a:xfrm>
            <a:off x="5930900" y="1206500"/>
            <a:ext cx="682625" cy="307975"/>
          </a:xfrm>
          <a:prstGeom prst="rect">
            <a:avLst/>
          </a:prstGeom>
          <a:noFill/>
          <a:ln w="9525">
            <a:noFill/>
            <a:miter lim="800000"/>
            <a:headEnd/>
            <a:tailEnd/>
          </a:ln>
        </p:spPr>
        <p:txBody>
          <a:bodyPr wrap="none">
            <a:spAutoFit/>
          </a:bodyPr>
          <a:lstStyle/>
          <a:p>
            <a:r>
              <a:rPr lang="en-US" sz="1400"/>
              <a:t>Piston</a:t>
            </a:r>
          </a:p>
        </p:txBody>
      </p:sp>
      <p:cxnSp>
        <p:nvCxnSpPr>
          <p:cNvPr id="40990" name="Straight Arrow Connector 49"/>
          <p:cNvCxnSpPr>
            <a:cxnSpLocks noChangeShapeType="1"/>
          </p:cNvCxnSpPr>
          <p:nvPr/>
        </p:nvCxnSpPr>
        <p:spPr bwMode="auto">
          <a:xfrm flipV="1">
            <a:off x="6667500" y="1219200"/>
            <a:ext cx="419100" cy="127000"/>
          </a:xfrm>
          <a:prstGeom prst="straightConnector1">
            <a:avLst/>
          </a:prstGeom>
          <a:noFill/>
          <a:ln w="9525" algn="ctr">
            <a:solidFill>
              <a:schemeClr val="tx1"/>
            </a:solidFill>
            <a:round/>
            <a:headEnd/>
            <a:tailEnd type="arrow" w="med" len="med"/>
          </a:ln>
        </p:spPr>
      </p:cxnSp>
      <p:sp>
        <p:nvSpPr>
          <p:cNvPr id="40991" name="TextBox 50"/>
          <p:cNvSpPr txBox="1">
            <a:spLocks noChangeArrowheads="1"/>
          </p:cNvSpPr>
          <p:nvPr/>
        </p:nvSpPr>
        <p:spPr bwMode="auto">
          <a:xfrm>
            <a:off x="5854700" y="2489200"/>
            <a:ext cx="681038" cy="307975"/>
          </a:xfrm>
          <a:prstGeom prst="rect">
            <a:avLst/>
          </a:prstGeom>
          <a:noFill/>
          <a:ln w="9525">
            <a:noFill/>
            <a:miter lim="800000"/>
            <a:headEnd/>
            <a:tailEnd/>
          </a:ln>
        </p:spPr>
        <p:txBody>
          <a:bodyPr wrap="none">
            <a:spAutoFit/>
          </a:bodyPr>
          <a:lstStyle/>
          <a:p>
            <a:r>
              <a:rPr lang="en-US" sz="1400"/>
              <a:t>O-ring</a:t>
            </a:r>
          </a:p>
        </p:txBody>
      </p:sp>
      <p:sp>
        <p:nvSpPr>
          <p:cNvPr id="40992" name="TextBox 51"/>
          <p:cNvSpPr txBox="1">
            <a:spLocks noChangeArrowheads="1"/>
          </p:cNvSpPr>
          <p:nvPr/>
        </p:nvSpPr>
        <p:spPr bwMode="auto">
          <a:xfrm>
            <a:off x="7467600" y="2794000"/>
            <a:ext cx="822325" cy="307975"/>
          </a:xfrm>
          <a:prstGeom prst="rect">
            <a:avLst/>
          </a:prstGeom>
          <a:noFill/>
          <a:ln w="9525">
            <a:noFill/>
            <a:miter lim="800000"/>
            <a:headEnd/>
            <a:tailEnd/>
          </a:ln>
        </p:spPr>
        <p:txBody>
          <a:bodyPr wrap="none">
            <a:spAutoFit/>
          </a:bodyPr>
          <a:lstStyle/>
          <a:p>
            <a:r>
              <a:rPr lang="en-US" sz="1400"/>
              <a:t>Backing</a:t>
            </a:r>
          </a:p>
        </p:txBody>
      </p:sp>
      <p:sp>
        <p:nvSpPr>
          <p:cNvPr id="40993" name="TextBox 54"/>
          <p:cNvSpPr txBox="1">
            <a:spLocks noChangeArrowheads="1"/>
          </p:cNvSpPr>
          <p:nvPr/>
        </p:nvSpPr>
        <p:spPr bwMode="auto">
          <a:xfrm>
            <a:off x="5753100" y="5054600"/>
            <a:ext cx="681038" cy="307975"/>
          </a:xfrm>
          <a:prstGeom prst="rect">
            <a:avLst/>
          </a:prstGeom>
          <a:noFill/>
          <a:ln w="9525">
            <a:noFill/>
            <a:miter lim="800000"/>
            <a:headEnd/>
            <a:tailEnd/>
          </a:ln>
        </p:spPr>
        <p:txBody>
          <a:bodyPr wrap="none">
            <a:spAutoFit/>
          </a:bodyPr>
          <a:lstStyle/>
          <a:p>
            <a:r>
              <a:rPr lang="en-US" sz="1400"/>
              <a:t>O-ring</a:t>
            </a:r>
          </a:p>
        </p:txBody>
      </p:sp>
      <p:cxnSp>
        <p:nvCxnSpPr>
          <p:cNvPr id="40994" name="Straight Arrow Connector 57"/>
          <p:cNvCxnSpPr>
            <a:cxnSpLocks noChangeShapeType="1"/>
          </p:cNvCxnSpPr>
          <p:nvPr/>
        </p:nvCxnSpPr>
        <p:spPr bwMode="auto">
          <a:xfrm>
            <a:off x="7861300" y="5295900"/>
            <a:ext cx="317500" cy="419100"/>
          </a:xfrm>
          <a:prstGeom prst="straightConnector1">
            <a:avLst/>
          </a:prstGeom>
          <a:noFill/>
          <a:ln w="9525" algn="ctr">
            <a:solidFill>
              <a:schemeClr val="tx1"/>
            </a:solidFill>
            <a:round/>
            <a:headEnd/>
            <a:tailEnd type="arrow" w="med" len="med"/>
          </a:ln>
        </p:spPr>
      </p:cxnSp>
      <p:cxnSp>
        <p:nvCxnSpPr>
          <p:cNvPr id="40995" name="Straight Arrow Connector 58"/>
          <p:cNvCxnSpPr>
            <a:cxnSpLocks noChangeShapeType="1"/>
          </p:cNvCxnSpPr>
          <p:nvPr/>
        </p:nvCxnSpPr>
        <p:spPr bwMode="auto">
          <a:xfrm>
            <a:off x="7886700" y="3124200"/>
            <a:ext cx="279400" cy="381000"/>
          </a:xfrm>
          <a:prstGeom prst="straightConnector1">
            <a:avLst/>
          </a:prstGeom>
          <a:noFill/>
          <a:ln w="9525" algn="ctr">
            <a:solidFill>
              <a:schemeClr val="tx1"/>
            </a:solidFill>
            <a:round/>
            <a:headEnd/>
            <a:tailEnd type="arrow" w="med" len="med"/>
          </a:ln>
        </p:spPr>
      </p:cxnSp>
      <p:sp>
        <p:nvSpPr>
          <p:cNvPr id="40996" name="TextBox 61"/>
          <p:cNvSpPr txBox="1">
            <a:spLocks noChangeArrowheads="1"/>
          </p:cNvSpPr>
          <p:nvPr/>
        </p:nvSpPr>
        <p:spPr bwMode="auto">
          <a:xfrm>
            <a:off x="7861300" y="1320800"/>
            <a:ext cx="801688" cy="307975"/>
          </a:xfrm>
          <a:prstGeom prst="rect">
            <a:avLst/>
          </a:prstGeom>
          <a:noFill/>
          <a:ln w="9525">
            <a:noFill/>
            <a:miter lim="800000"/>
            <a:headEnd/>
            <a:tailEnd/>
          </a:ln>
        </p:spPr>
        <p:txBody>
          <a:bodyPr wrap="none">
            <a:spAutoFit/>
          </a:bodyPr>
          <a:lstStyle/>
          <a:p>
            <a:r>
              <a:rPr lang="en-US" sz="1400"/>
              <a:t>Bladder</a:t>
            </a:r>
          </a:p>
        </p:txBody>
      </p:sp>
      <p:sp>
        <p:nvSpPr>
          <p:cNvPr id="40997" name="TextBox 62"/>
          <p:cNvSpPr txBox="1">
            <a:spLocks noChangeArrowheads="1"/>
          </p:cNvSpPr>
          <p:nvPr/>
        </p:nvSpPr>
        <p:spPr bwMode="auto">
          <a:xfrm>
            <a:off x="7505700" y="4965700"/>
            <a:ext cx="582613" cy="307975"/>
          </a:xfrm>
          <a:prstGeom prst="rect">
            <a:avLst/>
          </a:prstGeom>
          <a:noFill/>
          <a:ln w="9525">
            <a:noFill/>
            <a:miter lim="800000"/>
            <a:headEnd/>
            <a:tailEnd/>
          </a:ln>
        </p:spPr>
        <p:txBody>
          <a:bodyPr wrap="none">
            <a:spAutoFit/>
          </a:bodyPr>
          <a:lstStyle/>
          <a:p>
            <a:r>
              <a:rPr lang="en-US" sz="1400"/>
              <a:t>Filter</a:t>
            </a:r>
          </a:p>
        </p:txBody>
      </p:sp>
      <p:sp>
        <p:nvSpPr>
          <p:cNvPr id="40998" name="TextBox 63"/>
          <p:cNvSpPr txBox="1">
            <a:spLocks noChangeArrowheads="1"/>
          </p:cNvSpPr>
          <p:nvPr/>
        </p:nvSpPr>
        <p:spPr bwMode="auto">
          <a:xfrm>
            <a:off x="2590800" y="4902200"/>
            <a:ext cx="661988" cy="307975"/>
          </a:xfrm>
          <a:prstGeom prst="rect">
            <a:avLst/>
          </a:prstGeom>
          <a:noFill/>
          <a:ln w="9525">
            <a:noFill/>
            <a:miter lim="800000"/>
            <a:headEnd/>
            <a:tailEnd/>
          </a:ln>
        </p:spPr>
        <p:txBody>
          <a:bodyPr wrap="none">
            <a:spAutoFit/>
          </a:bodyPr>
          <a:lstStyle/>
          <a:p>
            <a:r>
              <a:rPr lang="en-US" sz="1400"/>
              <a:t>Outlet</a:t>
            </a:r>
          </a:p>
        </p:txBody>
      </p:sp>
      <p:sp>
        <p:nvSpPr>
          <p:cNvPr id="40999" name="TextBox 64"/>
          <p:cNvSpPr txBox="1">
            <a:spLocks noChangeArrowheads="1"/>
          </p:cNvSpPr>
          <p:nvPr/>
        </p:nvSpPr>
        <p:spPr bwMode="auto">
          <a:xfrm>
            <a:off x="2413000" y="6273800"/>
            <a:ext cx="522288" cy="307975"/>
          </a:xfrm>
          <a:prstGeom prst="rect">
            <a:avLst/>
          </a:prstGeom>
          <a:noFill/>
          <a:ln w="9525">
            <a:noFill/>
            <a:miter lim="800000"/>
            <a:headEnd/>
            <a:tailEnd/>
          </a:ln>
        </p:spPr>
        <p:txBody>
          <a:bodyPr wrap="none">
            <a:spAutoFit/>
          </a:bodyPr>
          <a:lstStyle/>
          <a:p>
            <a:r>
              <a:rPr lang="en-US" sz="1400"/>
              <a:t>Inlet</a:t>
            </a:r>
          </a:p>
        </p:txBody>
      </p:sp>
      <p:cxnSp>
        <p:nvCxnSpPr>
          <p:cNvPr id="41000" name="Straight Arrow Connector 65"/>
          <p:cNvCxnSpPr>
            <a:cxnSpLocks noChangeShapeType="1"/>
            <a:stCxn id="40999" idx="1"/>
          </p:cNvCxnSpPr>
          <p:nvPr/>
        </p:nvCxnSpPr>
        <p:spPr bwMode="auto">
          <a:xfrm flipH="1" flipV="1">
            <a:off x="2044700" y="6248400"/>
            <a:ext cx="368300" cy="179388"/>
          </a:xfrm>
          <a:prstGeom prst="straightConnector1">
            <a:avLst/>
          </a:prstGeom>
          <a:noFill/>
          <a:ln w="9525" algn="ctr">
            <a:solidFill>
              <a:schemeClr val="tx1"/>
            </a:solidFill>
            <a:round/>
            <a:headEnd/>
            <a:tailEnd type="arrow" w="med" len="med"/>
          </a:ln>
        </p:spPr>
      </p:cxnSp>
      <p:sp>
        <p:nvSpPr>
          <p:cNvPr id="41001" name="TextBox 67"/>
          <p:cNvSpPr txBox="1">
            <a:spLocks noChangeArrowheads="1"/>
          </p:cNvSpPr>
          <p:nvPr/>
        </p:nvSpPr>
        <p:spPr bwMode="auto">
          <a:xfrm>
            <a:off x="5969000" y="5930900"/>
            <a:ext cx="544513" cy="307975"/>
          </a:xfrm>
          <a:prstGeom prst="rect">
            <a:avLst/>
          </a:prstGeom>
          <a:noFill/>
          <a:ln w="9525">
            <a:noFill/>
            <a:miter lim="800000"/>
            <a:headEnd/>
            <a:tailEnd/>
          </a:ln>
        </p:spPr>
        <p:txBody>
          <a:bodyPr wrap="none">
            <a:spAutoFit/>
          </a:bodyPr>
          <a:lstStyle/>
          <a:p>
            <a:r>
              <a:rPr lang="en-US" sz="1400"/>
              <a:t>Plug</a:t>
            </a:r>
          </a:p>
        </p:txBody>
      </p:sp>
      <p:sp>
        <p:nvSpPr>
          <p:cNvPr id="41002" name="TextBox 68"/>
          <p:cNvSpPr txBox="1">
            <a:spLocks noChangeArrowheads="1"/>
          </p:cNvSpPr>
          <p:nvPr/>
        </p:nvSpPr>
        <p:spPr bwMode="auto">
          <a:xfrm>
            <a:off x="5676900" y="3556000"/>
            <a:ext cx="841375" cy="307975"/>
          </a:xfrm>
          <a:prstGeom prst="rect">
            <a:avLst/>
          </a:prstGeom>
          <a:noFill/>
          <a:ln w="9525">
            <a:noFill/>
            <a:miter lim="800000"/>
            <a:headEnd/>
            <a:tailEnd/>
          </a:ln>
        </p:spPr>
        <p:txBody>
          <a:bodyPr wrap="none">
            <a:spAutoFit/>
          </a:bodyPr>
          <a:lstStyle/>
          <a:p>
            <a:r>
              <a:rPr lang="en-US" sz="1400"/>
              <a:t>Housing</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p:cNvPicPr>
            <a:picLocks noChangeAspect="1" noChangeArrowheads="1"/>
          </p:cNvPicPr>
          <p:nvPr/>
        </p:nvPicPr>
        <p:blipFill>
          <a:blip r:embed="rId2" cstate="print"/>
          <a:srcRect/>
          <a:stretch>
            <a:fillRect/>
          </a:stretch>
        </p:blipFill>
        <p:spPr bwMode="auto">
          <a:xfrm>
            <a:off x="1865313" y="1905000"/>
            <a:ext cx="5308600" cy="4549775"/>
          </a:xfrm>
          <a:prstGeom prst="rect">
            <a:avLst/>
          </a:prstGeom>
          <a:noFill/>
          <a:ln w="9525">
            <a:noFill/>
            <a:miter lim="800000"/>
            <a:headEnd/>
            <a:tailEnd/>
          </a:ln>
        </p:spPr>
      </p:pic>
      <p:sp>
        <p:nvSpPr>
          <p:cNvPr id="41987" name="Title 1"/>
          <p:cNvSpPr>
            <a:spLocks noGrp="1"/>
          </p:cNvSpPr>
          <p:nvPr>
            <p:ph type="title"/>
          </p:nvPr>
        </p:nvSpPr>
        <p:spPr>
          <a:xfrm>
            <a:off x="430213" y="298450"/>
            <a:ext cx="5770562" cy="393700"/>
          </a:xfrm>
        </p:spPr>
        <p:txBody>
          <a:bodyPr/>
          <a:lstStyle/>
          <a:p>
            <a:r>
              <a:rPr lang="en-US" sz="3200" smtClean="0"/>
              <a:t>Integrated Cartridge Concepts </a:t>
            </a:r>
          </a:p>
        </p:txBody>
      </p:sp>
      <p:sp>
        <p:nvSpPr>
          <p:cNvPr id="41988" name="Content Placeholder 2"/>
          <p:cNvSpPr>
            <a:spLocks noGrp="1"/>
          </p:cNvSpPr>
          <p:nvPr>
            <p:ph idx="1"/>
          </p:nvPr>
        </p:nvSpPr>
        <p:spPr>
          <a:xfrm>
            <a:off x="317500" y="927100"/>
            <a:ext cx="7543800" cy="1460500"/>
          </a:xfrm>
        </p:spPr>
        <p:txBody>
          <a:bodyPr/>
          <a:lstStyle/>
          <a:p>
            <a:r>
              <a:rPr lang="en-US" dirty="0" smtClean="0"/>
              <a:t>Concept #3 – Cylindrical Filter</a:t>
            </a:r>
          </a:p>
          <a:p>
            <a:pPr lvl="1">
              <a:spcAft>
                <a:spcPct val="0"/>
              </a:spcAft>
            </a:pPr>
            <a:r>
              <a:rPr lang="en-US" dirty="0" smtClean="0"/>
              <a:t>Design Details</a:t>
            </a:r>
          </a:p>
          <a:p>
            <a:endParaRPr lang="en-US" dirty="0" smtClean="0"/>
          </a:p>
        </p:txBody>
      </p:sp>
      <p:sp>
        <p:nvSpPr>
          <p:cNvPr id="41989"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2C10A82A-3A30-480B-BA38-9F2A7EAF79BA}" type="slidenum">
              <a:rPr lang="en-US" i="0" smtClean="0">
                <a:latin typeface="Trebuchet MS" pitchFamily="34" charset="0"/>
              </a:rPr>
              <a:pPr/>
              <a:t>45</a:t>
            </a:fld>
            <a:endParaRPr lang="en-US" smtClean="0"/>
          </a:p>
        </p:txBody>
      </p:sp>
      <p:sp>
        <p:nvSpPr>
          <p:cNvPr id="41990" name="TextBox 12"/>
          <p:cNvSpPr txBox="1">
            <a:spLocks noChangeArrowheads="1"/>
          </p:cNvSpPr>
          <p:nvPr/>
        </p:nvSpPr>
        <p:spPr bwMode="auto">
          <a:xfrm>
            <a:off x="6621463" y="5235575"/>
            <a:ext cx="1023937" cy="523875"/>
          </a:xfrm>
          <a:prstGeom prst="rect">
            <a:avLst/>
          </a:prstGeom>
          <a:noFill/>
          <a:ln w="9525">
            <a:noFill/>
            <a:miter lim="800000"/>
            <a:headEnd/>
            <a:tailEnd/>
          </a:ln>
        </p:spPr>
        <p:txBody>
          <a:bodyPr wrap="none">
            <a:spAutoFit/>
          </a:bodyPr>
          <a:lstStyle/>
          <a:p>
            <a:r>
              <a:rPr lang="en-US" sz="1400"/>
              <a:t>Sea Water</a:t>
            </a:r>
          </a:p>
          <a:p>
            <a:r>
              <a:rPr lang="en-US" sz="1400"/>
              <a:t>Inlet</a:t>
            </a:r>
          </a:p>
        </p:txBody>
      </p:sp>
      <p:sp>
        <p:nvSpPr>
          <p:cNvPr id="41991" name="TextBox 13"/>
          <p:cNvSpPr txBox="1">
            <a:spLocks noChangeArrowheads="1"/>
          </p:cNvSpPr>
          <p:nvPr/>
        </p:nvSpPr>
        <p:spPr bwMode="auto">
          <a:xfrm>
            <a:off x="6516688" y="4457700"/>
            <a:ext cx="1023937" cy="523875"/>
          </a:xfrm>
          <a:prstGeom prst="rect">
            <a:avLst/>
          </a:prstGeom>
          <a:noFill/>
          <a:ln w="9525">
            <a:noFill/>
            <a:miter lim="800000"/>
            <a:headEnd/>
            <a:tailEnd/>
          </a:ln>
        </p:spPr>
        <p:txBody>
          <a:bodyPr wrap="none">
            <a:spAutoFit/>
          </a:bodyPr>
          <a:lstStyle/>
          <a:p>
            <a:r>
              <a:rPr lang="en-US" sz="1400"/>
              <a:t>Sea Water</a:t>
            </a:r>
            <a:br>
              <a:rPr lang="en-US" sz="1400"/>
            </a:br>
            <a:r>
              <a:rPr lang="en-US" sz="1400"/>
              <a:t>Outlet</a:t>
            </a:r>
          </a:p>
        </p:txBody>
      </p:sp>
      <p:cxnSp>
        <p:nvCxnSpPr>
          <p:cNvPr id="41992" name="Straight Arrow Connector 15"/>
          <p:cNvCxnSpPr>
            <a:cxnSpLocks noChangeShapeType="1"/>
          </p:cNvCxnSpPr>
          <p:nvPr/>
        </p:nvCxnSpPr>
        <p:spPr bwMode="auto">
          <a:xfrm flipH="1" flipV="1">
            <a:off x="6186488" y="5205413"/>
            <a:ext cx="328612" cy="192087"/>
          </a:xfrm>
          <a:prstGeom prst="straightConnector1">
            <a:avLst/>
          </a:prstGeom>
          <a:noFill/>
          <a:ln w="9525" algn="ctr">
            <a:solidFill>
              <a:schemeClr val="tx1"/>
            </a:solidFill>
            <a:round/>
            <a:headEnd/>
            <a:tailEnd type="arrow" w="med" len="med"/>
          </a:ln>
        </p:spPr>
      </p:cxnSp>
      <p:cxnSp>
        <p:nvCxnSpPr>
          <p:cNvPr id="41993" name="Straight Arrow Connector 16"/>
          <p:cNvCxnSpPr>
            <a:cxnSpLocks noChangeShapeType="1"/>
          </p:cNvCxnSpPr>
          <p:nvPr/>
        </p:nvCxnSpPr>
        <p:spPr bwMode="auto">
          <a:xfrm flipH="1">
            <a:off x="5372100" y="3302000"/>
            <a:ext cx="1092200" cy="571500"/>
          </a:xfrm>
          <a:prstGeom prst="straightConnector1">
            <a:avLst/>
          </a:prstGeom>
          <a:noFill/>
          <a:ln w="9525" algn="ctr">
            <a:solidFill>
              <a:schemeClr val="tx1"/>
            </a:solidFill>
            <a:round/>
            <a:headEnd/>
            <a:tailEnd type="arrow" w="med" len="med"/>
          </a:ln>
        </p:spPr>
      </p:cxnSp>
      <p:cxnSp>
        <p:nvCxnSpPr>
          <p:cNvPr id="41994" name="Straight Arrow Connector 18"/>
          <p:cNvCxnSpPr>
            <a:cxnSpLocks noChangeShapeType="1"/>
          </p:cNvCxnSpPr>
          <p:nvPr/>
        </p:nvCxnSpPr>
        <p:spPr bwMode="auto">
          <a:xfrm>
            <a:off x="6172200" y="4445000"/>
            <a:ext cx="292100" cy="190500"/>
          </a:xfrm>
          <a:prstGeom prst="straightConnector1">
            <a:avLst/>
          </a:prstGeom>
          <a:noFill/>
          <a:ln w="9525" algn="ctr">
            <a:solidFill>
              <a:schemeClr val="tx1"/>
            </a:solidFill>
            <a:round/>
            <a:headEnd/>
            <a:tailEnd type="arrow" w="med" len="med"/>
          </a:ln>
        </p:spPr>
      </p:cxnSp>
      <p:sp>
        <p:nvSpPr>
          <p:cNvPr id="41995" name="TextBox 13"/>
          <p:cNvSpPr txBox="1">
            <a:spLocks noChangeArrowheads="1"/>
          </p:cNvSpPr>
          <p:nvPr/>
        </p:nvSpPr>
        <p:spPr bwMode="auto">
          <a:xfrm>
            <a:off x="3887788" y="6096000"/>
            <a:ext cx="1169987" cy="523875"/>
          </a:xfrm>
          <a:prstGeom prst="rect">
            <a:avLst/>
          </a:prstGeom>
          <a:noFill/>
          <a:ln w="9525">
            <a:noFill/>
            <a:miter lim="800000"/>
            <a:headEnd/>
            <a:tailEnd/>
          </a:ln>
        </p:spPr>
        <p:txBody>
          <a:bodyPr wrap="none">
            <a:spAutoFit/>
          </a:bodyPr>
          <a:lstStyle/>
          <a:p>
            <a:r>
              <a:rPr lang="en-US" sz="1400"/>
              <a:t>Test Sample</a:t>
            </a:r>
            <a:br>
              <a:rPr lang="en-US" sz="1400"/>
            </a:br>
            <a:r>
              <a:rPr lang="en-US" sz="1400"/>
              <a:t>Outlet</a:t>
            </a:r>
          </a:p>
        </p:txBody>
      </p:sp>
      <p:sp>
        <p:nvSpPr>
          <p:cNvPr id="41996" name="TextBox 13"/>
          <p:cNvSpPr txBox="1">
            <a:spLocks noChangeArrowheads="1"/>
          </p:cNvSpPr>
          <p:nvPr/>
        </p:nvSpPr>
        <p:spPr bwMode="auto">
          <a:xfrm>
            <a:off x="6313488" y="1892300"/>
            <a:ext cx="911225" cy="523875"/>
          </a:xfrm>
          <a:prstGeom prst="rect">
            <a:avLst/>
          </a:prstGeom>
          <a:noFill/>
          <a:ln w="9525">
            <a:noFill/>
            <a:miter lim="800000"/>
            <a:headEnd/>
            <a:tailEnd/>
          </a:ln>
        </p:spPr>
        <p:txBody>
          <a:bodyPr wrap="none">
            <a:spAutoFit/>
          </a:bodyPr>
          <a:lstStyle/>
          <a:p>
            <a:r>
              <a:rPr lang="en-US" sz="1400"/>
              <a:t>Reagent </a:t>
            </a:r>
          </a:p>
          <a:p>
            <a:r>
              <a:rPr lang="en-US" sz="1400"/>
              <a:t>Syringe</a:t>
            </a:r>
          </a:p>
        </p:txBody>
      </p:sp>
      <p:cxnSp>
        <p:nvCxnSpPr>
          <p:cNvPr id="41997" name="Straight Arrow Connector 16"/>
          <p:cNvCxnSpPr>
            <a:cxnSpLocks noChangeShapeType="1"/>
          </p:cNvCxnSpPr>
          <p:nvPr/>
        </p:nvCxnSpPr>
        <p:spPr bwMode="auto">
          <a:xfrm flipH="1">
            <a:off x="4419600" y="2146300"/>
            <a:ext cx="1752600" cy="165100"/>
          </a:xfrm>
          <a:prstGeom prst="straightConnector1">
            <a:avLst/>
          </a:prstGeom>
          <a:noFill/>
          <a:ln w="9525" algn="ctr">
            <a:solidFill>
              <a:schemeClr val="tx1"/>
            </a:solidFill>
            <a:round/>
            <a:headEnd/>
            <a:tailEnd type="arrow" w="med" len="med"/>
          </a:ln>
        </p:spPr>
      </p:cxnSp>
      <p:sp>
        <p:nvSpPr>
          <p:cNvPr id="41998" name="TextBox 12"/>
          <p:cNvSpPr txBox="1">
            <a:spLocks noChangeArrowheads="1"/>
          </p:cNvSpPr>
          <p:nvPr/>
        </p:nvSpPr>
        <p:spPr bwMode="auto">
          <a:xfrm>
            <a:off x="6532563" y="2936875"/>
            <a:ext cx="1530350" cy="307975"/>
          </a:xfrm>
          <a:prstGeom prst="rect">
            <a:avLst/>
          </a:prstGeom>
          <a:noFill/>
          <a:ln w="9525">
            <a:noFill/>
            <a:miter lim="800000"/>
            <a:headEnd/>
            <a:tailEnd/>
          </a:ln>
        </p:spPr>
        <p:txBody>
          <a:bodyPr wrap="none">
            <a:spAutoFit/>
          </a:bodyPr>
          <a:lstStyle/>
          <a:p>
            <a:r>
              <a:rPr lang="en-US" sz="1400"/>
              <a:t>Side Cover Plate</a:t>
            </a:r>
          </a:p>
        </p:txBody>
      </p:sp>
      <p:cxnSp>
        <p:nvCxnSpPr>
          <p:cNvPr id="41999" name="Straight Arrow Connector 16"/>
          <p:cNvCxnSpPr>
            <a:cxnSpLocks noChangeShapeType="1"/>
          </p:cNvCxnSpPr>
          <p:nvPr/>
        </p:nvCxnSpPr>
        <p:spPr bwMode="auto">
          <a:xfrm flipV="1">
            <a:off x="1955800" y="5486400"/>
            <a:ext cx="609600" cy="508000"/>
          </a:xfrm>
          <a:prstGeom prst="straightConnector1">
            <a:avLst/>
          </a:prstGeom>
          <a:noFill/>
          <a:ln w="9525" algn="ctr">
            <a:solidFill>
              <a:schemeClr val="tx1"/>
            </a:solidFill>
            <a:round/>
            <a:headEnd/>
            <a:tailEnd type="arrow" w="med" len="med"/>
          </a:ln>
        </p:spPr>
      </p:cxnSp>
      <p:sp>
        <p:nvSpPr>
          <p:cNvPr id="42000" name="TextBox 12"/>
          <p:cNvSpPr txBox="1">
            <a:spLocks noChangeArrowheads="1"/>
          </p:cNvSpPr>
          <p:nvPr/>
        </p:nvSpPr>
        <p:spPr bwMode="auto">
          <a:xfrm>
            <a:off x="1122363" y="6124575"/>
            <a:ext cx="1738312" cy="307975"/>
          </a:xfrm>
          <a:prstGeom prst="rect">
            <a:avLst/>
          </a:prstGeom>
          <a:noFill/>
          <a:ln w="9525">
            <a:noFill/>
            <a:miter lim="800000"/>
            <a:headEnd/>
            <a:tailEnd/>
          </a:ln>
        </p:spPr>
        <p:txBody>
          <a:bodyPr wrap="none">
            <a:spAutoFit/>
          </a:bodyPr>
          <a:lstStyle/>
          <a:p>
            <a:r>
              <a:rPr lang="en-US" sz="1400"/>
              <a:t>Bottom Cover Plate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30213" y="298450"/>
            <a:ext cx="5770562" cy="393700"/>
          </a:xfrm>
        </p:spPr>
        <p:txBody>
          <a:bodyPr/>
          <a:lstStyle/>
          <a:p>
            <a:r>
              <a:rPr lang="en-US" sz="3200" smtClean="0"/>
              <a:t>Integrated Cartridge Concepts </a:t>
            </a:r>
          </a:p>
        </p:txBody>
      </p:sp>
      <p:sp>
        <p:nvSpPr>
          <p:cNvPr id="43011" name="Content Placeholder 2"/>
          <p:cNvSpPr>
            <a:spLocks noGrp="1"/>
          </p:cNvSpPr>
          <p:nvPr>
            <p:ph idx="1"/>
          </p:nvPr>
        </p:nvSpPr>
        <p:spPr>
          <a:xfrm>
            <a:off x="355600" y="1016000"/>
            <a:ext cx="7543800" cy="1460500"/>
          </a:xfrm>
        </p:spPr>
        <p:txBody>
          <a:bodyPr/>
          <a:lstStyle/>
          <a:p>
            <a:r>
              <a:rPr lang="en-US" dirty="0" smtClean="0"/>
              <a:t>Concept #3 – Cylindrical Filter</a:t>
            </a:r>
          </a:p>
          <a:p>
            <a:pPr lvl="1">
              <a:spcAft>
                <a:spcPct val="0"/>
              </a:spcAft>
            </a:pPr>
            <a:r>
              <a:rPr lang="en-US" dirty="0" smtClean="0"/>
              <a:t>Fluid Flow </a:t>
            </a:r>
          </a:p>
          <a:p>
            <a:endParaRPr lang="en-US" dirty="0" smtClean="0"/>
          </a:p>
        </p:txBody>
      </p:sp>
      <p:sp>
        <p:nvSpPr>
          <p:cNvPr id="43012"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A860C7D9-D5DB-45EC-8755-D87EE4F4786B}" type="slidenum">
              <a:rPr lang="en-US" i="0" smtClean="0">
                <a:latin typeface="Trebuchet MS" pitchFamily="34" charset="0"/>
              </a:rPr>
              <a:pPr/>
              <a:t>46</a:t>
            </a:fld>
            <a:endParaRPr lang="en-US" smtClean="0"/>
          </a:p>
        </p:txBody>
      </p:sp>
      <p:pic>
        <p:nvPicPr>
          <p:cNvPr id="43013" name="Picture 3"/>
          <p:cNvPicPr>
            <a:picLocks noChangeAspect="1" noChangeArrowheads="1"/>
          </p:cNvPicPr>
          <p:nvPr/>
        </p:nvPicPr>
        <p:blipFill>
          <a:blip r:embed="rId2" cstate="print"/>
          <a:srcRect l="13113" r="14247" b="17203"/>
          <a:stretch>
            <a:fillRect/>
          </a:stretch>
        </p:blipFill>
        <p:spPr bwMode="auto">
          <a:xfrm>
            <a:off x="4673600" y="1547813"/>
            <a:ext cx="4019550" cy="3925887"/>
          </a:xfrm>
          <a:prstGeom prst="rect">
            <a:avLst/>
          </a:prstGeom>
          <a:noFill/>
          <a:ln w="9525">
            <a:noFill/>
            <a:miter lim="800000"/>
            <a:headEnd/>
            <a:tailEnd/>
          </a:ln>
        </p:spPr>
      </p:pic>
      <p:pic>
        <p:nvPicPr>
          <p:cNvPr id="43014" name="Picture 4"/>
          <p:cNvPicPr>
            <a:picLocks noChangeAspect="1" noChangeArrowheads="1"/>
          </p:cNvPicPr>
          <p:nvPr/>
        </p:nvPicPr>
        <p:blipFill>
          <a:blip r:embed="rId3" cstate="print"/>
          <a:srcRect l="12344" r="12749" b="16373"/>
          <a:stretch>
            <a:fillRect/>
          </a:stretch>
        </p:blipFill>
        <p:spPr bwMode="auto">
          <a:xfrm>
            <a:off x="279400" y="1612900"/>
            <a:ext cx="4022725" cy="3848100"/>
          </a:xfrm>
          <a:prstGeom prst="rect">
            <a:avLst/>
          </a:prstGeom>
          <a:noFill/>
          <a:ln w="9525">
            <a:noFill/>
            <a:miter lim="800000"/>
            <a:headEnd/>
            <a:tailEnd/>
          </a:ln>
        </p:spPr>
      </p:pic>
      <p:sp>
        <p:nvSpPr>
          <p:cNvPr id="43015" name="TextBox 12"/>
          <p:cNvSpPr txBox="1">
            <a:spLocks noChangeArrowheads="1"/>
          </p:cNvSpPr>
          <p:nvPr/>
        </p:nvSpPr>
        <p:spPr bwMode="auto">
          <a:xfrm>
            <a:off x="3624263" y="4791075"/>
            <a:ext cx="1023937" cy="523875"/>
          </a:xfrm>
          <a:prstGeom prst="rect">
            <a:avLst/>
          </a:prstGeom>
          <a:noFill/>
          <a:ln w="9525">
            <a:noFill/>
            <a:miter lim="800000"/>
            <a:headEnd/>
            <a:tailEnd/>
          </a:ln>
        </p:spPr>
        <p:txBody>
          <a:bodyPr wrap="none">
            <a:spAutoFit/>
          </a:bodyPr>
          <a:lstStyle/>
          <a:p>
            <a:r>
              <a:rPr lang="en-US" sz="1400"/>
              <a:t>Sea Water</a:t>
            </a:r>
          </a:p>
          <a:p>
            <a:r>
              <a:rPr lang="en-US" sz="1400"/>
              <a:t>Inlet</a:t>
            </a:r>
          </a:p>
        </p:txBody>
      </p:sp>
      <p:sp>
        <p:nvSpPr>
          <p:cNvPr id="43016" name="TextBox 13"/>
          <p:cNvSpPr txBox="1">
            <a:spLocks noChangeArrowheads="1"/>
          </p:cNvSpPr>
          <p:nvPr/>
        </p:nvSpPr>
        <p:spPr bwMode="auto">
          <a:xfrm>
            <a:off x="3786188" y="3911600"/>
            <a:ext cx="1023937" cy="523875"/>
          </a:xfrm>
          <a:prstGeom prst="rect">
            <a:avLst/>
          </a:prstGeom>
          <a:noFill/>
          <a:ln w="9525">
            <a:noFill/>
            <a:miter lim="800000"/>
            <a:headEnd/>
            <a:tailEnd/>
          </a:ln>
        </p:spPr>
        <p:txBody>
          <a:bodyPr wrap="none">
            <a:spAutoFit/>
          </a:bodyPr>
          <a:lstStyle/>
          <a:p>
            <a:r>
              <a:rPr lang="en-US" sz="1400"/>
              <a:t>Sea Water</a:t>
            </a:r>
            <a:br>
              <a:rPr lang="en-US" sz="1400"/>
            </a:br>
            <a:r>
              <a:rPr lang="en-US" sz="1400"/>
              <a:t>Outlet</a:t>
            </a:r>
          </a:p>
        </p:txBody>
      </p:sp>
      <p:cxnSp>
        <p:nvCxnSpPr>
          <p:cNvPr id="43017" name="Straight Arrow Connector 15"/>
          <p:cNvCxnSpPr>
            <a:cxnSpLocks noChangeShapeType="1"/>
          </p:cNvCxnSpPr>
          <p:nvPr/>
        </p:nvCxnSpPr>
        <p:spPr bwMode="auto">
          <a:xfrm flipH="1" flipV="1">
            <a:off x="3417888" y="4608513"/>
            <a:ext cx="328612" cy="192087"/>
          </a:xfrm>
          <a:prstGeom prst="straightConnector1">
            <a:avLst/>
          </a:prstGeom>
          <a:noFill/>
          <a:ln w="9525" algn="ctr">
            <a:solidFill>
              <a:schemeClr val="tx1"/>
            </a:solidFill>
            <a:round/>
            <a:headEnd/>
            <a:tailEnd type="arrow" w="med" len="med"/>
          </a:ln>
        </p:spPr>
      </p:cxnSp>
      <p:cxnSp>
        <p:nvCxnSpPr>
          <p:cNvPr id="43018" name="Straight Arrow Connector 16"/>
          <p:cNvCxnSpPr>
            <a:cxnSpLocks noChangeShapeType="1"/>
          </p:cNvCxnSpPr>
          <p:nvPr/>
        </p:nvCxnSpPr>
        <p:spPr bwMode="auto">
          <a:xfrm>
            <a:off x="3416300" y="4038600"/>
            <a:ext cx="304800" cy="114300"/>
          </a:xfrm>
          <a:prstGeom prst="straightConnector1">
            <a:avLst/>
          </a:prstGeom>
          <a:noFill/>
          <a:ln w="9525" algn="ctr">
            <a:solidFill>
              <a:schemeClr val="tx1"/>
            </a:solidFill>
            <a:round/>
            <a:headEnd/>
            <a:tailEnd type="arrow" w="med" len="med"/>
          </a:ln>
        </p:spPr>
      </p:cxnSp>
      <p:cxnSp>
        <p:nvCxnSpPr>
          <p:cNvPr id="43019" name="Straight Arrow Connector 18"/>
          <p:cNvCxnSpPr>
            <a:cxnSpLocks noChangeShapeType="1"/>
          </p:cNvCxnSpPr>
          <p:nvPr/>
        </p:nvCxnSpPr>
        <p:spPr bwMode="auto">
          <a:xfrm>
            <a:off x="6515100" y="5524500"/>
            <a:ext cx="0" cy="406400"/>
          </a:xfrm>
          <a:prstGeom prst="straightConnector1">
            <a:avLst/>
          </a:prstGeom>
          <a:noFill/>
          <a:ln w="9525" algn="ctr">
            <a:solidFill>
              <a:schemeClr val="tx1"/>
            </a:solidFill>
            <a:round/>
            <a:headEnd/>
            <a:tailEnd type="arrow" w="med" len="med"/>
          </a:ln>
        </p:spPr>
      </p:cxnSp>
      <p:sp>
        <p:nvSpPr>
          <p:cNvPr id="43020" name="TextBox 13"/>
          <p:cNvSpPr txBox="1">
            <a:spLocks noChangeArrowheads="1"/>
          </p:cNvSpPr>
          <p:nvPr/>
        </p:nvSpPr>
        <p:spPr bwMode="auto">
          <a:xfrm>
            <a:off x="6643688" y="5524500"/>
            <a:ext cx="1169987" cy="523875"/>
          </a:xfrm>
          <a:prstGeom prst="rect">
            <a:avLst/>
          </a:prstGeom>
          <a:noFill/>
          <a:ln w="9525">
            <a:noFill/>
            <a:miter lim="800000"/>
            <a:headEnd/>
            <a:tailEnd/>
          </a:ln>
        </p:spPr>
        <p:txBody>
          <a:bodyPr wrap="none">
            <a:spAutoFit/>
          </a:bodyPr>
          <a:lstStyle/>
          <a:p>
            <a:r>
              <a:rPr lang="en-US" sz="1400"/>
              <a:t>Test Sample</a:t>
            </a:r>
            <a:br>
              <a:rPr lang="en-US" sz="1400"/>
            </a:br>
            <a:r>
              <a:rPr lang="en-US" sz="1400"/>
              <a:t>Outlet</a:t>
            </a:r>
          </a:p>
        </p:txBody>
      </p:sp>
      <p:sp>
        <p:nvSpPr>
          <p:cNvPr id="43021" name="TextBox 22"/>
          <p:cNvSpPr txBox="1">
            <a:spLocks noChangeArrowheads="1"/>
          </p:cNvSpPr>
          <p:nvPr/>
        </p:nvSpPr>
        <p:spPr bwMode="auto">
          <a:xfrm>
            <a:off x="850900" y="5956300"/>
            <a:ext cx="2073275" cy="400050"/>
          </a:xfrm>
          <a:prstGeom prst="rect">
            <a:avLst/>
          </a:prstGeom>
          <a:noFill/>
          <a:ln w="9525">
            <a:noFill/>
            <a:miter lim="800000"/>
            <a:headEnd/>
            <a:tailEnd/>
          </a:ln>
        </p:spPr>
        <p:txBody>
          <a:bodyPr wrap="none">
            <a:spAutoFit/>
          </a:bodyPr>
          <a:lstStyle/>
          <a:p>
            <a:r>
              <a:rPr lang="en-US" sz="2000" b="1" i="1"/>
              <a:t>Sea Water Flow</a:t>
            </a:r>
          </a:p>
        </p:txBody>
      </p:sp>
      <p:sp>
        <p:nvSpPr>
          <p:cNvPr id="43022" name="TextBox 23"/>
          <p:cNvSpPr txBox="1">
            <a:spLocks noChangeArrowheads="1"/>
          </p:cNvSpPr>
          <p:nvPr/>
        </p:nvSpPr>
        <p:spPr bwMode="auto">
          <a:xfrm>
            <a:off x="4660900" y="6076950"/>
            <a:ext cx="3090863" cy="400050"/>
          </a:xfrm>
          <a:prstGeom prst="rect">
            <a:avLst/>
          </a:prstGeom>
          <a:noFill/>
          <a:ln w="9525">
            <a:noFill/>
            <a:miter lim="800000"/>
            <a:headEnd/>
            <a:tailEnd/>
          </a:ln>
        </p:spPr>
        <p:txBody>
          <a:bodyPr wrap="none">
            <a:spAutoFit/>
          </a:bodyPr>
          <a:lstStyle/>
          <a:p>
            <a:r>
              <a:rPr lang="en-US" sz="2000" b="1" i="1"/>
              <a:t>Reagent &amp; Sample Flow</a:t>
            </a:r>
          </a:p>
        </p:txBody>
      </p:sp>
      <p:cxnSp>
        <p:nvCxnSpPr>
          <p:cNvPr id="43023" name="Straight Arrow Connector 18"/>
          <p:cNvCxnSpPr>
            <a:cxnSpLocks noChangeShapeType="1"/>
          </p:cNvCxnSpPr>
          <p:nvPr/>
        </p:nvCxnSpPr>
        <p:spPr bwMode="auto">
          <a:xfrm>
            <a:off x="5676900" y="2324100"/>
            <a:ext cx="0" cy="406400"/>
          </a:xfrm>
          <a:prstGeom prst="straightConnector1">
            <a:avLst/>
          </a:prstGeom>
          <a:noFill/>
          <a:ln w="38100" algn="ctr">
            <a:solidFill>
              <a:srgbClr val="FFC000"/>
            </a:solidFill>
            <a:round/>
            <a:headEnd/>
            <a:tailEnd type="arrow" w="med" len="med"/>
          </a:ln>
        </p:spPr>
      </p:cxnSp>
      <p:cxnSp>
        <p:nvCxnSpPr>
          <p:cNvPr id="43024" name="Straight Arrow Connector 18"/>
          <p:cNvCxnSpPr>
            <a:cxnSpLocks noChangeShapeType="1"/>
          </p:cNvCxnSpPr>
          <p:nvPr/>
        </p:nvCxnSpPr>
        <p:spPr bwMode="auto">
          <a:xfrm>
            <a:off x="6096000" y="2324100"/>
            <a:ext cx="0" cy="406400"/>
          </a:xfrm>
          <a:prstGeom prst="straightConnector1">
            <a:avLst/>
          </a:prstGeom>
          <a:noFill/>
          <a:ln w="38100" algn="ctr">
            <a:solidFill>
              <a:srgbClr val="FFC000"/>
            </a:solidFill>
            <a:round/>
            <a:headEnd/>
            <a:tailEnd type="arrow" w="med" len="med"/>
          </a:ln>
        </p:spPr>
      </p:cxnSp>
      <p:cxnSp>
        <p:nvCxnSpPr>
          <p:cNvPr id="43025" name="Straight Arrow Connector 18"/>
          <p:cNvCxnSpPr>
            <a:cxnSpLocks noChangeShapeType="1"/>
          </p:cNvCxnSpPr>
          <p:nvPr/>
        </p:nvCxnSpPr>
        <p:spPr bwMode="auto">
          <a:xfrm>
            <a:off x="6515100" y="2324100"/>
            <a:ext cx="0" cy="406400"/>
          </a:xfrm>
          <a:prstGeom prst="straightConnector1">
            <a:avLst/>
          </a:prstGeom>
          <a:noFill/>
          <a:ln w="38100" algn="ctr">
            <a:solidFill>
              <a:srgbClr val="FFC000"/>
            </a:solidFill>
            <a:round/>
            <a:headEnd/>
            <a:tailEnd type="arrow" w="med" len="med"/>
          </a:ln>
        </p:spPr>
      </p:cxnSp>
      <p:sp>
        <p:nvSpPr>
          <p:cNvPr id="43026" name="TextBox 13"/>
          <p:cNvSpPr txBox="1">
            <a:spLocks noChangeArrowheads="1"/>
          </p:cNvSpPr>
          <p:nvPr/>
        </p:nvSpPr>
        <p:spPr bwMode="auto">
          <a:xfrm>
            <a:off x="7596188" y="1955800"/>
            <a:ext cx="911225" cy="523875"/>
          </a:xfrm>
          <a:prstGeom prst="rect">
            <a:avLst/>
          </a:prstGeom>
          <a:noFill/>
          <a:ln w="9525">
            <a:noFill/>
            <a:miter lim="800000"/>
            <a:headEnd/>
            <a:tailEnd/>
          </a:ln>
        </p:spPr>
        <p:txBody>
          <a:bodyPr wrap="none">
            <a:spAutoFit/>
          </a:bodyPr>
          <a:lstStyle/>
          <a:p>
            <a:r>
              <a:rPr lang="en-US" sz="1400"/>
              <a:t>Reagent </a:t>
            </a:r>
          </a:p>
          <a:p>
            <a:r>
              <a:rPr lang="en-US" sz="1400"/>
              <a:t>Flow</a:t>
            </a:r>
          </a:p>
        </p:txBody>
      </p:sp>
      <p:cxnSp>
        <p:nvCxnSpPr>
          <p:cNvPr id="43027" name="Straight Arrow Connector 18"/>
          <p:cNvCxnSpPr>
            <a:cxnSpLocks noChangeShapeType="1"/>
          </p:cNvCxnSpPr>
          <p:nvPr/>
        </p:nvCxnSpPr>
        <p:spPr bwMode="auto">
          <a:xfrm flipH="1">
            <a:off x="6540500" y="2171700"/>
            <a:ext cx="1092200" cy="292100"/>
          </a:xfrm>
          <a:prstGeom prst="straightConnector1">
            <a:avLst/>
          </a:prstGeom>
          <a:noFill/>
          <a:ln w="9525" algn="ctr">
            <a:solidFill>
              <a:schemeClr val="tx1"/>
            </a:solidFill>
            <a:round/>
            <a:headEnd/>
            <a:tailEnd type="arrow" w="med" len="med"/>
          </a:ln>
        </p:spPr>
      </p:cxn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3"/>
          <p:cNvPicPr>
            <a:picLocks noChangeAspect="1" noChangeArrowheads="1"/>
          </p:cNvPicPr>
          <p:nvPr/>
        </p:nvPicPr>
        <p:blipFill>
          <a:blip r:embed="rId2" cstate="print"/>
          <a:srcRect l="10205" t="10921" r="19597"/>
          <a:stretch>
            <a:fillRect/>
          </a:stretch>
        </p:blipFill>
        <p:spPr bwMode="auto">
          <a:xfrm>
            <a:off x="2133600" y="2273300"/>
            <a:ext cx="3810000" cy="4143375"/>
          </a:xfrm>
          <a:prstGeom prst="rect">
            <a:avLst/>
          </a:prstGeom>
          <a:noFill/>
          <a:ln w="9525">
            <a:noFill/>
            <a:miter lim="800000"/>
            <a:headEnd/>
            <a:tailEnd/>
          </a:ln>
        </p:spPr>
      </p:pic>
      <p:sp>
        <p:nvSpPr>
          <p:cNvPr id="44035" name="Title 1"/>
          <p:cNvSpPr>
            <a:spLocks noGrp="1"/>
          </p:cNvSpPr>
          <p:nvPr>
            <p:ph type="title"/>
          </p:nvPr>
        </p:nvSpPr>
        <p:spPr>
          <a:xfrm>
            <a:off x="430213" y="298450"/>
            <a:ext cx="5770562" cy="393700"/>
          </a:xfrm>
        </p:spPr>
        <p:txBody>
          <a:bodyPr/>
          <a:lstStyle/>
          <a:p>
            <a:r>
              <a:rPr lang="en-US" sz="3200" dirty="0" smtClean="0"/>
              <a:t>Integrated Cartridge Concepts </a:t>
            </a:r>
          </a:p>
        </p:txBody>
      </p:sp>
      <p:sp>
        <p:nvSpPr>
          <p:cNvPr id="44036" name="Content Placeholder 2"/>
          <p:cNvSpPr>
            <a:spLocks noGrp="1"/>
          </p:cNvSpPr>
          <p:nvPr>
            <p:ph idx="1"/>
          </p:nvPr>
        </p:nvSpPr>
        <p:spPr>
          <a:xfrm>
            <a:off x="307975" y="885825"/>
            <a:ext cx="7543800" cy="1373188"/>
          </a:xfrm>
        </p:spPr>
        <p:txBody>
          <a:bodyPr/>
          <a:lstStyle/>
          <a:p>
            <a:r>
              <a:rPr lang="en-US" dirty="0" smtClean="0"/>
              <a:t>Concept #4 – Hybrid Concept</a:t>
            </a:r>
          </a:p>
          <a:p>
            <a:pPr lvl="1">
              <a:spcAft>
                <a:spcPct val="0"/>
              </a:spcAft>
            </a:pPr>
            <a:r>
              <a:rPr lang="en-US" dirty="0" smtClean="0"/>
              <a:t>Designed with a cylindrical filter &amp; puck filter</a:t>
            </a:r>
          </a:p>
          <a:p>
            <a:pPr lvl="1">
              <a:spcAft>
                <a:spcPct val="0"/>
              </a:spcAft>
            </a:pPr>
            <a:r>
              <a:rPr lang="en-US" dirty="0" smtClean="0"/>
              <a:t>Flow thru first filter could be in parallel or series </a:t>
            </a:r>
          </a:p>
        </p:txBody>
      </p:sp>
      <p:sp>
        <p:nvSpPr>
          <p:cNvPr id="44037"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8F238779-0265-4D00-9439-528EBF76469A}" type="slidenum">
              <a:rPr lang="en-US" i="0" smtClean="0">
                <a:latin typeface="Trebuchet MS" pitchFamily="34" charset="0"/>
              </a:rPr>
              <a:pPr/>
              <a:t>47</a:t>
            </a:fld>
            <a:endParaRPr lang="en-US" smtClean="0"/>
          </a:p>
        </p:txBody>
      </p:sp>
      <p:sp>
        <p:nvSpPr>
          <p:cNvPr id="44038" name="TextBox 12"/>
          <p:cNvSpPr txBox="1">
            <a:spLocks noChangeArrowheads="1"/>
          </p:cNvSpPr>
          <p:nvPr/>
        </p:nvSpPr>
        <p:spPr bwMode="auto">
          <a:xfrm>
            <a:off x="5795963" y="4930775"/>
            <a:ext cx="1023937" cy="523875"/>
          </a:xfrm>
          <a:prstGeom prst="rect">
            <a:avLst/>
          </a:prstGeom>
          <a:noFill/>
          <a:ln w="9525">
            <a:noFill/>
            <a:miter lim="800000"/>
            <a:headEnd/>
            <a:tailEnd/>
          </a:ln>
        </p:spPr>
        <p:txBody>
          <a:bodyPr wrap="none">
            <a:spAutoFit/>
          </a:bodyPr>
          <a:lstStyle/>
          <a:p>
            <a:r>
              <a:rPr lang="en-US" sz="1400"/>
              <a:t>Sea Water</a:t>
            </a:r>
          </a:p>
          <a:p>
            <a:r>
              <a:rPr lang="en-US" sz="1400"/>
              <a:t>Inlet</a:t>
            </a:r>
          </a:p>
        </p:txBody>
      </p:sp>
      <p:sp>
        <p:nvSpPr>
          <p:cNvPr id="44039" name="TextBox 13"/>
          <p:cNvSpPr txBox="1">
            <a:spLocks noChangeArrowheads="1"/>
          </p:cNvSpPr>
          <p:nvPr/>
        </p:nvSpPr>
        <p:spPr bwMode="auto">
          <a:xfrm>
            <a:off x="5653088" y="5486400"/>
            <a:ext cx="1023937" cy="523875"/>
          </a:xfrm>
          <a:prstGeom prst="rect">
            <a:avLst/>
          </a:prstGeom>
          <a:noFill/>
          <a:ln w="9525">
            <a:noFill/>
            <a:miter lim="800000"/>
            <a:headEnd/>
            <a:tailEnd/>
          </a:ln>
        </p:spPr>
        <p:txBody>
          <a:bodyPr wrap="none">
            <a:spAutoFit/>
          </a:bodyPr>
          <a:lstStyle/>
          <a:p>
            <a:r>
              <a:rPr lang="en-US" sz="1400"/>
              <a:t>Sea Water</a:t>
            </a:r>
            <a:br>
              <a:rPr lang="en-US" sz="1400"/>
            </a:br>
            <a:r>
              <a:rPr lang="en-US" sz="1400"/>
              <a:t>Outlet</a:t>
            </a:r>
          </a:p>
        </p:txBody>
      </p:sp>
      <p:cxnSp>
        <p:nvCxnSpPr>
          <p:cNvPr id="44040" name="Straight Arrow Connector 15"/>
          <p:cNvCxnSpPr>
            <a:cxnSpLocks noChangeShapeType="1"/>
          </p:cNvCxnSpPr>
          <p:nvPr/>
        </p:nvCxnSpPr>
        <p:spPr bwMode="auto">
          <a:xfrm flipH="1" flipV="1">
            <a:off x="5233988" y="5027613"/>
            <a:ext cx="392112" cy="77787"/>
          </a:xfrm>
          <a:prstGeom prst="straightConnector1">
            <a:avLst/>
          </a:prstGeom>
          <a:noFill/>
          <a:ln w="9525" algn="ctr">
            <a:solidFill>
              <a:schemeClr val="tx1"/>
            </a:solidFill>
            <a:round/>
            <a:headEnd/>
            <a:tailEnd type="arrow" w="med" len="med"/>
          </a:ln>
        </p:spPr>
      </p:cxnSp>
      <p:cxnSp>
        <p:nvCxnSpPr>
          <p:cNvPr id="44041" name="Straight Arrow Connector 18"/>
          <p:cNvCxnSpPr>
            <a:cxnSpLocks noChangeShapeType="1"/>
          </p:cNvCxnSpPr>
          <p:nvPr/>
        </p:nvCxnSpPr>
        <p:spPr bwMode="auto">
          <a:xfrm>
            <a:off x="5245100" y="5486400"/>
            <a:ext cx="419100" cy="38100"/>
          </a:xfrm>
          <a:prstGeom prst="straightConnector1">
            <a:avLst/>
          </a:prstGeom>
          <a:noFill/>
          <a:ln w="9525" algn="ctr">
            <a:solidFill>
              <a:schemeClr val="tx1"/>
            </a:solidFill>
            <a:round/>
            <a:headEnd/>
            <a:tailEnd type="arrow" w="med" len="med"/>
          </a:ln>
        </p:spPr>
      </p:cxnSp>
      <p:cxnSp>
        <p:nvCxnSpPr>
          <p:cNvPr id="44042" name="Straight Arrow Connector 29"/>
          <p:cNvCxnSpPr>
            <a:cxnSpLocks noChangeShapeType="1"/>
          </p:cNvCxnSpPr>
          <p:nvPr/>
        </p:nvCxnSpPr>
        <p:spPr bwMode="auto">
          <a:xfrm flipV="1">
            <a:off x="3141663" y="5943600"/>
            <a:ext cx="350837" cy="330200"/>
          </a:xfrm>
          <a:prstGeom prst="straightConnector1">
            <a:avLst/>
          </a:prstGeom>
          <a:noFill/>
          <a:ln w="9525" algn="ctr">
            <a:solidFill>
              <a:schemeClr val="tx1"/>
            </a:solidFill>
            <a:round/>
            <a:headEnd/>
            <a:tailEnd type="arrow" w="med" len="med"/>
          </a:ln>
        </p:spPr>
      </p:cxnSp>
      <p:sp>
        <p:nvSpPr>
          <p:cNvPr id="44043" name="TextBox 31"/>
          <p:cNvSpPr txBox="1">
            <a:spLocks noChangeArrowheads="1"/>
          </p:cNvSpPr>
          <p:nvPr/>
        </p:nvSpPr>
        <p:spPr bwMode="auto">
          <a:xfrm>
            <a:off x="2341563" y="6292850"/>
            <a:ext cx="1319212" cy="307975"/>
          </a:xfrm>
          <a:prstGeom prst="rect">
            <a:avLst/>
          </a:prstGeom>
          <a:noFill/>
          <a:ln w="9525">
            <a:noFill/>
            <a:miter lim="800000"/>
            <a:headEnd/>
            <a:tailEnd/>
          </a:ln>
        </p:spPr>
        <p:txBody>
          <a:bodyPr wrap="none">
            <a:spAutoFit/>
          </a:bodyPr>
          <a:lstStyle/>
          <a:p>
            <a:r>
              <a:rPr lang="en-US" sz="1400"/>
              <a:t>Bottom Clamp</a:t>
            </a:r>
          </a:p>
        </p:txBody>
      </p:sp>
      <p:sp>
        <p:nvSpPr>
          <p:cNvPr id="44044" name="TextBox 13"/>
          <p:cNvSpPr txBox="1">
            <a:spLocks noChangeArrowheads="1"/>
          </p:cNvSpPr>
          <p:nvPr/>
        </p:nvSpPr>
        <p:spPr bwMode="auto">
          <a:xfrm>
            <a:off x="4319588" y="6121400"/>
            <a:ext cx="1169987" cy="523875"/>
          </a:xfrm>
          <a:prstGeom prst="rect">
            <a:avLst/>
          </a:prstGeom>
          <a:noFill/>
          <a:ln w="9525">
            <a:noFill/>
            <a:miter lim="800000"/>
            <a:headEnd/>
            <a:tailEnd/>
          </a:ln>
        </p:spPr>
        <p:txBody>
          <a:bodyPr wrap="none">
            <a:spAutoFit/>
          </a:bodyPr>
          <a:lstStyle/>
          <a:p>
            <a:r>
              <a:rPr lang="en-US" sz="1400"/>
              <a:t>Test Sample</a:t>
            </a:r>
            <a:br>
              <a:rPr lang="en-US" sz="1400"/>
            </a:br>
            <a:r>
              <a:rPr lang="en-US" sz="1400"/>
              <a:t>Outlet</a:t>
            </a:r>
          </a:p>
        </p:txBody>
      </p:sp>
      <p:sp>
        <p:nvSpPr>
          <p:cNvPr id="44045" name="TextBox 11"/>
          <p:cNvSpPr txBox="1">
            <a:spLocks noChangeArrowheads="1"/>
          </p:cNvSpPr>
          <p:nvPr/>
        </p:nvSpPr>
        <p:spPr bwMode="auto">
          <a:xfrm>
            <a:off x="6022975" y="3854450"/>
            <a:ext cx="1062038" cy="523875"/>
          </a:xfrm>
          <a:prstGeom prst="rect">
            <a:avLst/>
          </a:prstGeom>
          <a:noFill/>
          <a:ln w="9525">
            <a:noFill/>
            <a:miter lim="800000"/>
            <a:headEnd/>
            <a:tailEnd/>
          </a:ln>
        </p:spPr>
        <p:txBody>
          <a:bodyPr wrap="none">
            <a:spAutoFit/>
          </a:bodyPr>
          <a:lstStyle/>
          <a:p>
            <a:pPr algn="ctr"/>
            <a:r>
              <a:rPr lang="en-US" sz="1400"/>
              <a:t>Cylindrical </a:t>
            </a:r>
          </a:p>
          <a:p>
            <a:pPr algn="ctr"/>
            <a:r>
              <a:rPr lang="en-US" sz="1400"/>
              <a:t>Filter</a:t>
            </a:r>
          </a:p>
        </p:txBody>
      </p:sp>
      <p:cxnSp>
        <p:nvCxnSpPr>
          <p:cNvPr id="44046" name="Straight Arrow Connector 7"/>
          <p:cNvCxnSpPr>
            <a:cxnSpLocks noChangeShapeType="1"/>
          </p:cNvCxnSpPr>
          <p:nvPr/>
        </p:nvCxnSpPr>
        <p:spPr bwMode="auto">
          <a:xfrm>
            <a:off x="1676400" y="4957763"/>
            <a:ext cx="957263" cy="376237"/>
          </a:xfrm>
          <a:prstGeom prst="straightConnector1">
            <a:avLst/>
          </a:prstGeom>
          <a:noFill/>
          <a:ln w="9525" algn="ctr">
            <a:solidFill>
              <a:schemeClr val="tx1"/>
            </a:solidFill>
            <a:round/>
            <a:headEnd/>
            <a:tailEnd type="arrow" w="med" len="med"/>
          </a:ln>
        </p:spPr>
      </p:cxnSp>
      <p:sp>
        <p:nvSpPr>
          <p:cNvPr id="44047" name="TextBox 11"/>
          <p:cNvSpPr txBox="1">
            <a:spLocks noChangeArrowheads="1"/>
          </p:cNvSpPr>
          <p:nvPr/>
        </p:nvSpPr>
        <p:spPr bwMode="auto">
          <a:xfrm>
            <a:off x="604838" y="4946650"/>
            <a:ext cx="1060450" cy="523875"/>
          </a:xfrm>
          <a:prstGeom prst="rect">
            <a:avLst/>
          </a:prstGeom>
          <a:noFill/>
          <a:ln w="9525">
            <a:noFill/>
            <a:miter lim="800000"/>
            <a:headEnd/>
            <a:tailEnd/>
          </a:ln>
        </p:spPr>
        <p:txBody>
          <a:bodyPr wrap="none">
            <a:spAutoFit/>
          </a:bodyPr>
          <a:lstStyle/>
          <a:p>
            <a:r>
              <a:rPr lang="en-US" sz="1400"/>
              <a:t>Diaphragm</a:t>
            </a:r>
          </a:p>
          <a:p>
            <a:r>
              <a:rPr lang="en-US" sz="1400"/>
              <a:t>Puck</a:t>
            </a:r>
          </a:p>
        </p:txBody>
      </p:sp>
      <p:cxnSp>
        <p:nvCxnSpPr>
          <p:cNvPr id="44048" name="Straight Arrow Connector 18"/>
          <p:cNvCxnSpPr>
            <a:cxnSpLocks noChangeShapeType="1"/>
          </p:cNvCxnSpPr>
          <p:nvPr/>
        </p:nvCxnSpPr>
        <p:spPr bwMode="auto">
          <a:xfrm flipH="1">
            <a:off x="4137025" y="3462338"/>
            <a:ext cx="1144588" cy="296862"/>
          </a:xfrm>
          <a:prstGeom prst="straightConnector1">
            <a:avLst/>
          </a:prstGeom>
          <a:noFill/>
          <a:ln w="9525" algn="ctr">
            <a:solidFill>
              <a:schemeClr val="tx1"/>
            </a:solidFill>
            <a:round/>
            <a:headEnd/>
            <a:tailEnd type="arrow" w="med" len="med"/>
          </a:ln>
        </p:spPr>
      </p:cxnSp>
      <p:sp>
        <p:nvSpPr>
          <p:cNvPr id="44049" name="TextBox 20"/>
          <p:cNvSpPr txBox="1">
            <a:spLocks noChangeArrowheads="1"/>
          </p:cNvSpPr>
          <p:nvPr/>
        </p:nvSpPr>
        <p:spPr bwMode="auto">
          <a:xfrm>
            <a:off x="5313363" y="3281363"/>
            <a:ext cx="1287462" cy="307975"/>
          </a:xfrm>
          <a:prstGeom prst="rect">
            <a:avLst/>
          </a:prstGeom>
          <a:noFill/>
          <a:ln w="9525">
            <a:noFill/>
            <a:miter lim="800000"/>
            <a:headEnd/>
            <a:tailEnd/>
          </a:ln>
        </p:spPr>
        <p:txBody>
          <a:bodyPr wrap="none">
            <a:spAutoFit/>
          </a:bodyPr>
          <a:lstStyle/>
          <a:p>
            <a:r>
              <a:rPr lang="en-US" sz="1400"/>
              <a:t>Valve Plunger</a:t>
            </a:r>
          </a:p>
        </p:txBody>
      </p:sp>
      <p:cxnSp>
        <p:nvCxnSpPr>
          <p:cNvPr id="44050" name="Straight Arrow Connector 23"/>
          <p:cNvCxnSpPr>
            <a:cxnSpLocks noChangeShapeType="1"/>
          </p:cNvCxnSpPr>
          <p:nvPr/>
        </p:nvCxnSpPr>
        <p:spPr bwMode="auto">
          <a:xfrm>
            <a:off x="1854200" y="3327400"/>
            <a:ext cx="793750" cy="160338"/>
          </a:xfrm>
          <a:prstGeom prst="straightConnector1">
            <a:avLst/>
          </a:prstGeom>
          <a:noFill/>
          <a:ln w="9525" algn="ctr">
            <a:solidFill>
              <a:schemeClr val="tx1"/>
            </a:solidFill>
            <a:round/>
            <a:headEnd/>
            <a:tailEnd type="arrow" w="med" len="med"/>
          </a:ln>
        </p:spPr>
      </p:cxnSp>
      <p:sp>
        <p:nvSpPr>
          <p:cNvPr id="44051" name="TextBox 25"/>
          <p:cNvSpPr txBox="1">
            <a:spLocks noChangeArrowheads="1"/>
          </p:cNvSpPr>
          <p:nvPr/>
        </p:nvSpPr>
        <p:spPr bwMode="auto">
          <a:xfrm>
            <a:off x="623888" y="2984500"/>
            <a:ext cx="1260475" cy="522288"/>
          </a:xfrm>
          <a:prstGeom prst="rect">
            <a:avLst/>
          </a:prstGeom>
          <a:noFill/>
          <a:ln w="9525">
            <a:noFill/>
            <a:miter lim="800000"/>
            <a:headEnd/>
            <a:tailEnd/>
          </a:ln>
        </p:spPr>
        <p:txBody>
          <a:bodyPr wrap="none">
            <a:spAutoFit/>
          </a:bodyPr>
          <a:lstStyle/>
          <a:p>
            <a:r>
              <a:rPr lang="en-US" sz="1400"/>
              <a:t>Diaphragm</a:t>
            </a:r>
          </a:p>
          <a:p>
            <a:r>
              <a:rPr lang="en-US" sz="1400"/>
              <a:t>Syringe Drive</a:t>
            </a:r>
          </a:p>
        </p:txBody>
      </p:sp>
      <p:sp>
        <p:nvSpPr>
          <p:cNvPr id="44052" name="TextBox 26"/>
          <p:cNvSpPr txBox="1">
            <a:spLocks noChangeArrowheads="1"/>
          </p:cNvSpPr>
          <p:nvPr/>
        </p:nvSpPr>
        <p:spPr bwMode="auto">
          <a:xfrm>
            <a:off x="5478463" y="2492375"/>
            <a:ext cx="1009650" cy="523875"/>
          </a:xfrm>
          <a:prstGeom prst="rect">
            <a:avLst/>
          </a:prstGeom>
          <a:noFill/>
          <a:ln w="9525">
            <a:noFill/>
            <a:miter lim="800000"/>
            <a:headEnd/>
            <a:tailEnd/>
          </a:ln>
        </p:spPr>
        <p:txBody>
          <a:bodyPr wrap="none">
            <a:spAutoFit/>
          </a:bodyPr>
          <a:lstStyle/>
          <a:p>
            <a:r>
              <a:rPr lang="en-US" sz="1400"/>
              <a:t>2 Reagent</a:t>
            </a:r>
          </a:p>
          <a:p>
            <a:r>
              <a:rPr lang="en-US" sz="1400"/>
              <a:t>Syringes</a:t>
            </a:r>
          </a:p>
        </p:txBody>
      </p:sp>
      <p:cxnSp>
        <p:nvCxnSpPr>
          <p:cNvPr id="44053" name="Straight Arrow Connector 27"/>
          <p:cNvCxnSpPr>
            <a:cxnSpLocks noChangeShapeType="1"/>
          </p:cNvCxnSpPr>
          <p:nvPr/>
        </p:nvCxnSpPr>
        <p:spPr bwMode="auto">
          <a:xfrm flipH="1">
            <a:off x="3624263" y="2794000"/>
            <a:ext cx="1722437" cy="534988"/>
          </a:xfrm>
          <a:prstGeom prst="straightConnector1">
            <a:avLst/>
          </a:prstGeom>
          <a:noFill/>
          <a:ln w="9525" algn="ctr">
            <a:solidFill>
              <a:schemeClr val="tx1"/>
            </a:solidFill>
            <a:round/>
            <a:headEnd/>
            <a:tailEnd type="arrow" w="med" len="med"/>
          </a:ln>
        </p:spPr>
      </p:cxnSp>
      <p:cxnSp>
        <p:nvCxnSpPr>
          <p:cNvPr id="44054" name="Straight Arrow Connector 29"/>
          <p:cNvCxnSpPr>
            <a:cxnSpLocks noChangeShapeType="1"/>
          </p:cNvCxnSpPr>
          <p:nvPr/>
        </p:nvCxnSpPr>
        <p:spPr bwMode="auto">
          <a:xfrm flipV="1">
            <a:off x="1744663" y="5910263"/>
            <a:ext cx="668337" cy="160337"/>
          </a:xfrm>
          <a:prstGeom prst="straightConnector1">
            <a:avLst/>
          </a:prstGeom>
          <a:noFill/>
          <a:ln w="9525" algn="ctr">
            <a:solidFill>
              <a:schemeClr val="tx1"/>
            </a:solidFill>
            <a:round/>
            <a:headEnd/>
            <a:tailEnd type="arrow" w="med" len="med"/>
          </a:ln>
        </p:spPr>
      </p:cxnSp>
      <p:sp>
        <p:nvSpPr>
          <p:cNvPr id="44055" name="TextBox 31"/>
          <p:cNvSpPr txBox="1">
            <a:spLocks noChangeArrowheads="1"/>
          </p:cNvSpPr>
          <p:nvPr/>
        </p:nvSpPr>
        <p:spPr bwMode="auto">
          <a:xfrm>
            <a:off x="715963" y="6000750"/>
            <a:ext cx="969962" cy="307975"/>
          </a:xfrm>
          <a:prstGeom prst="rect">
            <a:avLst/>
          </a:prstGeom>
          <a:noFill/>
          <a:ln w="9525">
            <a:noFill/>
            <a:miter lim="800000"/>
            <a:headEnd/>
            <a:tailEnd/>
          </a:ln>
        </p:spPr>
        <p:txBody>
          <a:bodyPr wrap="none">
            <a:spAutoFit/>
          </a:bodyPr>
          <a:lstStyle/>
          <a:p>
            <a:r>
              <a:rPr lang="en-US" sz="1400"/>
              <a:t>“L” Clamp</a:t>
            </a:r>
          </a:p>
        </p:txBody>
      </p:sp>
      <p:cxnSp>
        <p:nvCxnSpPr>
          <p:cNvPr id="44056" name="Straight Arrow Connector 18"/>
          <p:cNvCxnSpPr>
            <a:cxnSpLocks noChangeShapeType="1"/>
          </p:cNvCxnSpPr>
          <p:nvPr/>
        </p:nvCxnSpPr>
        <p:spPr bwMode="auto">
          <a:xfrm flipH="1">
            <a:off x="4165600" y="6159500"/>
            <a:ext cx="12700" cy="368300"/>
          </a:xfrm>
          <a:prstGeom prst="straightConnector1">
            <a:avLst/>
          </a:prstGeom>
          <a:noFill/>
          <a:ln w="9525" algn="ctr">
            <a:solidFill>
              <a:schemeClr val="tx1"/>
            </a:solidFill>
            <a:round/>
            <a:headEnd/>
            <a:tailEnd type="arrow" w="med" len="med"/>
          </a:ln>
        </p:spPr>
      </p:cxnSp>
      <p:cxnSp>
        <p:nvCxnSpPr>
          <p:cNvPr id="44057" name="Straight Arrow Connector 18"/>
          <p:cNvCxnSpPr>
            <a:cxnSpLocks noChangeShapeType="1"/>
          </p:cNvCxnSpPr>
          <p:nvPr/>
        </p:nvCxnSpPr>
        <p:spPr bwMode="auto">
          <a:xfrm flipH="1">
            <a:off x="4657725" y="4229100"/>
            <a:ext cx="1196975" cy="419100"/>
          </a:xfrm>
          <a:prstGeom prst="straightConnector1">
            <a:avLst/>
          </a:prstGeom>
          <a:noFill/>
          <a:ln w="9525" algn="ctr">
            <a:solidFill>
              <a:schemeClr val="tx1"/>
            </a:solidFill>
            <a:round/>
            <a:headEnd/>
            <a:tailEnd type="arrow" w="med" len="med"/>
          </a:ln>
        </p:spPr>
      </p:cxnSp>
      <p:pic>
        <p:nvPicPr>
          <p:cNvPr id="44058" name="Picture 3"/>
          <p:cNvPicPr>
            <a:picLocks noChangeAspect="1" noChangeArrowheads="1"/>
          </p:cNvPicPr>
          <p:nvPr/>
        </p:nvPicPr>
        <p:blipFill>
          <a:blip r:embed="rId3" cstate="print"/>
          <a:srcRect l="25990" t="36366" r="25259" b="33163"/>
          <a:stretch>
            <a:fillRect/>
          </a:stretch>
        </p:blipFill>
        <p:spPr bwMode="auto">
          <a:xfrm>
            <a:off x="7213600" y="2347913"/>
            <a:ext cx="1657350" cy="1381125"/>
          </a:xfrm>
          <a:prstGeom prst="rect">
            <a:avLst/>
          </a:prstGeom>
          <a:noFill/>
          <a:ln w="9525">
            <a:noFill/>
            <a:miter lim="800000"/>
            <a:headEnd/>
            <a:tailEnd/>
          </a:ln>
        </p:spPr>
      </p:pic>
      <p:cxnSp>
        <p:nvCxnSpPr>
          <p:cNvPr id="44059" name="Straight Arrow Connector 18"/>
          <p:cNvCxnSpPr>
            <a:cxnSpLocks noChangeShapeType="1"/>
          </p:cNvCxnSpPr>
          <p:nvPr/>
        </p:nvCxnSpPr>
        <p:spPr bwMode="auto">
          <a:xfrm flipH="1">
            <a:off x="7146925" y="3729038"/>
            <a:ext cx="895350" cy="347662"/>
          </a:xfrm>
          <a:prstGeom prst="straightConnector1">
            <a:avLst/>
          </a:prstGeom>
          <a:noFill/>
          <a:ln w="9525" algn="ctr">
            <a:solidFill>
              <a:schemeClr val="tx1"/>
            </a:solidFill>
            <a:round/>
            <a:headEnd/>
            <a:tailEnd type="arrow" w="med" len="med"/>
          </a:ln>
        </p:spPr>
      </p:cxn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74" y="297792"/>
            <a:ext cx="5770620" cy="393954"/>
          </a:xfrm>
        </p:spPr>
        <p:txBody>
          <a:bodyPr/>
          <a:lstStyle/>
          <a:p>
            <a:r>
              <a:rPr lang="en-US" sz="3200" dirty="0" smtClean="0"/>
              <a:t>Integrated Cartridge Concepts </a:t>
            </a:r>
            <a:endParaRPr lang="en-US" sz="3200" dirty="0"/>
          </a:p>
        </p:txBody>
      </p:sp>
      <p:sp>
        <p:nvSpPr>
          <p:cNvPr id="3" name="Content Placeholder 2"/>
          <p:cNvSpPr>
            <a:spLocks noGrp="1"/>
          </p:cNvSpPr>
          <p:nvPr>
            <p:ph idx="1"/>
          </p:nvPr>
        </p:nvSpPr>
        <p:spPr>
          <a:xfrm>
            <a:off x="370242" y="885712"/>
            <a:ext cx="7543800" cy="878541"/>
          </a:xfrm>
        </p:spPr>
        <p:txBody>
          <a:bodyPr/>
          <a:lstStyle/>
          <a:p>
            <a:r>
              <a:rPr lang="en-US" dirty="0" smtClean="0"/>
              <a:t>Trade-off Study</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48</a:t>
            </a:fld>
            <a:endParaRPr lang="en-US"/>
          </a:p>
        </p:txBody>
      </p:sp>
      <p:graphicFrame>
        <p:nvGraphicFramePr>
          <p:cNvPr id="5" name="Table 4"/>
          <p:cNvGraphicFramePr>
            <a:graphicFrameLocks noGrp="1"/>
          </p:cNvGraphicFramePr>
          <p:nvPr/>
        </p:nvGraphicFramePr>
        <p:xfrm>
          <a:off x="534292" y="1450788"/>
          <a:ext cx="7835156" cy="2949268"/>
        </p:xfrm>
        <a:graphic>
          <a:graphicData uri="http://schemas.openxmlformats.org/drawingml/2006/table">
            <a:tbl>
              <a:tblPr firstRow="1" bandRow="1">
                <a:tableStyleId>{5C22544A-7EE6-4342-B048-85BDC9FD1C3A}</a:tableStyleId>
              </a:tblPr>
              <a:tblGrid>
                <a:gridCol w="1509660"/>
                <a:gridCol w="914400"/>
                <a:gridCol w="1000461"/>
                <a:gridCol w="1052711"/>
                <a:gridCol w="1119308"/>
                <a:gridCol w="1119308"/>
                <a:gridCol w="1119308"/>
              </a:tblGrid>
              <a:tr h="514514">
                <a:tc>
                  <a:txBody>
                    <a:bodyPr/>
                    <a:lstStyle/>
                    <a:p>
                      <a:r>
                        <a:rPr lang="en-US" dirty="0" smtClean="0"/>
                        <a:t>Concept</a:t>
                      </a:r>
                      <a:endParaRPr lang="en-US" dirty="0"/>
                    </a:p>
                  </a:txBody>
                  <a:tcPr/>
                </a:tc>
                <a:tc>
                  <a:txBody>
                    <a:bodyPr/>
                    <a:lstStyle/>
                    <a:p>
                      <a:r>
                        <a:rPr lang="en-US" dirty="0" smtClean="0"/>
                        <a:t>Risk</a:t>
                      </a:r>
                      <a:endParaRPr lang="en-US" dirty="0"/>
                    </a:p>
                  </a:txBody>
                  <a:tcPr/>
                </a:tc>
                <a:tc>
                  <a:txBody>
                    <a:bodyPr/>
                    <a:lstStyle/>
                    <a:p>
                      <a:r>
                        <a:rPr lang="en-US" dirty="0" smtClean="0"/>
                        <a:t>Dev.</a:t>
                      </a:r>
                    </a:p>
                    <a:p>
                      <a:r>
                        <a:rPr lang="en-US" dirty="0" smtClean="0"/>
                        <a:t>Cost</a:t>
                      </a:r>
                    </a:p>
                  </a:txBody>
                  <a:tcPr/>
                </a:tc>
                <a:tc>
                  <a:txBody>
                    <a:bodyPr/>
                    <a:lstStyle/>
                    <a:p>
                      <a:r>
                        <a:rPr lang="en-US" dirty="0" smtClean="0"/>
                        <a:t>Man.</a:t>
                      </a:r>
                    </a:p>
                    <a:p>
                      <a:r>
                        <a:rPr lang="en-US" dirty="0" smtClean="0"/>
                        <a:t>Cost</a:t>
                      </a:r>
                      <a:endParaRPr lang="en-US" dirty="0"/>
                    </a:p>
                  </a:txBody>
                  <a:tcPr/>
                </a:tc>
                <a:tc>
                  <a:txBody>
                    <a:bodyPr/>
                    <a:lstStyle/>
                    <a:p>
                      <a:r>
                        <a:rPr lang="en-US" dirty="0" smtClean="0"/>
                        <a:t>Performance</a:t>
                      </a:r>
                      <a:endParaRPr lang="en-US" dirty="0"/>
                    </a:p>
                  </a:txBody>
                  <a:tcPr/>
                </a:tc>
                <a:tc>
                  <a:txBody>
                    <a:bodyPr/>
                    <a:lstStyle/>
                    <a:p>
                      <a:r>
                        <a:rPr lang="en-US" dirty="0" smtClean="0"/>
                        <a:t>Heating</a:t>
                      </a:r>
                    </a:p>
                    <a:p>
                      <a:endParaRPr lang="en-US" dirty="0"/>
                    </a:p>
                  </a:txBody>
                  <a:tcPr/>
                </a:tc>
                <a:tc>
                  <a:txBody>
                    <a:bodyPr/>
                    <a:lstStyle/>
                    <a:p>
                      <a:r>
                        <a:rPr lang="en-US" dirty="0" smtClean="0"/>
                        <a:t>Total</a:t>
                      </a:r>
                      <a:endParaRPr lang="en-US" dirty="0"/>
                    </a:p>
                  </a:txBody>
                  <a:tcPr/>
                </a:tc>
              </a:tr>
              <a:tr h="514514">
                <a:tc>
                  <a:txBody>
                    <a:bodyPr/>
                    <a:lstStyle/>
                    <a:p>
                      <a:r>
                        <a:rPr lang="en-US" dirty="0" smtClean="0"/>
                        <a:t>Rotary Puck</a:t>
                      </a:r>
                      <a:endParaRPr lang="en-US" dirty="0"/>
                    </a:p>
                  </a:txBody>
                  <a:tcPr/>
                </a:tc>
                <a:tc>
                  <a:txBody>
                    <a:bodyPr/>
                    <a:lstStyle/>
                    <a:p>
                      <a:r>
                        <a:rPr lang="en-US" dirty="0" smtClean="0"/>
                        <a:t>2</a:t>
                      </a:r>
                      <a:endParaRPr lang="en-US" dirty="0"/>
                    </a:p>
                  </a:txBody>
                  <a:tcPr/>
                </a:tc>
                <a:tc>
                  <a:txBody>
                    <a:bodyPr/>
                    <a:lstStyle/>
                    <a:p>
                      <a:r>
                        <a:rPr lang="en-US" dirty="0" smtClean="0"/>
                        <a:t>2</a:t>
                      </a:r>
                      <a:endParaRPr lang="en-US" dirty="0"/>
                    </a:p>
                  </a:txBody>
                  <a:tcPr/>
                </a:tc>
                <a:tc>
                  <a:txBody>
                    <a:bodyPr/>
                    <a:lstStyle/>
                    <a:p>
                      <a:r>
                        <a:rPr lang="en-US" dirty="0" smtClean="0"/>
                        <a:t>3</a:t>
                      </a:r>
                      <a:endParaRPr lang="en-US" dirty="0"/>
                    </a:p>
                  </a:txBody>
                  <a:tcPr/>
                </a:tc>
                <a:tc>
                  <a:txBody>
                    <a:bodyPr/>
                    <a:lstStyle/>
                    <a:p>
                      <a:r>
                        <a:rPr lang="en-US" dirty="0" smtClean="0"/>
                        <a:t>2</a:t>
                      </a:r>
                      <a:endParaRPr lang="en-US" dirty="0"/>
                    </a:p>
                  </a:txBody>
                  <a:tcPr/>
                </a:tc>
                <a:tc>
                  <a:txBody>
                    <a:bodyPr/>
                    <a:lstStyle/>
                    <a:p>
                      <a:r>
                        <a:rPr lang="en-US" dirty="0" smtClean="0"/>
                        <a:t>2</a:t>
                      </a:r>
                      <a:endParaRPr lang="en-US" dirty="0"/>
                    </a:p>
                  </a:txBody>
                  <a:tcPr/>
                </a:tc>
                <a:tc>
                  <a:txBody>
                    <a:bodyPr/>
                    <a:lstStyle/>
                    <a:p>
                      <a:pPr marL="0" algn="l" defTabSz="914400" rtl="0" eaLnBrk="1" fontAlgn="b" latinLnBrk="0" hangingPunct="1"/>
                      <a:r>
                        <a:rPr lang="en-US" sz="1800" kern="1200" dirty="0" smtClean="0">
                          <a:solidFill>
                            <a:schemeClr val="dk1"/>
                          </a:solidFill>
                          <a:latin typeface="+mn-lt"/>
                          <a:ea typeface="+mn-ea"/>
                          <a:cs typeface="+mn-cs"/>
                        </a:rPr>
                        <a:t>2.2</a:t>
                      </a:r>
                    </a:p>
                  </a:txBody>
                  <a:tcPr marL="9525" marR="9525" marT="9525" marB="0" anchor="b"/>
                </a:tc>
              </a:tr>
              <a:tr h="514514">
                <a:tc>
                  <a:txBody>
                    <a:bodyPr/>
                    <a:lstStyle/>
                    <a:p>
                      <a:r>
                        <a:rPr lang="en-US" dirty="0" smtClean="0"/>
                        <a:t>Stationary</a:t>
                      </a:r>
                    </a:p>
                    <a:p>
                      <a:r>
                        <a:rPr lang="en-US" dirty="0" smtClean="0"/>
                        <a:t>Puck</a:t>
                      </a:r>
                      <a:endParaRPr lang="en-US" dirty="0"/>
                    </a:p>
                  </a:txBody>
                  <a:tcPr/>
                </a:tc>
                <a:tc>
                  <a:txBody>
                    <a:bodyPr/>
                    <a:lstStyle/>
                    <a:p>
                      <a:r>
                        <a:rPr lang="en-US" dirty="0" smtClean="0"/>
                        <a:t>4</a:t>
                      </a:r>
                      <a:endParaRPr lang="en-US" dirty="0"/>
                    </a:p>
                  </a:txBody>
                  <a:tcPr/>
                </a:tc>
                <a:tc>
                  <a:txBody>
                    <a:bodyPr/>
                    <a:lstStyle/>
                    <a:p>
                      <a:r>
                        <a:rPr lang="en-US" dirty="0" smtClean="0"/>
                        <a:t>4</a:t>
                      </a:r>
                      <a:endParaRPr lang="en-US" dirty="0"/>
                    </a:p>
                  </a:txBody>
                  <a:tcPr/>
                </a:tc>
                <a:tc>
                  <a:txBody>
                    <a:bodyPr/>
                    <a:lstStyle/>
                    <a:p>
                      <a:r>
                        <a:rPr lang="en-US" dirty="0" smtClean="0"/>
                        <a:t>4</a:t>
                      </a:r>
                      <a:endParaRPr lang="en-US" dirty="0"/>
                    </a:p>
                  </a:txBody>
                  <a:tcPr/>
                </a:tc>
                <a:tc>
                  <a:txBody>
                    <a:bodyPr/>
                    <a:lstStyle/>
                    <a:p>
                      <a:r>
                        <a:rPr lang="en-US" dirty="0" smtClean="0"/>
                        <a:t>3</a:t>
                      </a:r>
                      <a:endParaRPr lang="en-US" dirty="0"/>
                    </a:p>
                  </a:txBody>
                  <a:tcPr/>
                </a:tc>
                <a:tc>
                  <a:txBody>
                    <a:bodyPr/>
                    <a:lstStyle/>
                    <a:p>
                      <a:r>
                        <a:rPr lang="en-US" dirty="0" smtClean="0"/>
                        <a:t>3</a:t>
                      </a:r>
                      <a:endParaRPr lang="en-US" dirty="0"/>
                    </a:p>
                  </a:txBody>
                  <a:tcPr/>
                </a:tc>
                <a:tc>
                  <a:txBody>
                    <a:bodyPr/>
                    <a:lstStyle/>
                    <a:p>
                      <a:pPr marL="0" algn="l" defTabSz="914400" rtl="0" eaLnBrk="1" fontAlgn="b" latinLnBrk="0" hangingPunct="1"/>
                      <a:r>
                        <a:rPr lang="en-US" sz="1800" kern="1200" dirty="0" smtClean="0">
                          <a:solidFill>
                            <a:schemeClr val="dk1"/>
                          </a:solidFill>
                          <a:latin typeface="+mn-lt"/>
                          <a:ea typeface="+mn-ea"/>
                          <a:cs typeface="+mn-cs"/>
                        </a:rPr>
                        <a:t>3.6</a:t>
                      </a:r>
                    </a:p>
                  </a:txBody>
                  <a:tcPr marL="9525" marR="9525" marT="9525" marB="0" anchor="b"/>
                </a:tc>
              </a:tr>
              <a:tr h="514514">
                <a:tc>
                  <a:txBody>
                    <a:bodyPr/>
                    <a:lstStyle/>
                    <a:p>
                      <a:r>
                        <a:rPr lang="en-US" dirty="0" smtClean="0"/>
                        <a:t>Cylindrical </a:t>
                      </a:r>
                    </a:p>
                    <a:p>
                      <a:r>
                        <a:rPr lang="en-US" dirty="0" smtClean="0"/>
                        <a:t>Filter</a:t>
                      </a:r>
                      <a:endParaRPr lang="en-US" dirty="0"/>
                    </a:p>
                  </a:txBody>
                  <a:tcPr/>
                </a:tc>
                <a:tc>
                  <a:txBody>
                    <a:bodyPr/>
                    <a:lstStyle/>
                    <a:p>
                      <a:r>
                        <a:rPr lang="en-US" dirty="0" smtClean="0"/>
                        <a:t>1</a:t>
                      </a:r>
                      <a:endParaRPr lang="en-US" dirty="0"/>
                    </a:p>
                  </a:txBody>
                  <a:tcPr/>
                </a:tc>
                <a:tc>
                  <a:txBody>
                    <a:bodyPr/>
                    <a:lstStyle/>
                    <a:p>
                      <a:r>
                        <a:rPr lang="en-US" dirty="0" smtClean="0"/>
                        <a:t>3</a:t>
                      </a:r>
                      <a:endParaRPr lang="en-US" dirty="0"/>
                    </a:p>
                  </a:txBody>
                  <a:tcPr/>
                </a:tc>
                <a:tc>
                  <a:txBody>
                    <a:bodyPr/>
                    <a:lstStyle/>
                    <a:p>
                      <a:r>
                        <a:rPr lang="en-US" dirty="0" smtClean="0"/>
                        <a:t>4</a:t>
                      </a:r>
                      <a:endParaRPr lang="en-US" dirty="0"/>
                    </a:p>
                  </a:txBody>
                  <a:tcPr/>
                </a:tc>
                <a:tc>
                  <a:txBody>
                    <a:bodyPr/>
                    <a:lstStyle/>
                    <a:p>
                      <a:r>
                        <a:rPr lang="en-US" dirty="0" smtClean="0"/>
                        <a:t>3</a:t>
                      </a:r>
                      <a:endParaRPr lang="en-US" dirty="0"/>
                    </a:p>
                  </a:txBody>
                  <a:tcPr/>
                </a:tc>
                <a:tc>
                  <a:txBody>
                    <a:bodyPr/>
                    <a:lstStyle/>
                    <a:p>
                      <a:r>
                        <a:rPr lang="en-US" dirty="0" smtClean="0"/>
                        <a:t>5</a:t>
                      </a:r>
                      <a:endParaRPr lang="en-US" dirty="0"/>
                    </a:p>
                  </a:txBody>
                  <a:tcPr/>
                </a:tc>
                <a:tc>
                  <a:txBody>
                    <a:bodyPr/>
                    <a:lstStyle/>
                    <a:p>
                      <a:pPr marL="0" algn="l" defTabSz="914400" rtl="0" eaLnBrk="1" fontAlgn="b" latinLnBrk="0" hangingPunct="1"/>
                      <a:r>
                        <a:rPr lang="en-US" sz="1800" kern="1200" dirty="0" smtClean="0">
                          <a:solidFill>
                            <a:schemeClr val="dk1"/>
                          </a:solidFill>
                          <a:latin typeface="+mn-lt"/>
                          <a:ea typeface="+mn-ea"/>
                          <a:cs typeface="+mn-cs"/>
                        </a:rPr>
                        <a:t>3.2</a:t>
                      </a:r>
                    </a:p>
                  </a:txBody>
                  <a:tcPr marL="9525" marR="9525" marT="9525" marB="0" anchor="b"/>
                </a:tc>
              </a:tr>
              <a:tr h="514514">
                <a:tc>
                  <a:txBody>
                    <a:bodyPr/>
                    <a:lstStyle/>
                    <a:p>
                      <a:r>
                        <a:rPr lang="en-US" dirty="0" smtClean="0"/>
                        <a:t>Hybrid</a:t>
                      </a:r>
                      <a:endParaRPr lang="en-US" dirty="0"/>
                    </a:p>
                  </a:txBody>
                  <a:tcPr/>
                </a:tc>
                <a:tc>
                  <a:txBody>
                    <a:bodyPr/>
                    <a:lstStyle/>
                    <a:p>
                      <a:r>
                        <a:rPr lang="en-US" dirty="0" smtClean="0"/>
                        <a:t>4</a:t>
                      </a:r>
                      <a:endParaRPr lang="en-US" dirty="0"/>
                    </a:p>
                  </a:txBody>
                  <a:tcPr/>
                </a:tc>
                <a:tc>
                  <a:txBody>
                    <a:bodyPr/>
                    <a:lstStyle/>
                    <a:p>
                      <a:r>
                        <a:rPr lang="en-US" dirty="0" smtClean="0"/>
                        <a:t>3</a:t>
                      </a:r>
                      <a:endParaRPr lang="en-US" dirty="0"/>
                    </a:p>
                  </a:txBody>
                  <a:tcPr/>
                </a:tc>
                <a:tc>
                  <a:txBody>
                    <a:bodyPr/>
                    <a:lstStyle/>
                    <a:p>
                      <a:r>
                        <a:rPr lang="en-US" dirty="0" smtClean="0"/>
                        <a:t>3</a:t>
                      </a:r>
                      <a:endParaRPr lang="en-US" dirty="0"/>
                    </a:p>
                  </a:txBody>
                  <a:tcPr/>
                </a:tc>
                <a:tc>
                  <a:txBody>
                    <a:bodyPr/>
                    <a:lstStyle/>
                    <a:p>
                      <a:r>
                        <a:rPr lang="en-US" dirty="0" smtClean="0"/>
                        <a:t>5</a:t>
                      </a:r>
                      <a:endParaRPr lang="en-US" dirty="0"/>
                    </a:p>
                  </a:txBody>
                  <a:tcPr/>
                </a:tc>
                <a:tc>
                  <a:txBody>
                    <a:bodyPr/>
                    <a:lstStyle/>
                    <a:p>
                      <a:r>
                        <a:rPr lang="en-US" dirty="0" smtClean="0"/>
                        <a:t>3</a:t>
                      </a:r>
                      <a:endParaRPr lang="en-US" dirty="0"/>
                    </a:p>
                  </a:txBody>
                  <a:tcPr/>
                </a:tc>
                <a:tc>
                  <a:txBody>
                    <a:bodyPr/>
                    <a:lstStyle/>
                    <a:p>
                      <a:pPr marL="0" algn="l" defTabSz="914400" rtl="0" eaLnBrk="1" fontAlgn="b" latinLnBrk="0" hangingPunct="1"/>
                      <a:r>
                        <a:rPr lang="en-US" sz="1800" kern="1200" dirty="0" smtClean="0">
                          <a:solidFill>
                            <a:schemeClr val="dk1"/>
                          </a:solidFill>
                          <a:latin typeface="+mn-lt"/>
                          <a:ea typeface="+mn-ea"/>
                          <a:cs typeface="+mn-cs"/>
                        </a:rPr>
                        <a:t>3.6</a:t>
                      </a:r>
                    </a:p>
                  </a:txBody>
                  <a:tcPr marL="9525" marR="9525" marT="9525" marB="0" anchor="b"/>
                </a:tc>
              </a:tr>
            </a:tbl>
          </a:graphicData>
        </a:graphic>
      </p:graphicFrame>
      <p:sp>
        <p:nvSpPr>
          <p:cNvPr id="7" name="TextBox 6"/>
          <p:cNvSpPr txBox="1"/>
          <p:nvPr/>
        </p:nvSpPr>
        <p:spPr>
          <a:xfrm>
            <a:off x="658872" y="5976072"/>
            <a:ext cx="1441420" cy="369332"/>
          </a:xfrm>
          <a:prstGeom prst="rect">
            <a:avLst/>
          </a:prstGeom>
          <a:noFill/>
        </p:spPr>
        <p:txBody>
          <a:bodyPr wrap="none" rtlCol="0">
            <a:spAutoFit/>
          </a:bodyPr>
          <a:lstStyle/>
          <a:p>
            <a:r>
              <a:rPr lang="en-US" dirty="0" smtClean="0"/>
              <a:t>Rotary Puck</a:t>
            </a:r>
            <a:endParaRPr lang="en-US" dirty="0"/>
          </a:p>
        </p:txBody>
      </p:sp>
      <p:sp>
        <p:nvSpPr>
          <p:cNvPr id="9" name="TextBox 8"/>
          <p:cNvSpPr txBox="1"/>
          <p:nvPr/>
        </p:nvSpPr>
        <p:spPr>
          <a:xfrm>
            <a:off x="2648176" y="6305775"/>
            <a:ext cx="1800493" cy="369332"/>
          </a:xfrm>
          <a:prstGeom prst="rect">
            <a:avLst/>
          </a:prstGeom>
          <a:noFill/>
        </p:spPr>
        <p:txBody>
          <a:bodyPr wrap="none" rtlCol="0">
            <a:spAutoFit/>
          </a:bodyPr>
          <a:lstStyle/>
          <a:p>
            <a:r>
              <a:rPr lang="en-US" dirty="0" smtClean="0"/>
              <a:t>Stationary Puck</a:t>
            </a:r>
            <a:endParaRPr lang="en-US" dirty="0"/>
          </a:p>
        </p:txBody>
      </p:sp>
      <p:sp>
        <p:nvSpPr>
          <p:cNvPr id="11" name="TextBox 10"/>
          <p:cNvSpPr txBox="1"/>
          <p:nvPr/>
        </p:nvSpPr>
        <p:spPr>
          <a:xfrm>
            <a:off x="7404848" y="6253780"/>
            <a:ext cx="851515" cy="369332"/>
          </a:xfrm>
          <a:prstGeom prst="rect">
            <a:avLst/>
          </a:prstGeom>
          <a:noFill/>
        </p:spPr>
        <p:txBody>
          <a:bodyPr wrap="none" rtlCol="0">
            <a:spAutoFit/>
          </a:bodyPr>
          <a:lstStyle/>
          <a:p>
            <a:r>
              <a:rPr lang="en-US" dirty="0" smtClean="0"/>
              <a:t>Hybrid</a:t>
            </a:r>
            <a:endParaRPr lang="en-US" dirty="0"/>
          </a:p>
        </p:txBody>
      </p:sp>
      <p:sp>
        <p:nvSpPr>
          <p:cNvPr id="15" name="TextBox 14"/>
          <p:cNvSpPr txBox="1"/>
          <p:nvPr/>
        </p:nvSpPr>
        <p:spPr>
          <a:xfrm>
            <a:off x="4919830" y="6264538"/>
            <a:ext cx="1954305" cy="369332"/>
          </a:xfrm>
          <a:prstGeom prst="rect">
            <a:avLst/>
          </a:prstGeom>
          <a:noFill/>
        </p:spPr>
        <p:txBody>
          <a:bodyPr wrap="square" rtlCol="0">
            <a:spAutoFit/>
          </a:bodyPr>
          <a:lstStyle/>
          <a:p>
            <a:r>
              <a:rPr lang="en-US" dirty="0" smtClean="0"/>
              <a:t>Cylindrical Filter</a:t>
            </a:r>
            <a:endParaRPr lang="en-US" dirty="0"/>
          </a:p>
        </p:txBody>
      </p:sp>
      <p:pic>
        <p:nvPicPr>
          <p:cNvPr id="16" name="Picture 3"/>
          <p:cNvPicPr>
            <a:picLocks noChangeAspect="1" noChangeArrowheads="1"/>
          </p:cNvPicPr>
          <p:nvPr/>
        </p:nvPicPr>
        <p:blipFill>
          <a:blip r:embed="rId2" cstate="print"/>
          <a:srcRect l="10205" t="10921" r="19597"/>
          <a:stretch>
            <a:fillRect/>
          </a:stretch>
        </p:blipFill>
        <p:spPr bwMode="auto">
          <a:xfrm>
            <a:off x="7055712" y="4550486"/>
            <a:ext cx="1668739" cy="1814754"/>
          </a:xfrm>
          <a:prstGeom prst="rect">
            <a:avLst/>
          </a:prstGeom>
          <a:noFill/>
          <a:ln w="9525">
            <a:noFill/>
            <a:miter lim="800000"/>
            <a:headEnd/>
            <a:tailEnd/>
          </a:ln>
        </p:spPr>
      </p:pic>
      <p:pic>
        <p:nvPicPr>
          <p:cNvPr id="17" name="Picture 2"/>
          <p:cNvPicPr>
            <a:picLocks noChangeAspect="1" noChangeArrowheads="1"/>
          </p:cNvPicPr>
          <p:nvPr/>
        </p:nvPicPr>
        <p:blipFill>
          <a:blip r:embed="rId3" cstate="print"/>
          <a:srcRect l="15166" r="8925" b="8189"/>
          <a:stretch>
            <a:fillRect/>
          </a:stretch>
        </p:blipFill>
        <p:spPr bwMode="auto">
          <a:xfrm>
            <a:off x="5099125" y="4611068"/>
            <a:ext cx="1635162" cy="1694938"/>
          </a:xfrm>
          <a:prstGeom prst="rect">
            <a:avLst/>
          </a:prstGeom>
          <a:noFill/>
          <a:ln w="9525">
            <a:noFill/>
            <a:miter lim="800000"/>
            <a:headEnd/>
            <a:tailEnd/>
          </a:ln>
        </p:spPr>
      </p:pic>
      <p:pic>
        <p:nvPicPr>
          <p:cNvPr id="18" name="Picture 4"/>
          <p:cNvPicPr>
            <a:picLocks noChangeAspect="1" noChangeArrowheads="1"/>
          </p:cNvPicPr>
          <p:nvPr/>
        </p:nvPicPr>
        <p:blipFill>
          <a:blip r:embed="rId4" cstate="print"/>
          <a:srcRect l="17937" t="14162" r="26723" b="15294"/>
          <a:stretch>
            <a:fillRect/>
          </a:stretch>
        </p:blipFill>
        <p:spPr bwMode="auto">
          <a:xfrm>
            <a:off x="2936175" y="4604273"/>
            <a:ext cx="1570084" cy="1711736"/>
          </a:xfrm>
          <a:prstGeom prst="rect">
            <a:avLst/>
          </a:prstGeom>
          <a:noFill/>
          <a:ln w="9525">
            <a:noFill/>
            <a:miter lim="800000"/>
            <a:headEnd/>
            <a:tailEnd/>
          </a:ln>
        </p:spPr>
      </p:pic>
      <p:pic>
        <p:nvPicPr>
          <p:cNvPr id="19" name="Picture 2"/>
          <p:cNvPicPr>
            <a:picLocks noChangeAspect="1" noChangeArrowheads="1"/>
          </p:cNvPicPr>
          <p:nvPr/>
        </p:nvPicPr>
        <p:blipFill>
          <a:blip r:embed="rId5" cstate="print"/>
          <a:srcRect l="17583" t="7539" r="21866" b="15260"/>
          <a:stretch>
            <a:fillRect/>
          </a:stretch>
        </p:blipFill>
        <p:spPr bwMode="auto">
          <a:xfrm>
            <a:off x="737580" y="4383939"/>
            <a:ext cx="1468800" cy="1594508"/>
          </a:xfrm>
          <a:prstGeom prst="rect">
            <a:avLst/>
          </a:prstGeom>
          <a:noFill/>
          <a:ln w="9525">
            <a:noFill/>
            <a:miter lim="800000"/>
            <a:headEnd/>
            <a:tailEnd/>
          </a:ln>
        </p:spPr>
      </p:pic>
    </p:spTree>
    <p:extLst>
      <p:ext uri="{BB962C8B-B14F-4D97-AF65-F5344CB8AC3E}">
        <p14:creationId xmlns:p14="http://schemas.microsoft.com/office/powerpoint/2010/main" xmlns="" val="395807714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74" y="244123"/>
            <a:ext cx="5770620" cy="447623"/>
          </a:xfrm>
        </p:spPr>
        <p:txBody>
          <a:bodyPr/>
          <a:lstStyle/>
          <a:p>
            <a:r>
              <a:rPr lang="en-US" dirty="0" smtClean="0"/>
              <a:t>Open Items</a:t>
            </a:r>
            <a:endParaRPr lang="en-US" dirty="0"/>
          </a:p>
        </p:txBody>
      </p:sp>
      <p:sp>
        <p:nvSpPr>
          <p:cNvPr id="3" name="Content Placeholder 2"/>
          <p:cNvSpPr>
            <a:spLocks noGrp="1"/>
          </p:cNvSpPr>
          <p:nvPr>
            <p:ph idx="1"/>
          </p:nvPr>
        </p:nvSpPr>
        <p:spPr/>
        <p:txBody>
          <a:bodyPr/>
          <a:lstStyle/>
          <a:p>
            <a:r>
              <a:rPr lang="en-US" dirty="0" smtClean="0"/>
              <a:t>Heater Selection</a:t>
            </a:r>
          </a:p>
          <a:p>
            <a:r>
              <a:rPr lang="en-US" dirty="0" smtClean="0"/>
              <a:t>Temperature Sensor</a:t>
            </a:r>
          </a:p>
          <a:p>
            <a:r>
              <a:rPr lang="en-US" dirty="0" smtClean="0"/>
              <a:t>Thermal Control Concept</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49</a:t>
            </a:fld>
            <a:endParaRPr lang="en-US"/>
          </a:p>
        </p:txBody>
      </p:sp>
    </p:spTree>
    <p:extLst>
      <p:ext uri="{BB962C8B-B14F-4D97-AF65-F5344CB8AC3E}">
        <p14:creationId xmlns:p14="http://schemas.microsoft.com/office/powerpoint/2010/main" xmlns="" val="898379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30213" y="244475"/>
            <a:ext cx="5770562" cy="447675"/>
          </a:xfrm>
        </p:spPr>
        <p:txBody>
          <a:bodyPr/>
          <a:lstStyle/>
          <a:p>
            <a:r>
              <a:rPr lang="en-US" smtClean="0"/>
              <a:t>MBARI Tech Conti…</a:t>
            </a:r>
          </a:p>
        </p:txBody>
      </p:sp>
      <p:sp>
        <p:nvSpPr>
          <p:cNvPr id="11267" name="Content Placeholder 2"/>
          <p:cNvSpPr>
            <a:spLocks noGrp="1"/>
          </p:cNvSpPr>
          <p:nvPr>
            <p:ph idx="1"/>
          </p:nvPr>
        </p:nvSpPr>
        <p:spPr>
          <a:xfrm>
            <a:off x="350481" y="1295682"/>
            <a:ext cx="8029725" cy="3733800"/>
          </a:xfrm>
        </p:spPr>
        <p:txBody>
          <a:bodyPr/>
          <a:lstStyle/>
          <a:p>
            <a:r>
              <a:rPr lang="en-US" sz="2400" dirty="0" smtClean="0"/>
              <a:t>Genetic Marker Classification (algae, bacteria, viruses, invertebrate larvae, </a:t>
            </a:r>
            <a:r>
              <a:rPr lang="en-US" sz="2400" dirty="0" err="1" smtClean="0"/>
              <a:t>biotoxins</a:t>
            </a:r>
            <a:r>
              <a:rPr lang="en-US" sz="2400" dirty="0" smtClean="0"/>
              <a:t>) – Nucleic Acid Prep</a:t>
            </a:r>
          </a:p>
          <a:p>
            <a:pPr lvl="1">
              <a:spcAft>
                <a:spcPct val="0"/>
              </a:spcAft>
            </a:pPr>
            <a:r>
              <a:rPr lang="en-US" sz="2000" dirty="0" smtClean="0"/>
              <a:t>30 Samples, 30 Archive</a:t>
            </a:r>
          </a:p>
          <a:p>
            <a:pPr lvl="1">
              <a:spcAft>
                <a:spcPct val="0"/>
              </a:spcAft>
            </a:pPr>
            <a:r>
              <a:rPr lang="en-US" sz="2000" dirty="0" smtClean="0"/>
              <a:t>Save sample before and after </a:t>
            </a:r>
            <a:r>
              <a:rPr lang="en-US" sz="2000" dirty="0" err="1" smtClean="0"/>
              <a:t>lysis</a:t>
            </a:r>
            <a:endParaRPr lang="en-US" sz="2000" dirty="0" smtClean="0"/>
          </a:p>
          <a:p>
            <a:pPr lvl="1">
              <a:spcAft>
                <a:spcPct val="0"/>
              </a:spcAft>
            </a:pPr>
            <a:r>
              <a:rPr lang="en-US" sz="2000" dirty="0" smtClean="0"/>
              <a:t>Expression and translation of specific genes</a:t>
            </a:r>
          </a:p>
          <a:p>
            <a:pPr lvl="1">
              <a:spcAft>
                <a:spcPct val="0"/>
              </a:spcAft>
            </a:pPr>
            <a:r>
              <a:rPr lang="en-US" sz="2000" dirty="0" smtClean="0"/>
              <a:t>mRNA</a:t>
            </a:r>
          </a:p>
          <a:p>
            <a:pPr lvl="1">
              <a:spcAft>
                <a:spcPct val="0"/>
              </a:spcAft>
            </a:pPr>
            <a:r>
              <a:rPr lang="en-US" sz="2000" dirty="0" smtClean="0"/>
              <a:t>DNA</a:t>
            </a:r>
          </a:p>
          <a:p>
            <a:pPr lvl="1">
              <a:spcAft>
                <a:spcPct val="0"/>
              </a:spcAft>
            </a:pPr>
            <a:r>
              <a:rPr lang="en-US" sz="2000" dirty="0" smtClean="0"/>
              <a:t>2ml-2L of raw seawater @ rates of 1L/hr using 0.2 um filters</a:t>
            </a:r>
          </a:p>
          <a:p>
            <a:pPr lvl="1">
              <a:spcAft>
                <a:spcPct val="0"/>
              </a:spcAft>
            </a:pPr>
            <a:r>
              <a:rPr lang="en-US" sz="2000" dirty="0" smtClean="0"/>
              <a:t>Exclude particles larger than 0.5mm</a:t>
            </a:r>
          </a:p>
          <a:p>
            <a:pPr lvl="1">
              <a:spcAft>
                <a:spcPct val="0"/>
              </a:spcAft>
            </a:pPr>
            <a:r>
              <a:rPr lang="en-US" sz="2000" dirty="0" smtClean="0"/>
              <a:t>Variable filter (two types)</a:t>
            </a:r>
          </a:p>
          <a:p>
            <a:pPr lvl="1">
              <a:spcAft>
                <a:spcPct val="0"/>
              </a:spcAft>
            </a:pPr>
            <a:r>
              <a:rPr lang="en-US" sz="2000" dirty="0" smtClean="0"/>
              <a:t>300-500 </a:t>
            </a:r>
            <a:r>
              <a:rPr lang="en-US" sz="2000" dirty="0" err="1" smtClean="0"/>
              <a:t>ul</a:t>
            </a:r>
            <a:r>
              <a:rPr lang="en-US" sz="2000" dirty="0" smtClean="0"/>
              <a:t> </a:t>
            </a:r>
            <a:r>
              <a:rPr lang="en-US" sz="2000" dirty="0" err="1" smtClean="0"/>
              <a:t>lysate</a:t>
            </a:r>
            <a:r>
              <a:rPr lang="en-US" sz="2000" dirty="0" smtClean="0"/>
              <a:t> (30 minute processing)</a:t>
            </a:r>
          </a:p>
          <a:p>
            <a:pPr lvl="1">
              <a:spcAft>
                <a:spcPct val="0"/>
              </a:spcAft>
            </a:pPr>
            <a:r>
              <a:rPr lang="en-US" sz="2000" dirty="0" smtClean="0"/>
              <a:t>6 Reagents for sample processing </a:t>
            </a:r>
            <a:r>
              <a:rPr lang="en-US" sz="2000" dirty="0" smtClean="0">
                <a:solidFill>
                  <a:srgbClr val="3333FF"/>
                </a:solidFill>
              </a:rPr>
              <a:t>– 4 samples per cartridge max</a:t>
            </a:r>
          </a:p>
          <a:p>
            <a:pPr lvl="1">
              <a:spcAft>
                <a:spcPct val="0"/>
              </a:spcAft>
            </a:pPr>
            <a:r>
              <a:rPr lang="en-US" sz="2000" dirty="0" smtClean="0">
                <a:solidFill>
                  <a:srgbClr val="3333FF"/>
                </a:solidFill>
              </a:rPr>
              <a:t>Temperature Cycling up to 85C</a:t>
            </a:r>
          </a:p>
          <a:p>
            <a:endParaRPr lang="en-US" sz="2400" dirty="0" smtClean="0"/>
          </a:p>
        </p:txBody>
      </p:sp>
      <p:sp>
        <p:nvSpPr>
          <p:cNvPr id="11268"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5B2B3FB2-2B24-4E7D-841F-8008511893AA}" type="slidenum">
              <a:rPr lang="en-US" i="0" smtClean="0">
                <a:latin typeface="Trebuchet MS" pitchFamily="34" charset="0"/>
              </a:rPr>
              <a:pPr/>
              <a:t>5</a:t>
            </a:fld>
            <a:endParaRPr lang="en-US"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30213" y="244475"/>
            <a:ext cx="5770562" cy="447675"/>
          </a:xfrm>
        </p:spPr>
        <p:txBody>
          <a:bodyPr/>
          <a:lstStyle/>
          <a:p>
            <a:r>
              <a:rPr lang="en-US" smtClean="0"/>
              <a:t>Recommendations</a:t>
            </a:r>
          </a:p>
        </p:txBody>
      </p:sp>
      <p:sp>
        <p:nvSpPr>
          <p:cNvPr id="45059" name="Content Placeholder 2"/>
          <p:cNvSpPr>
            <a:spLocks noGrp="1"/>
          </p:cNvSpPr>
          <p:nvPr>
            <p:ph idx="1"/>
          </p:nvPr>
        </p:nvSpPr>
        <p:spPr>
          <a:xfrm>
            <a:off x="381000" y="1219200"/>
            <a:ext cx="8268148" cy="3733800"/>
          </a:xfrm>
        </p:spPr>
        <p:txBody>
          <a:bodyPr/>
          <a:lstStyle/>
          <a:p>
            <a:r>
              <a:rPr lang="en-US" dirty="0" smtClean="0"/>
              <a:t>Select one or two filter designs to move into proof of concept development targeted towards lab oriented testing.</a:t>
            </a:r>
          </a:p>
          <a:p>
            <a:r>
              <a:rPr lang="en-US" dirty="0" smtClean="0"/>
              <a:t>Select one or two cartridge </a:t>
            </a:r>
            <a:r>
              <a:rPr lang="en-US" dirty="0"/>
              <a:t>designs to move into proof of concept </a:t>
            </a:r>
            <a:r>
              <a:rPr lang="en-US" dirty="0" smtClean="0"/>
              <a:t>development</a:t>
            </a:r>
          </a:p>
          <a:p>
            <a:r>
              <a:rPr lang="en-US" dirty="0" smtClean="0"/>
              <a:t>Upon completion of lab testing, select final design for Phase 2 development</a:t>
            </a:r>
          </a:p>
        </p:txBody>
      </p:sp>
      <p:sp>
        <p:nvSpPr>
          <p:cNvPr id="45060"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C88304B1-9775-4F84-965A-E7D4D49553FF}" type="slidenum">
              <a:rPr lang="en-US" i="0" smtClean="0">
                <a:latin typeface="Trebuchet MS" pitchFamily="34" charset="0"/>
              </a:rPr>
              <a:pPr/>
              <a:t>50</a:t>
            </a:fld>
            <a:endParaRPr lang="en-US"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74" y="248548"/>
            <a:ext cx="5770620" cy="443198"/>
          </a:xfrm>
        </p:spPr>
        <p:txBody>
          <a:bodyPr/>
          <a:lstStyle/>
          <a:p>
            <a:r>
              <a:rPr lang="en-US" dirty="0" smtClean="0"/>
              <a:t>Phase 2 Plans Discussion</a:t>
            </a:r>
            <a:endParaRPr lang="en-US" dirty="0"/>
          </a:p>
        </p:txBody>
      </p:sp>
      <p:sp>
        <p:nvSpPr>
          <p:cNvPr id="3" name="Content Placeholder 2"/>
          <p:cNvSpPr>
            <a:spLocks noGrp="1"/>
          </p:cNvSpPr>
          <p:nvPr>
            <p:ph idx="1"/>
          </p:nvPr>
        </p:nvSpPr>
        <p:spPr/>
        <p:txBody>
          <a:bodyPr/>
          <a:lstStyle/>
          <a:p>
            <a:r>
              <a:rPr lang="en-US" dirty="0" smtClean="0"/>
              <a:t>Goals</a:t>
            </a:r>
          </a:p>
          <a:p>
            <a:pPr lvl="1"/>
            <a:r>
              <a:rPr lang="en-US" dirty="0" smtClean="0"/>
              <a:t>Update requirements</a:t>
            </a:r>
          </a:p>
          <a:p>
            <a:pPr lvl="2"/>
            <a:r>
              <a:rPr lang="en-US" dirty="0" smtClean="0"/>
              <a:t>Select a position for the analysis outlet port</a:t>
            </a:r>
          </a:p>
          <a:p>
            <a:pPr lvl="2"/>
            <a:r>
              <a:rPr lang="en-US" dirty="0" smtClean="0"/>
              <a:t>Define actuator requirements</a:t>
            </a:r>
          </a:p>
          <a:p>
            <a:pPr lvl="1"/>
            <a:r>
              <a:rPr lang="en-US" dirty="0" smtClean="0"/>
              <a:t>Develop a detailed specification</a:t>
            </a:r>
          </a:p>
          <a:p>
            <a:pPr lvl="1"/>
            <a:r>
              <a:rPr lang="en-US" dirty="0" smtClean="0"/>
              <a:t>Develop a detailed design</a:t>
            </a:r>
          </a:p>
          <a:p>
            <a:pPr lvl="1"/>
            <a:r>
              <a:rPr lang="en-US" dirty="0" smtClean="0"/>
              <a:t>Develop TBD # of working prototypes</a:t>
            </a:r>
          </a:p>
          <a:p>
            <a:r>
              <a:rPr lang="en-US" dirty="0" smtClean="0"/>
              <a:t>Timeline</a:t>
            </a:r>
          </a:p>
          <a:p>
            <a:pPr lvl="1"/>
            <a:r>
              <a:rPr lang="en-US" dirty="0" smtClean="0"/>
              <a:t>Week or months</a:t>
            </a:r>
          </a:p>
          <a:p>
            <a:pPr lvl="1"/>
            <a:endParaRPr lang="en-US" dirty="0" smtClean="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51</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30213" y="244475"/>
            <a:ext cx="5770562" cy="447675"/>
          </a:xfrm>
        </p:spPr>
        <p:txBody>
          <a:bodyPr/>
          <a:lstStyle/>
          <a:p>
            <a:r>
              <a:rPr lang="en-US" smtClean="0"/>
              <a:t>Thermal Dynamic Analysis</a:t>
            </a:r>
          </a:p>
        </p:txBody>
      </p:sp>
      <p:sp>
        <p:nvSpPr>
          <p:cNvPr id="23555" name="Content Placeholder 2"/>
          <p:cNvSpPr>
            <a:spLocks noGrp="1"/>
          </p:cNvSpPr>
          <p:nvPr>
            <p:ph idx="1"/>
          </p:nvPr>
        </p:nvSpPr>
        <p:spPr>
          <a:xfrm>
            <a:off x="381000" y="1219200"/>
            <a:ext cx="4306888" cy="2705100"/>
          </a:xfrm>
        </p:spPr>
        <p:txBody>
          <a:bodyPr/>
          <a:lstStyle/>
          <a:p>
            <a:pPr>
              <a:defRPr/>
            </a:pPr>
            <a:r>
              <a:rPr lang="en-US" dirty="0" smtClean="0"/>
              <a:t>Puck</a:t>
            </a:r>
          </a:p>
          <a:p>
            <a:pPr lvl="1">
              <a:spcAft>
                <a:spcPct val="0"/>
              </a:spcAft>
              <a:defRPr/>
            </a:pPr>
            <a:r>
              <a:rPr lang="en-US" dirty="0" smtClean="0"/>
              <a:t>One Sided</a:t>
            </a:r>
          </a:p>
          <a:p>
            <a:pPr lvl="2">
              <a:spcAft>
                <a:spcPct val="0"/>
              </a:spcAft>
              <a:defRPr/>
            </a:pPr>
            <a:r>
              <a:rPr lang="en-US" dirty="0" smtClean="0"/>
              <a:t>Water Flowing Adjacent</a:t>
            </a:r>
          </a:p>
          <a:p>
            <a:pPr lvl="2">
              <a:spcAft>
                <a:spcPct val="0"/>
              </a:spcAft>
              <a:defRPr/>
            </a:pPr>
            <a:r>
              <a:rPr lang="en-US" dirty="0" smtClean="0"/>
              <a:t>Empty Adjacent</a:t>
            </a:r>
          </a:p>
          <a:p>
            <a:pPr marL="914400" lvl="2" indent="0">
              <a:spcAft>
                <a:spcPct val="0"/>
              </a:spcAft>
              <a:buFont typeface="Wingdings" pitchFamily="2" charset="2"/>
              <a:buNone/>
              <a:defRPr/>
            </a:pPr>
            <a:endParaRPr lang="en-US" dirty="0" smtClean="0"/>
          </a:p>
          <a:p>
            <a:pPr marL="914400" lvl="2" indent="0">
              <a:spcAft>
                <a:spcPct val="0"/>
              </a:spcAft>
              <a:buFont typeface="Wingdings" pitchFamily="2" charset="2"/>
              <a:buNone/>
              <a:defRPr/>
            </a:pPr>
            <a:endParaRPr lang="en-US" dirty="0" smtClean="0"/>
          </a:p>
        </p:txBody>
      </p:sp>
      <p:sp>
        <p:nvSpPr>
          <p:cNvPr id="12292"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7DC81C52-F8EA-4573-AA61-C3A98704A9CB}" type="slidenum">
              <a:rPr lang="en-US" i="0" smtClean="0">
                <a:latin typeface="Trebuchet MS" pitchFamily="34" charset="0"/>
              </a:rPr>
              <a:pPr/>
              <a:t>6</a:t>
            </a:fld>
            <a:endParaRPr lang="en-US" smtClean="0"/>
          </a:p>
        </p:txBody>
      </p:sp>
      <p:pic>
        <p:nvPicPr>
          <p:cNvPr id="12293" name="Picture 4" descr="Screen Clipping"/>
          <p:cNvPicPr>
            <a:picLocks noChangeAspect="1"/>
          </p:cNvPicPr>
          <p:nvPr/>
        </p:nvPicPr>
        <p:blipFill>
          <a:blip r:embed="rId2" cstate="print"/>
          <a:srcRect l="4002" t="7912"/>
          <a:stretch>
            <a:fillRect/>
          </a:stretch>
        </p:blipFill>
        <p:spPr bwMode="auto">
          <a:xfrm>
            <a:off x="5291138" y="3175000"/>
            <a:ext cx="3362325" cy="2824163"/>
          </a:xfrm>
          <a:prstGeom prst="rect">
            <a:avLst/>
          </a:prstGeom>
          <a:noFill/>
          <a:ln w="9525">
            <a:noFill/>
            <a:miter lim="800000"/>
            <a:headEnd/>
            <a:tailEnd/>
          </a:ln>
        </p:spPr>
      </p:pic>
      <p:sp>
        <p:nvSpPr>
          <p:cNvPr id="12" name="Content Placeholder 2"/>
          <p:cNvSpPr txBox="1">
            <a:spLocks/>
          </p:cNvSpPr>
          <p:nvPr/>
        </p:nvSpPr>
        <p:spPr bwMode="auto">
          <a:xfrm>
            <a:off x="4629150" y="1193800"/>
            <a:ext cx="4306888" cy="1806575"/>
          </a:xfrm>
          <a:prstGeom prst="rect">
            <a:avLst/>
          </a:prstGeom>
          <a:noFill/>
          <a:ln>
            <a:noFill/>
          </a:ln>
          <a:extLst/>
        </p:spPr>
        <p:txBody>
          <a:bodyPr lIns="0" tIns="0" rIns="228600" bIns="0"/>
          <a:lstStyle>
            <a:lvl1pPr marL="342900" indent="-342900" algn="l" rtl="0" eaLnBrk="0" fontAlgn="base" hangingPunct="0">
              <a:spcBef>
                <a:spcPct val="0"/>
              </a:spcBef>
              <a:spcAft>
                <a:spcPts val="600"/>
              </a:spcAft>
              <a:buClr>
                <a:schemeClr val="tx1"/>
              </a:buClr>
              <a:buSzPct val="70000"/>
              <a:buFont typeface="Wingdings" pitchFamily="2" charset="2"/>
              <a:buChar char="n"/>
              <a:defRPr sz="2600">
                <a:solidFill>
                  <a:schemeClr val="tx1"/>
                </a:solidFill>
                <a:latin typeface="Myriad Pro" pitchFamily="34" charset="0"/>
                <a:ea typeface="+mn-ea"/>
                <a:cs typeface="+mn-cs"/>
              </a:defRPr>
            </a:lvl1pPr>
            <a:lvl2pPr marL="742950" indent="-285750" algn="l" rtl="0" eaLnBrk="0" fontAlgn="base" hangingPunct="0">
              <a:spcBef>
                <a:spcPts val="200"/>
              </a:spcBef>
              <a:spcAft>
                <a:spcPts val="0"/>
              </a:spcAft>
              <a:buClr>
                <a:schemeClr val="folHlink"/>
              </a:buClr>
              <a:buSzPct val="70000"/>
              <a:buFont typeface="Wingdings" pitchFamily="2" charset="2"/>
              <a:buChar char="n"/>
              <a:defRPr sz="2400">
                <a:solidFill>
                  <a:schemeClr val="tx1"/>
                </a:solidFill>
                <a:latin typeface="Myriad Pro" pitchFamily="34" charset="0"/>
              </a:defRPr>
            </a:lvl2pPr>
            <a:lvl3pPr marL="1143000" indent="-228600" algn="l" rtl="0" eaLnBrk="0" fontAlgn="base" hangingPunct="0">
              <a:spcBef>
                <a:spcPts val="200"/>
              </a:spcBef>
              <a:spcAft>
                <a:spcPts val="0"/>
              </a:spcAft>
              <a:buClr>
                <a:schemeClr val="bg2"/>
              </a:buClr>
              <a:buSzPct val="70000"/>
              <a:buFont typeface="Wingdings" pitchFamily="2" charset="2"/>
              <a:buChar char="n"/>
              <a:defRPr sz="2000">
                <a:solidFill>
                  <a:schemeClr val="tx1"/>
                </a:solidFill>
                <a:latin typeface="Myriad Pro" pitchFamily="34" charset="0"/>
              </a:defRPr>
            </a:lvl3pPr>
            <a:lvl4pPr marL="1600200" indent="-228600" algn="l" rtl="0" eaLnBrk="0" fontAlgn="base" hangingPunct="0">
              <a:spcBef>
                <a:spcPts val="200"/>
              </a:spcBef>
              <a:spcAft>
                <a:spcPct val="0"/>
              </a:spcAft>
              <a:buFont typeface="Courier New" pitchFamily="49" charset="0"/>
              <a:buChar char="o"/>
              <a:defRPr sz="1600">
                <a:solidFill>
                  <a:schemeClr val="tx1"/>
                </a:solidFill>
                <a:latin typeface="Myriad Pro" pitchFamily="34" charset="0"/>
              </a:defRPr>
            </a:lvl4pPr>
            <a:lvl5pPr marL="2057400" indent="-228600" algn="l" rtl="0" eaLnBrk="0" fontAlgn="base" hangingPunct="0">
              <a:spcBef>
                <a:spcPts val="200"/>
              </a:spcBef>
              <a:spcAft>
                <a:spcPct val="0"/>
              </a:spcAft>
              <a:buFont typeface="Arial" charset="0"/>
              <a:buChar char="•"/>
              <a:defRPr sz="1600">
                <a:solidFill>
                  <a:schemeClr val="tx1"/>
                </a:solidFill>
                <a:latin typeface="Myriad Pro" pitchFamily="34" charset="0"/>
              </a:defRPr>
            </a:lvl5pPr>
            <a:lvl6pPr marL="2514600" indent="-228600" algn="l" rtl="0" eaLnBrk="0" fontAlgn="base" hangingPunct="0">
              <a:spcBef>
                <a:spcPct val="20000"/>
              </a:spcBef>
              <a:spcAft>
                <a:spcPct val="0"/>
              </a:spcAft>
              <a:buChar char="»"/>
              <a:defRPr sz="1600">
                <a:solidFill>
                  <a:schemeClr val="tx1"/>
                </a:solidFill>
                <a:latin typeface="Univers 45 Light" pitchFamily="34" charset="0"/>
              </a:defRPr>
            </a:lvl6pPr>
            <a:lvl7pPr marL="2971800" indent="-228600" algn="l" rtl="0" eaLnBrk="0" fontAlgn="base" hangingPunct="0">
              <a:spcBef>
                <a:spcPct val="20000"/>
              </a:spcBef>
              <a:spcAft>
                <a:spcPct val="0"/>
              </a:spcAft>
              <a:buChar char="»"/>
              <a:defRPr sz="1600">
                <a:solidFill>
                  <a:schemeClr val="tx1"/>
                </a:solidFill>
                <a:latin typeface="Univers 45 Light" pitchFamily="34" charset="0"/>
              </a:defRPr>
            </a:lvl7pPr>
            <a:lvl8pPr marL="3429000" indent="-228600" algn="l" rtl="0" eaLnBrk="0" fontAlgn="base" hangingPunct="0">
              <a:spcBef>
                <a:spcPct val="20000"/>
              </a:spcBef>
              <a:spcAft>
                <a:spcPct val="0"/>
              </a:spcAft>
              <a:buChar char="»"/>
              <a:defRPr sz="1600">
                <a:solidFill>
                  <a:schemeClr val="tx1"/>
                </a:solidFill>
                <a:latin typeface="Univers 45 Light" pitchFamily="34" charset="0"/>
              </a:defRPr>
            </a:lvl8pPr>
            <a:lvl9pPr marL="3886200" indent="-228600" algn="l" rtl="0" eaLnBrk="0" fontAlgn="base" hangingPunct="0">
              <a:spcBef>
                <a:spcPct val="20000"/>
              </a:spcBef>
              <a:spcAft>
                <a:spcPct val="0"/>
              </a:spcAft>
              <a:buChar char="»"/>
              <a:defRPr sz="1600">
                <a:solidFill>
                  <a:schemeClr val="tx1"/>
                </a:solidFill>
                <a:latin typeface="Univers 45 Light" pitchFamily="34" charset="0"/>
              </a:defRPr>
            </a:lvl9pPr>
          </a:lstStyle>
          <a:p>
            <a:pPr>
              <a:defRPr/>
            </a:pPr>
            <a:r>
              <a:rPr lang="en-US" kern="0" dirty="0" smtClean="0"/>
              <a:t>Cylinder</a:t>
            </a:r>
          </a:p>
          <a:p>
            <a:pPr lvl="1">
              <a:spcAft>
                <a:spcPct val="0"/>
              </a:spcAft>
              <a:defRPr/>
            </a:pPr>
            <a:r>
              <a:rPr lang="en-US" kern="0" dirty="0" smtClean="0"/>
              <a:t>Exterior Sleeve</a:t>
            </a:r>
          </a:p>
          <a:p>
            <a:pPr lvl="2">
              <a:spcAft>
                <a:spcPct val="0"/>
              </a:spcAft>
              <a:defRPr/>
            </a:pPr>
            <a:r>
              <a:rPr lang="en-US" dirty="0"/>
              <a:t>Water Flowing Adjacent</a:t>
            </a:r>
          </a:p>
          <a:p>
            <a:pPr lvl="2">
              <a:spcAft>
                <a:spcPct val="0"/>
              </a:spcAft>
              <a:defRPr/>
            </a:pPr>
            <a:r>
              <a:rPr lang="en-US" dirty="0"/>
              <a:t>Empty Adjacent</a:t>
            </a:r>
          </a:p>
          <a:p>
            <a:pPr lvl="2">
              <a:spcAft>
                <a:spcPct val="0"/>
              </a:spcAft>
              <a:defRPr/>
            </a:pPr>
            <a:endParaRPr lang="en-US" kern="0" dirty="0" smtClean="0"/>
          </a:p>
          <a:p>
            <a:pPr marL="914400" lvl="2" indent="0">
              <a:spcAft>
                <a:spcPct val="0"/>
              </a:spcAft>
              <a:buFont typeface="Wingdings" pitchFamily="2" charset="2"/>
              <a:buNone/>
              <a:defRPr/>
            </a:pPr>
            <a:endParaRPr lang="en-US" kern="0" dirty="0" smtClean="0"/>
          </a:p>
        </p:txBody>
      </p:sp>
      <p:pic>
        <p:nvPicPr>
          <p:cNvPr id="12295" name="Picture 7" descr="Screen Clipping"/>
          <p:cNvPicPr>
            <a:picLocks noChangeAspect="1"/>
          </p:cNvPicPr>
          <p:nvPr/>
        </p:nvPicPr>
        <p:blipFill>
          <a:blip r:embed="rId3" cstate="print"/>
          <a:srcRect l="7870" t="9767" r="4222" b="4723"/>
          <a:stretch>
            <a:fillRect/>
          </a:stretch>
        </p:blipFill>
        <p:spPr bwMode="auto">
          <a:xfrm>
            <a:off x="1179513" y="3333750"/>
            <a:ext cx="3333750" cy="2833688"/>
          </a:xfrm>
          <a:prstGeom prst="rect">
            <a:avLst/>
          </a:prstGeom>
          <a:noFill/>
          <a:ln w="9525">
            <a:noFill/>
            <a:miter lim="800000"/>
            <a:headEnd/>
            <a:tailEnd/>
          </a:ln>
        </p:spPr>
      </p:pic>
    </p:spTree>
    <p:extLst>
      <p:ext uri="{BB962C8B-B14F-4D97-AF65-F5344CB8AC3E}">
        <p14:creationId xmlns:p14="http://schemas.microsoft.com/office/powerpoint/2010/main" xmlns="" val="30860620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30213" y="347663"/>
            <a:ext cx="5770562" cy="344487"/>
          </a:xfrm>
        </p:spPr>
        <p:txBody>
          <a:bodyPr/>
          <a:lstStyle/>
          <a:p>
            <a:r>
              <a:rPr lang="en-US" sz="2800" smtClean="0"/>
              <a:t>Puck Model Details: Multi Sample</a:t>
            </a:r>
          </a:p>
        </p:txBody>
      </p:sp>
      <p:sp>
        <p:nvSpPr>
          <p:cNvPr id="13315" name="Content Placeholder 2"/>
          <p:cNvSpPr>
            <a:spLocks noGrp="1"/>
          </p:cNvSpPr>
          <p:nvPr>
            <p:ph idx="1"/>
          </p:nvPr>
        </p:nvSpPr>
        <p:spPr>
          <a:xfrm>
            <a:off x="369888" y="1019175"/>
            <a:ext cx="8774112" cy="3733800"/>
          </a:xfrm>
        </p:spPr>
        <p:txBody>
          <a:bodyPr/>
          <a:lstStyle/>
          <a:p>
            <a:r>
              <a:rPr lang="en-US" sz="2400" dirty="0" smtClean="0"/>
              <a:t>Multi Cassette w/ water flowing through adjacent cassettes</a:t>
            </a:r>
          </a:p>
          <a:p>
            <a:pPr lvl="1">
              <a:spcAft>
                <a:spcPct val="0"/>
              </a:spcAft>
            </a:pPr>
            <a:r>
              <a:rPr lang="en-US" sz="2000" dirty="0" smtClean="0"/>
              <a:t>Convection: 15 W/m^2*K</a:t>
            </a:r>
          </a:p>
          <a:p>
            <a:pPr lvl="2">
              <a:spcAft>
                <a:spcPct val="0"/>
              </a:spcAft>
            </a:pPr>
            <a:r>
              <a:rPr lang="en-US" sz="1800" dirty="0" smtClean="0"/>
              <a:t>All exposed faces</a:t>
            </a:r>
          </a:p>
          <a:p>
            <a:pPr lvl="1">
              <a:spcAft>
                <a:spcPct val="0"/>
              </a:spcAft>
            </a:pPr>
            <a:r>
              <a:rPr lang="en-US" sz="2000" dirty="0" smtClean="0"/>
              <a:t>Initial Temp: 2</a:t>
            </a:r>
            <a:r>
              <a:rPr lang="en-US" sz="2000" dirty="0" smtClean="0">
                <a:sym typeface="Symbol" pitchFamily="18" charset="2"/>
              </a:rPr>
              <a:t></a:t>
            </a:r>
            <a:r>
              <a:rPr lang="en-US" sz="2000" dirty="0" smtClean="0"/>
              <a:t>C</a:t>
            </a:r>
          </a:p>
          <a:p>
            <a:pPr lvl="2">
              <a:spcAft>
                <a:spcPct val="0"/>
              </a:spcAft>
            </a:pPr>
            <a:r>
              <a:rPr lang="en-US" sz="1800" dirty="0" smtClean="0"/>
              <a:t>All components</a:t>
            </a:r>
          </a:p>
          <a:p>
            <a:pPr lvl="1">
              <a:spcAft>
                <a:spcPct val="0"/>
              </a:spcAft>
            </a:pPr>
            <a:r>
              <a:rPr lang="en-US" sz="2000" dirty="0" smtClean="0"/>
              <a:t>Constant Temperature: 2</a:t>
            </a:r>
            <a:r>
              <a:rPr lang="en-US" sz="2000" dirty="0" smtClean="0">
                <a:sym typeface="Symbol" pitchFamily="18" charset="2"/>
              </a:rPr>
              <a:t></a:t>
            </a:r>
            <a:r>
              <a:rPr lang="en-US" sz="2000" dirty="0" smtClean="0"/>
              <a:t>C </a:t>
            </a:r>
          </a:p>
          <a:p>
            <a:pPr lvl="2">
              <a:spcAft>
                <a:spcPct val="0"/>
              </a:spcAft>
            </a:pPr>
            <a:r>
              <a:rPr lang="en-US" sz="1800" dirty="0" smtClean="0"/>
              <a:t>Outside face of puck insulator</a:t>
            </a:r>
          </a:p>
          <a:p>
            <a:pPr lvl="1">
              <a:spcAft>
                <a:spcPct val="0"/>
              </a:spcAft>
            </a:pPr>
            <a:r>
              <a:rPr lang="en-US" sz="2000" dirty="0" smtClean="0"/>
              <a:t>Heat Power: 12-13 Watts</a:t>
            </a:r>
          </a:p>
          <a:p>
            <a:pPr lvl="2">
              <a:spcAft>
                <a:spcPct val="0"/>
              </a:spcAft>
            </a:pPr>
            <a:r>
              <a:rPr lang="en-US" sz="1800" dirty="0" smtClean="0"/>
              <a:t>Puck face (one side)</a:t>
            </a:r>
          </a:p>
        </p:txBody>
      </p:sp>
      <p:sp>
        <p:nvSpPr>
          <p:cNvPr id="13316"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2A32BA6B-8BC8-4296-97D6-DD04C98F436F}" type="slidenum">
              <a:rPr lang="en-US" i="0" smtClean="0">
                <a:latin typeface="Trebuchet MS" pitchFamily="34" charset="0"/>
              </a:rPr>
              <a:pPr/>
              <a:t>7</a:t>
            </a:fld>
            <a:endParaRPr lang="en-US" smtClean="0"/>
          </a:p>
        </p:txBody>
      </p:sp>
      <p:pic>
        <p:nvPicPr>
          <p:cNvPr id="13317" name="Picture 5" descr="Screen Clipping"/>
          <p:cNvPicPr>
            <a:picLocks noChangeAspect="1"/>
          </p:cNvPicPr>
          <p:nvPr/>
        </p:nvPicPr>
        <p:blipFill>
          <a:blip r:embed="rId2" cstate="print"/>
          <a:srcRect/>
          <a:stretch>
            <a:fillRect/>
          </a:stretch>
        </p:blipFill>
        <p:spPr bwMode="auto">
          <a:xfrm>
            <a:off x="4422775" y="4140200"/>
            <a:ext cx="4330700" cy="2093913"/>
          </a:xfrm>
          <a:prstGeom prst="rect">
            <a:avLst/>
          </a:prstGeom>
          <a:noFill/>
          <a:ln w="9525">
            <a:noFill/>
            <a:miter lim="800000"/>
            <a:headEnd/>
            <a:tailEnd/>
          </a:ln>
        </p:spPr>
      </p:pic>
      <p:sp>
        <p:nvSpPr>
          <p:cNvPr id="13318" name="TextBox 18"/>
          <p:cNvSpPr txBox="1">
            <a:spLocks noChangeArrowheads="1"/>
          </p:cNvSpPr>
          <p:nvPr/>
        </p:nvSpPr>
        <p:spPr bwMode="auto">
          <a:xfrm>
            <a:off x="2854325" y="5895975"/>
            <a:ext cx="881063" cy="338138"/>
          </a:xfrm>
          <a:prstGeom prst="rect">
            <a:avLst/>
          </a:prstGeom>
          <a:noFill/>
          <a:ln w="9525">
            <a:noFill/>
            <a:miter lim="800000"/>
            <a:headEnd/>
            <a:tailEnd/>
          </a:ln>
        </p:spPr>
        <p:txBody>
          <a:bodyPr wrap="none">
            <a:spAutoFit/>
          </a:bodyPr>
          <a:lstStyle/>
          <a:p>
            <a:r>
              <a:rPr lang="en-US" sz="1600"/>
              <a:t>Air Gap</a:t>
            </a:r>
          </a:p>
        </p:txBody>
      </p:sp>
      <p:cxnSp>
        <p:nvCxnSpPr>
          <p:cNvPr id="13319" name="Straight Arrow Connector 24"/>
          <p:cNvCxnSpPr>
            <a:cxnSpLocks noChangeShapeType="1"/>
            <a:stCxn id="13318" idx="3"/>
          </p:cNvCxnSpPr>
          <p:nvPr/>
        </p:nvCxnSpPr>
        <p:spPr bwMode="auto">
          <a:xfrm flipV="1">
            <a:off x="3735388" y="5678488"/>
            <a:ext cx="811212" cy="385762"/>
          </a:xfrm>
          <a:prstGeom prst="straightConnector1">
            <a:avLst/>
          </a:prstGeom>
          <a:noFill/>
          <a:ln w="9525" algn="ctr">
            <a:solidFill>
              <a:schemeClr val="tx1"/>
            </a:solidFill>
            <a:round/>
            <a:headEnd/>
            <a:tailEnd type="arrow" w="med" len="med"/>
          </a:ln>
        </p:spPr>
      </p:cxnSp>
      <p:sp>
        <p:nvSpPr>
          <p:cNvPr id="13320" name="TextBox 18"/>
          <p:cNvSpPr txBox="1">
            <a:spLocks noChangeArrowheads="1"/>
          </p:cNvSpPr>
          <p:nvPr/>
        </p:nvSpPr>
        <p:spPr bwMode="auto">
          <a:xfrm>
            <a:off x="7740650" y="3255963"/>
            <a:ext cx="725488" cy="338137"/>
          </a:xfrm>
          <a:prstGeom prst="rect">
            <a:avLst/>
          </a:prstGeom>
          <a:noFill/>
          <a:ln w="9525">
            <a:noFill/>
            <a:miter lim="800000"/>
            <a:headEnd/>
            <a:tailEnd/>
          </a:ln>
        </p:spPr>
        <p:txBody>
          <a:bodyPr wrap="none">
            <a:spAutoFit/>
          </a:bodyPr>
          <a:lstStyle/>
          <a:p>
            <a:r>
              <a:rPr lang="en-US" sz="1600"/>
              <a:t>Water</a:t>
            </a:r>
          </a:p>
        </p:txBody>
      </p:sp>
      <p:cxnSp>
        <p:nvCxnSpPr>
          <p:cNvPr id="13321" name="Straight Arrow Connector 24"/>
          <p:cNvCxnSpPr>
            <a:cxnSpLocks noChangeShapeType="1"/>
            <a:stCxn id="13320" idx="2"/>
          </p:cNvCxnSpPr>
          <p:nvPr/>
        </p:nvCxnSpPr>
        <p:spPr bwMode="auto">
          <a:xfrm flipH="1">
            <a:off x="7415213" y="3594100"/>
            <a:ext cx="688975" cy="1608138"/>
          </a:xfrm>
          <a:prstGeom prst="straightConnector1">
            <a:avLst/>
          </a:prstGeom>
          <a:noFill/>
          <a:ln w="9525" algn="ctr">
            <a:solidFill>
              <a:schemeClr val="tx1"/>
            </a:solidFill>
            <a:round/>
            <a:headEnd/>
            <a:tailEnd type="arrow" w="med" len="med"/>
          </a:ln>
        </p:spPr>
      </p:cxnSp>
      <p:sp>
        <p:nvSpPr>
          <p:cNvPr id="13322" name="TextBox 18"/>
          <p:cNvSpPr txBox="1">
            <a:spLocks noChangeArrowheads="1"/>
          </p:cNvSpPr>
          <p:nvPr/>
        </p:nvSpPr>
        <p:spPr bwMode="auto">
          <a:xfrm>
            <a:off x="6265863" y="2747963"/>
            <a:ext cx="1474787" cy="338137"/>
          </a:xfrm>
          <a:prstGeom prst="rect">
            <a:avLst/>
          </a:prstGeom>
          <a:noFill/>
          <a:ln w="9525">
            <a:noFill/>
            <a:miter lim="800000"/>
            <a:headEnd/>
            <a:tailEnd/>
          </a:ln>
        </p:spPr>
        <p:txBody>
          <a:bodyPr wrap="none">
            <a:spAutoFit/>
          </a:bodyPr>
          <a:lstStyle/>
          <a:p>
            <a:r>
              <a:rPr lang="en-US" sz="1600"/>
              <a:t>Titanium Puck</a:t>
            </a:r>
          </a:p>
        </p:txBody>
      </p:sp>
      <p:cxnSp>
        <p:nvCxnSpPr>
          <p:cNvPr id="13323" name="Straight Arrow Connector 24"/>
          <p:cNvCxnSpPr>
            <a:cxnSpLocks noChangeShapeType="1"/>
            <a:stCxn id="13322" idx="2"/>
          </p:cNvCxnSpPr>
          <p:nvPr/>
        </p:nvCxnSpPr>
        <p:spPr bwMode="auto">
          <a:xfrm flipH="1">
            <a:off x="6883400" y="3086100"/>
            <a:ext cx="119063" cy="1776413"/>
          </a:xfrm>
          <a:prstGeom prst="straightConnector1">
            <a:avLst/>
          </a:prstGeom>
          <a:noFill/>
          <a:ln w="9525" algn="ctr">
            <a:solidFill>
              <a:schemeClr val="tx1"/>
            </a:solidFill>
            <a:round/>
            <a:headEnd/>
            <a:tailEnd type="arrow" w="med" len="med"/>
          </a:ln>
        </p:spPr>
      </p:cxnSp>
      <p:sp>
        <p:nvSpPr>
          <p:cNvPr id="13324" name="TextBox 18"/>
          <p:cNvSpPr txBox="1">
            <a:spLocks noChangeArrowheads="1"/>
          </p:cNvSpPr>
          <p:nvPr/>
        </p:nvSpPr>
        <p:spPr bwMode="auto">
          <a:xfrm>
            <a:off x="5286375" y="3254375"/>
            <a:ext cx="971550" cy="339725"/>
          </a:xfrm>
          <a:prstGeom prst="rect">
            <a:avLst/>
          </a:prstGeom>
          <a:noFill/>
          <a:ln w="9525">
            <a:noFill/>
            <a:miter lim="800000"/>
            <a:headEnd/>
            <a:tailEnd/>
          </a:ln>
        </p:spPr>
        <p:txBody>
          <a:bodyPr wrap="none">
            <a:spAutoFit/>
          </a:bodyPr>
          <a:lstStyle/>
          <a:p>
            <a:r>
              <a:rPr lang="en-US" sz="1600"/>
              <a:t>Insulator</a:t>
            </a:r>
          </a:p>
        </p:txBody>
      </p:sp>
      <p:cxnSp>
        <p:nvCxnSpPr>
          <p:cNvPr id="13325" name="Straight Arrow Connector 24"/>
          <p:cNvCxnSpPr>
            <a:cxnSpLocks noChangeShapeType="1"/>
            <a:stCxn id="13324" idx="2"/>
          </p:cNvCxnSpPr>
          <p:nvPr/>
        </p:nvCxnSpPr>
        <p:spPr bwMode="auto">
          <a:xfrm>
            <a:off x="5772150" y="3594100"/>
            <a:ext cx="163513" cy="1036638"/>
          </a:xfrm>
          <a:prstGeom prst="straightConnector1">
            <a:avLst/>
          </a:prstGeom>
          <a:noFill/>
          <a:ln w="9525" algn="ctr">
            <a:solidFill>
              <a:schemeClr val="tx1"/>
            </a:solidFill>
            <a:round/>
            <a:headEnd/>
            <a:tailEnd type="arrow" w="med" len="med"/>
          </a:ln>
        </p:spPr>
      </p:cxnSp>
      <p:cxnSp>
        <p:nvCxnSpPr>
          <p:cNvPr id="32" name="Straight Connector 31"/>
          <p:cNvCxnSpPr/>
          <p:nvPr/>
        </p:nvCxnSpPr>
        <p:spPr bwMode="auto">
          <a:xfrm>
            <a:off x="5133975" y="5508625"/>
            <a:ext cx="3095625" cy="260350"/>
          </a:xfrm>
          <a:prstGeom prst="line">
            <a:avLst/>
          </a:prstGeom>
          <a:ln w="41275">
            <a:solidFill>
              <a:srgbClr val="FF0000"/>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3327" name="TextBox 18"/>
          <p:cNvSpPr txBox="1">
            <a:spLocks noChangeArrowheads="1"/>
          </p:cNvSpPr>
          <p:nvPr/>
        </p:nvSpPr>
        <p:spPr bwMode="auto">
          <a:xfrm>
            <a:off x="3074988" y="4862513"/>
            <a:ext cx="1323975" cy="339725"/>
          </a:xfrm>
          <a:prstGeom prst="rect">
            <a:avLst/>
          </a:prstGeom>
          <a:noFill/>
          <a:ln w="9525">
            <a:noFill/>
            <a:miter lim="800000"/>
            <a:headEnd/>
            <a:tailEnd/>
          </a:ln>
        </p:spPr>
        <p:txBody>
          <a:bodyPr wrap="none">
            <a:spAutoFit/>
          </a:bodyPr>
          <a:lstStyle/>
          <a:p>
            <a:r>
              <a:rPr lang="en-US" sz="1600"/>
              <a:t>Heat Source</a:t>
            </a:r>
          </a:p>
        </p:txBody>
      </p:sp>
      <p:cxnSp>
        <p:nvCxnSpPr>
          <p:cNvPr id="13328" name="Straight Arrow Connector 24"/>
          <p:cNvCxnSpPr>
            <a:cxnSpLocks noChangeShapeType="1"/>
            <a:stCxn id="13327" idx="3"/>
          </p:cNvCxnSpPr>
          <p:nvPr/>
        </p:nvCxnSpPr>
        <p:spPr bwMode="auto">
          <a:xfrm>
            <a:off x="4398963" y="5032375"/>
            <a:ext cx="735012" cy="476250"/>
          </a:xfrm>
          <a:prstGeom prst="straightConnector1">
            <a:avLst/>
          </a:prstGeom>
          <a:noFill/>
          <a:ln w="9525" algn="ctr">
            <a:solidFill>
              <a:schemeClr val="tx1"/>
            </a:solidFill>
            <a:round/>
            <a:headEnd/>
            <a:tailEnd type="arrow" w="med" len="med"/>
          </a:ln>
        </p:spPr>
      </p:cxnSp>
    </p:spTree>
    <p:extLst>
      <p:ext uri="{BB962C8B-B14F-4D97-AF65-F5344CB8AC3E}">
        <p14:creationId xmlns:p14="http://schemas.microsoft.com/office/powerpoint/2010/main" xmlns="" val="39035805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30213" y="252413"/>
            <a:ext cx="5770562" cy="439737"/>
          </a:xfrm>
        </p:spPr>
        <p:txBody>
          <a:bodyPr/>
          <a:lstStyle/>
          <a:p>
            <a:r>
              <a:rPr lang="en-US" sz="2800" smtClean="0"/>
              <a:t>Puck Model Details: Multi Sample</a:t>
            </a:r>
          </a:p>
        </p:txBody>
      </p:sp>
      <p:sp>
        <p:nvSpPr>
          <p:cNvPr id="14339" name="Content Placeholder 6"/>
          <p:cNvSpPr>
            <a:spLocks noGrp="1"/>
          </p:cNvSpPr>
          <p:nvPr>
            <p:ph idx="1"/>
          </p:nvPr>
        </p:nvSpPr>
        <p:spPr>
          <a:xfrm>
            <a:off x="361427" y="984773"/>
            <a:ext cx="7543800" cy="3733800"/>
          </a:xfrm>
        </p:spPr>
        <p:txBody>
          <a:bodyPr/>
          <a:lstStyle/>
          <a:p>
            <a:r>
              <a:rPr lang="en-US" sz="2400" dirty="0" smtClean="0"/>
              <a:t>Results</a:t>
            </a:r>
          </a:p>
          <a:p>
            <a:pPr lvl="1">
              <a:spcAft>
                <a:spcPct val="0"/>
              </a:spcAft>
            </a:pPr>
            <a:r>
              <a:rPr lang="en-US" sz="2000" dirty="0" smtClean="0"/>
              <a:t>Max Temp: 86.2</a:t>
            </a:r>
            <a:r>
              <a:rPr lang="en-US" sz="2000" dirty="0" smtClean="0">
                <a:sym typeface="Symbol" pitchFamily="18" charset="2"/>
              </a:rPr>
              <a:t> </a:t>
            </a:r>
            <a:r>
              <a:rPr lang="en-US" sz="2000" dirty="0" smtClean="0"/>
              <a:t>C @ 10 minutes</a:t>
            </a:r>
          </a:p>
          <a:p>
            <a:pPr lvl="1">
              <a:spcAft>
                <a:spcPct val="0"/>
              </a:spcAft>
            </a:pPr>
            <a:r>
              <a:rPr lang="en-US" sz="2000" dirty="0" smtClean="0"/>
              <a:t>Requires 13 Watts</a:t>
            </a:r>
          </a:p>
          <a:p>
            <a:pPr lvl="1">
              <a:spcAft>
                <a:spcPct val="0"/>
              </a:spcAft>
            </a:pPr>
            <a:endParaRPr lang="en-US" sz="2000" dirty="0" smtClean="0"/>
          </a:p>
        </p:txBody>
      </p:sp>
      <p:sp>
        <p:nvSpPr>
          <p:cNvPr id="14340"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06C19D34-76A8-40F0-8112-17CFBEBC25D2}" type="slidenum">
              <a:rPr lang="en-US" i="0" smtClean="0">
                <a:latin typeface="Trebuchet MS" pitchFamily="34" charset="0"/>
              </a:rPr>
              <a:pPr/>
              <a:t>8</a:t>
            </a:fld>
            <a:endParaRPr lang="en-US" smtClean="0"/>
          </a:p>
        </p:txBody>
      </p:sp>
      <p:pic>
        <p:nvPicPr>
          <p:cNvPr id="14341" name="Picture 6" descr="Q:\Projects\MBARI\Mechanical Design\Cassette Concepts\FEA Thermal Analysis\FEA Assy Multi Cassette-Study 2\FEA Assy Multi Cassette-Study 2-Thermal-Thermal1.jpg"/>
          <p:cNvPicPr>
            <a:picLocks noChangeAspect="1" noChangeArrowheads="1"/>
          </p:cNvPicPr>
          <p:nvPr/>
        </p:nvPicPr>
        <p:blipFill>
          <a:blip r:embed="rId2" cstate="print"/>
          <a:srcRect l="78094" t="19263" r="12540" b="33740"/>
          <a:stretch>
            <a:fillRect/>
          </a:stretch>
        </p:blipFill>
        <p:spPr bwMode="auto">
          <a:xfrm>
            <a:off x="6664325" y="1130300"/>
            <a:ext cx="1844675" cy="5219700"/>
          </a:xfrm>
          <a:prstGeom prst="rect">
            <a:avLst/>
          </a:prstGeom>
          <a:noFill/>
          <a:ln w="9525">
            <a:noFill/>
            <a:miter lim="800000"/>
            <a:headEnd/>
            <a:tailEnd/>
          </a:ln>
        </p:spPr>
      </p:pic>
      <p:pic>
        <p:nvPicPr>
          <p:cNvPr id="3" name="Picture 2" descr="Screen Clippi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808264" y="2091364"/>
            <a:ext cx="5002533" cy="4258636"/>
          </a:xfrm>
          <a:prstGeom prst="rect">
            <a:avLst/>
          </a:prstGeom>
        </p:spPr>
      </p:pic>
    </p:spTree>
    <p:extLst>
      <p:ext uri="{BB962C8B-B14F-4D97-AF65-F5344CB8AC3E}">
        <p14:creationId xmlns:p14="http://schemas.microsoft.com/office/powerpoint/2010/main" xmlns="" val="10350171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30213" y="252413"/>
            <a:ext cx="5770562" cy="439737"/>
          </a:xfrm>
        </p:spPr>
        <p:txBody>
          <a:bodyPr/>
          <a:lstStyle/>
          <a:p>
            <a:r>
              <a:rPr lang="en-US" sz="2800" smtClean="0"/>
              <a:t>Puck Model Details: Multi Sample</a:t>
            </a:r>
          </a:p>
        </p:txBody>
      </p:sp>
      <p:sp>
        <p:nvSpPr>
          <p:cNvPr id="14339" name="Content Placeholder 6"/>
          <p:cNvSpPr>
            <a:spLocks noGrp="1"/>
          </p:cNvSpPr>
          <p:nvPr>
            <p:ph idx="1"/>
          </p:nvPr>
        </p:nvSpPr>
        <p:spPr>
          <a:xfrm>
            <a:off x="361427" y="984773"/>
            <a:ext cx="7543800" cy="3733800"/>
          </a:xfrm>
        </p:spPr>
        <p:txBody>
          <a:bodyPr/>
          <a:lstStyle/>
          <a:p>
            <a:r>
              <a:rPr lang="en-US" sz="2400" dirty="0" smtClean="0"/>
              <a:t>Results</a:t>
            </a:r>
          </a:p>
          <a:p>
            <a:pPr lvl="1">
              <a:spcAft>
                <a:spcPct val="0"/>
              </a:spcAft>
            </a:pPr>
            <a:r>
              <a:rPr lang="en-US" sz="2000" dirty="0" smtClean="0"/>
              <a:t>Max Temp: 85.7</a:t>
            </a:r>
            <a:r>
              <a:rPr lang="en-US" sz="2000" dirty="0" smtClean="0">
                <a:sym typeface="Symbol" pitchFamily="18" charset="2"/>
              </a:rPr>
              <a:t> </a:t>
            </a:r>
            <a:r>
              <a:rPr lang="en-US" sz="2000" dirty="0" smtClean="0"/>
              <a:t>C @ steady state</a:t>
            </a:r>
          </a:p>
          <a:p>
            <a:pPr lvl="1">
              <a:spcAft>
                <a:spcPct val="0"/>
              </a:spcAft>
            </a:pPr>
            <a:r>
              <a:rPr lang="en-US" sz="2000" dirty="0" smtClean="0"/>
              <a:t>Requires 12 Watts</a:t>
            </a:r>
          </a:p>
          <a:p>
            <a:pPr lvl="1">
              <a:spcAft>
                <a:spcPct val="0"/>
              </a:spcAft>
            </a:pPr>
            <a:endParaRPr lang="en-US" sz="2000" dirty="0" smtClean="0"/>
          </a:p>
        </p:txBody>
      </p:sp>
      <p:sp>
        <p:nvSpPr>
          <p:cNvPr id="14340" name="Slide Number Placeholder 3"/>
          <p:cNvSpPr>
            <a:spLocks noGrp="1"/>
          </p:cNvSpPr>
          <p:nvPr>
            <p:ph type="sldNum" sz="quarter" idx="10"/>
          </p:nvPr>
        </p:nvSpPr>
        <p:spPr/>
        <p:txBody>
          <a:bodyPr/>
          <a:lstStyle/>
          <a:p>
            <a:r>
              <a:rPr lang="en-US" smtClean="0"/>
              <a:t> </a:t>
            </a:r>
            <a:r>
              <a:rPr lang="en-US" i="0" smtClean="0">
                <a:latin typeface="Trebuchet MS" pitchFamily="34" charset="0"/>
              </a:rPr>
              <a:t>page </a:t>
            </a:r>
            <a:fld id="{06C19D34-76A8-40F0-8112-17CFBEBC25D2}" type="slidenum">
              <a:rPr lang="en-US" i="0" smtClean="0">
                <a:latin typeface="Trebuchet MS" pitchFamily="34" charset="0"/>
              </a:rPr>
              <a:pPr/>
              <a:t>9</a:t>
            </a:fld>
            <a:endParaRPr lang="en-US" smtClean="0"/>
          </a:p>
        </p:txBody>
      </p:sp>
      <p:pic>
        <p:nvPicPr>
          <p:cNvPr id="14341" name="Picture 6" descr="Q:\Projects\MBARI\Mechanical Design\Cassette Concepts\FEA Thermal Analysis\FEA Assy Multi Cassette-Study 2\FEA Assy Multi Cassette-Study 2-Thermal-Thermal1.jpg"/>
          <p:cNvPicPr>
            <a:picLocks noChangeAspect="1" noChangeArrowheads="1"/>
          </p:cNvPicPr>
          <p:nvPr/>
        </p:nvPicPr>
        <p:blipFill>
          <a:blip r:embed="rId2" cstate="print"/>
          <a:srcRect l="78094" t="19263" r="12540" b="33740"/>
          <a:stretch>
            <a:fillRect/>
          </a:stretch>
        </p:blipFill>
        <p:spPr bwMode="auto">
          <a:xfrm>
            <a:off x="6664325" y="1130300"/>
            <a:ext cx="1844675" cy="5219700"/>
          </a:xfrm>
          <a:prstGeom prst="rect">
            <a:avLst/>
          </a:prstGeom>
          <a:noFill/>
          <a:ln w="9525">
            <a:noFill/>
            <a:miter lim="800000"/>
            <a:headEnd/>
            <a:tailEnd/>
          </a:ln>
        </p:spPr>
      </p:pic>
      <p:pic>
        <p:nvPicPr>
          <p:cNvPr id="2" name="Picture 1" descr="Screen Clipping"/>
          <p:cNvPicPr>
            <a:picLocks noChangeAspect="1"/>
          </p:cNvPicPr>
          <p:nvPr/>
        </p:nvPicPr>
        <p:blipFill rotWithShape="1">
          <a:blip r:embed="rId3" cstate="print">
            <a:extLst>
              <a:ext uri="{28A0092B-C50C-407E-A947-70E740481C1C}">
                <a14:useLocalDpi xmlns:a14="http://schemas.microsoft.com/office/drawing/2010/main" xmlns="" val="0"/>
              </a:ext>
            </a:extLst>
          </a:blip>
          <a:srcRect t="3705"/>
          <a:stretch/>
        </p:blipFill>
        <p:spPr>
          <a:xfrm>
            <a:off x="1893941" y="2186675"/>
            <a:ext cx="4996671" cy="4247375"/>
          </a:xfrm>
          <a:prstGeom prst="rect">
            <a:avLst/>
          </a:prstGeom>
        </p:spPr>
      </p:pic>
    </p:spTree>
    <p:extLst>
      <p:ext uri="{BB962C8B-B14F-4D97-AF65-F5344CB8AC3E}">
        <p14:creationId xmlns:p14="http://schemas.microsoft.com/office/powerpoint/2010/main" xmlns="" val="153989154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Custom 1">
      <a:dk1>
        <a:srgbClr val="000000"/>
      </a:dk1>
      <a:lt1>
        <a:srgbClr val="FFFFFF"/>
      </a:lt1>
      <a:dk2>
        <a:srgbClr val="000000"/>
      </a:dk2>
      <a:lt2>
        <a:srgbClr val="999999"/>
      </a:lt2>
      <a:accent1>
        <a:srgbClr val="999999"/>
      </a:accent1>
      <a:accent2>
        <a:srgbClr val="F68A33"/>
      </a:accent2>
      <a:accent3>
        <a:srgbClr val="FFFFFF"/>
      </a:accent3>
      <a:accent4>
        <a:srgbClr val="000000"/>
      </a:accent4>
      <a:accent5>
        <a:srgbClr val="595959"/>
      </a:accent5>
      <a:accent6>
        <a:srgbClr val="F68A33"/>
      </a:accent6>
      <a:hlink>
        <a:srgbClr val="AD6700"/>
      </a:hlink>
      <a:folHlink>
        <a:srgbClr val="F68A33"/>
      </a:folHlink>
    </a:clrScheme>
    <a:fontScheme name="Default Design">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Univers 45 Light"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Univers 45 Light" pitchFamily="34" charset="0"/>
          </a:defRPr>
        </a:defPPr>
      </a:lstStyle>
    </a:lnDef>
  </a:objectDefaults>
  <a:extraClrSchemeLst>
    <a:extraClrScheme>
      <a:clrScheme name="Default Design 1">
        <a:dk1>
          <a:srgbClr val="000000"/>
        </a:dk1>
        <a:lt1>
          <a:srgbClr val="FFFFFF"/>
        </a:lt1>
        <a:dk2>
          <a:srgbClr val="000000"/>
        </a:dk2>
        <a:lt2>
          <a:srgbClr val="999999"/>
        </a:lt2>
        <a:accent1>
          <a:srgbClr val="FF9900"/>
        </a:accent1>
        <a:accent2>
          <a:srgbClr val="009900"/>
        </a:accent2>
        <a:accent3>
          <a:srgbClr val="FFFFFF"/>
        </a:accent3>
        <a:accent4>
          <a:srgbClr val="000000"/>
        </a:accent4>
        <a:accent5>
          <a:srgbClr val="FFCAAA"/>
        </a:accent5>
        <a:accent6>
          <a:srgbClr val="008A00"/>
        </a:accent6>
        <a:hlink>
          <a:srgbClr val="000099"/>
        </a:hlink>
        <a:folHlink>
          <a:srgbClr val="FF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99999"/>
        </a:lt2>
        <a:accent1>
          <a:srgbClr val="009900"/>
        </a:accent1>
        <a:accent2>
          <a:srgbClr val="FF9900"/>
        </a:accent2>
        <a:accent3>
          <a:srgbClr val="FFFFFF"/>
        </a:accent3>
        <a:accent4>
          <a:srgbClr val="000000"/>
        </a:accent4>
        <a:accent5>
          <a:srgbClr val="AACAAA"/>
        </a:accent5>
        <a:accent6>
          <a:srgbClr val="E78A00"/>
        </a:accent6>
        <a:hlink>
          <a:srgbClr val="000099"/>
        </a:hlink>
        <a:folHlink>
          <a:srgbClr val="FF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22697</TotalTime>
  <Words>1918</Words>
  <Application>Microsoft Office PowerPoint</Application>
  <PresentationFormat>On-screen Show (4:3)</PresentationFormat>
  <Paragraphs>654</Paragraphs>
  <Slides>51</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53" baseType="lpstr">
      <vt:lpstr>Default Design</vt:lpstr>
      <vt:lpstr>Worksheet</vt:lpstr>
      <vt:lpstr>Slide 1</vt:lpstr>
      <vt:lpstr>Agenda</vt:lpstr>
      <vt:lpstr>Action Items</vt:lpstr>
      <vt:lpstr>MBARI Tech</vt:lpstr>
      <vt:lpstr>MBARI Tech Conti…</vt:lpstr>
      <vt:lpstr>Thermal Dynamic Analysis</vt:lpstr>
      <vt:lpstr>Puck Model Details: Multi Sample</vt:lpstr>
      <vt:lpstr>Puck Model Details: Multi Sample</vt:lpstr>
      <vt:lpstr>Puck Model Details: Multi Sample</vt:lpstr>
      <vt:lpstr>Puck Model Details: Single Sample</vt:lpstr>
      <vt:lpstr>Puck Model Details: Single Sample</vt:lpstr>
      <vt:lpstr>Puck Model Details: Single Sample</vt:lpstr>
      <vt:lpstr>Cylinder Model Details - Multi Sample</vt:lpstr>
      <vt:lpstr>Cylinder Model Details –Multi Sample</vt:lpstr>
      <vt:lpstr>Cylinder Model Details –Multi Sample</vt:lpstr>
      <vt:lpstr>Cylinder Model Details - Single Sample</vt:lpstr>
      <vt:lpstr>Cylinder Model Details –Single Sample</vt:lpstr>
      <vt:lpstr>Cylinder Model Details –Single Sample</vt:lpstr>
      <vt:lpstr>Filter Heating Review</vt:lpstr>
      <vt:lpstr>Cylindrical Filter Concepts</vt:lpstr>
      <vt:lpstr>Cylindrical Filter Concepts</vt:lpstr>
      <vt:lpstr>Cylindrical Filter Concepts</vt:lpstr>
      <vt:lpstr>Cylindrical Filter Concepts</vt:lpstr>
      <vt:lpstr>Cylindrical Filter Concepts</vt:lpstr>
      <vt:lpstr>Cylindrical Filter Concepts</vt:lpstr>
      <vt:lpstr>Cylindrical Filter Concepts</vt:lpstr>
      <vt:lpstr>Cylindrical Filter Concepts</vt:lpstr>
      <vt:lpstr>Puck Concepts</vt:lpstr>
      <vt:lpstr>Puck Concepts</vt:lpstr>
      <vt:lpstr>Puck Concepts</vt:lpstr>
      <vt:lpstr>Puck Concepts</vt:lpstr>
      <vt:lpstr>Puck Concepts</vt:lpstr>
      <vt:lpstr>Puck Concepts</vt:lpstr>
      <vt:lpstr>Puck Concepts</vt:lpstr>
      <vt:lpstr>Puck Concepts</vt:lpstr>
      <vt:lpstr>Puck Concepts</vt:lpstr>
      <vt:lpstr>Puck Concepts</vt:lpstr>
      <vt:lpstr>Puck Concepts</vt:lpstr>
      <vt:lpstr>Puck Concepts</vt:lpstr>
      <vt:lpstr>Cartridge Concept Review</vt:lpstr>
      <vt:lpstr>Integrated Cartridge Concepts </vt:lpstr>
      <vt:lpstr>Integrated Cartridge Concepts </vt:lpstr>
      <vt:lpstr>Integrated Cartridge Concepts </vt:lpstr>
      <vt:lpstr>Integrated Cartridge Concepts </vt:lpstr>
      <vt:lpstr>Integrated Cartridge Concepts </vt:lpstr>
      <vt:lpstr>Integrated Cartridge Concepts </vt:lpstr>
      <vt:lpstr>Integrated Cartridge Concepts </vt:lpstr>
      <vt:lpstr>Integrated Cartridge Concepts </vt:lpstr>
      <vt:lpstr>Open Items</vt:lpstr>
      <vt:lpstr>Recommendations</vt:lpstr>
      <vt:lpstr>Phase 2 Plans Discussion</vt:lpstr>
    </vt:vector>
  </TitlesOfParts>
  <Company>Nomadics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important note</dc:title>
  <dc:creator>bgrigsby@accelbiotech.com</dc:creator>
  <cp:lastModifiedBy>Jeff Thomas</cp:lastModifiedBy>
  <cp:revision>1237</cp:revision>
  <cp:lastPrinted>2001-06-03T17:26:21Z</cp:lastPrinted>
  <dcterms:created xsi:type="dcterms:W3CDTF">2004-02-27T23:03:01Z</dcterms:created>
  <dcterms:modified xsi:type="dcterms:W3CDTF">2013-03-14T21:56:01Z</dcterms:modified>
</cp:coreProperties>
</file>